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256" r:id="rId2"/>
    <p:sldId id="302" r:id="rId3"/>
    <p:sldId id="259" r:id="rId4"/>
    <p:sldId id="257" r:id="rId5"/>
    <p:sldId id="297" r:id="rId6"/>
    <p:sldId id="260" r:id="rId7"/>
    <p:sldId id="298" r:id="rId8"/>
    <p:sldId id="277" r:id="rId9"/>
    <p:sldId id="293" r:id="rId10"/>
    <p:sldId id="280" r:id="rId11"/>
    <p:sldId id="279" r:id="rId12"/>
    <p:sldId id="278" r:id="rId13"/>
    <p:sldId id="281" r:id="rId14"/>
    <p:sldId id="282" r:id="rId15"/>
    <p:sldId id="283" r:id="rId16"/>
    <p:sldId id="284" r:id="rId17"/>
    <p:sldId id="289" r:id="rId18"/>
    <p:sldId id="303" r:id="rId19"/>
    <p:sldId id="285" r:id="rId20"/>
    <p:sldId id="287" r:id="rId21"/>
    <p:sldId id="296" r:id="rId22"/>
    <p:sldId id="288" r:id="rId23"/>
    <p:sldId id="291" r:id="rId24"/>
    <p:sldId id="258" r:id="rId25"/>
    <p:sldId id="270" r:id="rId26"/>
    <p:sldId id="261" r:id="rId27"/>
    <p:sldId id="262" r:id="rId28"/>
    <p:sldId id="263" r:id="rId29"/>
    <p:sldId id="266" r:id="rId30"/>
    <p:sldId id="271" r:id="rId31"/>
    <p:sldId id="268" r:id="rId32"/>
    <p:sldId id="294" r:id="rId33"/>
    <p:sldId id="304" r:id="rId34"/>
    <p:sldId id="272" r:id="rId35"/>
    <p:sldId id="273" r:id="rId36"/>
    <p:sldId id="269" r:id="rId37"/>
    <p:sldId id="274" r:id="rId38"/>
    <p:sldId id="275" r:id="rId39"/>
    <p:sldId id="290" r:id="rId40"/>
    <p:sldId id="276" r:id="rId41"/>
    <p:sldId id="292" r:id="rId42"/>
    <p:sldId id="299" r:id="rId43"/>
    <p:sldId id="300" r:id="rId44"/>
    <p:sldId id="301"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045D2-5A7D-4580-8248-E8A7036DB8E2}" type="datetimeFigureOut">
              <a:rPr lang="en-US" smtClean="0"/>
              <a:pPr/>
              <a:t>11/16/2015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E99E3-5AA2-4885-935D-A6B6805EDFEF}" type="slidenum">
              <a:rPr lang="en-US" smtClean="0"/>
              <a:pPr/>
              <a:t>‹#›</a:t>
            </a:fld>
            <a:endParaRPr lang="en-US"/>
          </a:p>
        </p:txBody>
      </p:sp>
    </p:spTree>
    <p:extLst>
      <p:ext uri="{BB962C8B-B14F-4D97-AF65-F5344CB8AC3E}">
        <p14:creationId xmlns:p14="http://schemas.microsoft.com/office/powerpoint/2010/main" val="289704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uptodate.com/contents/clinical-manifestations-diagnosis-and-prognosis-of-crohns-disease-in-adults/abstract/8" TargetMode="External"/><Relationship Id="rId13" Type="http://schemas.openxmlformats.org/officeDocument/2006/relationships/hyperlink" Target="http://www.uptodate.com/contents/clinical-manifestations-diagnosis-and-prognosis-of-crohns-disease-in-adults/abstract/15" TargetMode="External"/><Relationship Id="rId18" Type="http://schemas.openxmlformats.org/officeDocument/2006/relationships/hyperlink" Target="http://www.uptodate.com/contents/clinical-manifestations-diagnosis-and-prognosis-of-crohns-disease-in-adults/abstract/18" TargetMode="External"/><Relationship Id="rId3" Type="http://schemas.openxmlformats.org/officeDocument/2006/relationships/hyperlink" Target="http://www.uptodate.com/contents/arthritis-associated-with-gastrointestinal-disease?source=see_link" TargetMode="External"/><Relationship Id="rId7" Type="http://schemas.openxmlformats.org/officeDocument/2006/relationships/hyperlink" Target="http://www.uptodate.com/contents/clinical-manifestations-and-diagnosis-of-primary-sclerosing-cholangitis?source=see_link" TargetMode="External"/><Relationship Id="rId12" Type="http://schemas.openxmlformats.org/officeDocument/2006/relationships/hyperlink" Target="http://www.uptodate.com/contents/overview-of-the-medical-management-of-severe-or-refractory-crohns-disease-in-adults?source=see_link&amp;anchor=H286979610" TargetMode="External"/><Relationship Id="rId17" Type="http://schemas.openxmlformats.org/officeDocument/2006/relationships/hyperlink" Target="http://www.uptodate.com/contents/metabolic-bone-disease-in-inflammatory-bowel-disease?source=see_link" TargetMode="External"/><Relationship Id="rId2" Type="http://schemas.openxmlformats.org/officeDocument/2006/relationships/slide" Target="../slides/slide29.xml"/><Relationship Id="rId16" Type="http://schemas.openxmlformats.org/officeDocument/2006/relationships/hyperlink" Target="http://www.uptodate.com/contents/clinical-manifestations-diagnosis-and-prognosis-of-crohns-disease-in-adults/abstract/16,17" TargetMode="External"/><Relationship Id="rId1" Type="http://schemas.openxmlformats.org/officeDocument/2006/relationships/notesMaster" Target="../notesMasters/notesMaster1.xml"/><Relationship Id="rId6" Type="http://schemas.openxmlformats.org/officeDocument/2006/relationships/hyperlink" Target="http://www.uptodate.com/contents/image?imageKey=GAST/6749~RHEUM/27231~GAST/7626&amp;topicKey=GAST/4070&amp;source=see_link" TargetMode="External"/><Relationship Id="rId11" Type="http://schemas.openxmlformats.org/officeDocument/2006/relationships/hyperlink" Target="http://www.uptodate.com/contents/clinical-manifestations-diagnosis-and-prognosis-of-crohns-disease-in-adults/abstract/9-14" TargetMode="External"/><Relationship Id="rId5" Type="http://schemas.openxmlformats.org/officeDocument/2006/relationships/hyperlink" Target="http://www.uptodate.com/contents/skin-and-eye-manifestations-of-inflammatory-bowel-disease?source=see_link" TargetMode="External"/><Relationship Id="rId15" Type="http://schemas.openxmlformats.org/officeDocument/2006/relationships/hyperlink" Target="http://www.uptodate.com/contents/uric-acid-nephrolithiasis?source=see_link" TargetMode="External"/><Relationship Id="rId10" Type="http://schemas.openxmlformats.org/officeDocument/2006/relationships/hyperlink" Target="http://www.uptodate.com/contents/image?imageKey=GAST/7058&amp;topicKey=GAST/4070&amp;source=see_link" TargetMode="External"/><Relationship Id="rId19" Type="http://schemas.openxmlformats.org/officeDocument/2006/relationships/hyperlink" Target="http://www.uptodate.com/contents/diagnosis-and-treatment-of-vitamin-b12-and-folic-acid-deficiency?source=see_link" TargetMode="External"/><Relationship Id="rId4" Type="http://schemas.openxmlformats.org/officeDocument/2006/relationships/hyperlink" Target="http://www.uptodate.com/contents/image?imageKey=GAST/6180~GAST/6743&amp;topicKey=GAST/4070&amp;source=see_link" TargetMode="External"/><Relationship Id="rId9" Type="http://schemas.openxmlformats.org/officeDocument/2006/relationships/hyperlink" Target="http://www.uptodate.com/contents/causes-and-diagnosis-of-secondary-aa-amyloidosis-and-relation-to-rheumatic-diseases?source=see_link" TargetMode="External"/><Relationship Id="rId14" Type="http://schemas.openxmlformats.org/officeDocument/2006/relationships/hyperlink" Target="http://www.uptodate.com/contents/risk-factors-for-calcium-stones-in-adults?source=see_lin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Inflammatory bowel disease (IBD) is comprised of two major disorders: ulcerative colitis (UC) and </a:t>
            </a:r>
            <a:r>
              <a:rPr lang="en-US" dirty="0" err="1" smtClean="0"/>
              <a:t>Crohn's</a:t>
            </a:r>
            <a:r>
              <a:rPr lang="en-US" dirty="0" smtClean="0"/>
              <a:t> disease (CD). </a:t>
            </a:r>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3252E71C-037C-4BFC-B4CC-CDCDD13A942F}" type="slidenum">
              <a:rPr lang="ar-SA"/>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These manifestations, which tend to be more frequent with colonic involvement, include:</a:t>
            </a:r>
          </a:p>
          <a:p>
            <a:pPr lvl="0"/>
            <a:r>
              <a:rPr lang="en-US" sz="1200" b="1" kern="1200" dirty="0" smtClean="0">
                <a:solidFill>
                  <a:schemeClr val="tx1"/>
                </a:solidFill>
                <a:latin typeface="+mn-lt"/>
                <a:ea typeface="+mn-ea"/>
                <a:cs typeface="+mn-cs"/>
              </a:rPr>
              <a:t>Arthritis</a:t>
            </a:r>
            <a:r>
              <a:rPr lang="en-US" sz="1200" kern="1200" dirty="0" smtClean="0">
                <a:solidFill>
                  <a:schemeClr val="tx1"/>
                </a:solidFill>
                <a:latin typeface="+mn-lt"/>
                <a:ea typeface="+mn-ea"/>
                <a:cs typeface="+mn-cs"/>
              </a:rPr>
              <a:t> – Primarily involving large joints in approximately 20 percent of patients without synovial destruction, arthritis is the most common </a:t>
            </a:r>
            <a:r>
              <a:rPr lang="en-US" sz="1200" kern="1200" dirty="0" err="1" smtClean="0">
                <a:solidFill>
                  <a:schemeClr val="tx1"/>
                </a:solidFill>
                <a:latin typeface="+mn-lt"/>
                <a:ea typeface="+mn-ea"/>
                <a:cs typeface="+mn-cs"/>
              </a:rPr>
              <a:t>extraintestinal</a:t>
            </a:r>
            <a:r>
              <a:rPr lang="en-US" sz="1200" kern="1200" dirty="0" smtClean="0">
                <a:solidFill>
                  <a:schemeClr val="tx1"/>
                </a:solidFill>
                <a:latin typeface="+mn-lt"/>
                <a:ea typeface="+mn-ea"/>
                <a:cs typeface="+mn-cs"/>
              </a:rPr>
              <a:t> manifestation. Central or axial arthritis, such as </a:t>
            </a:r>
            <a:r>
              <a:rPr lang="en-US" sz="1200" kern="1200" dirty="0" err="1" smtClean="0">
                <a:solidFill>
                  <a:schemeClr val="tx1"/>
                </a:solidFill>
                <a:latin typeface="+mn-lt"/>
                <a:ea typeface="+mn-ea"/>
                <a:cs typeface="+mn-cs"/>
              </a:rPr>
              <a:t>sacroiliitis</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also occur. An undifferentiated </a:t>
            </a:r>
            <a:r>
              <a:rPr lang="en-US" sz="1200" kern="1200" dirty="0" err="1" smtClean="0">
                <a:solidFill>
                  <a:schemeClr val="tx1"/>
                </a:solidFill>
                <a:latin typeface="+mn-lt"/>
                <a:ea typeface="+mn-ea"/>
                <a:cs typeface="+mn-cs"/>
              </a:rPr>
              <a:t>spondyloarthropathy</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be the presenting manifestation of CD. (See </a:t>
            </a:r>
            <a:r>
              <a:rPr lang="en-US" sz="1200" kern="1200" dirty="0" smtClean="0">
                <a:solidFill>
                  <a:schemeClr val="tx1"/>
                </a:solidFill>
                <a:latin typeface="+mn-lt"/>
                <a:ea typeface="+mn-ea"/>
                <a:cs typeface="+mn-cs"/>
                <a:hlinkClick r:id="rId3"/>
              </a:rPr>
              <a:t>"Arthritis associated with gastrointestinal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Eye involvement</a:t>
            </a:r>
            <a:r>
              <a:rPr lang="en-US" sz="1200" kern="1200" dirty="0" smtClean="0">
                <a:solidFill>
                  <a:schemeClr val="tx1"/>
                </a:solidFill>
                <a:latin typeface="+mn-lt"/>
                <a:ea typeface="+mn-ea"/>
                <a:cs typeface="+mn-cs"/>
              </a:rPr>
              <a:t> – Eye manifestations in approximately 5 percent of patients include </a:t>
            </a:r>
            <a:r>
              <a:rPr lang="en-US" sz="1200" kern="1200" dirty="0" err="1" smtClean="0">
                <a:solidFill>
                  <a:schemeClr val="tx1"/>
                </a:solidFill>
                <a:latin typeface="+mn-lt"/>
                <a:ea typeface="+mn-ea"/>
                <a:cs typeface="+mn-cs"/>
              </a:rPr>
              <a:t>uveitis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iritis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episcleritis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4"/>
              </a:rPr>
              <a:t>picture 1A-B</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5"/>
              </a:rPr>
              <a:t>"Skin and eye manifestations of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Skin disorders</a:t>
            </a:r>
            <a:r>
              <a:rPr lang="en-US" sz="1200" kern="1200" dirty="0" smtClean="0">
                <a:solidFill>
                  <a:schemeClr val="tx1"/>
                </a:solidFill>
                <a:latin typeface="+mn-lt"/>
                <a:ea typeface="+mn-ea"/>
                <a:cs typeface="+mn-cs"/>
              </a:rPr>
              <a:t> – Dermatologic manifestations occur in approximately 10 percent of patients and include </a:t>
            </a:r>
            <a:r>
              <a:rPr lang="en-US" sz="1200" kern="1200" dirty="0" err="1" smtClean="0">
                <a:solidFill>
                  <a:schemeClr val="tx1"/>
                </a:solidFill>
                <a:latin typeface="+mn-lt"/>
                <a:ea typeface="+mn-ea"/>
                <a:cs typeface="+mn-cs"/>
              </a:rPr>
              <a:t>erythema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nodosum</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pyoderma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gangrenosum</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6"/>
              </a:rPr>
              <a:t>picture 2A-C</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Primary </a:t>
            </a:r>
            <a:r>
              <a:rPr lang="en-US" sz="1200" b="1" kern="1200" dirty="0" err="1" smtClean="0">
                <a:solidFill>
                  <a:schemeClr val="tx1"/>
                </a:solidFill>
                <a:latin typeface="+mn-lt"/>
                <a:ea typeface="+mn-ea"/>
                <a:cs typeface="+mn-cs"/>
              </a:rPr>
              <a:t>sclerosing</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cholangitis</a:t>
            </a:r>
            <a:r>
              <a:rPr lang="en-US" sz="1200" kern="1200" dirty="0" smtClean="0">
                <a:solidFill>
                  <a:schemeClr val="tx1"/>
                </a:solidFill>
                <a:latin typeface="+mn-lt"/>
                <a:ea typeface="+mn-ea"/>
                <a:cs typeface="+mn-cs"/>
              </a:rPr>
              <a:t> – This typically presents in approximately 5 percent of patients with an elevation in the serum alkaline </a:t>
            </a:r>
            <a:r>
              <a:rPr lang="en-US" sz="1200" kern="1200" dirty="0" err="1" smtClean="0">
                <a:solidFill>
                  <a:schemeClr val="tx1"/>
                </a:solidFill>
                <a:latin typeface="+mn-lt"/>
                <a:ea typeface="+mn-ea"/>
                <a:cs typeface="+mn-cs"/>
              </a:rPr>
              <a:t>phosphatase</a:t>
            </a:r>
            <a:r>
              <a:rPr lang="en-US" sz="1200" kern="1200" dirty="0" smtClean="0">
                <a:solidFill>
                  <a:schemeClr val="tx1"/>
                </a:solidFill>
                <a:latin typeface="+mn-lt"/>
                <a:ea typeface="+mn-ea"/>
                <a:cs typeface="+mn-cs"/>
              </a:rPr>
              <a:t> or gamma </a:t>
            </a:r>
            <a:r>
              <a:rPr lang="en-US" sz="1200" kern="1200" dirty="0" err="1" smtClean="0">
                <a:solidFill>
                  <a:schemeClr val="tx1"/>
                </a:solidFill>
                <a:latin typeface="+mn-lt"/>
                <a:ea typeface="+mn-ea"/>
                <a:cs typeface="+mn-cs"/>
              </a:rPr>
              <a:t>glutamyl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transpeptidase</a:t>
            </a:r>
            <a:r>
              <a:rPr lang="en-US" sz="1200" kern="1200" dirty="0" smtClean="0">
                <a:solidFill>
                  <a:schemeClr val="tx1"/>
                </a:solidFill>
                <a:latin typeface="+mn-lt"/>
                <a:ea typeface="+mn-ea"/>
                <a:cs typeface="+mn-cs"/>
              </a:rPr>
              <a:t> (GGT) concentration. (See </a:t>
            </a:r>
            <a:r>
              <a:rPr lang="en-US" sz="1200" kern="1200" dirty="0" smtClean="0">
                <a:solidFill>
                  <a:schemeClr val="tx1"/>
                </a:solidFill>
                <a:latin typeface="+mn-lt"/>
                <a:ea typeface="+mn-ea"/>
                <a:cs typeface="+mn-cs"/>
                <a:hlinkClick r:id="rId7"/>
              </a:rPr>
              <a:t>"Clinical manifestations and diagnosis of primary </a:t>
            </a:r>
            <a:r>
              <a:rPr lang="en-US" sz="1200" kern="1200" dirty="0" err="1" smtClean="0">
                <a:solidFill>
                  <a:schemeClr val="tx1"/>
                </a:solidFill>
                <a:latin typeface="+mn-lt"/>
                <a:ea typeface="+mn-ea"/>
                <a:cs typeface="+mn-cs"/>
                <a:hlinkClick r:id="rId7"/>
              </a:rPr>
              <a:t>sclerosing</a:t>
            </a:r>
            <a:r>
              <a:rPr lang="en-US" sz="1200" kern="1200" dirty="0" smtClean="0">
                <a:solidFill>
                  <a:schemeClr val="tx1"/>
                </a:solidFill>
                <a:latin typeface="+mn-lt"/>
                <a:ea typeface="+mn-ea"/>
                <a:cs typeface="+mn-cs"/>
                <a:hlinkClick r:id="rId7"/>
              </a:rPr>
              <a:t> </a:t>
            </a:r>
            <a:r>
              <a:rPr lang="en-US" sz="1200" kern="1200" dirty="0" err="1" smtClean="0">
                <a:solidFill>
                  <a:schemeClr val="tx1"/>
                </a:solidFill>
                <a:latin typeface="+mn-lt"/>
                <a:ea typeface="+mn-ea"/>
                <a:cs typeface="+mn-cs"/>
                <a:hlinkClick r:id="rId7"/>
              </a:rPr>
              <a:t>cholangitis</a:t>
            </a:r>
            <a:r>
              <a:rPr lang="en-US" sz="1200" kern="1200" dirty="0" smtClean="0">
                <a:solidFill>
                  <a:schemeClr val="tx1"/>
                </a:solidFill>
                <a:latin typeface="+mn-lt"/>
                <a:ea typeface="+mn-ea"/>
                <a:cs typeface="+mn-cs"/>
                <a:hlinkClick r:id="rId7"/>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Secondary </a:t>
            </a:r>
            <a:r>
              <a:rPr lang="en-US" sz="1200" b="1" kern="1200" dirty="0" err="1" smtClean="0">
                <a:solidFill>
                  <a:schemeClr val="tx1"/>
                </a:solidFill>
                <a:latin typeface="+mn-lt"/>
                <a:ea typeface="+mn-ea"/>
                <a:cs typeface="+mn-cs"/>
              </a:rPr>
              <a:t>amyloidosis</a:t>
            </a:r>
            <a:r>
              <a:rPr lang="en-US" sz="1200" kern="1200" dirty="0" smtClean="0">
                <a:solidFill>
                  <a:schemeClr val="tx1"/>
                </a:solidFill>
                <a:latin typeface="+mn-lt"/>
                <a:ea typeface="+mn-ea"/>
                <a:cs typeface="+mn-cs"/>
              </a:rPr>
              <a:t> is very rare but may lead to renal failure and other organ system involvement [</a:t>
            </a:r>
            <a:r>
              <a:rPr lang="en-US" sz="1200" kern="1200" dirty="0" smtClean="0">
                <a:solidFill>
                  <a:schemeClr val="tx1"/>
                </a:solidFill>
                <a:latin typeface="+mn-lt"/>
                <a:ea typeface="+mn-ea"/>
                <a:cs typeface="+mn-cs"/>
                <a:hlinkClick r:id="rId8"/>
              </a:rPr>
              <a:t>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9"/>
              </a:rPr>
              <a:t>"Causes and diagnosis of secondary (AA) </a:t>
            </a:r>
            <a:r>
              <a:rPr lang="en-US" sz="1200" kern="1200" dirty="0" err="1" smtClean="0">
                <a:solidFill>
                  <a:schemeClr val="tx1"/>
                </a:solidFill>
                <a:latin typeface="+mn-lt"/>
                <a:ea typeface="+mn-ea"/>
                <a:cs typeface="+mn-cs"/>
                <a:hlinkClick r:id="rId9"/>
              </a:rPr>
              <a:t>amyloidosis</a:t>
            </a:r>
            <a:r>
              <a:rPr lang="en-US" sz="1200" kern="1200" dirty="0" smtClean="0">
                <a:solidFill>
                  <a:schemeClr val="tx1"/>
                </a:solidFill>
                <a:latin typeface="+mn-lt"/>
                <a:ea typeface="+mn-ea"/>
                <a:cs typeface="+mn-cs"/>
                <a:hlinkClick r:id="rId9"/>
              </a:rPr>
              <a:t> and relation to rheumatic diseases"</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Venous and arterial </a:t>
            </a:r>
            <a:r>
              <a:rPr lang="en-US" sz="1200" b="1" kern="1200" dirty="0" err="1" smtClean="0">
                <a:solidFill>
                  <a:schemeClr val="tx1"/>
                </a:solidFill>
                <a:latin typeface="+mn-lt"/>
                <a:ea typeface="+mn-ea"/>
                <a:cs typeface="+mn-cs"/>
              </a:rPr>
              <a:t>thromboembolism</a:t>
            </a:r>
            <a:r>
              <a:rPr lang="en-US" sz="1200" kern="1200" dirty="0" smtClean="0">
                <a:solidFill>
                  <a:schemeClr val="tx1"/>
                </a:solidFill>
                <a:latin typeface="+mn-lt"/>
                <a:ea typeface="+mn-ea"/>
                <a:cs typeface="+mn-cs"/>
              </a:rPr>
              <a:t> resulting from </a:t>
            </a:r>
            <a:r>
              <a:rPr lang="en-US" sz="1200" kern="1200" dirty="0" err="1" smtClean="0">
                <a:solidFill>
                  <a:schemeClr val="tx1"/>
                </a:solidFill>
                <a:latin typeface="+mn-lt"/>
                <a:ea typeface="+mn-ea"/>
                <a:cs typeface="+mn-cs"/>
              </a:rPr>
              <a:t>hypercoagulability</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0"/>
              </a:rPr>
              <a:t>table 2</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1"/>
              </a:rPr>
              <a:t>9-14</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2"/>
              </a:rPr>
              <a:t>"Overview of the medical management of severe or refractory </a:t>
            </a:r>
            <a:r>
              <a:rPr lang="en-US" sz="1200" kern="1200" dirty="0" err="1" smtClean="0">
                <a:solidFill>
                  <a:schemeClr val="tx1"/>
                </a:solidFill>
                <a:latin typeface="+mn-lt"/>
                <a:ea typeface="+mn-ea"/>
                <a:cs typeface="+mn-cs"/>
                <a:hlinkClick r:id="rId12"/>
              </a:rPr>
              <a:t>Crohn's</a:t>
            </a:r>
            <a:r>
              <a:rPr lang="en-US" sz="1200" kern="1200" dirty="0" smtClean="0">
                <a:solidFill>
                  <a:schemeClr val="tx1"/>
                </a:solidFill>
                <a:latin typeface="+mn-lt"/>
                <a:ea typeface="+mn-ea"/>
                <a:cs typeface="+mn-cs"/>
                <a:hlinkClick r:id="rId12"/>
              </a:rPr>
              <a:t> disease in adults", section on 'Venous </a:t>
            </a:r>
            <a:r>
              <a:rPr lang="en-US" sz="1200" kern="1200" dirty="0" err="1" smtClean="0">
                <a:solidFill>
                  <a:schemeClr val="tx1"/>
                </a:solidFill>
                <a:latin typeface="+mn-lt"/>
                <a:ea typeface="+mn-ea"/>
                <a:cs typeface="+mn-cs"/>
                <a:hlinkClick r:id="rId12"/>
              </a:rPr>
              <a:t>thromboembolism</a:t>
            </a:r>
            <a:r>
              <a:rPr lang="en-US" sz="1200" kern="1200" dirty="0" smtClean="0">
                <a:solidFill>
                  <a:schemeClr val="tx1"/>
                </a:solidFill>
                <a:latin typeface="+mn-lt"/>
                <a:ea typeface="+mn-ea"/>
                <a:cs typeface="+mn-cs"/>
                <a:hlinkClick r:id="rId12"/>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Renal stones</a:t>
            </a:r>
            <a:r>
              <a:rPr lang="en-US" sz="1200" kern="1200" dirty="0" smtClean="0">
                <a:solidFill>
                  <a:schemeClr val="tx1"/>
                </a:solidFill>
                <a:latin typeface="+mn-lt"/>
                <a:ea typeface="+mn-ea"/>
                <a:cs typeface="+mn-cs"/>
              </a:rPr>
              <a:t> – Calcium oxalate and uric acid kidney stones can result from </a:t>
            </a:r>
            <a:r>
              <a:rPr lang="en-US" sz="1200" kern="1200" dirty="0" err="1" smtClean="0">
                <a:solidFill>
                  <a:schemeClr val="tx1"/>
                </a:solidFill>
                <a:latin typeface="+mn-lt"/>
                <a:ea typeface="+mn-ea"/>
                <a:cs typeface="+mn-cs"/>
              </a:rPr>
              <a:t>steatorrhea</a:t>
            </a:r>
            <a:r>
              <a:rPr lang="en-US" sz="1200" kern="1200" dirty="0" smtClean="0">
                <a:solidFill>
                  <a:schemeClr val="tx1"/>
                </a:solidFill>
                <a:latin typeface="+mn-lt"/>
                <a:ea typeface="+mn-ea"/>
                <a:cs typeface="+mn-cs"/>
              </a:rPr>
              <a:t> and diarrhea [</a:t>
            </a:r>
            <a:r>
              <a:rPr lang="en-US" sz="1200" kern="1200" dirty="0" smtClean="0">
                <a:solidFill>
                  <a:schemeClr val="tx1"/>
                </a:solidFill>
                <a:latin typeface="+mn-lt"/>
                <a:ea typeface="+mn-ea"/>
                <a:cs typeface="+mn-cs"/>
                <a:hlinkClick r:id="rId13"/>
              </a:rPr>
              <a:t>15</a:t>
            </a:r>
            <a:r>
              <a:rPr lang="en-US" sz="1200" kern="1200" dirty="0" smtClean="0">
                <a:solidFill>
                  <a:schemeClr val="tx1"/>
                </a:solidFill>
                <a:latin typeface="+mn-lt"/>
                <a:ea typeface="+mn-ea"/>
                <a:cs typeface="+mn-cs"/>
              </a:rPr>
              <a:t>]. Uric acid stones can result from dehydration and metabolic acidosis. (See </a:t>
            </a:r>
            <a:r>
              <a:rPr lang="en-US" sz="1200" kern="1200" dirty="0" smtClean="0">
                <a:solidFill>
                  <a:schemeClr val="tx1"/>
                </a:solidFill>
                <a:latin typeface="+mn-lt"/>
                <a:ea typeface="+mn-ea"/>
                <a:cs typeface="+mn-cs"/>
                <a:hlinkClick r:id="rId14"/>
              </a:rPr>
              <a:t>"Risk factors for calcium stones in adults"</a:t>
            </a:r>
            <a:r>
              <a:rPr lang="en-US" sz="1200" kern="1200" dirty="0" smtClean="0">
                <a:solidFill>
                  <a:schemeClr val="tx1"/>
                </a:solidFill>
                <a:latin typeface="+mn-lt"/>
                <a:ea typeface="+mn-ea"/>
                <a:cs typeface="+mn-cs"/>
              </a:rPr>
              <a:t> and </a:t>
            </a:r>
            <a:r>
              <a:rPr lang="en-US" sz="1200" kern="1200" dirty="0" smtClean="0">
                <a:solidFill>
                  <a:schemeClr val="tx1"/>
                </a:solidFill>
                <a:latin typeface="+mn-lt"/>
                <a:ea typeface="+mn-ea"/>
                <a:cs typeface="+mn-cs"/>
                <a:hlinkClick r:id="rId15"/>
              </a:rPr>
              <a:t>"Uric acid </a:t>
            </a:r>
            <a:r>
              <a:rPr lang="en-US" sz="1200" kern="1200" dirty="0" err="1" smtClean="0">
                <a:solidFill>
                  <a:schemeClr val="tx1"/>
                </a:solidFill>
                <a:latin typeface="+mn-lt"/>
                <a:ea typeface="+mn-ea"/>
                <a:cs typeface="+mn-cs"/>
                <a:hlinkClick r:id="rId15"/>
              </a:rPr>
              <a:t>nephrolithiasis</a:t>
            </a:r>
            <a:r>
              <a:rPr lang="en-US" sz="1200" kern="1200" dirty="0" smtClean="0">
                <a:solidFill>
                  <a:schemeClr val="tx1"/>
                </a:solidFill>
                <a:latin typeface="+mn-lt"/>
                <a:ea typeface="+mn-ea"/>
                <a:cs typeface="+mn-cs"/>
                <a:hlinkClick r:id="rId15"/>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Bone loss and osteoporosis</a:t>
            </a:r>
            <a:r>
              <a:rPr lang="en-US" sz="1200" kern="1200" dirty="0" smtClean="0">
                <a:solidFill>
                  <a:schemeClr val="tx1"/>
                </a:solidFill>
                <a:latin typeface="+mn-lt"/>
                <a:ea typeface="+mn-ea"/>
                <a:cs typeface="+mn-cs"/>
              </a:rPr>
              <a:t> may result related to </a:t>
            </a:r>
            <a:r>
              <a:rPr lang="en-US" sz="1200" kern="1200" dirty="0" err="1" smtClean="0">
                <a:solidFill>
                  <a:schemeClr val="tx1"/>
                </a:solidFill>
                <a:latin typeface="+mn-lt"/>
                <a:ea typeface="+mn-ea"/>
                <a:cs typeface="+mn-cs"/>
              </a:rPr>
              <a:t>glucocorticoid</a:t>
            </a:r>
            <a:r>
              <a:rPr lang="en-US" sz="1200" kern="1200" dirty="0" smtClean="0">
                <a:solidFill>
                  <a:schemeClr val="tx1"/>
                </a:solidFill>
                <a:latin typeface="+mn-lt"/>
                <a:ea typeface="+mn-ea"/>
                <a:cs typeface="+mn-cs"/>
              </a:rPr>
              <a:t> use and impaired vitamin D and calcium absorption [</a:t>
            </a:r>
            <a:r>
              <a:rPr lang="en-US" sz="1200" kern="1200" dirty="0" smtClean="0">
                <a:solidFill>
                  <a:schemeClr val="tx1"/>
                </a:solidFill>
                <a:latin typeface="+mn-lt"/>
                <a:ea typeface="+mn-ea"/>
                <a:cs typeface="+mn-cs"/>
                <a:hlinkClick r:id="rId16"/>
              </a:rPr>
              <a:t>16,17</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7"/>
              </a:rPr>
              <a:t>"Metabolic bone disease in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Vitamin B12 deficiency</a:t>
            </a:r>
            <a:r>
              <a:rPr lang="en-US" sz="1200" kern="1200" dirty="0" smtClean="0">
                <a:solidFill>
                  <a:schemeClr val="tx1"/>
                </a:solidFill>
                <a:latin typeface="+mn-lt"/>
                <a:ea typeface="+mn-ea"/>
                <a:cs typeface="+mn-cs"/>
              </a:rPr>
              <a:t> – A clinical picture of pernicious anemia can result from severe </a:t>
            </a:r>
            <a:r>
              <a:rPr lang="en-US" sz="1200" kern="1200" dirty="0" err="1" smtClean="0">
                <a:solidFill>
                  <a:schemeClr val="tx1"/>
                </a:solidFill>
                <a:latin typeface="+mn-lt"/>
                <a:ea typeface="+mn-ea"/>
                <a:cs typeface="+mn-cs"/>
              </a:rPr>
              <a:t>ileal</a:t>
            </a:r>
            <a:r>
              <a:rPr lang="en-US" sz="1200" kern="1200" dirty="0" smtClean="0">
                <a:solidFill>
                  <a:schemeClr val="tx1"/>
                </a:solidFill>
                <a:latin typeface="+mn-lt"/>
                <a:ea typeface="+mn-ea"/>
                <a:cs typeface="+mn-cs"/>
              </a:rPr>
              <a:t> disease since vitamin B12 is absorbed in the distal 50 to 60 cm of ileum [</a:t>
            </a:r>
            <a:r>
              <a:rPr lang="en-US" sz="1200" kern="1200" dirty="0" smtClean="0">
                <a:solidFill>
                  <a:schemeClr val="tx1"/>
                </a:solidFill>
                <a:latin typeface="+mn-lt"/>
                <a:ea typeface="+mn-ea"/>
                <a:cs typeface="+mn-cs"/>
                <a:hlinkClick r:id="rId18"/>
              </a:rPr>
              <a:t>18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9"/>
              </a:rPr>
              <a:t>"Diagnosis and treatment of vitamin B12 and folic acid deficiency"</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p>
        </p:txBody>
      </p:sp>
      <p:sp>
        <p:nvSpPr>
          <p:cNvPr id="68612" name="Slide Number Placeholder 3"/>
          <p:cNvSpPr>
            <a:spLocks noGrp="1"/>
          </p:cNvSpPr>
          <p:nvPr>
            <p:ph type="sldNum" sz="quarter" idx="5"/>
          </p:nvPr>
        </p:nvSpPr>
        <p:spPr>
          <a:noFill/>
        </p:spPr>
        <p:txBody>
          <a:bodyPr/>
          <a:lstStyle/>
          <a:p>
            <a:fld id="{30AC5827-3C79-4861-9562-44861C6C9AE1}" type="slidenum">
              <a:rPr lang="ar-SA"/>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4AC4C7BB-7977-4ED3-8C71-3085478C247A}" type="slidenum">
              <a:rPr lang="ar-SA"/>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D5595ECB-4E8D-4FED-8C43-2E9367DBF9DD}" type="slidenum">
              <a:rPr lang="ar-SA"/>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278914-D3B1-461B-B0EB-302D9C89805D}" type="datetimeFigureOut">
              <a:rPr lang="en-US" smtClean="0"/>
              <a:pPr/>
              <a:t>11/16/2015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B4C6D24-6064-47C1-8260-3D8035DADFF4}"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278914-D3B1-461B-B0EB-302D9C89805D}"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278914-D3B1-461B-B0EB-302D9C89805D}" type="datetimeFigureOut">
              <a:rPr lang="en-US" smtClean="0"/>
              <a:pPr/>
              <a:t>11/16/2015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278914-D3B1-461B-B0EB-302D9C89805D}" type="datetimeFigureOut">
              <a:rPr lang="en-US" smtClean="0"/>
              <a:pPr/>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78914-D3B1-461B-B0EB-302D9C89805D}" type="datetimeFigureOut">
              <a:rPr lang="en-US" smtClean="0"/>
              <a:pPr/>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278914-D3B1-461B-B0EB-302D9C89805D}"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5E84A2E-457E-4F89-8C8E-3A263B06CEA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278914-D3B1-461B-B0EB-302D9C89805D}" type="datetimeFigureOut">
              <a:rPr lang="en-US" smtClean="0"/>
              <a:pPr/>
              <a:t>11/16/2015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E84A2E-457E-4F89-8C8E-3A263B06CEA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Inflammatory Bowel Disease</a:t>
            </a:r>
            <a:endParaRPr lang="en-US" dirty="0"/>
          </a:p>
        </p:txBody>
      </p:sp>
      <p:sp>
        <p:nvSpPr>
          <p:cNvPr id="3" name="Subtitle 2"/>
          <p:cNvSpPr>
            <a:spLocks noGrp="1"/>
          </p:cNvSpPr>
          <p:nvPr>
            <p:ph type="subTitle" idx="1"/>
          </p:nvPr>
        </p:nvSpPr>
        <p:spPr/>
        <p:txBody>
          <a:bodyPr/>
          <a:lstStyle/>
          <a:p>
            <a:r>
              <a:rPr lang="en-US" dirty="0" smtClean="0"/>
              <a:t>Othman </a:t>
            </a:r>
            <a:r>
              <a:rPr lang="en-US" dirty="0" err="1" smtClean="0"/>
              <a:t>alharbi</a:t>
            </a:r>
            <a:r>
              <a:rPr lang="en-US" dirty="0" smtClean="0"/>
              <a:t>, FRCPC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descr="http://www.hopkins-gi.org/Upload/200710261337_41896_000.jpg"/>
          <p:cNvPicPr>
            <a:picLocks noChangeAspect="1" noChangeArrowheads="1"/>
          </p:cNvPicPr>
          <p:nvPr/>
        </p:nvPicPr>
        <p:blipFill>
          <a:blip r:embed="rId2" cstate="print"/>
          <a:srcRect/>
          <a:stretch>
            <a:fillRect/>
          </a:stretch>
        </p:blipFill>
        <p:spPr bwMode="auto">
          <a:xfrm>
            <a:off x="304800" y="1828800"/>
            <a:ext cx="8596313" cy="358024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40-50% of patients have disease limited to the rectum and rectosigmoid</a:t>
            </a:r>
            <a:endParaRPr lang="en-US" dirty="0" smtClean="0"/>
          </a:p>
          <a:p>
            <a:endParaRPr lang="pl-PL" dirty="0" smtClean="0"/>
          </a:p>
          <a:p>
            <a:r>
              <a:rPr lang="pl-PL" dirty="0" smtClean="0"/>
              <a:t>30-40% of patients have disease extending beyond the sigmoid</a:t>
            </a:r>
            <a:endParaRPr lang="en-US" dirty="0" smtClean="0"/>
          </a:p>
          <a:p>
            <a:endParaRPr lang="pl-PL" dirty="0" smtClean="0"/>
          </a:p>
          <a:p>
            <a:r>
              <a:rPr lang="pl-PL" dirty="0" smtClean="0"/>
              <a:t>20% of patients have  </a:t>
            </a:r>
            <a:r>
              <a:rPr lang="en-US" dirty="0" smtClean="0"/>
              <a:t>pan</a:t>
            </a:r>
            <a:r>
              <a:rPr lang="pl-PL" dirty="0" smtClean="0"/>
              <a:t>colitis</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The major symptoms of UC are:</a:t>
            </a:r>
          </a:p>
          <a:p>
            <a:pPr>
              <a:buFont typeface="Wingdings" pitchFamily="2" charset="2"/>
              <a:buNone/>
            </a:pPr>
            <a:r>
              <a:rPr lang="pl-PL" dirty="0" smtClean="0"/>
              <a:t>- diarrhea</a:t>
            </a:r>
          </a:p>
          <a:p>
            <a:pPr>
              <a:buFont typeface="Wingdings" pitchFamily="2" charset="2"/>
              <a:buNone/>
            </a:pPr>
            <a:r>
              <a:rPr lang="pl-PL" dirty="0" smtClean="0"/>
              <a:t>- rectal bleeding</a:t>
            </a:r>
          </a:p>
          <a:p>
            <a:pPr>
              <a:buFont typeface="Wingdings" pitchFamily="2" charset="2"/>
              <a:buNone/>
            </a:pPr>
            <a:r>
              <a:rPr lang="pl-PL" dirty="0" smtClean="0"/>
              <a:t>- tenesmus</a:t>
            </a:r>
          </a:p>
          <a:p>
            <a:pPr>
              <a:buFont typeface="Wingdings" pitchFamily="2" charset="2"/>
              <a:buNone/>
            </a:pPr>
            <a:r>
              <a:rPr lang="pl-PL" dirty="0" smtClean="0"/>
              <a:t>- passage of mucus</a:t>
            </a:r>
          </a:p>
          <a:p>
            <a:pPr>
              <a:buFont typeface="Wingdings" pitchFamily="2" charset="2"/>
              <a:buNone/>
            </a:pPr>
            <a:r>
              <a:rPr lang="pl-PL" dirty="0" smtClean="0"/>
              <a:t>- crampy abdominal pain</a:t>
            </a: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nSpc>
                <a:spcPct val="90000"/>
              </a:lnSpc>
            </a:pPr>
            <a:r>
              <a:rPr lang="pl-PL" dirty="0" smtClean="0"/>
              <a:t>Patients with proctitis usually pass </a:t>
            </a:r>
            <a:r>
              <a:rPr lang="pl-PL" b="1" dirty="0" smtClean="0"/>
              <a:t>fresh blood or blood-stained mucus</a:t>
            </a:r>
            <a:r>
              <a:rPr lang="pl-PL" dirty="0" smtClean="0"/>
              <a:t> </a:t>
            </a:r>
            <a:r>
              <a:rPr lang="pl-PL" b="1" dirty="0" smtClean="0"/>
              <a:t>either mixed with stool or streaked onto the surface</a:t>
            </a:r>
            <a:r>
              <a:rPr lang="pl-PL" dirty="0" smtClean="0"/>
              <a:t> of normal or hard stool</a:t>
            </a:r>
          </a:p>
          <a:p>
            <a:pPr>
              <a:lnSpc>
                <a:spcPct val="90000"/>
              </a:lnSpc>
            </a:pPr>
            <a:endParaRPr lang="pl-PL" dirty="0" smtClean="0"/>
          </a:p>
          <a:p>
            <a:pPr>
              <a:lnSpc>
                <a:spcPct val="90000"/>
              </a:lnSpc>
            </a:pPr>
            <a:r>
              <a:rPr lang="pl-PL" dirty="0" smtClean="0"/>
              <a:t>When the disease extends beyond the rectum, blood is usually mixed with stool or grossly bloody diarrhea may be noted</a:t>
            </a:r>
          </a:p>
          <a:p>
            <a:pPr>
              <a:lnSpc>
                <a:spcPct val="90000"/>
              </a:lnSpc>
            </a:pPr>
            <a:endParaRPr lang="pl-PL" dirty="0" smtClean="0"/>
          </a:p>
          <a:p>
            <a:pPr>
              <a:lnSpc>
                <a:spcPct val="90000"/>
              </a:lnSpc>
            </a:pPr>
            <a:r>
              <a:rPr lang="pl-PL" dirty="0" smtClean="0"/>
              <a:t>When the disease is severe, patients pass a liquid stool containing blood, pus, fecal matter</a:t>
            </a:r>
          </a:p>
          <a:p>
            <a:pPr>
              <a:lnSpc>
                <a:spcPct val="90000"/>
              </a:lnSpc>
            </a:pPr>
            <a:endParaRPr lang="pl-PL" dirty="0" smtClean="0"/>
          </a:p>
          <a:p>
            <a:pPr>
              <a:lnSpc>
                <a:spcPct val="90000"/>
              </a:lnSpc>
            </a:pPr>
            <a:r>
              <a:rPr lang="pl-PL" dirty="0" smtClean="0"/>
              <a:t>Other symptoms in moderate to severe disease include: anorexia, nausea, vomitting, fever, weight loss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DIAGNOSIS</a:t>
            </a:r>
            <a:r>
              <a:rPr lang="en-US" dirty="0"/>
              <a:t> — </a:t>
            </a:r>
            <a:endParaRPr lang="en-US" dirty="0" smtClean="0"/>
          </a:p>
          <a:p>
            <a:pPr lvl="1"/>
            <a:r>
              <a:rPr lang="en-US" dirty="0" smtClean="0"/>
              <a:t>No single modalities is enough for Diagnosis.</a:t>
            </a:r>
          </a:p>
          <a:p>
            <a:pPr lvl="1"/>
            <a:r>
              <a:rPr lang="en-US" dirty="0" smtClean="0"/>
              <a:t>Combination of Clinical picture, laboratory,  Endoscopy, pathology.</a:t>
            </a:r>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Colonoscopy</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dirty="0"/>
              <a:t>vascular markings are </a:t>
            </a:r>
            <a:r>
              <a:rPr lang="en-US" dirty="0" smtClean="0"/>
              <a:t>lost, </a:t>
            </a:r>
            <a:r>
              <a:rPr lang="en-US" dirty="0" err="1"/>
              <a:t>petechiae</a:t>
            </a:r>
            <a:r>
              <a:rPr lang="en-US" dirty="0"/>
              <a:t>, exudates, touch friability, and frank hemorrhage may be present</a:t>
            </a:r>
            <a:r>
              <a:rPr lang="en-US" dirty="0" smtClean="0"/>
              <a:t>.</a:t>
            </a:r>
          </a:p>
          <a:p>
            <a:pPr lvl="0"/>
            <a:endParaRPr lang="en-US" dirty="0"/>
          </a:p>
          <a:p>
            <a:pPr lvl="0"/>
            <a:r>
              <a:rPr lang="en-US" dirty="0" smtClean="0"/>
              <a:t>Colonic </a:t>
            </a:r>
            <a:r>
              <a:rPr lang="en-US" dirty="0"/>
              <a:t>involvement is continuous in ulcerative colitis, in contrast to the patchy nature of </a:t>
            </a:r>
            <a:r>
              <a:rPr lang="en-US" dirty="0" err="1"/>
              <a:t>Crohn's</a:t>
            </a:r>
            <a:r>
              <a:rPr lang="en-US" dirty="0"/>
              <a:t> </a:t>
            </a:r>
            <a:r>
              <a:rPr lang="en-US" dirty="0" smtClean="0"/>
              <a:t>disease.</a:t>
            </a:r>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Pathology:</a:t>
            </a:r>
          </a:p>
          <a:p>
            <a:pPr lvl="1"/>
            <a:r>
              <a:rPr lang="en-US" dirty="0" smtClean="0"/>
              <a:t>crypt abscesses.</a:t>
            </a:r>
          </a:p>
          <a:p>
            <a:pPr lvl="1"/>
            <a:r>
              <a:rPr lang="en-US" dirty="0" smtClean="0"/>
              <a:t>chronic </a:t>
            </a:r>
            <a:r>
              <a:rPr lang="en-US" dirty="0"/>
              <a:t>changes including branching of crypts, atrophy of glands, and loss of </a:t>
            </a:r>
            <a:r>
              <a:rPr lang="en-US" dirty="0" err="1"/>
              <a:t>mucin</a:t>
            </a:r>
            <a:r>
              <a:rPr lang="en-US" dirty="0"/>
              <a:t> in goblet cells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microscopic uc1"/>
          <p:cNvPicPr>
            <a:picLocks noChangeAspect="1" noChangeArrowheads="1"/>
          </p:cNvPicPr>
          <p:nvPr/>
        </p:nvPicPr>
        <p:blipFill>
          <a:blip r:embed="rId3" cstate="print"/>
          <a:srcRect/>
          <a:stretch>
            <a:fillRect/>
          </a:stretch>
        </p:blipFill>
        <p:spPr bwMode="auto">
          <a:xfrm>
            <a:off x="228600" y="1981200"/>
            <a:ext cx="4419600" cy="4419600"/>
          </a:xfrm>
          <a:prstGeom prst="rect">
            <a:avLst/>
          </a:prstGeom>
          <a:noFill/>
          <a:ln w="9525">
            <a:noFill/>
            <a:miter lim="800000"/>
            <a:headEnd/>
            <a:tailEnd/>
          </a:ln>
        </p:spPr>
      </p:pic>
      <p:pic>
        <p:nvPicPr>
          <p:cNvPr id="15363" name="Picture 10" descr="microscopic uc2"/>
          <p:cNvPicPr>
            <a:picLocks noChangeAspect="1" noChangeArrowheads="1"/>
          </p:cNvPicPr>
          <p:nvPr/>
        </p:nvPicPr>
        <p:blipFill>
          <a:blip r:embed="rId4" cstate="print"/>
          <a:srcRect/>
          <a:stretch>
            <a:fillRect/>
          </a:stretch>
        </p:blipFill>
        <p:spPr bwMode="auto">
          <a:xfrm>
            <a:off x="4724400" y="1981200"/>
            <a:ext cx="4191000" cy="4419600"/>
          </a:xfrm>
          <a:prstGeom prst="rect">
            <a:avLst/>
          </a:prstGeom>
          <a:noFill/>
          <a:ln w="9525">
            <a:noFill/>
            <a:miter lim="800000"/>
            <a:headEnd/>
            <a:tailEnd/>
          </a:ln>
        </p:spPr>
      </p:pic>
      <p:sp>
        <p:nvSpPr>
          <p:cNvPr id="14347" name="Rectangle 11"/>
          <p:cNvSpPr>
            <a:spLocks noGrp="1" noRot="1" noChangeArrowheads="1"/>
          </p:cNvSpPr>
          <p:nvPr>
            <p:ph type="title"/>
          </p:nvPr>
        </p:nvSpPr>
        <p:spPr>
          <a:xfrm>
            <a:off x="2819400" y="533400"/>
            <a:ext cx="3505200" cy="1143000"/>
          </a:xfrm>
        </p:spPr>
        <p:txBody>
          <a:bodyPr/>
          <a:lstStyle/>
          <a:p>
            <a:pPr rtl="0" eaLnBrk="1" hangingPunct="1">
              <a:defRPr/>
            </a:pPr>
            <a:r>
              <a:rPr lang="en-US" smtClean="0"/>
              <a:t>UC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p:cNvPicPr>
            <a:picLocks noGrp="1"/>
          </p:cNvPicPr>
          <p:nvPr>
            <p:ph idx="1"/>
          </p:nvPr>
        </p:nvPicPr>
        <p:blipFill>
          <a:blip r:embed="rId2" cstate="print"/>
          <a:srcRect/>
          <a:stretch>
            <a:fillRect/>
          </a:stretch>
        </p:blipFill>
        <p:spPr bwMode="auto">
          <a:xfrm>
            <a:off x="914400" y="1371600"/>
            <a:ext cx="7848599" cy="4190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Inflammatory bowel disease (IBD) is comprised of two major disorders: </a:t>
            </a:r>
          </a:p>
          <a:p>
            <a:pPr lvl="1"/>
            <a:r>
              <a:rPr lang="en-US" dirty="0" smtClean="0"/>
              <a:t>Ulcerative colitis (UC).</a:t>
            </a:r>
          </a:p>
          <a:p>
            <a:pPr lvl="1"/>
            <a:r>
              <a:rPr lang="en-US" dirty="0" err="1" smtClean="0"/>
              <a:t>Crohn's</a:t>
            </a:r>
            <a:r>
              <a:rPr lang="en-US" dirty="0" smtClean="0"/>
              <a:t> disease (CD).</a:t>
            </a:r>
          </a:p>
          <a:p>
            <a:pPr lvl="1"/>
            <a:endParaRPr lang="en-US" dirty="0" smtClean="0"/>
          </a:p>
          <a:p>
            <a:r>
              <a:rPr lang="en-US" dirty="0" smtClean="0"/>
              <a:t>These disorders have both distinct and overlapping pathologic and clinical characteristics.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pl-PL" sz="4000" i="1"/>
              <a:t>Ulcerative colitis - complication</a:t>
            </a:r>
          </a:p>
        </p:txBody>
      </p:sp>
      <p:sp>
        <p:nvSpPr>
          <p:cNvPr id="343043" name="Rectangle 3"/>
          <p:cNvSpPr>
            <a:spLocks noGrp="1" noChangeArrowheads="1"/>
          </p:cNvSpPr>
          <p:nvPr>
            <p:ph idx="1"/>
          </p:nvPr>
        </p:nvSpPr>
        <p:spPr/>
        <p:txBody>
          <a:bodyPr/>
          <a:lstStyle/>
          <a:p>
            <a:r>
              <a:rPr lang="pl-PL" dirty="0"/>
              <a:t>Hemorrhage</a:t>
            </a:r>
          </a:p>
          <a:p>
            <a:r>
              <a:rPr lang="pl-PL" dirty="0"/>
              <a:t>Perforation</a:t>
            </a:r>
          </a:p>
          <a:p>
            <a:r>
              <a:rPr lang="pl-PL" dirty="0" smtClean="0"/>
              <a:t>Toxic </a:t>
            </a:r>
            <a:r>
              <a:rPr lang="pl-PL" dirty="0"/>
              <a:t>megacolon (transverse colon with a diameter of more than 5,0 cm to 6,0 cm with loss of haustration</a:t>
            </a:r>
            <a:r>
              <a:rPr lang="pl-PL" dirty="0" smtClean="0"/>
              <a:t>)</a:t>
            </a:r>
            <a:endParaRPr lang="en-US" dirty="0" smtClean="0"/>
          </a:p>
          <a:p>
            <a:r>
              <a:rPr lang="en-US" dirty="0" smtClean="0"/>
              <a:t>Colon cancer</a:t>
            </a:r>
            <a:endParaRPr lang="pl-P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Role out infection</a:t>
            </a:r>
          </a:p>
          <a:p>
            <a:r>
              <a:rPr lang="en-US" dirty="0" smtClean="0"/>
              <a:t>5 ASA therapy:</a:t>
            </a:r>
          </a:p>
          <a:p>
            <a:pPr lvl="1"/>
            <a:r>
              <a:rPr lang="en-US" dirty="0" smtClean="0"/>
              <a:t>Oral</a:t>
            </a:r>
          </a:p>
          <a:p>
            <a:pPr lvl="1"/>
            <a:r>
              <a:rPr lang="en-US" dirty="0"/>
              <a:t>R</a:t>
            </a:r>
            <a:r>
              <a:rPr lang="en-US" dirty="0" smtClean="0"/>
              <a:t>ectal</a:t>
            </a:r>
          </a:p>
          <a:p>
            <a:r>
              <a:rPr lang="en-US" dirty="0" smtClean="0"/>
              <a:t>Corticosteroids:	</a:t>
            </a:r>
          </a:p>
          <a:p>
            <a:pPr lvl="1"/>
            <a:r>
              <a:rPr lang="en-US" dirty="0" smtClean="0"/>
              <a:t>Systemic: Prednisolone</a:t>
            </a:r>
          </a:p>
          <a:p>
            <a:pPr lvl="1"/>
            <a:r>
              <a:rPr lang="en-US" dirty="0" smtClean="0"/>
              <a:t>Local acting: enema.</a:t>
            </a:r>
          </a:p>
          <a:p>
            <a:r>
              <a:rPr lang="en-US" dirty="0" smtClean="0"/>
              <a:t>Immunomodulators :</a:t>
            </a:r>
          </a:p>
          <a:p>
            <a:pPr lvl="1"/>
            <a:r>
              <a:rPr lang="en-US" dirty="0"/>
              <a:t>A</a:t>
            </a:r>
            <a:r>
              <a:rPr lang="en-US" dirty="0" smtClean="0"/>
              <a:t>zithyoprine</a:t>
            </a:r>
          </a:p>
          <a:p>
            <a:pPr lvl="1"/>
            <a:r>
              <a:rPr lang="en-US" dirty="0" smtClean="0"/>
              <a:t>Methotrexate</a:t>
            </a:r>
          </a:p>
          <a:p>
            <a:r>
              <a:rPr lang="en-US" dirty="0" smtClean="0"/>
              <a:t>Anti TNF therapy</a:t>
            </a: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sz="2800" dirty="0" smtClean="0"/>
              <a:t>Surgery:</a:t>
            </a:r>
          </a:p>
          <a:p>
            <a:pPr lvl="1">
              <a:defRPr/>
            </a:pPr>
            <a:r>
              <a:rPr lang="en-US" sz="2400" dirty="0" smtClean="0"/>
              <a:t>Severe attacks that fail to respond to medical therapy. </a:t>
            </a:r>
          </a:p>
          <a:p>
            <a:pPr lvl="1">
              <a:defRPr/>
            </a:pPr>
            <a:r>
              <a:rPr lang="en-US" sz="2400" dirty="0" smtClean="0"/>
              <a:t>Complications of a severe attack (e.g., perforation, acute dilatation). </a:t>
            </a:r>
          </a:p>
          <a:p>
            <a:pPr lvl="1">
              <a:defRPr/>
            </a:pPr>
            <a:r>
              <a:rPr lang="en-US" sz="2400" dirty="0" smtClean="0"/>
              <a:t>Chronic continuous disease with an impaired quality of life. </a:t>
            </a:r>
          </a:p>
          <a:p>
            <a:pPr lvl="1">
              <a:defRPr/>
            </a:pPr>
            <a:r>
              <a:rPr lang="en-US" sz="2400" dirty="0" smtClean="0"/>
              <a:t>Dysplasia or carcinoma.</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a:t>
            </a:r>
            <a:endParaRPr lang="en-US" dirty="0"/>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dirty="0" err="1"/>
              <a:t>Crohn's</a:t>
            </a:r>
            <a:r>
              <a:rPr lang="en-US" dirty="0"/>
              <a:t> disease (CD) is a disorder of uncertain etiology that is characterized by </a:t>
            </a:r>
            <a:r>
              <a:rPr lang="en-US" dirty="0" err="1"/>
              <a:t>transmural</a:t>
            </a:r>
            <a:r>
              <a:rPr lang="en-US" dirty="0"/>
              <a:t> inflammation of the gastrointestinal tract. </a:t>
            </a:r>
            <a:endParaRPr lang="en-US" dirty="0" smtClean="0"/>
          </a:p>
          <a:p>
            <a:r>
              <a:rPr lang="en-US" dirty="0" smtClean="0"/>
              <a:t>CD </a:t>
            </a:r>
            <a:r>
              <a:rPr lang="en-US" dirty="0"/>
              <a:t>may involve the entire gastrointestinal tract from mouth to the </a:t>
            </a:r>
            <a:r>
              <a:rPr lang="en-US" dirty="0" err="1"/>
              <a:t>perianal</a:t>
            </a:r>
            <a:r>
              <a:rPr lang="en-US" dirty="0"/>
              <a:t> </a:t>
            </a:r>
            <a:r>
              <a:rPr lang="en-US" dirty="0" smtClean="0"/>
              <a:t>area.</a:t>
            </a:r>
          </a:p>
          <a:p>
            <a:pPr lvl="1"/>
            <a:r>
              <a:rPr lang="en-US" dirty="0" smtClean="0"/>
              <a:t>80%  Small bowel.</a:t>
            </a:r>
            <a:endParaRPr lang="en-US" dirty="0"/>
          </a:p>
          <a:p>
            <a:pPr lvl="1"/>
            <a:r>
              <a:rPr lang="en-US" dirty="0" smtClean="0"/>
              <a:t>50 %  </a:t>
            </a:r>
            <a:r>
              <a:rPr lang="en-US" dirty="0" err="1" smtClean="0"/>
              <a:t>ileocolitis</a:t>
            </a:r>
            <a:r>
              <a:rPr lang="en-US" dirty="0" smtClean="0"/>
              <a:t>.</a:t>
            </a:r>
            <a:endParaRPr lang="en-US" dirty="0"/>
          </a:p>
          <a:p>
            <a:pPr lvl="1"/>
            <a:r>
              <a:rPr lang="en-US" dirty="0" smtClean="0"/>
              <a:t>20 % colon</a:t>
            </a:r>
            <a:r>
              <a:rPr lang="en-US" dirty="0"/>
              <a:t>. </a:t>
            </a:r>
          </a:p>
          <a:p>
            <a:pPr lvl="1"/>
            <a:r>
              <a:rPr lang="en-US" dirty="0" smtClean="0"/>
              <a:t>30%  </a:t>
            </a:r>
            <a:r>
              <a:rPr lang="en-US" dirty="0" err="1" smtClean="0"/>
              <a:t>perianal</a:t>
            </a:r>
            <a:r>
              <a:rPr lang="en-US" dirty="0" smtClean="0"/>
              <a:t> </a:t>
            </a:r>
            <a:r>
              <a:rPr lang="en-US" dirty="0"/>
              <a:t>disease.</a:t>
            </a:r>
          </a:p>
          <a:p>
            <a:pPr lvl="1"/>
            <a:r>
              <a:rPr lang="en-US" dirty="0" smtClean="0"/>
              <a:t>UGI &lt; 5 %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Distribution of CD.svg"/>
          <p:cNvPicPr>
            <a:picLocks noChangeAspect="1" noChangeArrowheads="1"/>
          </p:cNvPicPr>
          <p:nvPr/>
        </p:nvPicPr>
        <p:blipFill>
          <a:blip r:embed="rId2" cstate="print"/>
          <a:srcRect/>
          <a:stretch>
            <a:fillRect/>
          </a:stretch>
        </p:blipFill>
        <p:spPr bwMode="auto">
          <a:xfrm>
            <a:off x="838200" y="1600200"/>
            <a:ext cx="7381875" cy="45148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r>
              <a:rPr lang="en-US" dirty="0"/>
              <a:t> </a:t>
            </a:r>
          </a:p>
        </p:txBody>
      </p:sp>
      <p:sp>
        <p:nvSpPr>
          <p:cNvPr id="3" name="Content Placeholder 2"/>
          <p:cNvSpPr>
            <a:spLocks noGrp="1"/>
          </p:cNvSpPr>
          <p:nvPr>
            <p:ph idx="1"/>
          </p:nvPr>
        </p:nvSpPr>
        <p:spPr/>
        <p:txBody>
          <a:bodyPr/>
          <a:lstStyle/>
          <a:p>
            <a:r>
              <a:rPr lang="en-US" dirty="0" smtClean="0"/>
              <a:t>Fatigue.</a:t>
            </a:r>
          </a:p>
          <a:p>
            <a:r>
              <a:rPr lang="en-US" dirty="0" smtClean="0"/>
              <a:t>Diarrhea.</a:t>
            </a:r>
          </a:p>
          <a:p>
            <a:r>
              <a:rPr lang="en-US" dirty="0" smtClean="0"/>
              <a:t>Abdominal pain.</a:t>
            </a:r>
          </a:p>
          <a:p>
            <a:r>
              <a:rPr lang="en-US" dirty="0" smtClean="0"/>
              <a:t>Weight loss.</a:t>
            </a:r>
            <a:endParaRPr lang="en-US" dirty="0"/>
          </a:p>
          <a:p>
            <a:r>
              <a:rPr lang="en-US" dirty="0" smtClean="0"/>
              <a:t> Fever</a:t>
            </a:r>
            <a:r>
              <a:rPr lang="en-US" dirty="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678363"/>
          </a:xfrm>
        </p:spPr>
        <p:txBody>
          <a:bodyPr>
            <a:normAutofit/>
          </a:bodyPr>
          <a:lstStyle/>
          <a:p>
            <a:r>
              <a:rPr lang="en-US" b="1" dirty="0" err="1" smtClean="0"/>
              <a:t>Phlegmon</a:t>
            </a:r>
            <a:r>
              <a:rPr lang="en-US" b="1" dirty="0" smtClean="0"/>
              <a:t>/abscess</a:t>
            </a:r>
            <a:r>
              <a:rPr lang="en-US" dirty="0" smtClean="0"/>
              <a:t> :</a:t>
            </a:r>
          </a:p>
          <a:p>
            <a:pPr lvl="1"/>
            <a:r>
              <a:rPr lang="en-US" dirty="0" smtClean="0"/>
              <a:t>walled off inflammatory mass without bacterial infection </a:t>
            </a:r>
            <a:endParaRPr lang="en-US" b="1" dirty="0" smtClean="0"/>
          </a:p>
          <a:p>
            <a:r>
              <a:rPr lang="en-US" b="1" dirty="0" smtClean="0"/>
              <a:t>Fistulas</a:t>
            </a:r>
            <a:r>
              <a:rPr lang="en-US" dirty="0" smtClean="0"/>
              <a:t> :</a:t>
            </a:r>
          </a:p>
          <a:p>
            <a:pPr lvl="1"/>
            <a:r>
              <a:rPr lang="en-US" dirty="0" smtClean="0"/>
              <a:t>Fistulas are tracts or communications that connect two epithelial-lined organs.</a:t>
            </a:r>
          </a:p>
          <a:p>
            <a:pPr lvl="2"/>
            <a:r>
              <a:rPr lang="en-US" dirty="0" err="1" smtClean="0"/>
              <a:t>Enterovesical</a:t>
            </a:r>
            <a:endParaRPr lang="en-US" dirty="0"/>
          </a:p>
          <a:p>
            <a:pPr lvl="2"/>
            <a:r>
              <a:rPr lang="en-US" dirty="0" err="1" smtClean="0"/>
              <a:t>Enterocutaneous</a:t>
            </a:r>
            <a:r>
              <a:rPr lang="en-US" dirty="0"/>
              <a:t>	</a:t>
            </a:r>
            <a:endParaRPr lang="en-US" dirty="0" smtClean="0"/>
          </a:p>
          <a:p>
            <a:pPr lvl="2"/>
            <a:r>
              <a:rPr lang="en-US" dirty="0" err="1" smtClean="0"/>
              <a:t>Enteroenteric</a:t>
            </a:r>
            <a:r>
              <a:rPr lang="en-US" dirty="0" smtClean="0"/>
              <a:t>	</a:t>
            </a:r>
          </a:p>
          <a:p>
            <a:pPr lvl="2"/>
            <a:r>
              <a:rPr lang="en-US" dirty="0" err="1"/>
              <a:t>e</a:t>
            </a:r>
            <a:r>
              <a:rPr lang="en-US" dirty="0" err="1" smtClean="0"/>
              <a:t>nterovaginal</a:t>
            </a:r>
            <a:endParaRPr lang="en-US" dirty="0" smtClean="0"/>
          </a:p>
          <a:p>
            <a:r>
              <a:rPr lang="en-US" b="1" dirty="0" err="1"/>
              <a:t>Perianal</a:t>
            </a:r>
            <a:r>
              <a:rPr lang="en-US" b="1" dirty="0"/>
              <a:t> disease</a:t>
            </a:r>
            <a:r>
              <a:rPr lang="en-US" dirty="0"/>
              <a:t> </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373563"/>
          </a:xfrm>
        </p:spPr>
        <p:txBody>
          <a:bodyPr>
            <a:normAutofit/>
          </a:bodyPr>
          <a:lstStyle/>
          <a:p>
            <a:pPr lvl="0"/>
            <a:r>
              <a:rPr lang="en-US" dirty="0"/>
              <a:t>Severe oral involvement </a:t>
            </a:r>
            <a:endParaRPr lang="en-US" dirty="0" smtClean="0"/>
          </a:p>
          <a:p>
            <a:pPr lvl="1"/>
            <a:r>
              <a:rPr lang="en-US" dirty="0" err="1" smtClean="0"/>
              <a:t>aphthous</a:t>
            </a:r>
            <a:r>
              <a:rPr lang="en-US" dirty="0" smtClean="0"/>
              <a:t> ulcers.</a:t>
            </a:r>
            <a:endParaRPr lang="en-US" dirty="0"/>
          </a:p>
          <a:p>
            <a:pPr lvl="0"/>
            <a:r>
              <a:rPr lang="en-US" dirty="0"/>
              <a:t>Esophageal involvement </a:t>
            </a:r>
            <a:endParaRPr lang="en-US" dirty="0" smtClean="0"/>
          </a:p>
          <a:p>
            <a:pPr lvl="1"/>
            <a:r>
              <a:rPr lang="en-US" dirty="0" err="1" smtClean="0"/>
              <a:t>odynophagia</a:t>
            </a:r>
            <a:r>
              <a:rPr lang="en-US" dirty="0" smtClean="0"/>
              <a:t> </a:t>
            </a:r>
            <a:r>
              <a:rPr lang="en-US" dirty="0"/>
              <a:t>and </a:t>
            </a:r>
            <a:r>
              <a:rPr lang="en-US" dirty="0" err="1"/>
              <a:t>dysphagia</a:t>
            </a:r>
            <a:r>
              <a:rPr lang="en-US" dirty="0"/>
              <a:t>.</a:t>
            </a:r>
          </a:p>
          <a:p>
            <a:pPr lvl="0"/>
            <a:r>
              <a:rPr lang="en-US" dirty="0" err="1"/>
              <a:t>Gastroduodenal</a:t>
            </a:r>
            <a:r>
              <a:rPr lang="en-US" dirty="0"/>
              <a:t> </a:t>
            </a:r>
            <a:r>
              <a:rPr lang="en-US" dirty="0" smtClean="0"/>
              <a:t>CD</a:t>
            </a:r>
          </a:p>
          <a:p>
            <a:pPr lvl="1"/>
            <a:r>
              <a:rPr lang="en-US" dirty="0" smtClean="0"/>
              <a:t> upper </a:t>
            </a:r>
            <a:r>
              <a:rPr lang="en-US" dirty="0"/>
              <a:t>abdominal pain and </a:t>
            </a:r>
            <a:r>
              <a:rPr lang="en-US" dirty="0" smtClean="0"/>
              <a:t>symptoms </a:t>
            </a:r>
            <a:r>
              <a:rPr lang="en-US" dirty="0"/>
              <a:t>of gastric outlet obstruction.</a:t>
            </a:r>
          </a:p>
          <a:p>
            <a:r>
              <a:rPr lang="en-US" dirty="0"/>
              <a:t>Gallstones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Extraintestinal</a:t>
            </a:r>
            <a:r>
              <a:rPr lang="en-US" b="1" dirty="0"/>
              <a:t> manifestations</a:t>
            </a:r>
            <a:r>
              <a:rPr lang="en-US" dirty="0"/>
              <a:t> </a:t>
            </a:r>
          </a:p>
        </p:txBody>
      </p:sp>
      <p:sp>
        <p:nvSpPr>
          <p:cNvPr id="3" name="Content Placeholder 2"/>
          <p:cNvSpPr>
            <a:spLocks noGrp="1"/>
          </p:cNvSpPr>
          <p:nvPr>
            <p:ph idx="1"/>
          </p:nvPr>
        </p:nvSpPr>
        <p:spPr>
          <a:xfrm>
            <a:off x="457200" y="1447800"/>
            <a:ext cx="8229600" cy="4678363"/>
          </a:xfrm>
        </p:spPr>
        <p:txBody>
          <a:bodyPr>
            <a:normAutofit/>
          </a:bodyPr>
          <a:lstStyle/>
          <a:p>
            <a:r>
              <a:rPr lang="en-US" dirty="0"/>
              <a:t>CD and ulcerative colitis share a number of </a:t>
            </a:r>
            <a:r>
              <a:rPr lang="en-US" dirty="0" err="1"/>
              <a:t>extraintestinal</a:t>
            </a:r>
            <a:r>
              <a:rPr lang="en-US" dirty="0"/>
              <a:t> </a:t>
            </a:r>
            <a:r>
              <a:rPr lang="en-US" dirty="0" smtClean="0"/>
              <a:t>manifestations</a:t>
            </a:r>
          </a:p>
          <a:p>
            <a:pPr lvl="0"/>
            <a:r>
              <a:rPr lang="en-US" b="1" dirty="0" smtClean="0"/>
              <a:t>Arthritis</a:t>
            </a:r>
            <a:endParaRPr lang="en-US" dirty="0"/>
          </a:p>
          <a:p>
            <a:pPr lvl="0"/>
            <a:r>
              <a:rPr lang="en-US" b="1" dirty="0"/>
              <a:t>Eye involvement</a:t>
            </a:r>
            <a:r>
              <a:rPr lang="en-US" dirty="0"/>
              <a:t> </a:t>
            </a:r>
            <a:r>
              <a:rPr lang="en-US" dirty="0" smtClean="0"/>
              <a:t>–</a:t>
            </a:r>
            <a:r>
              <a:rPr lang="en-US" dirty="0" err="1" smtClean="0"/>
              <a:t>uveitis</a:t>
            </a:r>
            <a:r>
              <a:rPr lang="en-US" dirty="0"/>
              <a:t>, </a:t>
            </a:r>
            <a:r>
              <a:rPr lang="en-US" dirty="0" err="1"/>
              <a:t>iritis</a:t>
            </a:r>
            <a:r>
              <a:rPr lang="en-US" dirty="0"/>
              <a:t>, and </a:t>
            </a:r>
            <a:r>
              <a:rPr lang="en-US" dirty="0" err="1" smtClean="0"/>
              <a:t>episcleritis</a:t>
            </a:r>
            <a:r>
              <a:rPr lang="en-US" dirty="0" smtClean="0"/>
              <a:t> </a:t>
            </a:r>
            <a:endParaRPr lang="en-US" dirty="0"/>
          </a:p>
          <a:p>
            <a:pPr lvl="0"/>
            <a:r>
              <a:rPr lang="en-US" b="1" dirty="0"/>
              <a:t>Skin </a:t>
            </a:r>
            <a:r>
              <a:rPr lang="en-US" b="1" dirty="0" smtClean="0"/>
              <a:t>disorders.</a:t>
            </a:r>
            <a:r>
              <a:rPr lang="en-US" dirty="0"/>
              <a:t> </a:t>
            </a:r>
          </a:p>
          <a:p>
            <a:pPr lvl="0"/>
            <a:r>
              <a:rPr lang="en-US" b="1" dirty="0" smtClean="0"/>
              <a:t>Others:</a:t>
            </a:r>
          </a:p>
          <a:p>
            <a:pPr lvl="1"/>
            <a:r>
              <a:rPr lang="en-US" b="1" dirty="0" smtClean="0"/>
              <a:t>Primary </a:t>
            </a:r>
            <a:r>
              <a:rPr lang="en-US" b="1" dirty="0" err="1" smtClean="0"/>
              <a:t>sclerosing</a:t>
            </a:r>
            <a:r>
              <a:rPr lang="en-US" b="1" dirty="0" smtClean="0"/>
              <a:t> </a:t>
            </a:r>
            <a:r>
              <a:rPr lang="en-US" b="1" dirty="0" err="1" smtClean="0"/>
              <a:t>cholangitis</a:t>
            </a:r>
            <a:r>
              <a:rPr lang="en-US" dirty="0" smtClean="0"/>
              <a:t>, </a:t>
            </a:r>
            <a:r>
              <a:rPr lang="en-US" b="1" dirty="0" smtClean="0"/>
              <a:t>Venous and arterial </a:t>
            </a:r>
            <a:r>
              <a:rPr lang="en-US" b="1" dirty="0" err="1" smtClean="0"/>
              <a:t>thromboembolism</a:t>
            </a:r>
            <a:r>
              <a:rPr lang="en-US" dirty="0" smtClean="0"/>
              <a:t> ,</a:t>
            </a:r>
            <a:r>
              <a:rPr lang="en-US" b="1" dirty="0" smtClean="0"/>
              <a:t>Renal stones</a:t>
            </a:r>
            <a:r>
              <a:rPr lang="en-US" dirty="0" smtClean="0"/>
              <a:t> ,</a:t>
            </a:r>
            <a:r>
              <a:rPr lang="en-US" b="1" dirty="0" smtClean="0"/>
              <a:t>Bone loss and osteoporosis</a:t>
            </a:r>
            <a:r>
              <a:rPr lang="en-US" dirty="0" smtClean="0"/>
              <a:t> ,</a:t>
            </a:r>
            <a:r>
              <a:rPr lang="en-US" b="1" dirty="0" smtClean="0"/>
              <a:t>Vitamin B12 deficiency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a:bodyPr>
          <a:lstStyle/>
          <a:p>
            <a:r>
              <a:rPr lang="en-US" dirty="0" smtClean="0"/>
              <a:t>IBD is more common in the West, but the incidence is increasing  in the developing countries including Saudi Arabia.</a:t>
            </a:r>
          </a:p>
          <a:p>
            <a:endParaRPr lang="en-US" dirty="0" smtClean="0"/>
          </a:p>
          <a:p>
            <a:r>
              <a:rPr lang="en-US" dirty="0" smtClean="0"/>
              <a:t>IBD can present at any age:</a:t>
            </a:r>
          </a:p>
          <a:p>
            <a:pPr lvl="1"/>
            <a:r>
              <a:rPr lang="en-US" dirty="0" smtClean="0"/>
              <a:t>The peak :15 - 30 years. </a:t>
            </a:r>
          </a:p>
          <a:p>
            <a:pPr lvl="1"/>
            <a:r>
              <a:rPr lang="en-US" dirty="0" smtClean="0"/>
              <a:t> A second peak 50</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609600" y="762000"/>
            <a:ext cx="4419600" cy="4648200"/>
          </a:xfrm>
          <a:prstGeom prst="rect">
            <a:avLst/>
          </a:prstGeom>
          <a:noFill/>
          <a:ln w="9525">
            <a:noFill/>
            <a:miter lim="800000"/>
            <a:headEnd/>
            <a:tailEnd/>
          </a:ln>
        </p:spPr>
      </p:pic>
      <p:pic>
        <p:nvPicPr>
          <p:cNvPr id="5" name="Picture 4" descr="Image"/>
          <p:cNvPicPr/>
          <p:nvPr/>
        </p:nvPicPr>
        <p:blipFill>
          <a:blip r:embed="rId3" cstate="print"/>
          <a:srcRect/>
          <a:stretch>
            <a:fillRect/>
          </a:stretch>
        </p:blipFill>
        <p:spPr bwMode="auto">
          <a:xfrm>
            <a:off x="5181600" y="1600200"/>
            <a:ext cx="3427095" cy="2372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p:txBody>
          <a:bodyPr/>
          <a:lstStyle/>
          <a:p>
            <a:r>
              <a:rPr lang="en-US" dirty="0"/>
              <a:t> The diagnosis of CD is usually established with endoscopic findings or imaging studies in a patient with a compatible clinical history</a:t>
            </a:r>
            <a:r>
              <a:rPr lang="en-US" dirty="0" smtClean="0"/>
              <a: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Colonoscopy</a:t>
            </a:r>
            <a:r>
              <a:rPr lang="en-US" dirty="0" smtClean="0"/>
              <a:t>:</a:t>
            </a:r>
          </a:p>
          <a:p>
            <a:pPr lvl="1"/>
            <a:r>
              <a:rPr lang="en-US" dirty="0" smtClean="0"/>
              <a:t> Endoscopic features include focal ulcerations adjacent to areas of normal appearing mucosa along with </a:t>
            </a:r>
            <a:r>
              <a:rPr lang="en-US" dirty="0" err="1" smtClean="0"/>
              <a:t>polypoid</a:t>
            </a:r>
            <a:r>
              <a:rPr lang="en-US" dirty="0" smtClean="0"/>
              <a:t> mucosal changes that give a cobblestone </a:t>
            </a:r>
          </a:p>
          <a:p>
            <a:endParaRPr lang="en-US" b="1" dirty="0" smtClean="0"/>
          </a:p>
          <a:p>
            <a:r>
              <a:rPr lang="en-US" b="1" dirty="0" smtClean="0"/>
              <a:t>Wireless capsule endoscopy</a:t>
            </a:r>
            <a:r>
              <a:rPr lang="en-US" dirty="0" smtClean="0"/>
              <a:t>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0" y="0"/>
            <a:ext cx="8686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p:cNvPicPr/>
          <p:nvPr/>
        </p:nvPicPr>
        <p:blipFill>
          <a:blip r:embed="rId2" cstate="print"/>
          <a:srcRect/>
          <a:stretch>
            <a:fillRect/>
          </a:stretch>
        </p:blipFill>
        <p:spPr bwMode="auto">
          <a:xfrm>
            <a:off x="457200" y="1447800"/>
            <a:ext cx="4953000" cy="4724400"/>
          </a:xfrm>
          <a:prstGeom prst="rect">
            <a:avLst/>
          </a:prstGeom>
          <a:noFill/>
          <a:ln w="9525">
            <a:noFill/>
            <a:miter lim="800000"/>
            <a:headEnd/>
            <a:tailEnd/>
          </a:ln>
        </p:spPr>
      </p:pic>
      <p:sp>
        <p:nvSpPr>
          <p:cNvPr id="3" name="Title 2"/>
          <p:cNvSpPr>
            <a:spLocks noGrp="1"/>
          </p:cNvSpPr>
          <p:nvPr>
            <p:ph type="title"/>
          </p:nvPr>
        </p:nvSpPr>
        <p:spPr>
          <a:xfrm>
            <a:off x="457200" y="704088"/>
            <a:ext cx="8305800" cy="743712"/>
          </a:xfrm>
        </p:spPr>
        <p:txBody>
          <a:bodyPr>
            <a:normAutofit fontScale="90000"/>
          </a:bodyPr>
          <a:lstStyle/>
          <a:p>
            <a:r>
              <a:rPr lang="en-US" b="1" dirty="0" smtClean="0"/>
              <a:t>Wireless capsule endoscopy</a:t>
            </a:r>
            <a:endParaRPr lang="en-US" dirty="0"/>
          </a:p>
        </p:txBody>
      </p:sp>
      <p:sp>
        <p:nvSpPr>
          <p:cNvPr id="2050" name="AutoShape 2"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esgweb1.nts.jhu.edu/hmn/W08/images/story/subpage/PillCamESO.jpg"/>
          <p:cNvPicPr>
            <a:picLocks noChangeAspect="1" noChangeArrowheads="1"/>
          </p:cNvPicPr>
          <p:nvPr/>
        </p:nvPicPr>
        <p:blipFill>
          <a:blip r:embed="rId3" cstate="print"/>
          <a:srcRect/>
          <a:stretch>
            <a:fillRect/>
          </a:stretch>
        </p:blipFill>
        <p:spPr bwMode="auto">
          <a:xfrm>
            <a:off x="5372679" y="2438400"/>
            <a:ext cx="3505198" cy="25146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449763"/>
          </a:xfrm>
        </p:spPr>
        <p:txBody>
          <a:bodyPr>
            <a:normAutofit/>
          </a:bodyPr>
          <a:lstStyle/>
          <a:p>
            <a:r>
              <a:rPr lang="en-US" b="1" dirty="0"/>
              <a:t>Imaging studies</a:t>
            </a:r>
            <a:r>
              <a:rPr lang="en-US" dirty="0"/>
              <a:t> </a:t>
            </a:r>
            <a:endParaRPr lang="en-US" dirty="0" smtClean="0"/>
          </a:p>
          <a:p>
            <a:pPr lvl="1"/>
            <a:r>
              <a:rPr lang="en-US" dirty="0"/>
              <a:t>small bowel follow through (</a:t>
            </a:r>
            <a:r>
              <a:rPr lang="en-US" dirty="0" smtClean="0"/>
              <a:t>SBFT)</a:t>
            </a:r>
          </a:p>
          <a:p>
            <a:pPr lvl="1"/>
            <a:r>
              <a:rPr lang="en-US" dirty="0" smtClean="0"/>
              <a:t>computed tomography: CTS or CT </a:t>
            </a:r>
            <a:r>
              <a:rPr lang="en-US" dirty="0" err="1" smtClean="0"/>
              <a:t>enterography</a:t>
            </a:r>
            <a:endParaRPr lang="en-US" dirty="0" smtClean="0"/>
          </a:p>
          <a:p>
            <a:pPr lvl="1"/>
            <a:r>
              <a:rPr lang="en-US" dirty="0" smtClean="0"/>
              <a:t> Magnetic </a:t>
            </a:r>
            <a:r>
              <a:rPr lang="en-US" dirty="0"/>
              <a:t>resonance imaging (MRI</a:t>
            </a:r>
            <a:r>
              <a:rPr lang="en-US" dirty="0" smtClean="0"/>
              <a:t>) or MR</a:t>
            </a:r>
            <a:r>
              <a:rPr lang="en-US" dirty="0"/>
              <a:t> </a:t>
            </a:r>
            <a:r>
              <a:rPr lang="en-US" dirty="0" err="1"/>
              <a:t>enterography</a:t>
            </a:r>
            <a:r>
              <a:rPr lang="en-US"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2133601" y="609600"/>
            <a:ext cx="5105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Serologic markers</a:t>
            </a:r>
            <a:r>
              <a:rPr lang="en-US" dirty="0" smtClean="0"/>
              <a:t> </a:t>
            </a:r>
          </a:p>
          <a:p>
            <a:pPr lvl="1"/>
            <a:r>
              <a:rPr lang="en-US" dirty="0" err="1" smtClean="0"/>
              <a:t>Inflamatory</a:t>
            </a:r>
            <a:r>
              <a:rPr lang="en-US" dirty="0" smtClean="0"/>
              <a:t> marker : ERS, CRP</a:t>
            </a:r>
          </a:p>
          <a:p>
            <a:pPr lvl="1"/>
            <a:r>
              <a:rPr lang="en-US" b="1" dirty="0" smtClean="0"/>
              <a:t>Antibody tests</a:t>
            </a:r>
            <a:r>
              <a:rPr lang="en-US" dirty="0" smtClean="0"/>
              <a:t> :</a:t>
            </a:r>
          </a:p>
          <a:p>
            <a:pPr lvl="2"/>
            <a:r>
              <a:rPr lang="en-US" b="1" dirty="0" err="1" smtClean="0"/>
              <a:t>Antineutrophil</a:t>
            </a:r>
            <a:r>
              <a:rPr lang="en-US" b="1" dirty="0" smtClean="0"/>
              <a:t> </a:t>
            </a:r>
            <a:r>
              <a:rPr lang="en-US" b="1" dirty="0" err="1" smtClean="0"/>
              <a:t>cytoplasmic</a:t>
            </a:r>
            <a:r>
              <a:rPr lang="en-US" b="1" dirty="0" smtClean="0"/>
              <a:t> antibodies (</a:t>
            </a:r>
            <a:r>
              <a:rPr lang="en-US" b="1" dirty="0" err="1" smtClean="0"/>
              <a:t>pANCA</a:t>
            </a:r>
            <a:r>
              <a:rPr lang="en-US" b="1" dirty="0" smtClean="0"/>
              <a:t>)</a:t>
            </a:r>
          </a:p>
          <a:p>
            <a:pPr lvl="2"/>
            <a:r>
              <a:rPr lang="en-US" b="1" dirty="0" smtClean="0"/>
              <a:t>Anti-</a:t>
            </a:r>
            <a:r>
              <a:rPr lang="en-US" b="1" dirty="0" err="1" smtClean="0"/>
              <a:t>Saccharomyces</a:t>
            </a:r>
            <a:r>
              <a:rPr lang="en-US" b="1" dirty="0" smtClean="0"/>
              <a:t> </a:t>
            </a:r>
            <a:r>
              <a:rPr lang="en-US" b="1" dirty="0" err="1" smtClean="0"/>
              <a:t>cerevisiae</a:t>
            </a:r>
            <a:r>
              <a:rPr lang="en-US" b="1" dirty="0" smtClean="0"/>
              <a:t> antibodies (ASCA)</a:t>
            </a:r>
            <a:r>
              <a:rPr lang="en-US" dirty="0" smtClean="0"/>
              <a:t> </a:t>
            </a:r>
          </a:p>
          <a:p>
            <a:pPr lvl="1"/>
            <a:r>
              <a:rPr lang="en-US" b="1" dirty="0" smtClean="0"/>
              <a:t>Stool markers</a:t>
            </a:r>
            <a:r>
              <a:rPr lang="en-US" dirty="0" smtClean="0"/>
              <a:t> — fecal </a:t>
            </a:r>
            <a:r>
              <a:rPr lang="en-US" dirty="0" err="1" smtClean="0"/>
              <a:t>calprotectin</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Inflammatory bowel disease (IBD) is comprised of two major disorders:</a:t>
            </a:r>
          </a:p>
          <a:p>
            <a:pPr lvl="1"/>
            <a:r>
              <a:rPr lang="en-US" dirty="0" smtClean="0"/>
              <a:t> Ulcerative colitis (UC) </a:t>
            </a:r>
          </a:p>
          <a:p>
            <a:pPr lvl="1"/>
            <a:r>
              <a:rPr lang="en-US" dirty="0" smtClean="0"/>
              <a:t> </a:t>
            </a:r>
            <a:r>
              <a:rPr lang="en-US" dirty="0" err="1" smtClean="0"/>
              <a:t>Crohn's</a:t>
            </a:r>
            <a:r>
              <a:rPr lang="en-US" dirty="0" smtClean="0"/>
              <a:t> disease (CD). </a:t>
            </a:r>
          </a:p>
          <a:p>
            <a:endParaRPr lang="en-US" dirty="0" smtClean="0"/>
          </a:p>
          <a:p>
            <a:r>
              <a:rPr lang="en-US" dirty="0" smtClean="0"/>
              <a:t>These disorders have distinct pathologic and clinical characteristics, but their pathogenesis remains poorly understood</a:t>
            </a:r>
            <a:endParaRPr lang="en-US" dirty="0"/>
          </a:p>
        </p:txBody>
      </p:sp>
      <p:grpSp>
        <p:nvGrpSpPr>
          <p:cNvPr id="4" name="Group 2"/>
          <p:cNvGrpSpPr>
            <a:grpSpLocks/>
          </p:cNvGrpSpPr>
          <p:nvPr/>
        </p:nvGrpSpPr>
        <p:grpSpPr bwMode="auto">
          <a:xfrm>
            <a:off x="0" y="0"/>
            <a:ext cx="9144000" cy="6858000"/>
            <a:chOff x="0" y="672"/>
            <a:chExt cx="5760" cy="3565"/>
          </a:xfrm>
        </p:grpSpPr>
        <p:pic>
          <p:nvPicPr>
            <p:cNvPr id="5" name="Picture 3" descr="world map"/>
            <p:cNvPicPr>
              <a:picLocks noChangeAspect="1" noChangeArrowheads="1"/>
            </p:cNvPicPr>
            <p:nvPr/>
          </p:nvPicPr>
          <p:blipFill>
            <a:blip r:embed="rId3" cstate="print"/>
            <a:srcRect/>
            <a:stretch>
              <a:fillRect/>
            </a:stretch>
          </p:blipFill>
          <p:spPr bwMode="auto">
            <a:xfrm>
              <a:off x="0" y="672"/>
              <a:ext cx="5760" cy="3565"/>
            </a:xfrm>
            <a:prstGeom prst="rect">
              <a:avLst/>
            </a:prstGeom>
            <a:noFill/>
          </p:spPr>
        </p:pic>
        <p:sp>
          <p:nvSpPr>
            <p:cNvPr id="6" name="Text Box 4"/>
            <p:cNvSpPr txBox="1">
              <a:spLocks noChangeArrowheads="1"/>
            </p:cNvSpPr>
            <p:nvPr/>
          </p:nvSpPr>
          <p:spPr bwMode="auto">
            <a:xfrm>
              <a:off x="389" y="3138"/>
              <a:ext cx="512" cy="237"/>
            </a:xfrm>
            <a:prstGeom prst="rect">
              <a:avLst/>
            </a:prstGeom>
            <a:noFill/>
            <a:ln w="9525">
              <a:noFill/>
              <a:miter lim="800000"/>
              <a:headEnd/>
              <a:tailEnd/>
            </a:ln>
            <a:effectLst/>
          </p:spPr>
          <p:txBody>
            <a:bodyPr wrap="none">
              <a:spAutoFit/>
            </a:bodyPr>
            <a:lstStyle/>
            <a:p>
              <a:r>
                <a:rPr lang="en-US" sz="2400">
                  <a:latin typeface="Arial" charset="0"/>
                </a:rPr>
                <a:t>High</a:t>
              </a:r>
            </a:p>
          </p:txBody>
        </p:sp>
        <p:sp>
          <p:nvSpPr>
            <p:cNvPr id="7" name="Text Box 5"/>
            <p:cNvSpPr txBox="1">
              <a:spLocks noChangeArrowheads="1"/>
            </p:cNvSpPr>
            <p:nvPr/>
          </p:nvSpPr>
          <p:spPr bwMode="auto">
            <a:xfrm>
              <a:off x="373" y="3504"/>
              <a:ext cx="800" cy="238"/>
            </a:xfrm>
            <a:prstGeom prst="rect">
              <a:avLst/>
            </a:prstGeom>
            <a:noFill/>
            <a:ln w="9525">
              <a:noFill/>
              <a:miter lim="800000"/>
              <a:headEnd/>
              <a:tailEnd/>
            </a:ln>
            <a:effectLst/>
          </p:spPr>
          <p:txBody>
            <a:bodyPr wrap="none">
              <a:spAutoFit/>
            </a:bodyPr>
            <a:lstStyle/>
            <a:p>
              <a:r>
                <a:rPr lang="en-US" sz="2400">
                  <a:latin typeface="Arial" charset="0"/>
                </a:rPr>
                <a:t>Medium</a:t>
              </a:r>
            </a:p>
          </p:txBody>
        </p:sp>
        <p:sp>
          <p:nvSpPr>
            <p:cNvPr id="8" name="Text Box 6"/>
            <p:cNvSpPr txBox="1">
              <a:spLocks noChangeArrowheads="1"/>
            </p:cNvSpPr>
            <p:nvPr/>
          </p:nvSpPr>
          <p:spPr bwMode="auto">
            <a:xfrm>
              <a:off x="388" y="3870"/>
              <a:ext cx="469" cy="237"/>
            </a:xfrm>
            <a:prstGeom prst="rect">
              <a:avLst/>
            </a:prstGeom>
            <a:noFill/>
            <a:ln w="9525">
              <a:noFill/>
              <a:miter lim="800000"/>
              <a:headEnd/>
              <a:tailEnd/>
            </a:ln>
            <a:effectLst/>
          </p:spPr>
          <p:txBody>
            <a:bodyPr wrap="none">
              <a:spAutoFit/>
            </a:bodyPr>
            <a:lstStyle/>
            <a:p>
              <a:r>
                <a:rPr lang="en-US" sz="2400">
                  <a:latin typeface="Arial" charset="0"/>
                </a:rPr>
                <a:t>Low</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Role out infection</a:t>
            </a:r>
          </a:p>
          <a:p>
            <a:r>
              <a:rPr lang="en-US" dirty="0" smtClean="0"/>
              <a:t>Corticosteroids:	</a:t>
            </a:r>
          </a:p>
          <a:p>
            <a:pPr lvl="1"/>
            <a:r>
              <a:rPr lang="en-US" dirty="0" smtClean="0"/>
              <a:t>Systemic: Prednisolone</a:t>
            </a:r>
          </a:p>
          <a:p>
            <a:pPr lvl="1"/>
            <a:r>
              <a:rPr lang="en-US" dirty="0" smtClean="0"/>
              <a:t>Local acting: Budosonide.</a:t>
            </a:r>
          </a:p>
          <a:p>
            <a:r>
              <a:rPr lang="en-US" dirty="0" smtClean="0"/>
              <a:t>Immunomodulators :</a:t>
            </a:r>
          </a:p>
          <a:p>
            <a:pPr lvl="1"/>
            <a:r>
              <a:rPr lang="en-US" dirty="0" smtClean="0"/>
              <a:t>azithyoprine</a:t>
            </a:r>
          </a:p>
          <a:p>
            <a:pPr lvl="1"/>
            <a:r>
              <a:rPr lang="en-US" dirty="0" smtClean="0"/>
              <a:t>Methotrexate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Anti TNF therapy</a:t>
            </a:r>
          </a:p>
          <a:p>
            <a:endParaRPr lang="en-US" dirty="0" smtClean="0"/>
          </a:p>
          <a:p>
            <a:endParaRPr lang="en-US" dirty="0" smtClean="0"/>
          </a:p>
          <a:p>
            <a:r>
              <a:rPr lang="en-US" dirty="0" smtClean="0"/>
              <a:t>Surgery</a:t>
            </a:r>
          </a:p>
          <a:p>
            <a:pPr lvl="1">
              <a:defRPr/>
            </a:pPr>
            <a:r>
              <a:rPr lang="en-US" dirty="0" smtClean="0"/>
              <a:t>Obstruction, severe </a:t>
            </a:r>
            <a:r>
              <a:rPr lang="en-US" dirty="0" err="1" smtClean="0"/>
              <a:t>perianal</a:t>
            </a:r>
            <a:r>
              <a:rPr lang="en-US" dirty="0" smtClean="0"/>
              <a:t> disease unresponsive to medical therapy, difficult fistulas, major bleeding, severe disability</a:t>
            </a:r>
          </a:p>
          <a:p>
            <a:pPr lvl="1">
              <a:defRPr/>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rtl="0" eaLnBrk="1" hangingPunct="1">
              <a:defRPr/>
            </a:pPr>
            <a:r>
              <a:rPr lang="en-US" sz="3600" b="0" smtClean="0"/>
              <a:t>Distinguishing characteristics of CD and UC</a:t>
            </a:r>
          </a:p>
        </p:txBody>
      </p:sp>
      <p:graphicFrame>
        <p:nvGraphicFramePr>
          <p:cNvPr id="96317" name="Group 61"/>
          <p:cNvGraphicFramePr>
            <a:graphicFrameLocks noGrp="1"/>
          </p:cNvGraphicFramePr>
          <p:nvPr>
            <p:ph type="tbl" idx="1"/>
          </p:nvPr>
        </p:nvGraphicFramePr>
        <p:xfrm>
          <a:off x="457200" y="1524000"/>
          <a:ext cx="8229600" cy="5177473"/>
        </p:xfrm>
        <a:graphic>
          <a:graphicData uri="http://schemas.openxmlformats.org/drawingml/2006/table">
            <a:tbl>
              <a:tblPr rtl="1"/>
              <a:tblGrid>
                <a:gridCol w="2743200"/>
                <a:gridCol w="2743200"/>
                <a:gridCol w="2743200"/>
              </a:tblGrid>
              <a:tr h="13716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 colon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SB or colon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Location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Continuous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Skip lesions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Anatomic distribution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Involved in &gt;90%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spare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Universal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Only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Gross bleeding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Peri-anal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Fistulization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latin typeface="Garamond" pitchFamily="18" charset="0"/>
                          <a:cs typeface="Arial" charset="0"/>
                        </a:rPr>
                        <a:t>Granulomas</a:t>
                      </a:r>
                      <a:r>
                        <a:rPr kumimoji="0" lang="en-US" sz="2800" b="0" i="0" u="none" strike="noStrike" cap="none" normalizeH="0" baseline="0" dirty="0" smtClean="0">
                          <a:ln>
                            <a:noFill/>
                          </a:ln>
                          <a:solidFill>
                            <a:schemeClr val="tx1"/>
                          </a:solidFill>
                          <a:effectLst/>
                          <a:latin typeface="Garamond" pitchFamily="18"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47" name="Rectangle 43"/>
          <p:cNvSpPr>
            <a:spLocks noGrp="1" noRot="1" noChangeArrowheads="1"/>
          </p:cNvSpPr>
          <p:nvPr>
            <p:ph type="title"/>
          </p:nvPr>
        </p:nvSpPr>
        <p:spPr>
          <a:xfrm>
            <a:off x="457200" y="274638"/>
            <a:ext cx="8229600" cy="792162"/>
          </a:xfrm>
        </p:spPr>
        <p:txBody>
          <a:bodyPr/>
          <a:lstStyle/>
          <a:p>
            <a:pPr rtl="0" eaLnBrk="1" hangingPunct="1">
              <a:defRPr/>
            </a:pPr>
            <a:r>
              <a:rPr lang="en-US" sz="4000" smtClean="0"/>
              <a:t>Endoscopic features of CD and UC</a:t>
            </a:r>
          </a:p>
        </p:txBody>
      </p:sp>
      <p:graphicFrame>
        <p:nvGraphicFramePr>
          <p:cNvPr id="98354" name="Group 50"/>
          <p:cNvGraphicFramePr>
            <a:graphicFrameLocks noGrp="1"/>
          </p:cNvGraphicFramePr>
          <p:nvPr>
            <p:ph type="tbl" idx="1"/>
          </p:nvPr>
        </p:nvGraphicFramePr>
        <p:xfrm>
          <a:off x="381000" y="1066800"/>
          <a:ext cx="8229600" cy="5137785"/>
        </p:xfrm>
        <a:graphic>
          <a:graphicData uri="http://schemas.openxmlformats.org/drawingml/2006/table">
            <a:tbl>
              <a:tblPr rtl="1"/>
              <a:tblGrid>
                <a:gridCol w="2743200"/>
                <a:gridCol w="2514600"/>
                <a:gridCol w="29718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Continuous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Discontinuous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Aphthous ulcers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Abnormal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Relatively 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Surrounding mucosa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Longitudinal ulcer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 severe 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Cobble stoning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friability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distorted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Vascular pattern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normAutofit fontScale="90000"/>
          </a:bodyPr>
          <a:lstStyle/>
          <a:p>
            <a:pPr rtl="0" eaLnBrk="1" hangingPunct="1">
              <a:defRPr/>
            </a:pPr>
            <a:r>
              <a:rPr lang="en-US" b="0" smtClean="0"/>
              <a:t>Pathologic features of CD and UC</a:t>
            </a:r>
          </a:p>
        </p:txBody>
      </p:sp>
      <p:graphicFrame>
        <p:nvGraphicFramePr>
          <p:cNvPr id="101428" name="Group 52"/>
          <p:cNvGraphicFramePr>
            <a:graphicFrameLocks noGrp="1"/>
          </p:cNvGraphicFramePr>
          <p:nvPr>
            <p:ph type="tbl" idx="1"/>
          </p:nvPr>
        </p:nvGraphicFramePr>
        <p:xfrm>
          <a:off x="457200" y="1600200"/>
          <a:ext cx="8229600" cy="3348991"/>
        </p:xfrm>
        <a:graphic>
          <a:graphicData uri="http://schemas.openxmlformats.org/drawingml/2006/table">
            <a:tbl>
              <a:tblPr rtl="1"/>
              <a:tblGrid>
                <a:gridCol w="2286000"/>
                <a:gridCol w="2133600"/>
                <a:gridCol w="38100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Transmural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Granulomas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Fissures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Fibrosis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Submucosal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305800" cy="1143000"/>
          </a:xfrm>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lide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normAutofit/>
          </a:bodyPr>
          <a:lstStyle/>
          <a:p>
            <a:endParaRPr lang="en-US" dirty="0" smtClean="0"/>
          </a:p>
          <a:p>
            <a:r>
              <a:rPr lang="en-US" dirty="0" smtClean="0"/>
              <a:t>HOST FACTORS</a:t>
            </a:r>
          </a:p>
          <a:p>
            <a:pPr lvl="1"/>
            <a:r>
              <a:rPr lang="en-US" dirty="0" smtClean="0"/>
              <a:t>Genetic factors: NOD2/CARD15</a:t>
            </a:r>
          </a:p>
          <a:p>
            <a:pPr lvl="1"/>
            <a:endParaRPr lang="en-US" dirty="0" smtClean="0"/>
          </a:p>
          <a:p>
            <a:r>
              <a:rPr lang="en-US" dirty="0" smtClean="0"/>
              <a:t>ENVIRONMENTAL FACTORS </a:t>
            </a:r>
          </a:p>
          <a:p>
            <a:pPr lvl="1"/>
            <a:r>
              <a:rPr lang="en-US" dirty="0" smtClean="0"/>
              <a:t>Smoking:</a:t>
            </a:r>
          </a:p>
          <a:p>
            <a:pPr lvl="1"/>
            <a:r>
              <a:rPr lang="en-US" dirty="0" smtClean="0"/>
              <a:t>Appendectomy: protect UC</a:t>
            </a:r>
          </a:p>
          <a:p>
            <a:pPr lvl="1"/>
            <a:endParaRPr lang="en-US" dirty="0" smtClean="0"/>
          </a:p>
          <a:p>
            <a:r>
              <a:rPr lang="en-US" dirty="0" smtClean="0"/>
              <a:t>Diet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Ulcerative colitis</a:t>
            </a:r>
            <a:endParaRPr lang="en-US" dirty="0"/>
          </a:p>
        </p:txBody>
      </p:sp>
      <p:sp>
        <p:nvSpPr>
          <p:cNvPr id="3" name="Content Placeholder 2"/>
          <p:cNvSpPr>
            <a:spLocks noGrp="1"/>
          </p:cNvSpPr>
          <p:nvPr>
            <p:ph idx="1"/>
          </p:nvPr>
        </p:nvSpPr>
        <p:spPr/>
        <p:txBody>
          <a:bodyPr>
            <a:normAutofit/>
          </a:bodyPr>
          <a:lstStyle/>
          <a:p>
            <a:r>
              <a:rPr lang="en-US" dirty="0"/>
              <a:t>Ulcerative colitis is characterized by recurring episodes of inflammation limited to the mucosal layer of the </a:t>
            </a:r>
            <a:r>
              <a:rPr lang="en-US" dirty="0" smtClean="0"/>
              <a:t>colon.</a:t>
            </a:r>
          </a:p>
          <a:p>
            <a:endParaRPr lang="en-US" dirty="0" smtClean="0"/>
          </a:p>
          <a:p>
            <a:r>
              <a:rPr lang="en-US" dirty="0" smtClean="0"/>
              <a:t>Start rectum then extend proximally.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Ulcerative </a:t>
            </a:r>
            <a:r>
              <a:rPr lang="en-US" dirty="0" err="1" smtClean="0"/>
              <a:t>proctitis</a:t>
            </a:r>
            <a:r>
              <a:rPr lang="en-US" dirty="0" smtClean="0"/>
              <a:t> :rectum.</a:t>
            </a:r>
          </a:p>
          <a:p>
            <a:pPr lvl="0"/>
            <a:r>
              <a:rPr lang="en-US" dirty="0" smtClean="0"/>
              <a:t>Ulcerative </a:t>
            </a:r>
            <a:r>
              <a:rPr lang="en-US" dirty="0" err="1" smtClean="0"/>
              <a:t>proctosigmoiditis</a:t>
            </a:r>
            <a:r>
              <a:rPr lang="en-US" dirty="0" smtClean="0"/>
              <a:t> :rectum and sigmoid colon.</a:t>
            </a:r>
          </a:p>
          <a:p>
            <a:pPr lvl="0"/>
            <a:r>
              <a:rPr lang="en-US" dirty="0" smtClean="0"/>
              <a:t>Left-sided colitis: disease that extends beyond the rectum and as far proximally as the </a:t>
            </a:r>
            <a:r>
              <a:rPr lang="en-US" dirty="0" err="1" smtClean="0"/>
              <a:t>splenic</a:t>
            </a:r>
            <a:r>
              <a:rPr lang="en-US" dirty="0" smtClean="0"/>
              <a:t> flexure.</a:t>
            </a:r>
          </a:p>
          <a:p>
            <a:pPr lvl="0"/>
            <a:r>
              <a:rPr lang="en-US" dirty="0" smtClean="0"/>
              <a:t>Extensive colitis :beyond the </a:t>
            </a:r>
            <a:r>
              <a:rPr lang="en-US" dirty="0" err="1" smtClean="0"/>
              <a:t>splenic</a:t>
            </a:r>
            <a:r>
              <a:rPr lang="en-US" dirty="0" smtClean="0"/>
              <a:t> flexure.</a:t>
            </a:r>
          </a:p>
          <a:p>
            <a:pPr lvl="0"/>
            <a:r>
              <a:rPr lang="en-US" dirty="0" err="1" smtClean="0"/>
              <a:t>Pancolitis</a:t>
            </a:r>
            <a:r>
              <a:rPr lang="en-US" dirty="0" smtClean="0"/>
              <a:t>: whole colon</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338</TotalTime>
  <Words>837</Words>
  <Application>Microsoft Office PowerPoint</Application>
  <PresentationFormat>On-screen Show (4:3)</PresentationFormat>
  <Paragraphs>257</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Inflammatory Bowel Disease</vt:lpstr>
      <vt:lpstr>PowerPoint Presentation</vt:lpstr>
      <vt:lpstr>Epidemiology</vt:lpstr>
      <vt:lpstr>PowerPoint Presentation</vt:lpstr>
      <vt:lpstr>PowerPoint Presentation</vt:lpstr>
      <vt:lpstr>PowerPoint Presentation</vt:lpstr>
      <vt:lpstr>PowerPoint Presentation</vt:lpstr>
      <vt:lpstr>Ulcerative colitis</vt:lpstr>
      <vt:lpstr>PowerPoint Presentation</vt:lpstr>
      <vt:lpstr>PowerPoint Presentation</vt:lpstr>
      <vt:lpstr>PowerPoint Presentation</vt:lpstr>
      <vt:lpstr>PowerPoint Presentation</vt:lpstr>
      <vt:lpstr>PowerPoint Presentation</vt:lpstr>
      <vt:lpstr>PowerPoint Presentation</vt:lpstr>
      <vt:lpstr>Colonoscopy</vt:lpstr>
      <vt:lpstr>PowerPoint Presentation</vt:lpstr>
      <vt:lpstr>UC</vt:lpstr>
      <vt:lpstr>PowerPoint Presentation</vt:lpstr>
      <vt:lpstr>PowerPoint Presentation</vt:lpstr>
      <vt:lpstr>Ulcerative colitis - complication</vt:lpstr>
      <vt:lpstr>managements</vt:lpstr>
      <vt:lpstr>managements</vt:lpstr>
      <vt:lpstr>PowerPoint Presentation</vt:lpstr>
      <vt:lpstr>CD</vt:lpstr>
      <vt:lpstr>PowerPoint Presentation</vt:lpstr>
      <vt:lpstr>CLINICAL MANIFESTATIONS </vt:lpstr>
      <vt:lpstr>PowerPoint Presentation</vt:lpstr>
      <vt:lpstr>PowerPoint Presentation</vt:lpstr>
      <vt:lpstr>Extraintestinal manifestations </vt:lpstr>
      <vt:lpstr>PowerPoint Presentation</vt:lpstr>
      <vt:lpstr>DIAGNOSIS</vt:lpstr>
      <vt:lpstr>PowerPoint Presentation</vt:lpstr>
      <vt:lpstr>PowerPoint Presentation</vt:lpstr>
      <vt:lpstr>PowerPoint Presentation</vt:lpstr>
      <vt:lpstr>Wireless capsule endoscopy</vt:lpstr>
      <vt:lpstr>PowerPoint Presentation</vt:lpstr>
      <vt:lpstr>PowerPoint Presentation</vt:lpstr>
      <vt:lpstr>PowerPoint Presentation</vt:lpstr>
      <vt:lpstr>PowerPoint Presentation</vt:lpstr>
      <vt:lpstr>Management</vt:lpstr>
      <vt:lpstr>PowerPoint Presentation</vt:lpstr>
      <vt:lpstr>Distinguishing characteristics of CD and UC</vt:lpstr>
      <vt:lpstr>Endoscopic features of CD and UC</vt:lpstr>
      <vt:lpstr>Pathologic features of CD and UC</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aishah</dc:creator>
  <cp:lastModifiedBy>3422</cp:lastModifiedBy>
  <cp:revision>27</cp:revision>
  <dcterms:created xsi:type="dcterms:W3CDTF">2011-11-26T19:18:31Z</dcterms:created>
  <dcterms:modified xsi:type="dcterms:W3CDTF">2015-11-16T05:57:11Z</dcterms:modified>
</cp:coreProperties>
</file>