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  <p:sldMasterId id="2147483663" r:id="rId2"/>
    <p:sldMasterId id="2147483678" r:id="rId3"/>
  </p:sldMasterIdLst>
  <p:notesMasterIdLst>
    <p:notesMasterId r:id="rId78"/>
  </p:notesMasterIdLst>
  <p:sldIdLst>
    <p:sldId id="256" r:id="rId4"/>
    <p:sldId id="259" r:id="rId5"/>
    <p:sldId id="327" r:id="rId6"/>
    <p:sldId id="320" r:id="rId7"/>
    <p:sldId id="321" r:id="rId8"/>
    <p:sldId id="322" r:id="rId9"/>
    <p:sldId id="343" r:id="rId10"/>
    <p:sldId id="379" r:id="rId11"/>
    <p:sldId id="353" r:id="rId12"/>
    <p:sldId id="363" r:id="rId13"/>
    <p:sldId id="346" r:id="rId14"/>
    <p:sldId id="352" r:id="rId15"/>
    <p:sldId id="373" r:id="rId16"/>
    <p:sldId id="374" r:id="rId17"/>
    <p:sldId id="262" r:id="rId18"/>
    <p:sldId id="354" r:id="rId19"/>
    <p:sldId id="355" r:id="rId20"/>
    <p:sldId id="359" r:id="rId21"/>
    <p:sldId id="356" r:id="rId22"/>
    <p:sldId id="358" r:id="rId23"/>
    <p:sldId id="375" r:id="rId24"/>
    <p:sldId id="347" r:id="rId25"/>
    <p:sldId id="348" r:id="rId26"/>
    <p:sldId id="378" r:id="rId27"/>
    <p:sldId id="362" r:id="rId28"/>
    <p:sldId id="326" r:id="rId29"/>
    <p:sldId id="335" r:id="rId30"/>
    <p:sldId id="261" r:id="rId31"/>
    <p:sldId id="266" r:id="rId32"/>
    <p:sldId id="272" r:id="rId33"/>
    <p:sldId id="271" r:id="rId34"/>
    <p:sldId id="293" r:id="rId35"/>
    <p:sldId id="303" r:id="rId36"/>
    <p:sldId id="304" r:id="rId37"/>
    <p:sldId id="305" r:id="rId38"/>
    <p:sldId id="306" r:id="rId39"/>
    <p:sldId id="302" r:id="rId40"/>
    <p:sldId id="342" r:id="rId41"/>
    <p:sldId id="301" r:id="rId42"/>
    <p:sldId id="307" r:id="rId43"/>
    <p:sldId id="308" r:id="rId44"/>
    <p:sldId id="369" r:id="rId45"/>
    <p:sldId id="370" r:id="rId46"/>
    <p:sldId id="371" r:id="rId47"/>
    <p:sldId id="309" r:id="rId48"/>
    <p:sldId id="341" r:id="rId49"/>
    <p:sldId id="372" r:id="rId50"/>
    <p:sldId id="376" r:id="rId51"/>
    <p:sldId id="377" r:id="rId52"/>
    <p:sldId id="312" r:id="rId53"/>
    <p:sldId id="280" r:id="rId54"/>
    <p:sldId id="275" r:id="rId55"/>
    <p:sldId id="289" r:id="rId56"/>
    <p:sldId id="288" r:id="rId57"/>
    <p:sldId id="286" r:id="rId58"/>
    <p:sldId id="276" r:id="rId59"/>
    <p:sldId id="340" r:id="rId60"/>
    <p:sldId id="318" r:id="rId61"/>
    <p:sldId id="336" r:id="rId62"/>
    <p:sldId id="294" r:id="rId63"/>
    <p:sldId id="328" r:id="rId64"/>
    <p:sldId id="334" r:id="rId65"/>
    <p:sldId id="332" r:id="rId66"/>
    <p:sldId id="319" r:id="rId67"/>
    <p:sldId id="295" r:id="rId68"/>
    <p:sldId id="296" r:id="rId69"/>
    <p:sldId id="298" r:id="rId70"/>
    <p:sldId id="299" r:id="rId71"/>
    <p:sldId id="300" r:id="rId72"/>
    <p:sldId id="339" r:id="rId73"/>
    <p:sldId id="333" r:id="rId74"/>
    <p:sldId id="331" r:id="rId75"/>
    <p:sldId id="329" r:id="rId76"/>
    <p:sldId id="337" r:id="rId7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568" autoAdjust="0"/>
  </p:normalViewPr>
  <p:slideViewPr>
    <p:cSldViewPr>
      <p:cViewPr varScale="1">
        <p:scale>
          <a:sx n="102" d="100"/>
          <a:sy n="102" d="100"/>
        </p:scale>
        <p:origin x="-188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r_mazen\Desktop\&#1575;&#1604;&#1588;&#1585;&#1610;&#1575;&#1606;&#1610;%20&#1575;&#1603;&#1587;&#160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ورقة2!$G$46</c:f>
              <c:strCache>
                <c:ptCount val="1"/>
                <c:pt idx="0">
                  <c:v>الكبد ب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ورقة2!$F$47:$F$53</c:f>
              <c:strCache>
                <c:ptCount val="7"/>
                <c:pt idx="0">
                  <c:v>1429h</c:v>
                </c:pt>
                <c:pt idx="1">
                  <c:v>1430h</c:v>
                </c:pt>
                <c:pt idx="2">
                  <c:v>1431h</c:v>
                </c:pt>
                <c:pt idx="3">
                  <c:v>1432h</c:v>
                </c:pt>
                <c:pt idx="4">
                  <c:v>1433h</c:v>
                </c:pt>
                <c:pt idx="5">
                  <c:v>1434h</c:v>
                </c:pt>
                <c:pt idx="6">
                  <c:v>1435h</c:v>
                </c:pt>
              </c:strCache>
            </c:strRef>
          </c:cat>
          <c:val>
            <c:numRef>
              <c:f>ورقة2!$G$47:$G$53</c:f>
              <c:numCache>
                <c:formatCode>General</c:formatCode>
                <c:ptCount val="7"/>
                <c:pt idx="0">
                  <c:v>4030</c:v>
                </c:pt>
                <c:pt idx="1">
                  <c:v>4174</c:v>
                </c:pt>
                <c:pt idx="2">
                  <c:v>3735</c:v>
                </c:pt>
                <c:pt idx="3">
                  <c:v>2926</c:v>
                </c:pt>
                <c:pt idx="4">
                  <c:v>3097</c:v>
                </c:pt>
                <c:pt idx="5">
                  <c:v>3049</c:v>
                </c:pt>
                <c:pt idx="6">
                  <c:v>3092</c:v>
                </c:pt>
              </c:numCache>
            </c:numRef>
          </c:val>
        </c:ser>
        <c:ser>
          <c:idx val="1"/>
          <c:order val="1"/>
          <c:tx>
            <c:strRef>
              <c:f>ورقة2!$H$46</c:f>
              <c:strCache>
                <c:ptCount val="1"/>
                <c:pt idx="0">
                  <c:v>الكبدج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856E-3"/>
                  <c:y val="-2.6241032592011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36929230085561E-2"/>
                  <c:y val="-2.6241032592011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36929230085561E-2"/>
                  <c:y val="-3.7487189417159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636929230085561E-2"/>
                  <c:y val="-6.372822200917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873236307076991E-2"/>
                  <c:y val="-6.372822200917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873236307077022E-2"/>
                  <c:y val="-6.747694095088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873236307076991E-2"/>
                  <c:y val="-7.872309777603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ورقة2!$F$47:$F$53</c:f>
              <c:strCache>
                <c:ptCount val="7"/>
                <c:pt idx="0">
                  <c:v>1429h</c:v>
                </c:pt>
                <c:pt idx="1">
                  <c:v>1430h</c:v>
                </c:pt>
                <c:pt idx="2">
                  <c:v>1431h</c:v>
                </c:pt>
                <c:pt idx="3">
                  <c:v>1432h</c:v>
                </c:pt>
                <c:pt idx="4">
                  <c:v>1433h</c:v>
                </c:pt>
                <c:pt idx="5">
                  <c:v>1434h</c:v>
                </c:pt>
                <c:pt idx="6">
                  <c:v>1435h</c:v>
                </c:pt>
              </c:strCache>
            </c:strRef>
          </c:cat>
          <c:val>
            <c:numRef>
              <c:f>ورقة2!$H$47:$H$53</c:f>
              <c:numCache>
                <c:formatCode>General</c:formatCode>
                <c:ptCount val="7"/>
                <c:pt idx="0">
                  <c:v>921</c:v>
                </c:pt>
                <c:pt idx="1">
                  <c:v>921</c:v>
                </c:pt>
                <c:pt idx="2">
                  <c:v>842</c:v>
                </c:pt>
                <c:pt idx="3">
                  <c:v>706</c:v>
                </c:pt>
                <c:pt idx="4">
                  <c:v>704</c:v>
                </c:pt>
                <c:pt idx="5">
                  <c:v>678</c:v>
                </c:pt>
                <c:pt idx="6">
                  <c:v>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588032"/>
        <c:axId val="36709120"/>
        <c:axId val="0"/>
      </c:bar3DChart>
      <c:catAx>
        <c:axId val="108588032"/>
        <c:scaling>
          <c:orientation val="maxMin"/>
        </c:scaling>
        <c:delete val="0"/>
        <c:axPos val="b"/>
        <c:majorTickMark val="out"/>
        <c:minorTickMark val="none"/>
        <c:tickLblPos val="nextTo"/>
        <c:crossAx val="36709120"/>
        <c:crosses val="autoZero"/>
        <c:auto val="1"/>
        <c:lblAlgn val="ctr"/>
        <c:lblOffset val="100"/>
        <c:noMultiLvlLbl val="0"/>
      </c:catAx>
      <c:valAx>
        <c:axId val="36709120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08588032"/>
        <c:crosses val="autoZero"/>
        <c:crossBetween val="between"/>
      </c:valAx>
    </c:plotArea>
    <c:legend>
      <c:legendPos val="l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1.jpe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848288DF-AAB5-4563-BFFD-CF4060A37F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ADD377-7515-46BA-BEF1-912E5D651F67}" type="slidenum">
              <a:rPr lang="ar-SA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C7D273-8084-4562-8D0C-A9CDF4A83BC4}" type="slidenum">
              <a:rPr lang="ar-SA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B3C01A-7BB5-494A-A4BB-C4B341987B4C}" type="slidenum">
              <a:rPr lang="ar-SA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6A6140-3B3D-4FB6-8808-3A71AAE0C373}" type="slidenum">
              <a:rPr lang="ar-SA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6B8849-19DD-4E96-BD44-2FC8C5975075}" type="slidenum">
              <a:rPr lang="ar-SA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C9EED7-BC09-4FE2-B932-483A1C86D537}" type="slidenum">
              <a:rPr lang="ar-SA" altLang="en-US" smtClean="0"/>
              <a:pPr eaLnBrk="1" hangingPunct="1"/>
              <a:t>28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98E5FB-C730-4ADF-8B6A-46F40EBE4301}" type="slidenum">
              <a:rPr lang="ar-SA" altLang="en-US" smtClean="0"/>
              <a:pPr eaLnBrk="1" hangingPunct="1"/>
              <a:t>29</a:t>
            </a:fld>
            <a:endParaRPr lang="en-US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47C82A-0E40-4650-9CF6-58543EC5EADD}" type="slidenum">
              <a:rPr lang="ar-SA" altLang="en-US" smtClean="0"/>
              <a:pPr eaLnBrk="1" hangingPunct="1"/>
              <a:t>30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4CAFBF-308A-44D1-87DF-29D6D4278DD9}" type="slidenum">
              <a:rPr lang="ar-SA" altLang="en-US" smtClean="0"/>
              <a:pPr eaLnBrk="1" hangingPunct="1"/>
              <a:t>31</a:t>
            </a:fld>
            <a:endParaRPr lang="en-US" alt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57CAE1-DADA-48AE-A6A9-13C1E0C4A3F6}" type="slidenum">
              <a:rPr lang="ar-SA" altLang="en-US" smtClean="0"/>
              <a:pPr eaLnBrk="1" hangingPunct="1"/>
              <a:t>32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4EFEB3-8B4E-44F0-8377-62EC41529B81}" type="slidenum">
              <a:rPr lang="ar-SA" altLang="en-US" smtClean="0"/>
              <a:pPr eaLnBrk="1" hangingPunct="1"/>
              <a:t>33</a:t>
            </a:fld>
            <a:endParaRPr lang="en-US" alt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830CAF-19B1-4C19-B22D-99AAF7D54F2D}" type="slidenum">
              <a:rPr lang="ar-SA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AF83B7-692C-4904-83BA-0C2A2A124E7B}" type="slidenum">
              <a:rPr lang="ar-SA" altLang="en-US" smtClean="0"/>
              <a:pPr eaLnBrk="1" hangingPunct="1"/>
              <a:t>34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C63356-60C9-4953-B32B-CC97EFD5A6D2}" type="slidenum">
              <a:rPr lang="ar-SA" altLang="en-US" smtClean="0"/>
              <a:pPr eaLnBrk="1" hangingPunct="1"/>
              <a:t>35</a:t>
            </a:fld>
            <a:endParaRPr lang="en-US" alt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AD588E-853A-42F1-AD43-3614703ADD3B}" type="slidenum">
              <a:rPr lang="ar-SA" altLang="en-US" smtClean="0"/>
              <a:pPr eaLnBrk="1" hangingPunct="1"/>
              <a:t>36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E93B72-8632-4774-BAB9-33C7ABB89C77}" type="slidenum">
              <a:rPr lang="ar-SA" altLang="en-US" smtClean="0"/>
              <a:pPr eaLnBrk="1" hangingPunct="1"/>
              <a:t>37</a:t>
            </a:fld>
            <a:endParaRPr lang="en-US" alt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8A4D7F-F438-4267-B6D2-6F647E5A9922}" type="slidenum">
              <a:rPr lang="ar-SA" alt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1E9F9907-8298-4AE4-878D-E9C3B7762B6D}" type="slidenum">
              <a:rPr lang="ar-SA" altLang="en-US" sz="1200">
                <a:solidFill>
                  <a:srgbClr val="000000"/>
                </a:solidFill>
              </a:rPr>
              <a:pPr rtl="0" eaLnBrk="1" hangingPunct="1"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6BCCF8-ACFA-4AF8-9038-1F027579D2B5}" type="slidenum">
              <a:rPr lang="ar-SA" altLang="en-US" smtClean="0"/>
              <a:pPr eaLnBrk="1" hangingPunct="1"/>
              <a:t>39</a:t>
            </a:fld>
            <a:endParaRPr lang="en-US" alt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A9DEB3-1264-469F-99BF-2AB47015F52A}" type="slidenum">
              <a:rPr lang="ar-SA" altLang="en-US" smtClean="0"/>
              <a:pPr eaLnBrk="1" hangingPunct="1"/>
              <a:t>40</a:t>
            </a:fld>
            <a:endParaRPr lang="en-US" alt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E7482D-AF92-4D63-9B72-A2FA05A86AEE}" type="slidenum">
              <a:rPr lang="ar-SA" altLang="en-US" smtClean="0"/>
              <a:pPr eaLnBrk="1" hangingPunct="1"/>
              <a:t>41</a:t>
            </a:fld>
            <a:endParaRPr lang="en-US" alt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EEEB0B-C799-4590-BB77-9159AA04D832}" type="slidenum">
              <a:rPr lang="ar-SA" smtClean="0"/>
              <a:pPr eaLnBrk="1" hangingPunct="1"/>
              <a:t>42</a:t>
            </a:fld>
            <a:endParaRPr lang="en-US" smtClean="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C7A34ACF-A98D-4DFE-B997-82EF5C450872}" type="slidenum">
              <a:rPr lang="ar-SA" sz="1200"/>
              <a:pPr rtl="0" eaLnBrk="1" hangingPunct="1"/>
              <a:t>42</a:t>
            </a:fld>
            <a:endParaRPr lang="en-US" sz="120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BDF046-64F2-46E7-BEB4-7E722202D358}" type="slidenum">
              <a:rPr lang="ar-SA" smtClean="0"/>
              <a:pPr eaLnBrk="1" hangingPunct="1"/>
              <a:t>43</a:t>
            </a:fld>
            <a:endParaRPr lang="en-US" smtClean="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FFD767D4-4BB9-493B-827C-96A28563C508}" type="slidenum">
              <a:rPr lang="ar-SA" sz="1200"/>
              <a:pPr rtl="0" eaLnBrk="1" hangingPunct="1"/>
              <a:t>43</a:t>
            </a:fld>
            <a:endParaRPr lang="en-US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D2A321-CFB8-416E-B4B2-DD3C63E22889}" type="slidenum">
              <a:rPr lang="ar-SA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9CDF48-5A60-46A5-8160-E394433478B2}" type="slidenum">
              <a:rPr lang="ar-SA" smtClean="0"/>
              <a:pPr eaLnBrk="1" hangingPunct="1"/>
              <a:t>44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185A726-FF5A-4469-BE07-37141421E2FD}" type="slidenum">
              <a:rPr lang="ar-SA" altLang="en-US" smtClean="0"/>
              <a:pPr eaLnBrk="1" hangingPunct="1"/>
              <a:t>45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4C4EEA-B519-4834-9840-378364F91B25}" type="slidenum">
              <a:rPr lang="ar-SA" altLang="en-US" smtClean="0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A9367E-CA84-4FDC-A4B5-7F6D9F3E5EB9}" type="slidenum">
              <a:rPr lang="ar-SA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9F26A4-3D50-4665-A746-711F4D53F515}" type="slidenum">
              <a:rPr lang="ar-SA" altLang="en-US" smtClean="0"/>
              <a:pPr eaLnBrk="1" hangingPunct="1"/>
              <a:t>50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9FE9A0-A107-4DCD-A5F4-C4C4A648A9AD}" type="slidenum">
              <a:rPr lang="ar-SA" altLang="en-US" smtClean="0"/>
              <a:pPr eaLnBrk="1" hangingPunct="1"/>
              <a:t>51</a:t>
            </a:fld>
            <a:endParaRPr lang="en-US" alt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416F1B-5599-4A25-981D-C936AEF66850}" type="slidenum">
              <a:rPr lang="ar-SA" altLang="en-US" smtClean="0"/>
              <a:pPr eaLnBrk="1" hangingPunct="1"/>
              <a:t>52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A2062A-C2C6-45D8-BF32-91569B70BF6C}" type="slidenum">
              <a:rPr lang="ar-SA" altLang="en-US" smtClean="0"/>
              <a:pPr eaLnBrk="1" hangingPunct="1"/>
              <a:t>53</a:t>
            </a:fld>
            <a:endParaRPr lang="en-US" alt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633590-8EBF-4C92-B01E-B27A80204253}" type="slidenum">
              <a:rPr lang="ar-SA" altLang="en-US" smtClean="0"/>
              <a:pPr eaLnBrk="1" hangingPunct="1"/>
              <a:t>54</a:t>
            </a:fld>
            <a:endParaRPr lang="en-US" alt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ECF3DA-4604-4E62-B293-F55EA95921BA}" type="slidenum">
              <a:rPr lang="ar-SA" altLang="en-US" smtClean="0"/>
              <a:pPr eaLnBrk="1" hangingPunct="1"/>
              <a:t>55</a:t>
            </a:fld>
            <a:endParaRPr lang="en-US" alt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FBC8AE-D4E8-439E-BA1F-67AC5A547489}" type="slidenum">
              <a:rPr lang="ar-SA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1E8F6F-D7F6-4415-82D0-5DB4CA4BC096}" type="slidenum">
              <a:rPr lang="ar-SA" altLang="en-US" smtClean="0"/>
              <a:pPr eaLnBrk="1" hangingPunct="1"/>
              <a:t>56</a:t>
            </a:fld>
            <a:endParaRPr lang="en-US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C9F345-B61F-4C7E-B0DC-77314B35CAE4}" type="slidenum">
              <a:rPr lang="ar-SA" altLang="en-US" smtClean="0"/>
              <a:pPr eaLnBrk="1" hangingPunct="1"/>
              <a:t>57</a:t>
            </a:fld>
            <a:endParaRPr lang="en-US" altLang="en-US" smtClean="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E3DF9ED4-3825-4338-816D-C7F2B1D5097F}" type="slidenum">
              <a:rPr lang="ar-SA" altLang="en-US" sz="1200"/>
              <a:pPr rtl="0" eaLnBrk="1" hangingPunct="1"/>
              <a:t>57</a:t>
            </a:fld>
            <a:endParaRPr lang="en-US" altLang="en-US" sz="120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3193A2-B733-4186-B4B5-A7859E37CC96}" type="slidenum">
              <a:rPr lang="ar-SA" altLang="en-US" smtClean="0"/>
              <a:pPr eaLnBrk="1" hangingPunct="1"/>
              <a:t>58</a:t>
            </a:fld>
            <a:endParaRPr lang="en-US" alt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635909-A957-4BCC-B06E-D23FB8066C6A}" type="slidenum">
              <a:rPr lang="ar-SA" altLang="en-US" smtClean="0"/>
              <a:pPr eaLnBrk="1" hangingPunct="1"/>
              <a:t>59</a:t>
            </a:fld>
            <a:endParaRPr lang="en-US" alt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3E92B6-2B7E-4E5A-AA2A-F2AE6B3238BC}" type="slidenum">
              <a:rPr lang="ar-SA" altLang="en-US" smtClean="0"/>
              <a:pPr eaLnBrk="1" hangingPunct="1"/>
              <a:t>60</a:t>
            </a:fld>
            <a:endParaRPr lang="en-US" alt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B01C97-8461-4083-914A-1FAE62DFB235}" type="slidenum">
              <a:rPr lang="ar-SA" altLang="en-US" smtClean="0"/>
              <a:pPr eaLnBrk="1" hangingPunct="1"/>
              <a:t>61</a:t>
            </a:fld>
            <a:endParaRPr lang="en-US" alt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23F922-4B78-4B75-8995-E02A1C35065B}" type="slidenum">
              <a:rPr lang="ar-SA" altLang="en-US" smtClean="0"/>
              <a:pPr eaLnBrk="1" hangingPunct="1"/>
              <a:t>62</a:t>
            </a:fld>
            <a:endParaRPr lang="en-US" alt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A35E36-7563-4A64-8755-15E81FD4C73F}" type="slidenum">
              <a:rPr lang="ar-SA" altLang="en-US" smtClean="0"/>
              <a:pPr eaLnBrk="1" hangingPunct="1"/>
              <a:t>63</a:t>
            </a:fld>
            <a:endParaRPr lang="en-US" alt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1A3859-0E5C-4855-905A-81AFE64E36AB}" type="slidenum">
              <a:rPr lang="ar-SA" altLang="en-US" smtClean="0"/>
              <a:pPr eaLnBrk="1" hangingPunct="1"/>
              <a:t>64</a:t>
            </a:fld>
            <a:endParaRPr lang="en-US" alt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E05327-B985-4FB4-AB1A-850F993CC580}" type="slidenum">
              <a:rPr lang="ar-SA" altLang="en-US" smtClean="0"/>
              <a:pPr eaLnBrk="1" hangingPunct="1"/>
              <a:t>65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77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rtl="0" eaLnBrk="0" hangingPunct="0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77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77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77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77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667831-F03F-4123-BD4D-24C9E6437ABC}" type="slidenum">
              <a:rPr lang="ar-SA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10CB4B-4478-4DE7-985D-A8C128199F4D}" type="slidenum">
              <a:rPr lang="ar-SA" altLang="en-US" smtClean="0"/>
              <a:pPr eaLnBrk="1" hangingPunct="1"/>
              <a:t>66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87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rtl="0" eaLnBrk="0" hangingPunct="0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87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87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87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87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0FCE74-1FB7-4A68-9762-A57BE679438C}" type="slidenum">
              <a:rPr lang="ar-SA" altLang="en-US" smtClean="0"/>
              <a:pPr eaLnBrk="1" hangingPunct="1"/>
              <a:t>67</a:t>
            </a:fld>
            <a:endParaRPr lang="en-US" alt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7B436-DAF2-43FE-8861-226EAC80F37C}" type="slidenum">
              <a:rPr lang="ar-SA" altLang="en-US" smtClean="0"/>
              <a:pPr eaLnBrk="1" hangingPunct="1"/>
              <a:t>68</a:t>
            </a:fld>
            <a:endParaRPr lang="en-US" alt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0E117E-D96F-486C-A197-EDD8E5F8A97E}" type="slidenum">
              <a:rPr lang="ar-SA" altLang="en-US" smtClean="0"/>
              <a:pPr eaLnBrk="1" hangingPunct="1"/>
              <a:t>69</a:t>
            </a:fld>
            <a:endParaRPr lang="en-US" alt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069DE9-294E-4D91-90F0-5C86373DFC9D}" type="slidenum">
              <a:rPr lang="ar-SA" altLang="en-US" smtClean="0"/>
              <a:pPr eaLnBrk="1" hangingPunct="1"/>
              <a:t>70</a:t>
            </a:fld>
            <a:endParaRPr lang="en-US" altLang="en-US" smtClean="0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fld id="{50766863-178F-4504-A383-C374502C2590}" type="slidenum">
              <a:rPr lang="ar-SA" altLang="en-US" sz="1200"/>
              <a:pPr rtl="0" eaLnBrk="1" hangingPunct="1"/>
              <a:t>70</a:t>
            </a:fld>
            <a:endParaRPr lang="en-US" altLang="en-US" sz="1200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7E21C0-994F-45B7-9C1C-9BA5C65A56D5}" type="slidenum">
              <a:rPr lang="ar-SA" altLang="en-US" smtClean="0"/>
              <a:pPr eaLnBrk="1" hangingPunct="1"/>
              <a:t>71</a:t>
            </a:fld>
            <a:endParaRPr lang="en-US" alt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F1C322-4182-42CB-AD24-A0E63A7699A0}" type="slidenum">
              <a:rPr lang="ar-SA" altLang="en-US" smtClean="0"/>
              <a:pPr eaLnBrk="1" hangingPunct="1"/>
              <a:t>72</a:t>
            </a:fld>
            <a:endParaRPr lang="en-US" alt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324C79-74DE-46D6-8C74-5612A60A0BAA}" type="slidenum">
              <a:rPr lang="ar-SA" altLang="en-US" smtClean="0"/>
              <a:pPr eaLnBrk="1" hangingPunct="1"/>
              <a:t>73</a:t>
            </a:fld>
            <a:endParaRPr lang="en-US" alt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A5C3C9-893F-4EC7-927F-CC0E71393D54}" type="slidenum">
              <a:rPr lang="ar-SA" altLang="en-US" smtClean="0"/>
              <a:pPr eaLnBrk="1" hangingPunct="1"/>
              <a:t>74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2D74ED-DBC6-45A7-A989-A57D33F6E9D9}" type="slidenum">
              <a:rPr lang="ar-SA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168C04-49E7-41AE-9DA6-E4C1424C02DF}" type="slidenum">
              <a:rPr lang="ar-SA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6F45AD-1A57-44F9-82EF-B4E9F66B6262}" type="slidenum">
              <a:rPr lang="ar-SA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0843E3-8BAA-4E11-B816-E71A9650C2A6}" type="slidenum">
              <a:rPr lang="ar-SA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4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134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E322-2C42-4B94-8A51-204511678C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2B42-DF36-4937-B88F-EF2668F337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C5161-3C03-4FCB-BA6E-E71020C77A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A431-475F-4955-A3B3-54FA00EBCF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7094-6975-4193-BEB7-FB92654F0A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18910-CDEB-4C20-B69C-06357AAA8D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55F0-505F-4051-B7B7-B5162550FD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8D8F-3325-4C45-9F28-BC2B127FAE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4FD0-624F-4878-B49C-E2A463A1C0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6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7FA0-8CEA-4950-AE92-FD190F6467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0903-B621-4163-932D-5BF35675D9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1F12-8E1B-41A1-BF31-0D7DCA0BC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84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CC1A-5FB9-4A38-9C4E-A51F44272F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8456-0CB1-4A3F-8A6E-033B42A357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3BC4-B0AE-409A-A639-83B8AA808D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3FE6-9615-41FE-A110-E50321384C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E7BA-38A0-428C-9FC4-E11672C8FA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8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7733-DE9C-4346-8355-C2638860CC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9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5A69-70F5-4B19-8842-AE173C3BFE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3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14C8-D420-42AA-9BD7-EDC5280460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3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A3AC-9F53-4C05-9EDB-BC3658D144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2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56FF-2E0B-4915-AFCA-AE56EB2A0D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FE82-98C5-4936-920E-CC6B53BE8E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3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FD1F-993D-4A6B-87C5-8820518F74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4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C797-637F-4CF1-A86D-ED09DDE7D3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4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9A8A-9145-42F1-96FB-14775ECE67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6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8F81-BC13-4CA3-A5B5-5D7A1AD2DC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67B5-D830-4AA4-9138-23174FEAB2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81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0A43-744E-48AE-A16B-B5FA79314D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CD38-0E0B-4B4C-BA6D-4D5D27FDDE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37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D9E6-C33B-4F1E-9EA3-1EA8CA9744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4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1A37-D30E-4A49-8790-51F6B5D038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8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309C-7CBE-49BF-902D-B1C019608C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5F6A-7DBE-4960-A897-0C5AE3B605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8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2B80-37AE-46D4-A769-C586D36436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A79D-C6EF-484F-9435-46CF41F183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9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770E-4F9E-4F02-A08C-D762790EFE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920C-16E8-48C6-B7C1-28C9DAC52A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B4AE-C1EF-40B2-AEE0-7686D92B64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8D92-1F52-4E29-B254-33FF5E568F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43FE-18FD-4A1F-AD69-8CE26D323A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1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31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33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331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D2A248-5F75-4417-97D6-7B9B86CDF0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4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CBBD16-5ACE-44FA-AA90-6A79A344DF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6CE885-01E8-4AFC-9864-1F971CA36F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  <p:sldLayoutId id="214748439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emf"/><Relationship Id="rId10" Type="http://schemas.openxmlformats.org/officeDocument/2006/relationships/image" Target="../media/image21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ACUTE VIRAL HEPATITIS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24257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CLINICAL PRESENTATION.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DIGNOSIS.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EPEDEMOLOGY OF VIRAL HEPATITIS  INFECTION A,B,C IN KSA.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MANAGEMENT</a:t>
            </a:r>
            <a:r>
              <a:rPr lang="en-US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DD: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ar-SA" dirty="0" smtClean="0"/>
              <a:t> </a:t>
            </a:r>
            <a:r>
              <a:rPr lang="en-US" dirty="0" smtClean="0"/>
              <a:t>Infectious Mononucleosis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Drug Induced Hepatitis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Chronic Hepatitis.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Alcohol Hepatitis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ar-SA" dirty="0" smtClean="0"/>
              <a:t> </a:t>
            </a:r>
            <a:r>
              <a:rPr lang="en-US" dirty="0" smtClean="0"/>
              <a:t>Cholecystitis, Cholelithiasis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6-Auto-immun hepatitis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MARKERS OF VIRAL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4530725"/>
          </a:xfrm>
        </p:spPr>
        <p:txBody>
          <a:bodyPr/>
          <a:lstStyle/>
          <a:p>
            <a:pPr algn="l" rtl="0">
              <a:defRPr/>
            </a:pPr>
            <a:r>
              <a:rPr lang="en-US" dirty="0" smtClean="0"/>
              <a:t>HBV MARKERS</a:t>
            </a:r>
          </a:p>
          <a:p>
            <a:pPr algn="l" rtl="0">
              <a:defRPr/>
            </a:pPr>
            <a:r>
              <a:rPr lang="en-US" dirty="0" smtClean="0"/>
              <a:t>HCV MARKERS</a:t>
            </a:r>
          </a:p>
          <a:p>
            <a:pPr algn="l" rtl="0">
              <a:defRPr/>
            </a:pPr>
            <a:r>
              <a:rPr lang="en-US" dirty="0" smtClean="0"/>
              <a:t>HAV MARKERS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28/5/15</a:t>
            </a:r>
            <a:r>
              <a:rPr lang="en-US" dirty="0" smtClean="0"/>
              <a:t> :ALT 176 U/L(21-72) </a:t>
            </a:r>
          </a:p>
          <a:p>
            <a:pPr algn="l" rtl="0">
              <a:defRPr/>
            </a:pPr>
            <a:r>
              <a:rPr lang="en-US" dirty="0" smtClean="0"/>
              <a:t>ALT 544 U/L (17-59)</a:t>
            </a:r>
          </a:p>
          <a:p>
            <a:pPr algn="l" rtl="0">
              <a:defRPr/>
            </a:pPr>
            <a:r>
              <a:rPr lang="en-US" dirty="0" smtClean="0"/>
              <a:t>ALKALINE PHOSPHATASE 170 U/L.</a:t>
            </a:r>
          </a:p>
          <a:p>
            <a:pPr algn="l" rtl="0">
              <a:defRPr/>
            </a:pPr>
            <a:r>
              <a:rPr lang="en-US" dirty="0" smtClean="0"/>
              <a:t>YGT 152U/L(15.0-73)</a:t>
            </a:r>
          </a:p>
          <a:p>
            <a:pPr algn="l" rtl="0">
              <a:defRPr/>
            </a:pPr>
            <a:r>
              <a:rPr lang="en-US" dirty="0" smtClean="0"/>
              <a:t>BIL.13 MG/DL (0.0-1.4)</a:t>
            </a:r>
          </a:p>
          <a:p>
            <a:pPr algn="l" rtl="0">
              <a:defRPr/>
            </a:pPr>
            <a:r>
              <a:rPr lang="en-US" dirty="0" smtClean="0"/>
              <a:t>ALB.4.7 g/l(3.5-5.0)</a:t>
            </a:r>
          </a:p>
          <a:p>
            <a:pPr algn="l" rtl="0">
              <a:defRPr/>
            </a:pPr>
            <a:r>
              <a:rPr lang="en-US" dirty="0" smtClean="0"/>
              <a:t>PT</a:t>
            </a:r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23/7/15</a:t>
            </a:r>
            <a:r>
              <a:rPr lang="en-US" dirty="0" smtClean="0"/>
              <a:t> :ALT 51 U/L(21-72) </a:t>
            </a:r>
          </a:p>
          <a:p>
            <a:pPr algn="l" rtl="0">
              <a:defRPr/>
            </a:pPr>
            <a:r>
              <a:rPr lang="en-US" dirty="0" smtClean="0"/>
              <a:t>AST 41 U/L (17-59)</a:t>
            </a:r>
          </a:p>
          <a:p>
            <a:pPr algn="l" rtl="0">
              <a:defRPr/>
            </a:pPr>
            <a:r>
              <a:rPr lang="en-US" dirty="0" smtClean="0"/>
              <a:t>ALKALINE PHOSPHATASE 141 U/L.</a:t>
            </a:r>
          </a:p>
          <a:p>
            <a:pPr algn="l" rtl="0">
              <a:defRPr/>
            </a:pPr>
            <a:r>
              <a:rPr lang="en-US" dirty="0" smtClean="0"/>
              <a:t>YGT 329U/L(15.0-73)</a:t>
            </a:r>
          </a:p>
          <a:p>
            <a:pPr algn="l" rtl="0">
              <a:defRPr/>
            </a:pPr>
            <a:r>
              <a:rPr lang="en-US" dirty="0" smtClean="0"/>
              <a:t>BIL.1.9 MG/DL (0.0-1.4)</a:t>
            </a:r>
          </a:p>
          <a:p>
            <a:pPr algn="l" rtl="0">
              <a:defRPr/>
            </a:pPr>
            <a:r>
              <a:rPr lang="en-US" dirty="0" smtClean="0"/>
              <a:t>ALB.4.7 g/l(3.5-5.0)</a:t>
            </a:r>
          </a:p>
          <a:p>
            <a:pPr algn="l" rtl="0">
              <a:defRPr/>
            </a:pPr>
            <a:r>
              <a:rPr lang="en-US" dirty="0" smtClean="0"/>
              <a:t>PT</a:t>
            </a:r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21/10/15</a:t>
            </a:r>
            <a:r>
              <a:rPr lang="en-US" dirty="0" smtClean="0"/>
              <a:t> :ALT 37 U/L(21-72) </a:t>
            </a:r>
          </a:p>
          <a:p>
            <a:pPr algn="l" rtl="0">
              <a:defRPr/>
            </a:pPr>
            <a:r>
              <a:rPr lang="en-US" dirty="0" smtClean="0"/>
              <a:t>AST 37 U/L (17-59)</a:t>
            </a:r>
          </a:p>
          <a:p>
            <a:pPr algn="l" rtl="0">
              <a:defRPr/>
            </a:pPr>
            <a:r>
              <a:rPr lang="en-US" dirty="0" smtClean="0"/>
              <a:t>ALKALINE PHOSPHATASE 90 U/L.</a:t>
            </a:r>
          </a:p>
          <a:p>
            <a:pPr algn="l" rtl="0">
              <a:defRPr/>
            </a:pPr>
            <a:r>
              <a:rPr lang="en-US" dirty="0" smtClean="0"/>
              <a:t>YGT 107U/L(15.0-73)</a:t>
            </a:r>
          </a:p>
          <a:p>
            <a:pPr algn="l" rtl="0">
              <a:defRPr/>
            </a:pPr>
            <a:r>
              <a:rPr lang="en-US" dirty="0" smtClean="0"/>
              <a:t>BIL.1.2 MG/DL (0.0-1.4)</a:t>
            </a:r>
          </a:p>
          <a:p>
            <a:pPr algn="l" rtl="0">
              <a:defRPr/>
            </a:pPr>
            <a:r>
              <a:rPr lang="en-US" dirty="0" smtClean="0"/>
              <a:t>ALB.4.7 g/l(3.5-5.0)</a:t>
            </a:r>
          </a:p>
          <a:p>
            <a:pPr algn="l" rtl="0">
              <a:defRPr/>
            </a:pPr>
            <a:r>
              <a:rPr lang="en-US" dirty="0" smtClean="0"/>
              <a:t>PT</a:t>
            </a:r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B Markers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/>
              <a:t>anti-</a:t>
            </a:r>
            <a:r>
              <a:rPr lang="en-US" sz="3600" dirty="0" err="1" smtClean="0"/>
              <a:t>HBc</a:t>
            </a:r>
            <a:r>
              <a:rPr lang="en-US" sz="3600" dirty="0" smtClean="0">
                <a:sym typeface="Symbol" pitchFamily="18" charset="2"/>
              </a:rPr>
              <a:t> exposure (</a:t>
            </a:r>
            <a:r>
              <a:rPr lang="en-US" sz="3600" dirty="0" err="1" smtClean="0">
                <a:sym typeface="Symbol" pitchFamily="18" charset="2"/>
              </a:rPr>
              <a:t>IgM</a:t>
            </a:r>
            <a:r>
              <a:rPr lang="en-US" sz="3600" dirty="0" smtClean="0">
                <a:sym typeface="Symbol" pitchFamily="18" charset="2"/>
              </a:rPr>
              <a:t> = acute) 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err="1" smtClean="0"/>
              <a:t>HBsAg</a:t>
            </a:r>
            <a:r>
              <a:rPr lang="en-US" sz="3600" dirty="0" smtClean="0"/>
              <a:t>	 </a:t>
            </a:r>
            <a:r>
              <a:rPr lang="en-US" sz="3600" dirty="0" smtClean="0">
                <a:sym typeface="Symbol" pitchFamily="18" charset="2"/>
              </a:rPr>
              <a:t>  infection (carrier)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anti-HBs </a:t>
            </a:r>
            <a:r>
              <a:rPr lang="en-US" sz="3600" dirty="0" smtClean="0">
                <a:sym typeface="Symbol" pitchFamily="18" charset="2"/>
              </a:rPr>
              <a:t> immunity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err="1" smtClean="0"/>
              <a:t>HBeAg</a:t>
            </a:r>
            <a:r>
              <a:rPr lang="en-US" sz="3600" dirty="0" smtClean="0"/>
              <a:t>	 </a:t>
            </a:r>
            <a:r>
              <a:rPr lang="en-US" sz="3600" dirty="0" smtClean="0">
                <a:sym typeface="Symbol" pitchFamily="18" charset="2"/>
              </a:rPr>
              <a:t>  viral replication 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anti-</a:t>
            </a:r>
            <a:r>
              <a:rPr lang="en-US" sz="3600" dirty="0" err="1" smtClean="0"/>
              <a:t>HBe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 </a:t>
            </a:r>
            <a:r>
              <a:rPr lang="en-US" sz="3600" dirty="0" err="1" smtClean="0">
                <a:sym typeface="Symbol" pitchFamily="18" charset="2"/>
              </a:rPr>
              <a:t>seroconversion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HBV-DNA </a:t>
            </a:r>
            <a:r>
              <a:rPr lang="en-US" sz="3600" dirty="0" smtClean="0">
                <a:sym typeface="Symbol" pitchFamily="18" charset="2"/>
              </a:rPr>
              <a:t> viral replication: </a:t>
            </a:r>
            <a:endParaRPr lang="en-US" sz="36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C Markers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ANTI -HCV</a:t>
            </a:r>
          </a:p>
          <a:p>
            <a:pPr algn="l" rtl="0">
              <a:defRPr/>
            </a:pPr>
            <a:r>
              <a:rPr lang="en-US" dirty="0" smtClean="0"/>
              <a:t>PCR-RNA HCV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A Markers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HAV </a:t>
            </a:r>
            <a:r>
              <a:rPr lang="en-US" dirty="0" err="1" smtClean="0"/>
              <a:t>igM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HAV </a:t>
            </a:r>
            <a:r>
              <a:rPr lang="en-US" dirty="0" err="1" smtClean="0"/>
              <a:t>igG</a:t>
            </a:r>
            <a:endParaRPr lang="en-US" dirty="0" smtClean="0"/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E Markers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HEV </a:t>
            </a:r>
            <a:r>
              <a:rPr lang="en-US" dirty="0" err="1" smtClean="0"/>
              <a:t>igM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HEV </a:t>
            </a:r>
            <a:r>
              <a:rPr lang="en-US" dirty="0" err="1" smtClean="0"/>
              <a:t>igG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HEV RNA PCR</a:t>
            </a:r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AUTOIMMUN HEPATITIS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ANA</a:t>
            </a:r>
          </a:p>
          <a:p>
            <a:pPr algn="l" rtl="0">
              <a:defRPr/>
            </a:pPr>
            <a:r>
              <a:rPr lang="en-US" dirty="0" smtClean="0"/>
              <a:t>ANTI MITOCHONDRIAL AB</a:t>
            </a:r>
          </a:p>
          <a:p>
            <a:pPr algn="l" rtl="0">
              <a:defRPr/>
            </a:pPr>
            <a:r>
              <a:rPr lang="en-US" dirty="0" smtClean="0"/>
              <a:t>ANTI SMOOTH MUSCLES ABS.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AUTOIMMUN HEPATITIS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ANA)</a:t>
            </a:r>
          </a:p>
          <a:p>
            <a:pPr algn="l" rtl="0">
              <a:defRPr/>
            </a:pPr>
            <a:r>
              <a:rPr lang="en-US" dirty="0" smtClean="0"/>
              <a:t>ANTI MITOCHONDRIAL</a:t>
            </a:r>
          </a:p>
          <a:p>
            <a:pPr algn="l" rtl="0">
              <a:defRPr/>
            </a:pPr>
            <a:r>
              <a:rPr lang="en-US" dirty="0" smtClean="0"/>
              <a:t>ANTI SMOOTH MUSCLES ABS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B Markers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68413"/>
            <a:ext cx="8040688" cy="48641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/>
              <a:t>anti-</a:t>
            </a:r>
            <a:r>
              <a:rPr lang="en-US" sz="3600" dirty="0" err="1" smtClean="0"/>
              <a:t>HBc</a:t>
            </a:r>
            <a:r>
              <a:rPr lang="en-US" sz="3600" dirty="0" smtClean="0">
                <a:sym typeface="Symbol" pitchFamily="18" charset="2"/>
              </a:rPr>
              <a:t> exposure (</a:t>
            </a:r>
            <a:r>
              <a:rPr lang="en-US" sz="3600" dirty="0" err="1" smtClean="0">
                <a:sym typeface="Symbol" pitchFamily="18" charset="2"/>
              </a:rPr>
              <a:t>IgM</a:t>
            </a:r>
            <a:r>
              <a:rPr lang="en-US" sz="3600" dirty="0" smtClean="0">
                <a:sym typeface="Symbol" pitchFamily="18" charset="2"/>
              </a:rPr>
              <a:t> = acute) 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err="1" smtClean="0"/>
              <a:t>HBsAg</a:t>
            </a:r>
            <a:r>
              <a:rPr lang="en-US" sz="3600" dirty="0" smtClean="0"/>
              <a:t>	 </a:t>
            </a:r>
            <a:r>
              <a:rPr lang="en-US" sz="3600" dirty="0" smtClean="0">
                <a:sym typeface="Symbol" pitchFamily="18" charset="2"/>
              </a:rPr>
              <a:t>  infection (carrier): POSITIVE.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anti-HBs </a:t>
            </a:r>
            <a:r>
              <a:rPr lang="en-US" sz="3600" dirty="0" smtClean="0">
                <a:sym typeface="Symbol" pitchFamily="18" charset="2"/>
              </a:rPr>
              <a:t> immunity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err="1" smtClean="0"/>
              <a:t>HBeAg</a:t>
            </a:r>
            <a:r>
              <a:rPr lang="en-US" sz="3600" dirty="0" smtClean="0"/>
              <a:t>	 </a:t>
            </a:r>
            <a:r>
              <a:rPr lang="en-US" sz="3600" dirty="0" smtClean="0">
                <a:sym typeface="Symbol" pitchFamily="18" charset="2"/>
              </a:rPr>
              <a:t>  viral </a:t>
            </a:r>
            <a:r>
              <a:rPr lang="en-US" sz="3600" dirty="0" err="1" smtClean="0">
                <a:sym typeface="Symbol" pitchFamily="18" charset="2"/>
              </a:rPr>
              <a:t>replication:POSITIVE</a:t>
            </a:r>
            <a:r>
              <a:rPr lang="en-US" sz="3600" dirty="0" smtClean="0">
                <a:sym typeface="Symbol" pitchFamily="18" charset="2"/>
              </a:rPr>
              <a:t> 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anti-</a:t>
            </a:r>
            <a:r>
              <a:rPr lang="en-US" sz="3600" dirty="0" err="1" smtClean="0"/>
              <a:t>HBe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 </a:t>
            </a:r>
            <a:r>
              <a:rPr lang="en-US" sz="3600" dirty="0" err="1" smtClean="0">
                <a:sym typeface="Symbol" pitchFamily="18" charset="2"/>
              </a:rPr>
              <a:t>seroconversion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HBV-DNA </a:t>
            </a:r>
            <a:r>
              <a:rPr lang="en-US" sz="3600" dirty="0" smtClean="0">
                <a:sym typeface="Symbol" pitchFamily="18" charset="2"/>
              </a:rPr>
              <a:t> viral </a:t>
            </a:r>
            <a:r>
              <a:rPr lang="en-US" sz="3600" dirty="0" err="1" smtClean="0">
                <a:sym typeface="Symbol" pitchFamily="18" charset="2"/>
              </a:rPr>
              <a:t>replication:NEG</a:t>
            </a:r>
            <a:r>
              <a:rPr lang="en-US" sz="3600" dirty="0" smtClean="0">
                <a:sym typeface="Symbol" pitchFamily="18" charset="2"/>
              </a:rPr>
              <a:t>. on 25/10/15. </a:t>
            </a:r>
            <a:endParaRPr lang="en-US" sz="36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ACUTE VIRAL HEPATITS 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fee93f92199ce06548498f0209fce46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3588" y="1600200"/>
            <a:ext cx="2536825" cy="4530725"/>
          </a:xfrm>
        </p:spPr>
      </p:pic>
    </p:spTree>
    <p:extLst>
      <p:ext uri="{BB962C8B-B14F-4D97-AF65-F5344CB8AC3E}">
        <p14:creationId xmlns:p14="http://schemas.microsoft.com/office/powerpoint/2010/main" val="41166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7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INCIDENCE OF ACUTE HEPATITIS IN 5 HEPATOLOGY CLINICS IN </a:t>
            </a:r>
            <a:r>
              <a:rPr lang="en-US" sz="2800" dirty="0" smtClean="0"/>
              <a:t>KSA 2013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97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400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Causes of Hepatitis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HAV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HBV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HCV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DILI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KKUH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NGH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KFH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DAMMAM UN.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Complications</a:t>
            </a:r>
            <a:r>
              <a:rPr lang="ar-SA" smtClean="0">
                <a:solidFill>
                  <a:srgbClr val="FFFF00"/>
                </a:solidFill>
              </a:rPr>
              <a:t> 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mtClean="0"/>
              <a:t>1.Chronic hepatitis 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ar-SA" smtClean="0">
                <a:sym typeface="Wingdings" pitchFamily="2" charset="2"/>
              </a:rPr>
              <a:t>    </a:t>
            </a:r>
            <a:r>
              <a:rPr lang="en-US" smtClean="0">
                <a:sym typeface="Wingdings" pitchFamily="2" charset="2"/>
              </a:rPr>
              <a:t> cirrhosis- HCC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mtClean="0"/>
              <a:t>2.Fulmnant hepatitis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FULMINANT HEPATITIS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Definition: Hepatic Failure Within 8 Weeks Of Onset Of Illness.</a:t>
            </a:r>
          </a:p>
          <a:p>
            <a:pPr algn="l" rtl="0" eaLnBrk="1" hangingPunct="1">
              <a:defRPr/>
            </a:pPr>
            <a:r>
              <a:rPr lang="en-US" smtClean="0"/>
              <a:t>Manifestation: Encephalopathy and Prolonged PT</a:t>
            </a:r>
          </a:p>
          <a:p>
            <a:pPr algn="l" rtl="0" eaLnBrk="1" hangingPunct="1">
              <a:defRPr/>
            </a:pPr>
            <a:r>
              <a:rPr lang="en-US" smtClean="0"/>
              <a:t>Histopathology: Massive Hepatic Necrosis.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066800" y="1143000"/>
          <a:ext cx="762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7620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owp23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694" r="911" b="1923"/>
          <a:stretch>
            <a:fillRect/>
          </a:stretch>
        </p:blipFill>
        <p:spPr bwMode="auto">
          <a:xfrm>
            <a:off x="0" y="1052513"/>
            <a:ext cx="9144000" cy="53292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Natural History</a:t>
            </a:r>
            <a:endParaRPr lang="en-CA" smtClean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324600" y="6392863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rtl="0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  <a:latin typeface="Tahoma" pitchFamily="34" charset="0"/>
              </a:rPr>
              <a:t>Gow, </a:t>
            </a:r>
            <a:r>
              <a:rPr lang="en-CA" altLang="en-US" sz="2000">
                <a:solidFill>
                  <a:schemeClr val="folHlink"/>
                </a:solidFill>
                <a:latin typeface="Tahoma" pitchFamily="34" charset="0"/>
              </a:rPr>
              <a:t>BMJ</a:t>
            </a:r>
            <a:r>
              <a:rPr lang="en-US" altLang="en-US" sz="200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en-CA" altLang="en-US" sz="2000">
                <a:solidFill>
                  <a:schemeClr val="folHlink"/>
                </a:solidFill>
                <a:latin typeface="Tahoma" pitchFamily="34" charset="0"/>
              </a:rPr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Diagnosis of hepatitis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Patient history</a:t>
            </a:r>
          </a:p>
          <a:p>
            <a:pPr algn="l" rtl="0" eaLnBrk="1" hangingPunct="1">
              <a:defRPr/>
            </a:pPr>
            <a:r>
              <a:rPr lang="en-US" smtClean="0"/>
              <a:t>Physical examination</a:t>
            </a:r>
          </a:p>
          <a:p>
            <a:pPr algn="l" rtl="0" eaLnBrk="1" hangingPunct="1">
              <a:defRPr/>
            </a:pPr>
            <a:r>
              <a:rPr lang="en-US" smtClean="0"/>
              <a:t>Liver function tests</a:t>
            </a:r>
          </a:p>
          <a:p>
            <a:pPr algn="l" rtl="0" eaLnBrk="1" hangingPunct="1">
              <a:defRPr/>
            </a:pPr>
            <a:r>
              <a:rPr lang="en-US" smtClean="0"/>
              <a:t>Serologic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066800" y="1066800"/>
          <a:ext cx="7543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5438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066800" y="1066800"/>
          <a:ext cx="7696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696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Possible transmission route of HBV in KSA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1-Horisontal transmission (person to person) is the main transmission route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2-Perintal transmission (positive HBSAG mothers) especially if they are HBEAG positive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3- Heterosexual transmission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4-Illegal injection drug use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5- Contaminated equipment used for therapeutic  injections and other health care related procedures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6- Folk medicine practice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7-Blood and blood products transfusion without prior screening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2766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ar-SA" sz="5400" b="1" smtClean="0">
                <a:solidFill>
                  <a:srgbClr val="FFFF00"/>
                </a:solidFill>
              </a:rPr>
              <a:t>HBV INFECTION</a:t>
            </a:r>
            <a:br>
              <a:rPr lang="en-US" altLang="ar-SA" sz="5400" b="1" smtClean="0">
                <a:solidFill>
                  <a:srgbClr val="FFFF00"/>
                </a:solidFill>
              </a:rPr>
            </a:br>
            <a:r>
              <a:rPr lang="en-US" altLang="ar-SA" sz="5400" b="1" smtClean="0">
                <a:solidFill>
                  <a:srgbClr val="FFFF00"/>
                </a:solidFill>
              </a:rPr>
              <a:t>before and after vaccination program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400" b="1" smtClean="0">
                <a:solidFill>
                  <a:srgbClr val="FFFF00"/>
                </a:solidFill>
              </a:rPr>
              <a:t>OVERALL PREVALENCE OF HBsAg AMONG SAUDIS IN THE 80’S ACCORDING TO REGIONS</a:t>
            </a:r>
          </a:p>
        </p:txBody>
      </p:sp>
      <p:graphicFrame>
        <p:nvGraphicFramePr>
          <p:cNvPr id="6553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3850" y="1700213"/>
          <a:ext cx="8640763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Chart" r:id="rId4" imgW="7839151" imgH="4172102" progId="MSGraph.Chart.8">
                  <p:embed followColorScheme="full"/>
                </p:oleObj>
              </mc:Choice>
              <mc:Fallback>
                <p:oleObj name="Chart" r:id="rId4" imgW="7839151" imgH="4172102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8640763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ChangeArrowheads="1"/>
          </p:cNvSpPr>
          <p:nvPr/>
        </p:nvSpPr>
        <p:spPr bwMode="auto">
          <a:xfrm rot="-5400000">
            <a:off x="113507" y="3620294"/>
            <a:ext cx="18811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rtl="0" eaLnBrk="0" hangingPunct="0"/>
            <a:r>
              <a:rPr lang="en-US" altLang="ar-SA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Positivity (%)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967038" y="6097588"/>
            <a:ext cx="407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rtl="0" eaLnBrk="0" hangingPunct="0"/>
            <a:r>
              <a:rPr lang="en-US" altLang="ar-SA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Al-Faleh. Annals of Saudi Medicine, 1988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FF00"/>
                </a:solidFill>
              </a:rPr>
              <a:t>PREVALENCE OF HBeAg AMONG HBsAg POSITIVE SAUDIS PREGNANT WOMEN (n = 20920)</a:t>
            </a:r>
          </a:p>
        </p:txBody>
      </p:sp>
      <p:graphicFrame>
        <p:nvGraphicFramePr>
          <p:cNvPr id="66563" name="Object 3" descr="Brown marble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 descr="Brown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30725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916238" y="6230938"/>
            <a:ext cx="4133850" cy="36671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alt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Al-Faleh,  Annals of Saudi Medicine,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</a:rPr>
              <a:t>FREQUENCY OF HBeAg AMONG HBsAg POSITIVE SAUDI CHILDREN (n=307)</a:t>
            </a:r>
          </a:p>
        </p:txBody>
      </p:sp>
      <p:graphicFrame>
        <p:nvGraphicFramePr>
          <p:cNvPr id="67587" name="Object 3" descr="Brown marble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 descr="Brown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30725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38475" y="6230938"/>
            <a:ext cx="3930650" cy="36671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alt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Al-Faleh et al. Journal of Infection,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ar-SA" sz="3600" b="1" smtClean="0">
                <a:solidFill>
                  <a:srgbClr val="FFFF00"/>
                </a:solidFill>
              </a:rPr>
              <a:t>PREVENTION STRATEGIES OF MINISTRY OF HEALTH IN KSA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648200"/>
          </a:xfrm>
        </p:spPr>
        <p:txBody>
          <a:bodyPr/>
          <a:lstStyle/>
          <a:p>
            <a:pPr marL="609600" indent="-609600" algn="l" rtl="0" eaLnBrk="1" hangingPunct="1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altLang="ar-SA" sz="2800" smtClean="0">
                <a:solidFill>
                  <a:schemeClr val="tx2"/>
                </a:solidFill>
              </a:rPr>
              <a:t>Introducing HBV vaccine in EPI program; and</a:t>
            </a:r>
          </a:p>
          <a:p>
            <a:pPr marL="609600" indent="-609600" algn="l" rtl="0" eaLnBrk="1" hangingPunct="1">
              <a:spcAft>
                <a:spcPct val="50000"/>
              </a:spcAft>
              <a:defRPr/>
            </a:pPr>
            <a:r>
              <a:rPr lang="en-US" altLang="ar-SA" smtClean="0"/>
              <a:t>Mandatory screening of blood donors and expatriates.</a:t>
            </a:r>
          </a:p>
          <a:p>
            <a:pPr marL="609600" indent="-609600" algn="l" rtl="0" eaLnBrk="1" hangingPunct="1">
              <a:spcAft>
                <a:spcPct val="50000"/>
              </a:spcAft>
              <a:defRPr/>
            </a:pPr>
            <a:r>
              <a:rPr lang="en-US" altLang="ar-SA" smtClean="0">
                <a:solidFill>
                  <a:srgbClr val="FFFF00"/>
                </a:solidFill>
              </a:rPr>
              <a:t>Vaccination of risk groups.</a:t>
            </a:r>
          </a:p>
          <a:p>
            <a:pPr marL="609600" indent="-609600" algn="l" rtl="0" eaLnBrk="1" hangingPunct="1">
              <a:spcAft>
                <a:spcPct val="50000"/>
              </a:spcAft>
              <a:defRPr/>
            </a:pPr>
            <a:r>
              <a:rPr lang="en-US" altLang="ar-SA" smtClean="0"/>
              <a:t>Health education especially among medical personnel</a:t>
            </a:r>
            <a:r>
              <a:rPr lang="en-US" altLang="ar-SA" sz="4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 of HBV infection control in KSA</a:t>
            </a: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1476375" y="27813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3708400" y="27813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5795963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11188" y="3789363"/>
            <a:ext cx="1800225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Vaccination of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All  infants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At birth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843213" y="3789363"/>
            <a:ext cx="1655762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Vaccination of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all children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 at school entry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932363" y="3789363"/>
            <a:ext cx="1655762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 vaccination of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All  risk groups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mandatory 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7885113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7019925" y="3789363"/>
            <a:ext cx="1800225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Screening of all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Expatriates coming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To work in KSA</a:t>
            </a: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84213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1989</a:t>
            </a: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7164388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1990-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until now</a:t>
            </a: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076825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1990-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until now</a:t>
            </a: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2987675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ar-SA" sz="3600" b="1" smtClean="0">
                <a:solidFill>
                  <a:srgbClr val="FFFF00"/>
                </a:solidFill>
              </a:rPr>
              <a:t>THE CURRENT EPI IN THE KINGDOM OF SAUDI ARABIA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en-US" altLang="en-US" sz="2400" smtClean="0"/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00"/>
                </a:solidFill>
              </a:rPr>
              <a:t>At birth</a:t>
            </a:r>
            <a:r>
              <a:rPr lang="en-US" altLang="ar-SA" sz="2400" smtClean="0">
                <a:solidFill>
                  <a:srgbClr val="FFFFFF"/>
                </a:solidFill>
              </a:rPr>
              <a:t>		BCG +		</a:t>
            </a:r>
            <a:r>
              <a:rPr lang="en-US" altLang="ar-SA" sz="2400" smtClean="0">
                <a:solidFill>
                  <a:srgbClr val="FFFF00"/>
                </a:solidFill>
              </a:rPr>
              <a:t>HB1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00"/>
                </a:solidFill>
              </a:rPr>
              <a:t>At 6 weeks</a:t>
            </a:r>
            <a:r>
              <a:rPr lang="en-US" altLang="ar-SA" sz="2400" smtClean="0">
                <a:solidFill>
                  <a:srgbClr val="FFFFFF"/>
                </a:solidFill>
              </a:rPr>
              <a:t>	DPT1 + OPV1	</a:t>
            </a:r>
            <a:r>
              <a:rPr lang="en-US" altLang="ar-SA" sz="2400" smtClean="0">
                <a:solidFill>
                  <a:srgbClr val="FFFF00"/>
                </a:solidFill>
              </a:rPr>
              <a:t>Hb2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3 months	DPT2 + OPV2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5 months	DPT3 + OPV3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00"/>
                </a:solidFill>
              </a:rPr>
              <a:t>At 5months</a:t>
            </a:r>
            <a:r>
              <a:rPr lang="en-US" altLang="ar-SA" sz="2400" smtClean="0">
                <a:solidFill>
                  <a:srgbClr val="FFFFFF"/>
                </a:solidFill>
              </a:rPr>
              <a:t>	Measles		</a:t>
            </a:r>
            <a:r>
              <a:rPr lang="en-US" altLang="ar-SA" sz="2400" smtClean="0">
                <a:solidFill>
                  <a:srgbClr val="FFFF00"/>
                </a:solidFill>
              </a:rPr>
              <a:t>HB3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12 months	MMR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18 months	(DPT + OPV)		Booster 1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4-6 years	(DPT + OPV)		Booster 2</a:t>
            </a:r>
            <a:r>
              <a:rPr lang="en-US" altLang="ar-SA" sz="2400" smtClean="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Symptoms and Signs</a:t>
            </a:r>
            <a:r>
              <a:rPr lang="en-US" smtClean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5661025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Pre-icteric phase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Anorexia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Fatigue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Nausea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Vomiting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Arthralgia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Myalgia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Headache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Photophobia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Pharangitis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 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FFF00"/>
                </a:solidFill>
              </a:rPr>
              <a:t>COMPARISON OF PREVALENCE OF HBsAg AMONG SAUDI CHILDREN IN 1989 (n=4575) AND 1997 (n=5355) – ACCORDING TO AGE</a:t>
            </a:r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385888"/>
          <a:ext cx="8964613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5888"/>
                        <a:ext cx="8964613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553200" y="594995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/>
              <a:t>Al Faleh, J Infect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FFF00"/>
                </a:solidFill>
              </a:rPr>
              <a:t>COMPARISON OF PREVALENCE OF HBsAg AMONG SAUDI CHILDREN IN 1989 (n=4575) AND 1997 (n=5355) – ACCORDING TO REGION</a:t>
            </a:r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553200" y="60213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/>
              <a:t>Al Faleh, J Infect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Prevalence Of HBsAg  Among Saudi Population Before &amp; After Vaccination over 18 y</a:t>
            </a:r>
            <a:endParaRPr lang="en-US" sz="2800" smtClean="0"/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4875" y="1412875"/>
          <a:ext cx="8239125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Chart" r:id="rId4" imgW="8229546" imgH="4533840" progId="MSGraph.Chart.8">
                  <p:embed followColorScheme="full"/>
                </p:oleObj>
              </mc:Choice>
              <mc:Fallback>
                <p:oleObj name="Chart" r:id="rId4" imgW="8229546" imgH="453384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412875"/>
                        <a:ext cx="8239125" cy="453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AutoShape 4"/>
          <p:cNvSpPr>
            <a:spLocks/>
          </p:cNvSpPr>
          <p:nvPr/>
        </p:nvSpPr>
        <p:spPr bwMode="auto">
          <a:xfrm rot="5400000">
            <a:off x="2232819" y="1951831"/>
            <a:ext cx="358775" cy="576263"/>
          </a:xfrm>
          <a:prstGeom prst="leftBrace">
            <a:avLst>
              <a:gd name="adj1" fmla="val 13385"/>
              <a:gd name="adj2" fmla="val 5003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/>
            <a:endParaRPr lang="en-US">
              <a:latin typeface="Garamond" pitchFamily="18" charset="0"/>
            </a:endParaRPr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 rot="5400000">
            <a:off x="5507831" y="1701007"/>
            <a:ext cx="503237" cy="3816350"/>
          </a:xfrm>
          <a:prstGeom prst="leftBrace">
            <a:avLst>
              <a:gd name="adj1" fmla="val 63197"/>
              <a:gd name="adj2" fmla="val 5003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/>
            <a:endParaRPr lang="en-US">
              <a:latin typeface="Garamond" pitchFamily="18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435600" y="2924175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After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Before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847850" y="5721350"/>
            <a:ext cx="85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1-10yr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4575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578225" y="5721350"/>
            <a:ext cx="73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1-2yr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637</a:t>
            </a:r>
            <a:r>
              <a:rPr lang="en-US">
                <a:latin typeface="Garamond" pitchFamily="18" charset="0"/>
              </a:rPr>
              <a:t>  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953000" y="5721350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1-12yr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    3666</a:t>
            </a:r>
            <a:r>
              <a:rPr lang="en-US">
                <a:latin typeface="Garamond" pitchFamily="18" charset="0"/>
              </a:rPr>
              <a:t>      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827088" y="5734050"/>
            <a:ext cx="1190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Age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numbers</a:t>
            </a:r>
            <a:r>
              <a:rPr lang="en-US">
                <a:latin typeface="Garamond" pitchFamily="18" charset="0"/>
              </a:rPr>
              <a:t>  </a:t>
            </a:r>
            <a:r>
              <a:rPr lang="ar-SA">
                <a:latin typeface="Garamond" pitchFamily="18" charset="0"/>
              </a:rPr>
              <a:t>    </a:t>
            </a:r>
            <a:endParaRPr lang="en-US">
              <a:latin typeface="Garamond" pitchFamily="18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664325" y="5721350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16-18yr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1365</a:t>
            </a:r>
            <a:r>
              <a:rPr lang="en-US" b="1">
                <a:latin typeface="Garamond" pitchFamily="18" charset="0"/>
              </a:rPr>
              <a:t>   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075613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Long Term Seroconversion Rate Over 18 Years (Anti-HBS)</a:t>
            </a:r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052513"/>
          <a:ext cx="747395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Chart" r:id="rId4" imgW="3840426" imgH="2385072" progId="MSGraph.Chart.8">
                  <p:embed followColorScheme="full"/>
                </p:oleObj>
              </mc:Choice>
              <mc:Fallback>
                <p:oleObj name="Chart" r:id="rId4" imgW="3840426" imgH="2385072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747395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06738" y="6021388"/>
            <a:ext cx="6037262" cy="5762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smtClean="0"/>
              <a:t>* Al Faleh et al   Annals of  Saudi meds 1993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smtClean="0"/>
              <a:t>** Al Faleh et al Journal of infection 1999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smtClean="0"/>
              <a:t>***  AlFaleh et al journal of infection2008  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195513" y="5373688"/>
            <a:ext cx="73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1-2yr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637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635375" y="5373688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1-12yr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3666</a:t>
            </a:r>
            <a:r>
              <a:rPr lang="en-US">
                <a:latin typeface="Garamond" pitchFamily="18" charset="0"/>
              </a:rPr>
              <a:t>   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076825" y="5373688"/>
            <a:ext cx="116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16-18yr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  1365</a:t>
            </a:r>
            <a:r>
              <a:rPr lang="en-US">
                <a:latin typeface="Garamond" pitchFamily="18" charset="0"/>
              </a:rPr>
              <a:t>      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827088" y="5373688"/>
            <a:ext cx="1190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Age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N</a:t>
            </a:r>
            <a:r>
              <a:rPr lang="ar-SA">
                <a:latin typeface="Garamond" pitchFamily="18" charset="0"/>
              </a:rPr>
              <a:t>   </a:t>
            </a:r>
            <a:endParaRPr lang="en-US">
              <a:latin typeface="Garamond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132138" y="1268413"/>
            <a:ext cx="282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Garamond" pitchFamily="18" charset="0"/>
              </a:rPr>
              <a:t>*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227763" y="2349500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Garamond" pitchFamily="18" charset="0"/>
              </a:rPr>
              <a:t>***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16463" y="17732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Garamond" pitchFamily="18" charset="0"/>
              </a:rPr>
              <a:t>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hlink"/>
                </a:solidFill>
              </a:rPr>
              <a:t>Long-Term protection of HB- vaccine over 18 years ( anti-HBS&gt;10IU/L)(n=1355)</a:t>
            </a:r>
          </a:p>
        </p:txBody>
      </p:sp>
      <p:graphicFrame>
        <p:nvGraphicFramePr>
          <p:cNvPr id="7577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98513" y="1270000"/>
          <a:ext cx="8337550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Chart" r:id="rId4" imgW="8221982" imgH="4533840" progId="MSGraph.Chart.8">
                  <p:embed followColorScheme="full"/>
                </p:oleObj>
              </mc:Choice>
              <mc:Fallback>
                <p:oleObj name="Chart" r:id="rId4" imgW="8221982" imgH="453384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270000"/>
                        <a:ext cx="8337550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443163" y="5648325"/>
            <a:ext cx="73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1-2yr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5</a:t>
            </a:r>
            <a:r>
              <a:rPr lang="en-US"/>
              <a:t>  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146550" y="5648325"/>
            <a:ext cx="73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1-8yr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13</a:t>
            </a:r>
            <a:r>
              <a:rPr lang="en-US"/>
              <a:t>   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540375" y="5648325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16-18yr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3</a:t>
            </a:r>
            <a:r>
              <a:rPr lang="en-US"/>
              <a:t>      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116013" y="5589588"/>
            <a:ext cx="1190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Age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Region</a:t>
            </a:r>
            <a:r>
              <a:rPr lang="en-US"/>
              <a:t>  </a:t>
            </a:r>
            <a:r>
              <a:rPr lang="ar-SA"/>
              <a:t>    </a:t>
            </a:r>
            <a:endParaRPr lang="en-US"/>
          </a:p>
        </p:txBody>
      </p:sp>
      <p:sp>
        <p:nvSpPr>
          <p:cNvPr id="75784" name="TextBox 9"/>
          <p:cNvSpPr txBox="1">
            <a:spLocks noChangeArrowheads="1"/>
          </p:cNvSpPr>
          <p:nvPr/>
        </p:nvSpPr>
        <p:spPr bwMode="auto">
          <a:xfrm>
            <a:off x="6400800" y="6534150"/>
            <a:ext cx="2743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AL Faleh et al, J Infection 2008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517775"/>
          <a:ext cx="40386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7775"/>
                        <a:ext cx="4038600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6E618"/>
                </a:solidFill>
              </a:rPr>
              <a:t>CHANGING PATTERNS OF HBsAg POSITIVITY AMONG BLOOD DONORS IN MOH,CENTRAL BLOOD BANK 1994-2005</a:t>
            </a:r>
            <a:endParaRPr lang="en-US" sz="2800" b="1" smtClean="0">
              <a:solidFill>
                <a:srgbClr val="F6E618"/>
              </a:solidFill>
            </a:endParaRPr>
          </a:p>
        </p:txBody>
      </p:sp>
      <p:graphicFrame>
        <p:nvGraphicFramePr>
          <p:cNvPr id="7680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011863" y="1600200"/>
          <a:ext cx="3132137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name="Chart" r:id="rId6" imgW="6077102" imgH="4248302" progId="MSGraph.Chart.8">
                  <p:embed followColorScheme="full"/>
                </p:oleObj>
              </mc:Choice>
              <mc:Fallback>
                <p:oleObj name="Chart" r:id="rId6" imgW="6077102" imgH="424830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600200"/>
                        <a:ext cx="3132137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862638" y="3941763"/>
          <a:ext cx="3281362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6" name="Chart" r:id="rId8" imgW="6096000" imgH="4067251" progId="MSGraph.Chart.8">
                  <p:embed followColorScheme="full"/>
                </p:oleObj>
              </mc:Choice>
              <mc:Fallback>
                <p:oleObj name="Chart" r:id="rId8" imgW="6096000" imgH="4067251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3941763"/>
                        <a:ext cx="3281362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8163" y="1828800"/>
          <a:ext cx="8488362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7" name="Chart" r:id="rId9" imgW="8572500" imgH="4733849" progId="MSGraph.Chart.8">
                  <p:embed followColorScheme="full"/>
                </p:oleObj>
              </mc:Choice>
              <mc:Fallback>
                <p:oleObj name="Chart" r:id="rId9" imgW="8572500" imgH="4733849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828800"/>
                        <a:ext cx="8488362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956550" y="3141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576263" y="1412875"/>
          <a:ext cx="10477501" cy="51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Chart" r:id="rId4" imgW="6905549" imgH="3676802" progId="MSGraph.Chart.8">
                  <p:embed/>
                </p:oleObj>
              </mc:Choice>
              <mc:Fallback>
                <p:oleObj name="Chart" r:id="rId4" imgW="6905549" imgH="3676802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6263" y="1412875"/>
                        <a:ext cx="10477501" cy="517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FFF00"/>
                </a:solidFill>
              </a:rPr>
              <a:t>PREVALENCE OF HBsAg POSITIVITY AMONG BLOOD DONORS IN KKUH FROM 1987 TO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80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68313" y="5300663"/>
            <a:ext cx="8280400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852" name="Rectangle 1"/>
          <p:cNvSpPr>
            <a:spLocks noChangeArrowheads="1"/>
          </p:cNvSpPr>
          <p:nvPr/>
        </p:nvSpPr>
        <p:spPr bwMode="auto">
          <a:xfrm>
            <a:off x="4608513" y="765175"/>
            <a:ext cx="684212" cy="4824413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SA" sz="2800" dirty="0" smtClean="0"/>
              <a:t>برنامج الزواج الصحي</a:t>
            </a:r>
            <a:r>
              <a:rPr lang="en-GB" sz="2800" dirty="0" smtClean="0"/>
              <a:t>PRI-MARITALSCREENING</a:t>
            </a:r>
            <a:endParaRPr lang="ar-SA" sz="2800" dirty="0"/>
          </a:p>
        </p:txBody>
      </p:sp>
      <p:sp>
        <p:nvSpPr>
          <p:cNvPr id="7987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331913" y="1989138"/>
          <a:ext cx="7056437" cy="3860800"/>
        </p:xfrm>
        <a:graphic>
          <a:graphicData uri="http://schemas.openxmlformats.org/drawingml/2006/table">
            <a:tbl>
              <a:tblPr rtl="1"/>
              <a:tblGrid>
                <a:gridCol w="1860178"/>
                <a:gridCol w="1860178"/>
                <a:gridCol w="1700064"/>
                <a:gridCol w="1636016"/>
              </a:tblGrid>
              <a:tr h="863967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latin typeface="+mn-lt"/>
                          <a:ea typeface="+mn-ea"/>
                          <a:cs typeface="+mn-cs"/>
                        </a:rPr>
                        <a:t>التهاب</a:t>
                      </a:r>
                      <a:r>
                        <a:rPr lang="ar-SA" sz="2400" baseline="0" dirty="0" smtClean="0">
                          <a:latin typeface="+mn-lt"/>
                          <a:ea typeface="+mn-ea"/>
                          <a:cs typeface="+mn-cs"/>
                        </a:rPr>
                        <a:t> الكبد ب وج 1429-1435هـ</a:t>
                      </a:r>
                      <a:endParaRPr lang="en-GB" sz="2400" baseline="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latin typeface="+mn-lt"/>
                          <a:ea typeface="+mn-ea"/>
                          <a:cs typeface="+mn-cs"/>
                        </a:rPr>
                        <a:t>HBV,HCV INFECTION FROM2009-2014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515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0" dirty="0" smtClean="0">
                          <a:latin typeface="Calibri"/>
                          <a:ea typeface="Calibri"/>
                          <a:cs typeface="Arial"/>
                        </a:rPr>
                        <a:t>عدد المتقدمين</a:t>
                      </a:r>
                      <a:endParaRPr lang="en-GB" sz="2000" b="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latin typeface="Calibri"/>
                          <a:ea typeface="Calibri"/>
                          <a:cs typeface="Arial"/>
                        </a:rPr>
                        <a:t>NR.OF</a:t>
                      </a:r>
                      <a:r>
                        <a:rPr lang="en-GB" sz="2000" b="0" baseline="0" dirty="0" smtClean="0">
                          <a:latin typeface="Calibri"/>
                          <a:ea typeface="Calibri"/>
                          <a:cs typeface="Arial"/>
                        </a:rPr>
                        <a:t> SCREENDS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HIV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/>
                        <a:t>الكبد</a:t>
                      </a:r>
                      <a:r>
                        <a:rPr lang="ar-SA" sz="2000" baseline="0" dirty="0" smtClean="0"/>
                        <a:t> ج</a:t>
                      </a:r>
                      <a:endParaRPr lang="en-GB" sz="2000" baseline="0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latin typeface="+mn-lt"/>
                          <a:ea typeface="Calibri"/>
                          <a:cs typeface="Arial"/>
                        </a:rPr>
                        <a:t>HCV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/>
                        <a:t>الكبد ب</a:t>
                      </a:r>
                      <a:endParaRPr lang="en-GB" sz="2000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  <a:ea typeface="Calibri"/>
                          <a:cs typeface="Arial"/>
                        </a:rPr>
                        <a:t>HBV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706388">
                <a:tc rowSpan="2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2.131.018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512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5388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24103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894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0.02    </a:t>
                      </a:r>
                      <a:r>
                        <a:rPr lang="ar-SA" sz="2000" dirty="0" err="1" smtClean="0">
                          <a:latin typeface="+mn-lt"/>
                          <a:ea typeface="Calibri"/>
                          <a:cs typeface="+mn-cs"/>
                        </a:rPr>
                        <a:t>%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0.3%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Arial"/>
                        </a:rPr>
                        <a:t>1%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ar-SA" sz="2800" b="1" dirty="0" smtClean="0"/>
              <a:t>عدد حالات التهاب الكبد ب وج1429-1435هـ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 NR.OF POSITIVE HBV&amp;HCV CASES(2009-2014)</a:t>
            </a:r>
            <a:br>
              <a:rPr lang="en-GB" sz="2800" b="1" dirty="0" smtClean="0"/>
            </a:br>
            <a:r>
              <a:rPr lang="en-GB" sz="2800" b="1" dirty="0" smtClean="0"/>
              <a:t>HCV=RED</a:t>
            </a:r>
            <a:endParaRPr lang="ar-SA" sz="2800" b="1" dirty="0"/>
          </a:p>
        </p:txBody>
      </p:sp>
      <p:graphicFrame>
        <p:nvGraphicFramePr>
          <p:cNvPr id="3" name="مخطط 2"/>
          <p:cNvGraphicFramePr/>
          <p:nvPr/>
        </p:nvGraphicFramePr>
        <p:xfrm>
          <a:off x="755576" y="2057400"/>
          <a:ext cx="720080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mtClean="0"/>
              <a:t>Icteric phase::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Enlarged liver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Tender upper quadrant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Discomfort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Splenomegaly (10-20%)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General adenopathy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mtClean="0"/>
              <a:t>Post-icteric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819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ar-SA" sz="5400" b="1" smtClean="0">
                <a:solidFill>
                  <a:srgbClr val="FFFF00"/>
                </a:solidFill>
              </a:rPr>
              <a:t>HCV INFECTION</a:t>
            </a:r>
            <a:r>
              <a:rPr lang="en-US" altLang="ar-SA" sz="5400" b="1" smtClean="0"/>
              <a:t/>
            </a:r>
            <a:br>
              <a:rPr lang="en-US" altLang="ar-SA" sz="5400" b="1" smtClean="0"/>
            </a:br>
            <a:endParaRPr lang="en-US" altLang="ar-SA" sz="5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620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066800" y="1066800"/>
          <a:ext cx="73914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3914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620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620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Slide" r:id="rId4" imgW="5143500" imgH="3429000" progId="PowerPoint.Slide.8">
                  <p:embed/>
                </p:oleObj>
              </mc:Choice>
              <mc:Fallback>
                <p:oleObj name="Slide" r:id="rId4" imgW="51435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620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781800" cy="41417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Natural history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638800" y="6248400"/>
            <a:ext cx="329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  <a:latin typeface="Tahoma" pitchFamily="34" charset="0"/>
              </a:rPr>
              <a:t>Marcellin, J Hepat 1999</a:t>
            </a:r>
            <a:endParaRPr lang="en-US" altLang="en-US" sz="280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Group 2"/>
          <p:cNvGraphicFramePr>
            <a:graphicFrameLocks noGrp="1"/>
          </p:cNvGraphicFramePr>
          <p:nvPr>
            <p:ph idx="4294967295"/>
          </p:nvPr>
        </p:nvGraphicFramePr>
        <p:xfrm>
          <a:off x="395288" y="1628775"/>
          <a:ext cx="8424862" cy="3821113"/>
        </p:xfrm>
        <a:graphic>
          <a:graphicData uri="http://schemas.openxmlformats.org/drawingml/2006/table">
            <a:tbl>
              <a:tblPr/>
              <a:tblGrid>
                <a:gridCol w="1336675"/>
                <a:gridCol w="1474787"/>
                <a:gridCol w="1474788"/>
                <a:gridCol w="1400175"/>
                <a:gridCol w="1327150"/>
                <a:gridCol w="1411287"/>
              </a:tblGrid>
              <a:tr h="50649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1997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702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of children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(%)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of children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(%)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of students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(%)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02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4496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39*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(0.87%)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5350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2**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(0.04%)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1357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(5)3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0.22%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558">
                <a:tc gridSpan="2">
                  <a:txBody>
                    <a:bodyPr/>
                    <a:lstStyle/>
                    <a:p>
                      <a:pPr marL="112713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Diagnostic test only by</a:t>
                      </a:r>
                      <a:b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altLang="ar-S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st-</a:t>
                      </a: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generation EIA kit.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Diagnostic test by</a:t>
                      </a:r>
                      <a:b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altLang="ar-S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-generation EIA kit and confirmatory test by RIBA kit.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Diagnostic test by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PCR for anti- HCV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cases.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45" name="Rectangle 33"/>
          <p:cNvSpPr>
            <a:spLocks noGrp="1" noChangeArrowheads="1"/>
          </p:cNvSpPr>
          <p:nvPr>
            <p:ph type="title" idx="4294967295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ar-SA" sz="2800" b="1" smtClean="0"/>
              <a:t>Overall prevalence rate of HCV infection in KSA among children and adolescent during the last 18 yrs.</a:t>
            </a:r>
            <a:endParaRPr lang="en-US" altLang="ar-SA" smtClean="0"/>
          </a:p>
        </p:txBody>
      </p:sp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468313" y="5661025"/>
            <a:ext cx="3519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2000">
                <a:latin typeface="Garamond" pitchFamily="18" charset="0"/>
              </a:rPr>
              <a:t>* ALFaleh et al. Hepatology 1991</a:t>
            </a:r>
          </a:p>
          <a:p>
            <a:pPr algn="l" rtl="0" eaLnBrk="1" hangingPunct="1"/>
            <a:r>
              <a:rPr lang="en-US" altLang="en-US" sz="2000">
                <a:latin typeface="Garamond" pitchFamily="18" charset="0"/>
              </a:rPr>
              <a:t>** ALFaleh Ann Saudi Med.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Prevalence of  HCV Positivity Among Different Saudi population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7918450" cy="4184650"/>
        </p:xfrm>
        <a:graphic>
          <a:graphicData uri="http://schemas.openxmlformats.org/drawingml/2006/table">
            <a:tbl>
              <a:tblPr/>
              <a:tblGrid>
                <a:gridCol w="3240087"/>
                <a:gridCol w="2087563"/>
                <a:gridCol w="259080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 of patient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Prevalence(%)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Children from 1-18y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Pregnant women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Hemodialysis patients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Drug addicts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5795963" y="6165850"/>
            <a:ext cx="2695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rtl="0" eaLnBrk="0" hangingPunct="0"/>
            <a:r>
              <a:rPr lang="en-US" altLang="ar-SA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Shobokshi et al , SMJ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Prevention Of HCV Transmission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Avoiding shared use of Razors or brushes and any item that pierces the skin.</a:t>
            </a:r>
          </a:p>
          <a:p>
            <a:pPr algn="l" rtl="0" eaLnBrk="1" hangingPunct="1">
              <a:defRPr/>
            </a:pPr>
            <a:r>
              <a:rPr lang="en-US" smtClean="0"/>
              <a:t>Strict adherence  of the universal precautions in health facilities.</a:t>
            </a:r>
          </a:p>
          <a:p>
            <a:pPr algn="l" rtl="0" eaLnBrk="1" hangingPunct="1">
              <a:defRPr/>
            </a:pPr>
            <a:r>
              <a:rPr lang="en-US" smtClean="0"/>
              <a:t>Educating and training of HCW’s to the proper use of standard precautions </a:t>
            </a:r>
          </a:p>
          <a:p>
            <a:pPr algn="l" rtl="0" eaLnBrk="1" hangingPunct="1">
              <a:defRPr/>
            </a:pPr>
            <a:r>
              <a:rPr lang="en-US" smtClean="0"/>
              <a:t>Folk medicine?!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Lab Findings</a:t>
            </a:r>
            <a:r>
              <a:rPr lang="en-US" smtClean="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 L FT increase  &gt;5-10 times of normal</a:t>
            </a:r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Markers of hepatitis B or C or A might be positive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819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ar-SA" sz="5400" b="1" smtClean="0"/>
              <a:t>HAV INFECTION</a:t>
            </a:r>
            <a:br>
              <a:rPr lang="en-US" altLang="ar-SA" sz="5400" b="1" smtClean="0"/>
            </a:br>
            <a:endParaRPr lang="en-US" altLang="ar-SA" sz="5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31691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000" b="1" smtClean="0"/>
              <a:t>COMPARISON OF PREVALENCE OF ANTI-HAV AMONG SAUDI CHILDREN IN 1989 (n=4375) AND 1997 (n=5255) – ACCORDING TO AGE</a:t>
            </a:r>
          </a:p>
        </p:txBody>
      </p:sp>
      <p:graphicFrame>
        <p:nvGraphicFramePr>
          <p:cNvPr id="9728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981200"/>
          <a:ext cx="78105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8105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/>
            <a:r>
              <a:rPr lang="en-US" altLang="ar-SA" sz="2000">
                <a:solidFill>
                  <a:schemeClr val="tx2"/>
                </a:solidFill>
                <a:cs typeface="Times New Roman" pitchFamily="18" charset="0"/>
              </a:rPr>
              <a:t>Al-Faleh et al. Saudi Med. J, 1999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400" b="1" smtClean="0"/>
              <a:t>COMPARISON OF PREVALENCE OF ANTI-HAV AMONG SAUDI CHILDREN IN 1989 (n=4375) AND 1997 (n=5255) – ACCORDING TO REGION</a:t>
            </a:r>
          </a:p>
        </p:txBody>
      </p:sp>
      <p:graphicFrame>
        <p:nvGraphicFramePr>
          <p:cNvPr id="9830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2938" y="1943100"/>
          <a:ext cx="7896225" cy="423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Chart" r:id="rId4" imgW="7858049" imgH="4191000" progId="MSGraph.Chart.8">
                  <p:embed followColorScheme="full"/>
                </p:oleObj>
              </mc:Choice>
              <mc:Fallback>
                <p:oleObj name="Chart" r:id="rId4" imgW="7858049" imgH="4191000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943100"/>
                        <a:ext cx="7896225" cy="423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800" b="1" smtClean="0"/>
              <a:t>PREVALENCE OF ANTI-HAV IN SAUDI CHILDREN IN 1997 ACCORDING TO SEX</a:t>
            </a:r>
          </a:p>
        </p:txBody>
      </p:sp>
      <p:graphicFrame>
        <p:nvGraphicFramePr>
          <p:cNvPr id="9933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2239963"/>
          <a:ext cx="7951788" cy="46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Chart" r:id="rId4" imgW="7953451" imgH="4619549" progId="MSGraph.Chart.8">
                  <p:embed followColorScheme="full"/>
                </p:oleObj>
              </mc:Choice>
              <mc:Fallback>
                <p:oleObj name="Chart" r:id="rId4" imgW="7953451" imgH="4619549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39963"/>
                        <a:ext cx="7951788" cy="461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000" b="1" smtClean="0"/>
              <a:t>PREVALENCE OF ANTI-HAV IN SAUDI CHILDREN IN 1997 ACCORDING TO LOCATION</a:t>
            </a:r>
          </a:p>
        </p:txBody>
      </p:sp>
      <p:graphicFrame>
        <p:nvGraphicFramePr>
          <p:cNvPr id="1003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981200"/>
          <a:ext cx="7951788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Chart" r:id="rId4" imgW="7953451" imgH="4619549" progId="MSGraph.Chart.8">
                  <p:embed followColorScheme="full"/>
                </p:oleObj>
              </mc:Choice>
              <mc:Fallback>
                <p:oleObj name="Chart" r:id="rId4" imgW="7953451" imgH="4619549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951788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400" b="1" smtClean="0"/>
              <a:t>AGE SPECIFIC PREVALENCE OF ANTI-HAV IN SAUDIS FROM RIYADH, CENTRAL REGION</a:t>
            </a:r>
          </a:p>
        </p:txBody>
      </p:sp>
      <p:graphicFrame>
        <p:nvGraphicFramePr>
          <p:cNvPr id="9318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33850"/>
        </p:xfrm>
        <a:graphic>
          <a:graphicData uri="http://schemas.openxmlformats.org/drawingml/2006/table">
            <a:tbl>
              <a:tblPr/>
              <a:tblGrid>
                <a:gridCol w="1143000"/>
                <a:gridCol w="1752600"/>
                <a:gridCol w="838200"/>
                <a:gridCol w="1752600"/>
                <a:gridCol w="838200"/>
                <a:gridCol w="14478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Age</a:t>
                      </a:r>
                      <a:b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(Years)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Positive/ No. Tested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Positive/ No. Tested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– 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103/194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81/210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3.4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 – 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164/193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110/180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 – 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182/200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188/240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449/587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379/630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2041525" y="6183313"/>
            <a:ext cx="482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/>
            <a:r>
              <a:rPr lang="en-US" altLang="ar-SA" sz="2000">
                <a:solidFill>
                  <a:schemeClr val="tx2"/>
                </a:solidFill>
                <a:cs typeface="Times New Roman" pitchFamily="18" charset="0"/>
              </a:rPr>
              <a:t>Arif et al. Saudi J Gastroenterology,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report.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5/5/15</a:t>
            </a:r>
            <a:r>
              <a:rPr lang="en-US" dirty="0" smtClean="0"/>
              <a:t>Ahamed ,45y.teacher,living in HEIL. abdominal discomfort, nausea, lose of appetit,coloration of urine.</a:t>
            </a:r>
          </a:p>
          <a:p>
            <a:pPr algn="l" rtl="0">
              <a:defRPr/>
            </a:pPr>
            <a:r>
              <a:rPr lang="en-US" dirty="0" smtClean="0"/>
              <a:t>Exam. Marked jaundice</a:t>
            </a:r>
          </a:p>
          <a:p>
            <a:pPr algn="l" rtl="0">
              <a:defRPr/>
            </a:pPr>
            <a:r>
              <a:rPr lang="en-US" dirty="0" smtClean="0"/>
              <a:t>PRURITUS.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384175"/>
            <a:ext cx="7010400" cy="6556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Changing pattern of Hepatitis A prevalence within the Saudi population over 18 yrs</a:t>
            </a:r>
          </a:p>
        </p:txBody>
      </p:sp>
      <p:graphicFrame>
        <p:nvGraphicFramePr>
          <p:cNvPr id="10240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447800" y="1143000"/>
          <a:ext cx="60912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609123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1371600" y="5105400"/>
            <a:ext cx="808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Age </a:t>
            </a:r>
          </a:p>
          <a:p>
            <a:pPr algn="l" rtl="0" eaLnBrk="1" hangingPunct="1"/>
            <a:r>
              <a:rPr lang="en-US" altLang="en-US">
                <a:latin typeface="Garamond" pitchFamily="18" charset="0"/>
              </a:rPr>
              <a:t>Region</a:t>
            </a:r>
          </a:p>
        </p:txBody>
      </p:sp>
      <p:sp>
        <p:nvSpPr>
          <p:cNvPr id="102405" name="Text Box 8"/>
          <p:cNvSpPr txBox="1">
            <a:spLocks noChangeArrowheads="1"/>
          </p:cNvSpPr>
          <p:nvPr/>
        </p:nvSpPr>
        <p:spPr bwMode="auto">
          <a:xfrm>
            <a:off x="2286000" y="5105400"/>
            <a:ext cx="1096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1-10 YRS </a:t>
            </a:r>
          </a:p>
          <a:p>
            <a:pPr algn="l" rtl="0" eaLnBrk="1" hangingPunct="1"/>
            <a:r>
              <a:rPr lang="en-US" altLang="en-US">
                <a:latin typeface="Garamond" pitchFamily="18" charset="0"/>
              </a:rPr>
              <a:t>     13 </a:t>
            </a:r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3657600" y="5105400"/>
            <a:ext cx="892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1-12 yrs</a:t>
            </a:r>
            <a:endParaRPr lang="ar-SA" altLang="en-US">
              <a:latin typeface="Garamond" pitchFamily="18" charset="0"/>
            </a:endParaRPr>
          </a:p>
          <a:p>
            <a:pPr algn="l" rtl="0" eaLnBrk="1" hangingPunct="1"/>
            <a:r>
              <a:rPr lang="ar-SA" altLang="en-US">
                <a:latin typeface="Garamond" pitchFamily="18" charset="0"/>
              </a:rPr>
              <a:t>    </a:t>
            </a:r>
            <a:r>
              <a:rPr lang="en-US" altLang="en-US">
                <a:latin typeface="Garamond" pitchFamily="18" charset="0"/>
              </a:rPr>
              <a:t>13</a:t>
            </a:r>
          </a:p>
        </p:txBody>
      </p:sp>
      <p:sp>
        <p:nvSpPr>
          <p:cNvPr id="102407" name="Text Box 10"/>
          <p:cNvSpPr txBox="1">
            <a:spLocks noChangeArrowheads="1"/>
          </p:cNvSpPr>
          <p:nvPr/>
        </p:nvSpPr>
        <p:spPr bwMode="auto">
          <a:xfrm>
            <a:off x="4953000" y="5105400"/>
            <a:ext cx="1000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16-18 yrs</a:t>
            </a:r>
          </a:p>
          <a:p>
            <a:pPr algn="l" rtl="0" eaLnBrk="1" hangingPunct="1"/>
            <a:r>
              <a:rPr lang="en-US" altLang="en-US">
                <a:latin typeface="Garamond" pitchFamily="18" charset="0"/>
              </a:rPr>
              <a:t>     3 </a:t>
            </a:r>
          </a:p>
        </p:txBody>
      </p:sp>
      <p:sp>
        <p:nvSpPr>
          <p:cNvPr id="102408" name="Text Box 11"/>
          <p:cNvSpPr txBox="1">
            <a:spLocks noChangeArrowheads="1"/>
          </p:cNvSpPr>
          <p:nvPr/>
        </p:nvSpPr>
        <p:spPr bwMode="auto">
          <a:xfrm>
            <a:off x="3124200" y="1600200"/>
            <a:ext cx="28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*</a:t>
            </a:r>
          </a:p>
        </p:txBody>
      </p:sp>
      <p:sp>
        <p:nvSpPr>
          <p:cNvPr id="102409" name="Text Box 12"/>
          <p:cNvSpPr txBox="1">
            <a:spLocks noChangeArrowheads="1"/>
          </p:cNvSpPr>
          <p:nvPr/>
        </p:nvSpPr>
        <p:spPr bwMode="auto">
          <a:xfrm>
            <a:off x="4648200" y="3048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**</a:t>
            </a:r>
          </a:p>
        </p:txBody>
      </p:sp>
      <p:sp>
        <p:nvSpPr>
          <p:cNvPr id="102410" name="Text Box 13"/>
          <p:cNvSpPr txBox="1">
            <a:spLocks noChangeArrowheads="1"/>
          </p:cNvSpPr>
          <p:nvPr/>
        </p:nvSpPr>
        <p:spPr bwMode="auto">
          <a:xfrm>
            <a:off x="5943600" y="3276600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***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5562600" y="5934075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Garamond" pitchFamily="18" charset="0"/>
              </a:rPr>
              <a:t>*AlRashed  R.  Ann SM 1997</a:t>
            </a:r>
          </a:p>
          <a:p>
            <a:pPr algn="l" rtl="0" eaLnBrk="1" hangingPunct="1"/>
            <a:r>
              <a:rPr lang="en-US" altLang="en-US">
                <a:latin typeface="Garamond" pitchFamily="18" charset="0"/>
              </a:rPr>
              <a:t>** AlFaleh  et al SMJ 1999</a:t>
            </a:r>
          </a:p>
          <a:p>
            <a:pPr algn="l" rtl="0" eaLnBrk="1" hangingPunct="1"/>
            <a:r>
              <a:rPr lang="en-US" altLang="en-US">
                <a:latin typeface="Garamond" pitchFamily="18" charset="0"/>
              </a:rPr>
              <a:t>*** AlFaleh et al  WJG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4882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191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10600" b="1" smtClean="0"/>
              <a:t/>
            </a:r>
            <a:br>
              <a:rPr lang="en-US" altLang="en-US" sz="10600" b="1" smtClean="0"/>
            </a:br>
            <a:r>
              <a:rPr lang="en-US" altLang="ar-SA" sz="10600" b="1" smtClean="0">
                <a:solidFill>
                  <a:srgbClr val="FFFF00"/>
                </a:solidFill>
              </a:rPr>
              <a:t>THANK YOU</a:t>
            </a:r>
            <a:r>
              <a:rPr lang="en-US" altLang="ar-SA" sz="10600" b="1" smtClean="0"/>
              <a:t/>
            </a:r>
            <a:br>
              <a:rPr lang="en-US" altLang="ar-SA" sz="10600" b="1" smtClean="0"/>
            </a:br>
            <a:endParaRPr lang="en-US" altLang="ar-SA" sz="106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0725"/>
          </a:xfrm>
        </p:spPr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5/5/15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</a:p>
          <a:p>
            <a:pPr algn="l" rtl="0">
              <a:defRPr/>
            </a:pPr>
            <a:r>
              <a:rPr lang="en-US" dirty="0" smtClean="0"/>
              <a:t>ALT </a:t>
            </a:r>
            <a:r>
              <a:rPr lang="en-US" dirty="0" smtClean="0"/>
              <a:t>1081U/L(21-72</a:t>
            </a:r>
            <a:r>
              <a:rPr lang="en-US" dirty="0" smtClean="0"/>
              <a:t>) </a:t>
            </a:r>
          </a:p>
          <a:p>
            <a:pPr algn="l" rtl="0">
              <a:defRPr/>
            </a:pPr>
            <a:r>
              <a:rPr lang="en-US" dirty="0" smtClean="0"/>
              <a:t>AST </a:t>
            </a:r>
            <a:r>
              <a:rPr lang="en-US" dirty="0" smtClean="0"/>
              <a:t>625 </a:t>
            </a:r>
            <a:r>
              <a:rPr lang="en-US" dirty="0" smtClean="0"/>
              <a:t>U/L (17-59)</a:t>
            </a:r>
          </a:p>
          <a:p>
            <a:pPr algn="l" rtl="0">
              <a:defRPr/>
            </a:pPr>
            <a:r>
              <a:rPr lang="en-US" dirty="0" smtClean="0"/>
              <a:t>ALKALINE PHOSPHATASE </a:t>
            </a:r>
            <a:r>
              <a:rPr lang="en-US" dirty="0" smtClean="0"/>
              <a:t>204.0 </a:t>
            </a:r>
            <a:r>
              <a:rPr lang="en-US" dirty="0" smtClean="0"/>
              <a:t>U/L.</a:t>
            </a:r>
          </a:p>
          <a:p>
            <a:pPr algn="l" rtl="0">
              <a:defRPr/>
            </a:pPr>
            <a:r>
              <a:rPr lang="en-US" dirty="0" smtClean="0"/>
              <a:t>total BIL.2.8MG/DL </a:t>
            </a:r>
            <a:r>
              <a:rPr lang="en-US" dirty="0" smtClean="0"/>
              <a:t>(0.0-1.4)</a:t>
            </a:r>
          </a:p>
          <a:p>
            <a:pPr algn="l" rtl="0">
              <a:defRPr/>
            </a:pPr>
            <a:r>
              <a:rPr lang="en-US" dirty="0" smtClean="0"/>
              <a:t>ALB.3.2.6 </a:t>
            </a:r>
            <a:r>
              <a:rPr lang="en-US" dirty="0" smtClean="0"/>
              <a:t>g/l(3.5-5.0)</a:t>
            </a:r>
          </a:p>
          <a:p>
            <a:pPr algn="l" rtl="0">
              <a:defRPr/>
            </a:pPr>
            <a:r>
              <a:rPr lang="en-US" dirty="0" smtClean="0"/>
              <a:t>INR (NORMAL)</a:t>
            </a:r>
          </a:p>
          <a:p>
            <a:pPr algn="l" rtl="0">
              <a:defRPr/>
            </a:pPr>
            <a:endParaRPr lang="en-US" dirty="0" smtClean="0"/>
          </a:p>
          <a:p>
            <a:pPr marL="0" indent="0" algn="l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0725"/>
          </a:xfrm>
        </p:spPr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12/5/15</a:t>
            </a:r>
            <a:r>
              <a:rPr lang="en-US" dirty="0" smtClean="0"/>
              <a:t> :</a:t>
            </a:r>
          </a:p>
          <a:p>
            <a:pPr algn="l" rtl="0">
              <a:defRPr/>
            </a:pPr>
            <a:r>
              <a:rPr lang="en-US" dirty="0" smtClean="0"/>
              <a:t>ALT 2638U/L(21-72) </a:t>
            </a:r>
          </a:p>
          <a:p>
            <a:pPr algn="l" rtl="0">
              <a:defRPr/>
            </a:pPr>
            <a:r>
              <a:rPr lang="en-US" dirty="0" smtClean="0"/>
              <a:t>AST 1071 U/L (17-59)</a:t>
            </a:r>
          </a:p>
          <a:p>
            <a:pPr algn="l" rtl="0">
              <a:defRPr/>
            </a:pPr>
            <a:r>
              <a:rPr lang="en-US" dirty="0" smtClean="0"/>
              <a:t>ALKALINE PHOSPHATASE 200.0 U/L.</a:t>
            </a:r>
          </a:p>
          <a:p>
            <a:pPr algn="l" rtl="0">
              <a:defRPr/>
            </a:pPr>
            <a:r>
              <a:rPr lang="en-US" dirty="0" smtClean="0"/>
              <a:t>YGT 493,0U/L</a:t>
            </a:r>
          </a:p>
          <a:p>
            <a:pPr algn="l" rtl="0">
              <a:defRPr/>
            </a:pPr>
            <a:r>
              <a:rPr lang="en-US" dirty="0" smtClean="0"/>
              <a:t>BIL.7.1MG/DL (0.0-1.4)</a:t>
            </a:r>
          </a:p>
          <a:p>
            <a:pPr algn="l" rtl="0">
              <a:defRPr/>
            </a:pPr>
            <a:r>
              <a:rPr lang="en-US" dirty="0" smtClean="0"/>
              <a:t>ALB.4.6 g/l(3.5-5.0)</a:t>
            </a:r>
          </a:p>
          <a:p>
            <a:pPr algn="l" rtl="0">
              <a:defRPr/>
            </a:pPr>
            <a:r>
              <a:rPr lang="en-US" dirty="0" smtClean="0"/>
              <a:t>INR (NORMAL)</a:t>
            </a:r>
          </a:p>
          <a:p>
            <a:pPr algn="l" rtl="0">
              <a:defRPr/>
            </a:pPr>
            <a:endParaRPr lang="en-US" dirty="0" smtClean="0"/>
          </a:p>
          <a:p>
            <a:pPr marL="0" indent="0" algn="l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Beam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38916</TotalTime>
  <Words>1363</Words>
  <Application>Microsoft Office PowerPoint</Application>
  <PresentationFormat>On-screen Show (4:3)</PresentationFormat>
  <Paragraphs>462</Paragraphs>
  <Slides>74</Slides>
  <Notes>58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Beam</vt:lpstr>
      <vt:lpstr>1_Beam</vt:lpstr>
      <vt:lpstr>2_Beam</vt:lpstr>
      <vt:lpstr>Slide</vt:lpstr>
      <vt:lpstr>Chart</vt:lpstr>
      <vt:lpstr>ACUTE VIRAL HEPATITIS</vt:lpstr>
      <vt:lpstr>PowerPoint Presentation</vt:lpstr>
      <vt:lpstr>Diagnosis of hepatitis</vt:lpstr>
      <vt:lpstr>Symptoms and Signs </vt:lpstr>
      <vt:lpstr>PowerPoint Presentation</vt:lpstr>
      <vt:lpstr>Lab Findings </vt:lpstr>
      <vt:lpstr>Case report. </vt:lpstr>
      <vt:lpstr>Lab. result</vt:lpstr>
      <vt:lpstr>Lab. result</vt:lpstr>
      <vt:lpstr>DD:</vt:lpstr>
      <vt:lpstr>MARKERS OF VIRAL HEPATITIS</vt:lpstr>
      <vt:lpstr>Lab. result</vt:lpstr>
      <vt:lpstr>Lab. result</vt:lpstr>
      <vt:lpstr>Lab. result</vt:lpstr>
      <vt:lpstr>Hepatitis B Markers</vt:lpstr>
      <vt:lpstr>Hepatitis C Markers</vt:lpstr>
      <vt:lpstr>Hepatitis A Markers</vt:lpstr>
      <vt:lpstr>Hepatitis E Markers</vt:lpstr>
      <vt:lpstr>AUTOIMMUN HEPATITIS MARKERS</vt:lpstr>
      <vt:lpstr>AUTOIMMUN HEPATITIS MARKERS</vt:lpstr>
      <vt:lpstr>Hepatitis B Markers</vt:lpstr>
      <vt:lpstr>FINAL DIAGNOSIS</vt:lpstr>
      <vt:lpstr>MANAGMENT</vt:lpstr>
      <vt:lpstr>PowerPoint Presentation</vt:lpstr>
      <vt:lpstr>INCIDENCE OF ACUTE HEPATITIS IN 5 HEPATOLOGY CLINICS IN KSA 2013</vt:lpstr>
      <vt:lpstr>Complications </vt:lpstr>
      <vt:lpstr>FULMINANT HEPATITIS</vt:lpstr>
      <vt:lpstr>PowerPoint Presentation</vt:lpstr>
      <vt:lpstr>Natural History</vt:lpstr>
      <vt:lpstr>PowerPoint Presentation</vt:lpstr>
      <vt:lpstr>PowerPoint Presentation</vt:lpstr>
      <vt:lpstr>Possible transmission route of HBV in KSA</vt:lpstr>
      <vt:lpstr> HBV INFECTION before and after vaccination program</vt:lpstr>
      <vt:lpstr>OVERALL PREVALENCE OF HBsAg AMONG SAUDIS IN THE 80’S ACCORDING TO REGIONS</vt:lpstr>
      <vt:lpstr>PREVALENCE OF HBeAg AMONG HBsAg POSITIVE SAUDIS PREGNANT WOMEN (n = 20920)</vt:lpstr>
      <vt:lpstr>FREQUENCY OF HBeAg AMONG HBsAg POSITIVE SAUDI CHILDREN (n=307)</vt:lpstr>
      <vt:lpstr>PREVENTION STRATEGIES OF MINISTRY OF HEALTH IN KSA</vt:lpstr>
      <vt:lpstr>History of HBV infection control in KSA</vt:lpstr>
      <vt:lpstr>THE CURRENT EPI IN THE KINGDOM OF SAUDI ARABIA</vt:lpstr>
      <vt:lpstr>COMPARISON OF PREVALENCE OF HBsAg AMONG SAUDI CHILDREN IN 1989 (n=4575) AND 1997 (n=5355) – ACCORDING TO AGE</vt:lpstr>
      <vt:lpstr>COMPARISON OF PREVALENCE OF HBsAg AMONG SAUDI CHILDREN IN 1989 (n=4575) AND 1997 (n=5355) – ACCORDING TO REGION</vt:lpstr>
      <vt:lpstr>Prevalence Of HBsAg  Among Saudi Population Before &amp; After Vaccination over 18 y</vt:lpstr>
      <vt:lpstr>Long Term Seroconversion Rate Over 18 Years (Anti-HBS)</vt:lpstr>
      <vt:lpstr>Long-Term protection of HB- vaccine over 18 years ( anti-HBS&gt;10IU/L)(n=1355)</vt:lpstr>
      <vt:lpstr>CHANGING PATTERNS OF HBsAg POSITIVITY AMONG BLOOD DONORS IN MOH,CENTRAL BLOOD BANK 1994-2005</vt:lpstr>
      <vt:lpstr>PREVALENCE OF HBsAg POSITIVITY AMONG BLOOD DONORS IN KKUH FROM 1987 TO 2008</vt:lpstr>
      <vt:lpstr>PowerPoint Presentation</vt:lpstr>
      <vt:lpstr>برنامج الزواج الصحيPRI-MARITALSCREENING</vt:lpstr>
      <vt:lpstr>عدد حالات التهاب الكبد ب وج1429-1435هـ  NR.OF POSITIVE HBV&amp;HCV CASES(2009-2014) HCV=RED</vt:lpstr>
      <vt:lpstr> HCV INFECTION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history</vt:lpstr>
      <vt:lpstr>Overall prevalence rate of HCV infection in KSA among children and adolescent during the last 18 yrs.</vt:lpstr>
      <vt:lpstr>Prevalence of  HCV Positivity Among Different Saudi population</vt:lpstr>
      <vt:lpstr>Prevention Of HCV Transmission</vt:lpstr>
      <vt:lpstr> HAV INFECTION </vt:lpstr>
      <vt:lpstr>PowerPoint Presentation</vt:lpstr>
      <vt:lpstr>PowerPoint Presentation</vt:lpstr>
      <vt:lpstr>PowerPoint Presentation</vt:lpstr>
      <vt:lpstr>PowerPoint Presentation</vt:lpstr>
      <vt:lpstr>COMPARISON OF PREVALENCE OF ANTI-HAV AMONG SAUDI CHILDREN IN 1989 (n=4375) AND 1997 (n=5255) – ACCORDING TO AGE</vt:lpstr>
      <vt:lpstr>COMPARISON OF PREVALENCE OF ANTI-HAV AMONG SAUDI CHILDREN IN 1989 (n=4375) AND 1997 (n=5255) – ACCORDING TO REGION</vt:lpstr>
      <vt:lpstr>PREVALENCE OF ANTI-HAV IN SAUDI CHILDREN IN 1997 ACCORDING TO SEX</vt:lpstr>
      <vt:lpstr>PREVALENCE OF ANTI-HAV IN SAUDI CHILDREN IN 1997 ACCORDING TO LOCATION</vt:lpstr>
      <vt:lpstr>AGE SPECIFIC PREVALENCE OF ANTI-HAV IN SAUDIS FROM RIYADH, CENTRAL REGION</vt:lpstr>
      <vt:lpstr>Changing pattern of Hepatitis A prevalence within the Saudi population over 18 yrs</vt:lpstr>
      <vt:lpstr>PowerPoint Presentation</vt:lpstr>
      <vt:lpstr>PowerPoint Presentation</vt:lpstr>
      <vt:lpstr>PowerPoint Presentation</vt:lpstr>
      <vt:lpstr> 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VIRAL HEPATITIS</dc:title>
  <dc:creator>dell</dc:creator>
  <cp:lastModifiedBy>user</cp:lastModifiedBy>
  <cp:revision>49</cp:revision>
  <dcterms:created xsi:type="dcterms:W3CDTF">2006-09-24T10:13:10Z</dcterms:created>
  <dcterms:modified xsi:type="dcterms:W3CDTF">2015-11-15T14:35:02Z</dcterms:modified>
</cp:coreProperties>
</file>