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7" r:id="rId1"/>
    <p:sldMasterId id="2147483785" r:id="rId2"/>
  </p:sldMasterIdLst>
  <p:notesMasterIdLst>
    <p:notesMasterId r:id="rId53"/>
  </p:notesMasterIdLst>
  <p:handoutMasterIdLst>
    <p:handoutMasterId r:id="rId54"/>
  </p:handoutMasterIdLst>
  <p:sldIdLst>
    <p:sldId id="256" r:id="rId3"/>
    <p:sldId id="341" r:id="rId4"/>
    <p:sldId id="389" r:id="rId5"/>
    <p:sldId id="390" r:id="rId6"/>
    <p:sldId id="391" r:id="rId7"/>
    <p:sldId id="357" r:id="rId8"/>
    <p:sldId id="358" r:id="rId9"/>
    <p:sldId id="292" r:id="rId10"/>
    <p:sldId id="262" r:id="rId11"/>
    <p:sldId id="360" r:id="rId12"/>
    <p:sldId id="367" r:id="rId13"/>
    <p:sldId id="361" r:id="rId14"/>
    <p:sldId id="396" r:id="rId15"/>
    <p:sldId id="284" r:id="rId16"/>
    <p:sldId id="353" r:id="rId17"/>
    <p:sldId id="354" r:id="rId18"/>
    <p:sldId id="272" r:id="rId19"/>
    <p:sldId id="275" r:id="rId20"/>
    <p:sldId id="274" r:id="rId21"/>
    <p:sldId id="321" r:id="rId22"/>
    <p:sldId id="370" r:id="rId23"/>
    <p:sldId id="352" r:id="rId24"/>
    <p:sldId id="339" r:id="rId25"/>
    <p:sldId id="340" r:id="rId26"/>
    <p:sldId id="330" r:id="rId27"/>
    <p:sldId id="375" r:id="rId28"/>
    <p:sldId id="376" r:id="rId29"/>
    <p:sldId id="392" r:id="rId30"/>
    <p:sldId id="393" r:id="rId31"/>
    <p:sldId id="394" r:id="rId32"/>
    <p:sldId id="395" r:id="rId33"/>
    <p:sldId id="319" r:id="rId34"/>
    <p:sldId id="320" r:id="rId35"/>
    <p:sldId id="362" r:id="rId36"/>
    <p:sldId id="363" r:id="rId37"/>
    <p:sldId id="364" r:id="rId38"/>
    <p:sldId id="365" r:id="rId39"/>
    <p:sldId id="366" r:id="rId40"/>
    <p:sldId id="371" r:id="rId41"/>
    <p:sldId id="372" r:id="rId42"/>
    <p:sldId id="373" r:id="rId43"/>
    <p:sldId id="374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60F-9905-4E86-8930-10E2C450386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CF70A-6A5C-40E7-AD79-18A431CF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34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D5147-7AC8-4F79-81A8-502DD2D9DBB1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12FF8-7FF5-4522-9FCB-5FA1FBA48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2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12FF8-7FF5-4522-9FCB-5FA1FBA482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4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12FF8-7FF5-4522-9FCB-5FA1FBA482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3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12FF8-7FF5-4522-9FCB-5FA1FBA482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0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12FF8-7FF5-4522-9FCB-5FA1FBA482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1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12FF8-7FF5-4522-9FCB-5FA1FBA4822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0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12FF8-7FF5-4522-9FCB-5FA1FBA4822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4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595-1F45-4C13-826D-F352E5B4308D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1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E92D-AECF-4889-AB52-DDDE7D0B4270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0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CB77-E0B1-4A9C-94C7-EFC3002627EA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7A5A61-9262-4EAE-AFBB-EB885B54B1A9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96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8419-796E-4961-8A4F-281061851DE4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6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9C2AA8-BE4D-4F2A-8523-2B81DE6AE5A7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67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CAD3-476B-4EB5-8545-55A4746126C4}" type="datetime1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3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1C87-A11E-4F42-AF59-1528DB2C1AB9}" type="datetime1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0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A11C-FC9F-4936-8289-09EAA4AA8F44}" type="datetime1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44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5116-4DE2-4250-A0D0-92A48C08F221}" type="datetime1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6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773405-9394-4D0D-A00A-18AFACF55CE8}" type="datetime1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7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2884-2C17-4294-8DA8-BC388E296BD0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79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18C-81FB-47E5-BE3D-EAC7A9E37B0A}" type="datetime1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99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FE75-D54E-4CFF-9F34-3D03A311CA98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07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6EFADA-861A-4B39-80A1-6A005B1EA2DD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8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4D8D-32BA-4FDD-8970-12CCD0A20070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4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0351-150E-459D-B5FE-AB760EB33FB5}" type="datetime1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2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446-F63C-4C28-814A-0C0C29660099}" type="datetime1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2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E663-2AFF-4855-9B28-8C7BC14ABD33}" type="datetime1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9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49E2-67F2-483C-B957-63A9E5CE103B}" type="datetime1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6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9338-2BC1-40C1-9785-D90F0A72A523}" type="datetime1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E15B-BCD8-4DF3-B3B2-267849438BCA}" type="datetime1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1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A0575D-0B11-4DDB-A821-D50636057F02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6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BBD8570-716B-4DD0-B1AB-59F1132C58D3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626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52" y="381000"/>
            <a:ext cx="6480048" cy="230124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Chronic diarrhea  and </a:t>
            </a:r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352" y="3810000"/>
            <a:ext cx="6480048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Dr Khalid </a:t>
            </a:r>
            <a:r>
              <a:rPr lang="en-US" dirty="0" err="1" smtClean="0">
                <a:solidFill>
                  <a:schemeClr val="bg1"/>
                </a:solidFill>
              </a:rPr>
              <a:t>Alswat</a:t>
            </a:r>
            <a:r>
              <a:rPr lang="en-US" dirty="0" smtClean="0">
                <a:solidFill>
                  <a:schemeClr val="bg1"/>
                </a:solidFill>
              </a:rPr>
              <a:t>, MD, MRCP, FACP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Associate Professor of medicine, consultant gastroenterologist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age.slidesharecdn.com/diarrhea-all-150615005844-lva1-app6892/95/diarrhea-all-3-638.jpg?cb=143433007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162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Fatty diarrhea</a:t>
            </a:r>
          </a:p>
          <a:p>
            <a:endParaRPr lang="en-US" sz="3600" dirty="0"/>
          </a:p>
          <a:p>
            <a:r>
              <a:rPr lang="en-US" sz="3600" dirty="0" smtClean="0"/>
              <a:t>Inflammatory diarrhea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causes of diarrhea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Developing 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bacterial</a:t>
            </a:r>
          </a:p>
          <a:p>
            <a:r>
              <a:rPr lang="en-US" dirty="0" err="1" smtClean="0"/>
              <a:t>Mycobacterial</a:t>
            </a:r>
            <a:r>
              <a:rPr lang="en-US" dirty="0" smtClean="0"/>
              <a:t>  </a:t>
            </a:r>
          </a:p>
          <a:p>
            <a:r>
              <a:rPr lang="en-US" dirty="0" smtClean="0"/>
              <a:t>Parasitic infections</a:t>
            </a:r>
          </a:p>
          <a:p>
            <a:pPr>
              <a:buNone/>
            </a:pPr>
            <a:r>
              <a:rPr lang="en-US" dirty="0" smtClean="0"/>
              <a:t>Then</a:t>
            </a:r>
          </a:p>
          <a:p>
            <a:r>
              <a:rPr lang="en-US" dirty="0" smtClean="0"/>
              <a:t>Functional disorders,</a:t>
            </a:r>
          </a:p>
          <a:p>
            <a:r>
              <a:rPr lang="en-US" dirty="0" smtClean="0"/>
              <a:t>Malabsorption  </a:t>
            </a:r>
          </a:p>
          <a:p>
            <a:r>
              <a:rPr lang="en-US" dirty="0" smtClean="0"/>
              <a:t>Inflammatory  bowel disease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Developed countries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Irritable  bowel syndrome (IBS)</a:t>
            </a:r>
          </a:p>
          <a:p>
            <a:r>
              <a:rPr lang="en-US" dirty="0" smtClean="0"/>
              <a:t>Inflammatory bowel disease (IBD)</a:t>
            </a:r>
          </a:p>
          <a:p>
            <a:r>
              <a:rPr lang="en-US" dirty="0" smtClean="0"/>
              <a:t>Malabsorption syndromes (such as lactose intolerance and celiac disease)</a:t>
            </a:r>
          </a:p>
          <a:p>
            <a:r>
              <a:rPr lang="en-US" dirty="0" smtClean="0"/>
              <a:t>Chronic infections (particularly in patients who are </a:t>
            </a:r>
            <a:r>
              <a:rPr lang="en-US" dirty="0" err="1" smtClean="0"/>
              <a:t>immunocompromised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52" y="381000"/>
            <a:ext cx="6480048" cy="230124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Chronic diarrhea  and </a:t>
            </a:r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352" y="3810000"/>
            <a:ext cx="6480048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Dr Khalid </a:t>
            </a:r>
            <a:r>
              <a:rPr lang="en-US" dirty="0" err="1" smtClean="0">
                <a:solidFill>
                  <a:schemeClr val="bg1"/>
                </a:solidFill>
              </a:rPr>
              <a:t>Alswat</a:t>
            </a:r>
            <a:r>
              <a:rPr lang="en-US" dirty="0" smtClean="0">
                <a:solidFill>
                  <a:schemeClr val="bg1"/>
                </a:solidFill>
              </a:rPr>
              <a:t>, MD, MRCP, FACP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Associate Professor of medicine, consultant gastroenterologist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 to patient with diarrhea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46275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History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Physical examination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Investigations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Laboratory tests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Radiology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Endoscopy </a:t>
            </a: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Management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800212"/>
              </p:ext>
            </p:extLst>
          </p:nvPr>
        </p:nvGraphicFramePr>
        <p:xfrm>
          <a:off x="457200" y="1905001"/>
          <a:ext cx="8229600" cy="465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586"/>
                <a:gridCol w="6238014"/>
              </a:tblGrid>
              <a:tr h="378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173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Main Symptom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Consistency or frequency of stools, the presence of urgency or fecal soiling)</a:t>
                      </a:r>
                    </a:p>
                  </a:txBody>
                  <a:tcPr/>
                </a:tc>
              </a:tr>
              <a:tr h="53226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Acute or chronic ( weeks)</a:t>
                      </a:r>
                      <a:endParaRPr lang="en-US" dirty="0"/>
                    </a:p>
                  </a:txBody>
                  <a:tcPr/>
                </a:tc>
              </a:tr>
              <a:tr h="9453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Stool characteristics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Greasy stools that float </a:t>
                      </a:r>
                      <a:r>
                        <a:rPr lang="en-US" dirty="0" smtClean="0"/>
                        <a:t>and are malodorous may suggest fat </a:t>
                      </a:r>
                      <a:r>
                        <a:rPr lang="en-US" dirty="0" err="1" smtClean="0"/>
                        <a:t>malabsorption</a:t>
                      </a:r>
                      <a:r>
                        <a:rPr lang="en-US" dirty="0" smtClean="0"/>
                        <a:t> while the presence of </a:t>
                      </a:r>
                      <a:r>
                        <a:rPr lang="en-US" u="sng" dirty="0" smtClean="0"/>
                        <a:t>visible blood </a:t>
                      </a:r>
                      <a:r>
                        <a:rPr lang="en-US" dirty="0" smtClean="0"/>
                        <a:t>may suggest inflammatory bowel disease</a:t>
                      </a:r>
                    </a:p>
                  </a:txBody>
                  <a:tcPr/>
                </a:tc>
              </a:tr>
              <a:tr h="9453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Volume of the diarrhea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voluminous watery diarrhea is more likely to be due to a disorder in the small bowel while small-volume frequent diarrhea is more likely to be due to disorders of the colon</a:t>
                      </a:r>
                    </a:p>
                  </a:txBody>
                  <a:tcPr/>
                </a:tc>
              </a:tr>
              <a:tr h="53226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Specific food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Fatty , diary, allergy to certain food</a:t>
                      </a:r>
                      <a:endParaRPr lang="en-US" dirty="0"/>
                    </a:p>
                  </a:txBody>
                  <a:tcPr/>
                </a:tc>
              </a:tr>
              <a:tr h="66173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Change with fasting or night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Secretory</a:t>
                      </a:r>
                      <a:r>
                        <a:rPr lang="en-US" baseline="0" dirty="0" smtClean="0"/>
                        <a:t> , IBS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6" descr="http://previews.123rf.com/images/limbi007/limbi0071011/limbi007101100011/8140410-Orange-cartoon-with-gippy-tummy-run-to-the-restroom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2667000" cy="128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168915"/>
              </p:ext>
            </p:extLst>
          </p:nvPr>
        </p:nvGraphicFramePr>
        <p:xfrm>
          <a:off x="581025" y="2227263"/>
          <a:ext cx="7989888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575"/>
                <a:gridCol w="643731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Specific food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Fatty , diary, allergy to certain food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Associated symptoms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ABD PAIN,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Weight loss, appetite change</a:t>
                      </a:r>
                    </a:p>
                    <a:p>
                      <a:r>
                        <a:rPr lang="en-US" dirty="0" smtClean="0"/>
                        <a:t>Extra-intestinal manifestation ( rash,</a:t>
                      </a:r>
                      <a:r>
                        <a:rPr lang="en-US" baseline="0" dirty="0" smtClean="0"/>
                        <a:t> arthritis. Mouth ulcers etc..)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History of travel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Travelers diarrhea, parasitic </a:t>
                      </a:r>
                      <a:r>
                        <a:rPr lang="en-US" dirty="0" err="1" smtClean="0"/>
                        <a:t>etc</a:t>
                      </a:r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Drug </a:t>
                      </a:r>
                      <a:r>
                        <a:rPr lang="en-US" b="1" dirty="0" err="1" smtClean="0"/>
                        <a:t>hx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Antibiotic</a:t>
                      </a:r>
                      <a:r>
                        <a:rPr lang="en-US" baseline="0" dirty="0" smtClean="0"/>
                        <a:t> use, others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 </a:t>
                      </a:r>
                      <a:r>
                        <a:rPr lang="en-US" b="1" dirty="0" err="1" smtClean="0"/>
                        <a:t>Hx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 GI illnesses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Systemic review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e.g</a:t>
                      </a:r>
                      <a:r>
                        <a:rPr lang="en-US" dirty="0" smtClean="0"/>
                        <a:t> endocrine causes , thyroid,</a:t>
                      </a:r>
                      <a:r>
                        <a:rPr lang="en-US" baseline="0" dirty="0" smtClean="0"/>
                        <a:t> DM, Addison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http://wrapfataway.com/wp-content/uploads/2015/07/Forskolin-and-Diarrh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38800"/>
            <a:ext cx="2174875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57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Rarely  provides a specific diagnosis. </a:t>
            </a:r>
          </a:p>
          <a:p>
            <a:r>
              <a:rPr lang="en-US" sz="2000" dirty="0" smtClean="0"/>
              <a:t>Findings suggestive of IBD (</a:t>
            </a:r>
            <a:r>
              <a:rPr lang="en-US" sz="2000" dirty="0" err="1" smtClean="0"/>
              <a:t>eg</a:t>
            </a:r>
            <a:r>
              <a:rPr lang="en-US" sz="2000" dirty="0" smtClean="0"/>
              <a:t>, mouth ulcers, a skin rash, </a:t>
            </a:r>
            <a:r>
              <a:rPr lang="en-US" sz="2000" dirty="0" err="1" smtClean="0"/>
              <a:t>episcleritis</a:t>
            </a:r>
            <a:r>
              <a:rPr lang="en-US" sz="2000" dirty="0" smtClean="0"/>
              <a:t>, an anal fissure or fistula, the presence of visible or occult blood on digital examination, abdominal masses or abdominal pain)</a:t>
            </a:r>
          </a:p>
          <a:p>
            <a:r>
              <a:rPr lang="en-US" sz="2000" dirty="0" smtClean="0"/>
              <a:t>Evidence of </a:t>
            </a:r>
            <a:r>
              <a:rPr lang="en-US" sz="2000" dirty="0" err="1" smtClean="0"/>
              <a:t>malabsorption</a:t>
            </a:r>
            <a:r>
              <a:rPr lang="en-US" sz="2000" dirty="0" smtClean="0"/>
              <a:t> (wasting, physical signs of anemia, scars indicating prior abdominal surgery)</a:t>
            </a:r>
          </a:p>
          <a:p>
            <a:r>
              <a:rPr lang="en-US" sz="2000" dirty="0" smtClean="0"/>
              <a:t>Lymphadenopathy (possibly suggesting, lymphoma, HIV infection)</a:t>
            </a:r>
          </a:p>
          <a:p>
            <a:r>
              <a:rPr lang="en-US" sz="2000" dirty="0" smtClean="0"/>
              <a:t>Palpation of the thyroid and examination for </a:t>
            </a:r>
            <a:r>
              <a:rPr lang="en-US" sz="2000" dirty="0" err="1" smtClean="0"/>
              <a:t>exophthalmos</a:t>
            </a:r>
            <a:r>
              <a:rPr lang="en-US" sz="2000" dirty="0" smtClean="0"/>
              <a:t> and lid retraction may provide support for a diagnosis of hyperthyroidism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 descr="http://www.acpinternist.org/weekly/archives/2011/4/19/acpi-20110419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629477"/>
            <a:ext cx="2012950" cy="10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Investigations </a:t>
            </a:r>
            <a:br>
              <a:rPr lang="en-US" dirty="0" smtClean="0"/>
            </a:br>
            <a:r>
              <a:rPr lang="en-US" sz="1600" dirty="0" smtClean="0"/>
              <a:t>are GUIDED BY </a:t>
            </a:r>
            <a:r>
              <a:rPr lang="en-US" sz="1600" dirty="0" err="1" smtClean="0"/>
              <a:t>Hx</a:t>
            </a:r>
            <a:r>
              <a:rPr lang="en-US" sz="1600" dirty="0" smtClean="0"/>
              <a:t> and Ph Exam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(essentials)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5000"/>
            <a:ext cx="7989752" cy="36307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CBC</a:t>
            </a:r>
          </a:p>
          <a:p>
            <a:r>
              <a:rPr lang="en-US" sz="2800" dirty="0" smtClean="0"/>
              <a:t>ESR</a:t>
            </a:r>
          </a:p>
          <a:p>
            <a:r>
              <a:rPr lang="en-US" sz="2800" dirty="0" smtClean="0"/>
              <a:t>Electrolytes</a:t>
            </a:r>
          </a:p>
          <a:p>
            <a:r>
              <a:rPr lang="en-US" sz="2800" dirty="0" smtClean="0"/>
              <a:t>Total protein and albumin</a:t>
            </a:r>
          </a:p>
          <a:p>
            <a:r>
              <a:rPr lang="en-US" sz="2800" dirty="0" smtClean="0"/>
              <a:t>TFT</a:t>
            </a:r>
          </a:p>
          <a:p>
            <a:r>
              <a:rPr lang="en-US" sz="2800" dirty="0" smtClean="0"/>
              <a:t>Stool : occult blood, C/S, ova and parasites, C-D toxin (if </a:t>
            </a:r>
            <a:r>
              <a:rPr lang="en-US" sz="2800" dirty="0" err="1" smtClean="0"/>
              <a:t>hx</a:t>
            </a:r>
            <a:r>
              <a:rPr lang="en-US" sz="2800" dirty="0" smtClean="0"/>
              <a:t> suggestive)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history and physical examination may point toward a specific diagnosis for which testing may be indicated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514600"/>
            <a:ext cx="7620002" cy="37338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To recognize the definition and different classifications of chronic diarrhea</a:t>
            </a:r>
          </a:p>
          <a:p>
            <a:r>
              <a:rPr lang="en-US" sz="2400" dirty="0" smtClean="0"/>
              <a:t>To understand the mechanism of chronic diarrhea</a:t>
            </a:r>
          </a:p>
          <a:p>
            <a:r>
              <a:rPr lang="en-US" sz="2400" dirty="0" smtClean="0"/>
              <a:t>To learn systematic approach of patient with chronic diarrhea</a:t>
            </a:r>
          </a:p>
          <a:p>
            <a:r>
              <a:rPr lang="en-US" sz="2400" dirty="0" smtClean="0"/>
              <a:t>To understand the different mechanisms and causes of </a:t>
            </a:r>
            <a:r>
              <a:rPr lang="en-US" sz="2400" dirty="0" err="1" smtClean="0"/>
              <a:t>malabsorption</a:t>
            </a:r>
            <a:endParaRPr lang="en-US" sz="2400" dirty="0" smtClean="0"/>
          </a:p>
          <a:p>
            <a:r>
              <a:rPr lang="en-US" sz="2400" dirty="0" smtClean="0"/>
              <a:t>To be able to recognize the clinical manifestation of </a:t>
            </a:r>
            <a:r>
              <a:rPr lang="en-US" sz="2400" dirty="0" err="1" smtClean="0"/>
              <a:t>malabsorption</a:t>
            </a:r>
            <a:r>
              <a:rPr lang="en-US" sz="2400" dirty="0" smtClean="0"/>
              <a:t> and approach to patient with </a:t>
            </a:r>
            <a:r>
              <a:rPr lang="en-US" sz="2400" dirty="0" err="1" smtClean="0"/>
              <a:t>malabsorption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772400" cy="1975104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Malabsorption</a:t>
            </a:r>
            <a:r>
              <a:rPr lang="ar-SA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cw.tufts.edu/data/48/595182/59519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57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629997"/>
          </a:xfrm>
        </p:spPr>
        <p:txBody>
          <a:bodyPr>
            <a:normAutofit/>
          </a:bodyPr>
          <a:lstStyle/>
          <a:p>
            <a:r>
              <a:rPr lang="en-US" dirty="0" smtClean="0"/>
              <a:t>Depend upon the </a:t>
            </a:r>
            <a:r>
              <a:rPr lang="en-US" b="1" u="sng" dirty="0" smtClean="0"/>
              <a:t>cause </a:t>
            </a:r>
            <a:r>
              <a:rPr lang="en-US" dirty="0" smtClean="0"/>
              <a:t>and </a:t>
            </a:r>
            <a:r>
              <a:rPr lang="en-US" b="1" u="sng" dirty="0" smtClean="0"/>
              <a:t>severity</a:t>
            </a:r>
            <a:r>
              <a:rPr lang="en-US" dirty="0" smtClean="0"/>
              <a:t> of the disease</a:t>
            </a:r>
          </a:p>
          <a:p>
            <a:r>
              <a:rPr lang="en-US" dirty="0" smtClean="0"/>
              <a:t>Malabsorption may either be </a:t>
            </a:r>
            <a:r>
              <a:rPr lang="en-US" b="1" u="sng" dirty="0" smtClean="0"/>
              <a:t>global</a:t>
            </a:r>
            <a:r>
              <a:rPr lang="en-US" dirty="0" smtClean="0"/>
              <a:t> or </a:t>
            </a:r>
            <a:r>
              <a:rPr lang="en-US" b="1" u="sng" dirty="0" smtClean="0"/>
              <a:t>partial (isolated).</a:t>
            </a:r>
          </a:p>
          <a:p>
            <a:endParaRPr lang="en-US" b="1" u="sng" dirty="0" smtClean="0"/>
          </a:p>
          <a:p>
            <a:r>
              <a:rPr lang="en-US" b="1" dirty="0" smtClean="0"/>
              <a:t>Global </a:t>
            </a:r>
            <a:r>
              <a:rPr lang="en-US" b="1" dirty="0" err="1" smtClean="0"/>
              <a:t>malabsorption</a:t>
            </a:r>
            <a:r>
              <a:rPr lang="en-US" b="1" dirty="0" smtClean="0"/>
              <a:t>: </a:t>
            </a:r>
            <a:r>
              <a:rPr lang="en-US" dirty="0" smtClean="0"/>
              <a:t>results from diseases associated with either diffuse mucosal involvement or a reduced absorptive surface </a:t>
            </a:r>
          </a:p>
          <a:p>
            <a:pPr lvl="1"/>
            <a:r>
              <a:rPr lang="en-US" dirty="0" smtClean="0"/>
              <a:t>An example is </a:t>
            </a:r>
            <a:r>
              <a:rPr lang="en-US" b="1" u="sng" dirty="0" smtClean="0"/>
              <a:t>celiac disease </a:t>
            </a:r>
            <a:r>
              <a:rPr lang="en-US" dirty="0" smtClean="0"/>
              <a:t>in which diffuse mucosal disease can </a:t>
            </a:r>
            <a:r>
              <a:rPr lang="en-US" u="sng" dirty="0" smtClean="0"/>
              <a:t>lead to impaired absorption of almost all nutrients</a:t>
            </a:r>
          </a:p>
          <a:p>
            <a:r>
              <a:rPr lang="en-US" b="1" dirty="0" smtClean="0"/>
              <a:t>Partial or isolated </a:t>
            </a:r>
            <a:r>
              <a:rPr lang="en-US" b="1" dirty="0" err="1" smtClean="0"/>
              <a:t>malabsorption</a:t>
            </a:r>
            <a:r>
              <a:rPr lang="en-US" dirty="0" smtClean="0"/>
              <a:t>:  results from diseases that interfere with the absorption of specific nutrients. </a:t>
            </a:r>
          </a:p>
          <a:p>
            <a:pPr lvl="1"/>
            <a:r>
              <a:rPr lang="en-US" dirty="0" smtClean="0"/>
              <a:t>Defective </a:t>
            </a:r>
            <a:r>
              <a:rPr lang="en-US" dirty="0" err="1" smtClean="0"/>
              <a:t>cobalamin</a:t>
            </a:r>
            <a:r>
              <a:rPr lang="en-US" dirty="0" smtClean="0"/>
              <a:t> absorption, for example, can be seen in patients with pernicious anemia or those with disease (or resection) of the terminal ileum such as patients with </a:t>
            </a:r>
            <a:r>
              <a:rPr lang="en-US" dirty="0" err="1" smtClean="0"/>
              <a:t>Crohn's</a:t>
            </a:r>
            <a:r>
              <a:rPr lang="en-US" dirty="0" smtClean="0"/>
              <a:t> disease.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Signs and symptoms of </a:t>
            </a:r>
            <a:r>
              <a:rPr lang="en-US" b="1" dirty="0" err="1" smtClean="0"/>
              <a:t>malabsorption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400989"/>
              </p:ext>
            </p:extLst>
          </p:nvPr>
        </p:nvGraphicFramePr>
        <p:xfrm>
          <a:off x="457199" y="1910080"/>
          <a:ext cx="8195481" cy="46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821"/>
                <a:gridCol w="2954833"/>
                <a:gridCol w="2731827"/>
              </a:tblGrid>
              <a:tr h="443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Malabsorption 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Clinical 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Laboratory findings</a:t>
                      </a:r>
                    </a:p>
                  </a:txBody>
                  <a:tcPr anchor="ctr"/>
                </a:tc>
              </a:tr>
              <a:tr h="443649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/>
                        <a:t>Weight loss with normal appetite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 </a:t>
                      </a:r>
                    </a:p>
                  </a:txBody>
                  <a:tcPr anchor="ctr"/>
                </a:tc>
              </a:tr>
              <a:tr h="875143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Fat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Pale and voluminous stool, diarrhea without flatulence, </a:t>
                      </a:r>
                      <a:r>
                        <a:rPr lang="en-US" sz="1400" dirty="0" err="1"/>
                        <a:t>steatorrhea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/>
                        <a:t>Stool fat &gt;6 g/day</a:t>
                      </a:r>
                    </a:p>
                  </a:txBody>
                  <a:tcPr anchor="ctr"/>
                </a:tc>
              </a:tr>
              <a:tr h="619893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Protein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Edema, muscle atrophy, amenorrhea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Hypoalbuminemia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hypoproteinemia</a:t>
                      </a:r>
                      <a:endParaRPr lang="en-US" sz="1400" dirty="0"/>
                    </a:p>
                  </a:txBody>
                  <a:tcPr anchor="ctr"/>
                </a:tc>
              </a:tr>
              <a:tr h="875143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Carbohydrates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/>
                        <a:t>Watery diarrhea, flatulence, acidic stool pH, milk intolerance, stool osmotic gap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Increased breath hydrogen</a:t>
                      </a:r>
                    </a:p>
                  </a:txBody>
                  <a:tcPr anchor="ctr"/>
                </a:tc>
              </a:tr>
              <a:tr h="1385643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Vitamin B12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Anemia, </a:t>
                      </a:r>
                      <a:r>
                        <a:rPr lang="en-US" sz="1400" dirty="0" err="1"/>
                        <a:t>subacute</a:t>
                      </a:r>
                      <a:r>
                        <a:rPr lang="en-US" sz="1400" dirty="0"/>
                        <a:t> combined degeneration of the spinal cord (early symptoms are </a:t>
                      </a:r>
                      <a:r>
                        <a:rPr lang="en-US" sz="1400" dirty="0" err="1"/>
                        <a:t>paresthesias</a:t>
                      </a:r>
                      <a:r>
                        <a:rPr lang="en-US" sz="1400" dirty="0"/>
                        <a:t> and ataxia associated with loss of vibration and position sense)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Macrocytic</a:t>
                      </a:r>
                      <a:r>
                        <a:rPr lang="en-US" sz="1400" dirty="0"/>
                        <a:t> anemia, vitamin B12 decreased, abnormal Schilling test, serum </a:t>
                      </a:r>
                      <a:r>
                        <a:rPr lang="en-US" sz="1400" dirty="0" err="1"/>
                        <a:t>methylmalonic</a:t>
                      </a:r>
                      <a:r>
                        <a:rPr lang="en-US" sz="1400" dirty="0"/>
                        <a:t> acid and </a:t>
                      </a:r>
                      <a:r>
                        <a:rPr lang="en-US" sz="1400" dirty="0" err="1"/>
                        <a:t>homocysteine</a:t>
                      </a:r>
                      <a:r>
                        <a:rPr lang="en-US" sz="1400" dirty="0"/>
                        <a:t> increased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Signs and symptoms of </a:t>
            </a:r>
            <a:r>
              <a:rPr lang="en-US" b="1" dirty="0" err="1" smtClean="0"/>
              <a:t>malabsorption</a:t>
            </a:r>
            <a:r>
              <a:rPr lang="en-US" b="1" dirty="0" smtClean="0"/>
              <a:t>….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409945"/>
              </p:ext>
            </p:extLst>
          </p:nvPr>
        </p:nvGraphicFramePr>
        <p:xfrm>
          <a:off x="457200" y="1981200"/>
          <a:ext cx="8229600" cy="42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165230"/>
                <a:gridCol w="3006970"/>
              </a:tblGrid>
              <a:tr h="443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Malabsorption 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Clinical 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Laboratory findings</a:t>
                      </a:r>
                    </a:p>
                  </a:txBody>
                  <a:tcPr anchor="ctr"/>
                </a:tc>
              </a:tr>
              <a:tr h="765550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Folic acid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Anemia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Macrocytic</a:t>
                      </a:r>
                      <a:r>
                        <a:rPr lang="en-US" sz="1400" dirty="0"/>
                        <a:t> anemia, serum and RBC </a:t>
                      </a:r>
                      <a:r>
                        <a:rPr lang="en-US" sz="1400" dirty="0" err="1"/>
                        <a:t>folate</a:t>
                      </a:r>
                      <a:r>
                        <a:rPr lang="en-US" sz="1400" dirty="0"/>
                        <a:t> decreased, serum </a:t>
                      </a:r>
                      <a:r>
                        <a:rPr lang="en-US" sz="1400" dirty="0" err="1"/>
                        <a:t>homocysteine</a:t>
                      </a:r>
                      <a:r>
                        <a:rPr lang="en-US" sz="1400" dirty="0"/>
                        <a:t> increased</a:t>
                      </a:r>
                    </a:p>
                  </a:txBody>
                  <a:tcPr anchor="ctr"/>
                </a:tc>
              </a:tr>
              <a:tr h="546822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Vitamin B, general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Cheilosis</a:t>
                      </a:r>
                      <a:r>
                        <a:rPr lang="en-US" sz="1400" dirty="0"/>
                        <a:t>, painless </a:t>
                      </a:r>
                      <a:r>
                        <a:rPr lang="en-US" sz="1400" dirty="0" err="1"/>
                        <a:t>glossitis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acrodermatitis</a:t>
                      </a:r>
                      <a:r>
                        <a:rPr lang="en-US" sz="1400" dirty="0"/>
                        <a:t>, angular </a:t>
                      </a:r>
                      <a:r>
                        <a:rPr lang="en-US" sz="1400" dirty="0" err="1"/>
                        <a:t>stomatitis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 </a:t>
                      </a:r>
                    </a:p>
                  </a:txBody>
                  <a:tcPr anchor="ctr"/>
                </a:tc>
              </a:tr>
              <a:tr h="546822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Iron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Microcytic anemia, </a:t>
                      </a:r>
                      <a:r>
                        <a:rPr lang="en-US" sz="1400" dirty="0" err="1"/>
                        <a:t>glossitis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pagophagia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Serum iron and </a:t>
                      </a:r>
                      <a:r>
                        <a:rPr lang="en-US" sz="1400" dirty="0" err="1"/>
                        <a:t>ferritin</a:t>
                      </a:r>
                      <a:r>
                        <a:rPr lang="en-US" sz="1400" dirty="0"/>
                        <a:t> decreased, total iron binding capacity increased</a:t>
                      </a:r>
                    </a:p>
                  </a:txBody>
                  <a:tcPr anchor="ctr"/>
                </a:tc>
              </a:tr>
              <a:tr h="765550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Calcium and vitamin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Paresthesia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tetany</a:t>
                      </a:r>
                      <a:r>
                        <a:rPr lang="en-US" sz="1400" dirty="0"/>
                        <a:t>, pathologic fractures due to </a:t>
                      </a:r>
                      <a:r>
                        <a:rPr lang="en-US" sz="1400" dirty="0" err="1"/>
                        <a:t>osteomalacia</a:t>
                      </a:r>
                      <a:r>
                        <a:rPr lang="en-US" sz="1400" dirty="0"/>
                        <a:t>, positive </a:t>
                      </a:r>
                      <a:r>
                        <a:rPr lang="en-US" sz="1400" dirty="0" err="1"/>
                        <a:t>Chvostek</a:t>
                      </a:r>
                      <a:r>
                        <a:rPr lang="en-US" sz="1400" dirty="0"/>
                        <a:t> and Trousseau signs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Hypocalcemia</a:t>
                      </a:r>
                      <a:r>
                        <a:rPr lang="en-US" sz="1400" dirty="0"/>
                        <a:t>, serum alkaline </a:t>
                      </a:r>
                      <a:r>
                        <a:rPr lang="en-US" sz="1400" dirty="0" err="1"/>
                        <a:t>phosphatase</a:t>
                      </a:r>
                      <a:r>
                        <a:rPr lang="en-US" sz="1400" dirty="0"/>
                        <a:t> increased, abnormal bone densitometry</a:t>
                      </a:r>
                    </a:p>
                  </a:txBody>
                  <a:tcPr anchor="ctr"/>
                </a:tc>
              </a:tr>
              <a:tr h="443533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Vitamin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Follicular hyperkeratosis, night blindness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/>
                        <a:t>Serum retinol decreased</a:t>
                      </a:r>
                    </a:p>
                  </a:txBody>
                  <a:tcPr anchor="ctr"/>
                </a:tc>
              </a:tr>
              <a:tr h="765550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Vitamin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Hematoma, bleeding disorders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Prolonged </a:t>
                      </a:r>
                      <a:r>
                        <a:rPr lang="en-US" sz="1400" dirty="0" err="1"/>
                        <a:t>prothrombin</a:t>
                      </a:r>
                      <a:r>
                        <a:rPr lang="en-US" sz="1400" dirty="0"/>
                        <a:t> time, vitamin K-dependent coagulation factors decreased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Example of Manifestations associated with celiac disease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228003"/>
            <a:ext cx="7989752" cy="4248997"/>
          </a:xfrm>
        </p:spPr>
        <p:txBody>
          <a:bodyPr>
            <a:normAutofit fontScale="70000" lnSpcReduction="20000"/>
          </a:bodyPr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Dermatological manifestations</a:t>
            </a:r>
            <a:r>
              <a:rPr lang="ar-SA" sz="2800" dirty="0" smtClean="0"/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Pale skin </a:t>
            </a:r>
            <a:r>
              <a:rPr lang="ar-SA" sz="2800" dirty="0" smtClean="0"/>
              <a:t> 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Neurological examination</a:t>
            </a:r>
            <a:r>
              <a:rPr lang="ar-SA" sz="2800" dirty="0" smtClean="0"/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Motor weakness, peripheral neuropathy, or ataxia may be present</a:t>
            </a:r>
            <a:r>
              <a:rPr lang="ar-SA" sz="2800" dirty="0" smtClean="0"/>
              <a:t>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The </a:t>
            </a:r>
            <a:r>
              <a:rPr lang="en-US" sz="2800" dirty="0" err="1" smtClean="0"/>
              <a:t>Chvosteks</a:t>
            </a:r>
            <a:r>
              <a:rPr lang="en-US" sz="2800" dirty="0" smtClean="0"/>
              <a:t> sign or the Trousseau sign may be evident due to hypocalcemia </a:t>
            </a:r>
            <a:r>
              <a:rPr lang="ar-SA" sz="2800" dirty="0" smtClean="0"/>
              <a:t>.</a:t>
            </a:r>
          </a:p>
          <a:p>
            <a:pPr algn="l" rtl="0" eaLnBrk="1" hangingPunct="1">
              <a:lnSpc>
                <a:spcPct val="80000"/>
              </a:lnSpc>
            </a:pPr>
            <a:endParaRPr lang="ar-SA" sz="28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30724" name="Picture 4" descr="C:\Documents and Settings\Dr.Nehla\My Documents\My Pictures\dermatitis_herpetiform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228850"/>
            <a:ext cx="3400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:\Documents and Settings\Dr.Nehla\My Documents\My Pictures\Erythema_nodos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590800"/>
            <a:ext cx="280828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for </a:t>
            </a:r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Investigations for nutrients deficiency</a:t>
            </a:r>
          </a:p>
          <a:p>
            <a:endParaRPr lang="en-US" sz="3200" dirty="0"/>
          </a:p>
          <a:p>
            <a:r>
              <a:rPr lang="en-US" sz="3200" dirty="0" smtClean="0"/>
              <a:t>Specific investigations to define the etiology and severity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617605"/>
            <a:ext cx="7989752" cy="363079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Common lab: CBC , ESR, CRP, PT, INR, LFT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Serology: Anti TTG ( anti </a:t>
            </a:r>
            <a:r>
              <a:rPr lang="en-US" sz="2800" dirty="0" err="1" smtClean="0"/>
              <a:t>endomysial</a:t>
            </a:r>
            <a:r>
              <a:rPr lang="en-US" sz="2800" dirty="0" smtClean="0"/>
              <a:t> ab)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Endoscopy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Imaging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Serology</a:t>
            </a:r>
            <a:r>
              <a:rPr lang="ar-SA" dirty="0"/>
              <a:t> </a:t>
            </a:r>
            <a:br>
              <a:rPr lang="ar-SA" dirty="0"/>
            </a:b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33550"/>
            <a:ext cx="8229600" cy="4895850"/>
          </a:xfrm>
        </p:spPr>
        <p:txBody>
          <a:bodyPr>
            <a:normAutofit/>
          </a:bodyPr>
          <a:lstStyle/>
          <a:p>
            <a:pPr lvl="1"/>
            <a:r>
              <a:rPr lang="en-US" sz="2500" dirty="0" smtClean="0"/>
              <a:t>No specific serology tests for all causes of </a:t>
            </a:r>
            <a:r>
              <a:rPr lang="en-US" sz="2500" dirty="0" err="1" smtClean="0"/>
              <a:t>malabsorption</a:t>
            </a:r>
            <a:r>
              <a:rPr lang="ar-SA" sz="2500" dirty="0" smtClean="0"/>
              <a:t> </a:t>
            </a:r>
          </a:p>
          <a:p>
            <a:pPr lvl="1" algn="l" rtl="0" eaLnBrk="1" hangingPunct="1"/>
            <a:r>
              <a:rPr lang="en-US" sz="2500" dirty="0" smtClean="0"/>
              <a:t>Serum Anti-TTG and </a:t>
            </a:r>
            <a:r>
              <a:rPr lang="en-US" sz="2500" dirty="0" err="1" smtClean="0"/>
              <a:t>antiendomysial</a:t>
            </a:r>
            <a:r>
              <a:rPr lang="en-US" sz="2500" dirty="0" smtClean="0"/>
              <a:t> antibodies can be used to help diagnose celiac </a:t>
            </a:r>
            <a:r>
              <a:rPr lang="en-US" sz="2500" dirty="0" err="1" smtClean="0"/>
              <a:t>sprue</a:t>
            </a:r>
            <a:r>
              <a:rPr lang="ar-SA" sz="2500" dirty="0" smtClean="0"/>
              <a:t>. </a:t>
            </a:r>
          </a:p>
          <a:p>
            <a:pPr lvl="1" algn="l" rtl="0" eaLnBrk="1" hangingPunct="1"/>
            <a:endParaRPr lang="en-US" sz="2500" dirty="0" smtClean="0"/>
          </a:p>
          <a:p>
            <a:pPr lvl="1" algn="l" rtl="0" eaLnBrk="1" hangingPunct="1"/>
            <a:r>
              <a:rPr lang="en-US" sz="2500" dirty="0" smtClean="0"/>
              <a:t>Determination of fecal </a:t>
            </a:r>
            <a:r>
              <a:rPr lang="en-US" sz="2500" dirty="0" err="1" smtClean="0"/>
              <a:t>elastase</a:t>
            </a:r>
            <a:r>
              <a:rPr lang="en-US" sz="2500" dirty="0" smtClean="0"/>
              <a:t> and chymotrypsin can be used to try to distinguish between pancreatic causes and intestinal causes of </a:t>
            </a:r>
            <a:r>
              <a:rPr lang="en-US" sz="2500" dirty="0" err="1" smtClean="0"/>
              <a:t>malabsorption</a:t>
            </a:r>
            <a:r>
              <a:rPr lang="ar-SA" sz="2500" dirty="0" smtClean="0"/>
              <a:t>.</a:t>
            </a:r>
          </a:p>
          <a:p>
            <a:pPr algn="l" rtl="0" eaLnBrk="1" hangingPunct="1"/>
            <a:endParaRPr lang="ar-SA" sz="25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Iamging</a:t>
            </a:r>
            <a:r>
              <a:rPr lang="en-US" dirty="0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541405"/>
            <a:ext cx="7989752" cy="3630795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Small bowel barium studies </a:t>
            </a:r>
            <a:r>
              <a:rPr lang="ar-SA" dirty="0" smtClean="0"/>
              <a:t>.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Strictures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Mucosal changes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Diverticula</a:t>
            </a:r>
            <a:endParaRPr lang="ar-SA" sz="18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CT scan of the abdomen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Strictures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Mucosal changes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Diverticula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Wall thickness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Massesss</a:t>
            </a:r>
            <a:r>
              <a:rPr lang="en-US" sz="1800" dirty="0" smtClean="0"/>
              <a:t>, lymph nodes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ERCP: </a:t>
            </a:r>
            <a:r>
              <a:rPr lang="en-US" dirty="0" smtClean="0"/>
              <a:t>pancreatitis (duct changes) ,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biliary</a:t>
            </a:r>
            <a:r>
              <a:rPr lang="en-US" dirty="0" smtClean="0"/>
              <a:t> </a:t>
            </a:r>
            <a:r>
              <a:rPr lang="en-US" dirty="0" err="1" smtClean="0"/>
              <a:t>doseases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pic>
        <p:nvPicPr>
          <p:cNvPr id="43012" name="Picture 4" descr="C:\Documents and Settings\Dr.Nehla\My Documents\My Pictures\ph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84313"/>
            <a:ext cx="2095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C:\Documents and Settings\Dr.Nehla\My Documents\My Pictures\ercpx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65625"/>
            <a:ext cx="24288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Sarah is 22 Y F c/o non bloody diarrhea for 7 months</a:t>
            </a:r>
          </a:p>
          <a:p>
            <a:r>
              <a:rPr lang="en-US" sz="2400" dirty="0" smtClean="0"/>
              <a:t>6-10 times/ Day </a:t>
            </a:r>
          </a:p>
          <a:p>
            <a:r>
              <a:rPr lang="en-US" sz="2400" dirty="0" smtClean="0"/>
              <a:t>Mild LIF pain</a:t>
            </a:r>
          </a:p>
          <a:p>
            <a:r>
              <a:rPr lang="en-US" sz="2400" dirty="0" smtClean="0"/>
              <a:t>Weight loss 10 kg ( 49 kg -&gt; 39)</a:t>
            </a:r>
          </a:p>
          <a:p>
            <a:r>
              <a:rPr lang="en-US" sz="2400" dirty="0" smtClean="0"/>
              <a:t>O/E cachexia, LIF tenderness ( mild)</a:t>
            </a:r>
          </a:p>
          <a:p>
            <a:r>
              <a:rPr lang="en-US" sz="2400" dirty="0" smtClean="0"/>
              <a:t>Lab ( low </a:t>
            </a:r>
            <a:r>
              <a:rPr lang="en-US" sz="2400" dirty="0" err="1" smtClean="0"/>
              <a:t>hb</a:t>
            </a:r>
            <a:r>
              <a:rPr lang="en-US" sz="2400" dirty="0" smtClean="0"/>
              <a:t> 8 , low mcv) High ESR and CRP</a:t>
            </a:r>
          </a:p>
          <a:p>
            <a:pPr marL="0" indent="0">
              <a:buNone/>
            </a:pPr>
            <a:r>
              <a:rPr lang="en-US" sz="2400" dirty="0" smtClean="0"/>
              <a:t>What is the most likely next STEP?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90575"/>
            <a:ext cx="8229600" cy="581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/>
              <a:t>Imaging Studies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88937" y="990600"/>
            <a:ext cx="8374063" cy="4383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Plain abdominal x-ray film</a:t>
            </a:r>
            <a:r>
              <a:rPr lang="en-US" sz="3000" dirty="0" smtClean="0"/>
              <a:t>: Pancreatic calcifications are indicative of chronic pancreatitis</a:t>
            </a:r>
            <a:r>
              <a:rPr lang="ar-SA" sz="3000" dirty="0" smtClean="0"/>
              <a:t>.</a:t>
            </a:r>
          </a:p>
        </p:txBody>
      </p:sp>
      <p:pic>
        <p:nvPicPr>
          <p:cNvPr id="41988" name="Picture 2" descr="C:\Documents and Settings\hesham.PC-STATION\My Documents\My Pictures\Case_43-pres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86200"/>
            <a:ext cx="30099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Endoscopy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81192" y="2362201"/>
            <a:ext cx="3899527" cy="3498850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Upper endoscopy with small bowel mucosal biopsy….</a:t>
            </a:r>
            <a:r>
              <a:rPr lang="ar-SA" dirty="0" smtClean="0"/>
              <a:t> </a:t>
            </a:r>
            <a:r>
              <a:rPr lang="en-US" dirty="0" smtClean="0"/>
              <a:t>Examples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Celiac </a:t>
            </a:r>
            <a:r>
              <a:rPr lang="en-US" dirty="0" err="1" smtClean="0"/>
              <a:t>sprue</a:t>
            </a:r>
            <a:endParaRPr lang="en-US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dirty="0" err="1" smtClean="0"/>
              <a:t>Giardiasis</a:t>
            </a:r>
            <a:r>
              <a:rPr lang="en-US" dirty="0" smtClean="0"/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err="1" smtClean="0"/>
              <a:t>Crohn</a:t>
            </a:r>
            <a:r>
              <a:rPr lang="en-US" dirty="0" smtClean="0"/>
              <a:t> disease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Whipple disease 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err="1" smtClean="0"/>
              <a:t>Amyloidosis</a:t>
            </a:r>
            <a:r>
              <a:rPr lang="en-US" dirty="0" smtClean="0"/>
              <a:t> 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Lymphoma</a:t>
            </a:r>
            <a:r>
              <a:rPr lang="ar-SA" dirty="0" smtClean="0"/>
              <a:t>.</a:t>
            </a:r>
            <a:endParaRPr lang="en-US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Lower GI endoscopy: colonic and terminal </a:t>
            </a:r>
            <a:r>
              <a:rPr lang="en-US" dirty="0" err="1" smtClean="0"/>
              <a:t>ileal</a:t>
            </a:r>
            <a:r>
              <a:rPr lang="en-US" dirty="0" smtClean="0"/>
              <a:t> pathology (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err="1" smtClean="0"/>
              <a:t>Chrons</a:t>
            </a:r>
            <a:r>
              <a:rPr lang="en-US" dirty="0" smtClean="0"/>
              <a:t> disease)</a:t>
            </a:r>
            <a:endParaRPr lang="ar-SA" dirty="0" smtClean="0"/>
          </a:p>
          <a:p>
            <a:pPr algn="l" rtl="0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6" name="Picture 4" descr="C:\Documents and Settings\Dr.Nehla\My Documents\My Pictures\giardia-tr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306" y="4411834"/>
            <a:ext cx="147161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hesham.PC-STATION\My Documents\My Pictures\coeliac_cell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09800"/>
            <a:ext cx="3302000" cy="21463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Treatment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Treatment of causative diseases</a:t>
            </a:r>
            <a:r>
              <a:rPr lang="ar-SA" sz="2800" dirty="0" smtClean="0"/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A gluten-free diet helps treat celiac disease</a:t>
            </a:r>
            <a:r>
              <a:rPr lang="ar-SA" sz="2800" dirty="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Similarly, a lactose-free diet</a:t>
            </a:r>
            <a:endParaRPr lang="ar-SA" sz="28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Protease and lipase supplements are the therapy for pancreatic insufficiency</a:t>
            </a:r>
            <a:r>
              <a:rPr lang="ar-SA" sz="2800" dirty="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Antibiotics are the therapy for bacterial overgrowth</a:t>
            </a:r>
            <a:r>
              <a:rPr lang="ar-SA" sz="2800" dirty="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Corticosteroids, anti-inflammatory agents, such as </a:t>
            </a:r>
            <a:r>
              <a:rPr lang="en-US" sz="2800" dirty="0" err="1" smtClean="0"/>
              <a:t>mesalamine</a:t>
            </a:r>
            <a:r>
              <a:rPr lang="en-US" sz="2800" dirty="0" smtClean="0"/>
              <a:t>, and other therapies are used to treat CD</a:t>
            </a:r>
            <a:endParaRPr lang="ar-SA" sz="2800" dirty="0" smtClean="0"/>
          </a:p>
          <a:p>
            <a:pPr algn="l" rtl="0"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Nutritional support</a:t>
            </a:r>
            <a:r>
              <a:rPr lang="ar-SA" dirty="0"/>
              <a:t> </a:t>
            </a:r>
            <a:endParaRPr 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Supplementing various minerals  calcium, magnesium, iron, and vitamins</a:t>
            </a:r>
            <a:r>
              <a:rPr lang="ar-SA" sz="2800" dirty="0" smtClean="0"/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Caloric and protein replacement also is essential</a:t>
            </a:r>
            <a:r>
              <a:rPr lang="ar-SA" sz="2800" dirty="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Medium-chain triglycerides can be used for  lymphatic obstruction </a:t>
            </a:r>
            <a:r>
              <a:rPr lang="ar-SA" sz="2800" dirty="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In severe intestinal disease, such as massive resection and extensive regional enteritis, </a:t>
            </a:r>
            <a:r>
              <a:rPr lang="en-US" sz="2800" dirty="0" smtClean="0">
                <a:solidFill>
                  <a:srgbClr val="FF0000"/>
                </a:solidFill>
              </a:rPr>
              <a:t>parenteral nutrition</a:t>
            </a:r>
            <a:r>
              <a:rPr lang="en-US" sz="2800" dirty="0" smtClean="0"/>
              <a:t> may become necessary</a:t>
            </a:r>
            <a:endParaRPr lang="ar-SA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Additional essential reading…..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100" name="Picture 4" descr="http://www.poulton-le-sands.lancs.sch.uk/wp-content/uploads/2014/11/Reading-is-the-Key-Flyer-Bann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59" y="4191000"/>
            <a:ext cx="4401641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Secretory DIARRHEA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altLang="en-US" sz="1600" dirty="0" smtClean="0"/>
              <a:t>CLUES:   </a:t>
            </a:r>
            <a:r>
              <a:rPr lang="en-US" altLang="en-US" sz="1600" dirty="0"/>
              <a:t>Large volume ( &gt;1 L/d); little change with fasting; </a:t>
            </a:r>
            <a:r>
              <a:rPr lang="en-US" altLang="en-US" sz="1600" dirty="0" smtClean="0"/>
              <a:t>   </a:t>
            </a:r>
            <a:br>
              <a:rPr lang="en-US" altLang="en-US" sz="1600" dirty="0" smtClean="0"/>
            </a:br>
            <a:r>
              <a:rPr lang="en-US" altLang="en-US" sz="1600" dirty="0" smtClean="0"/>
              <a:t>		  normal  or low stool </a:t>
            </a:r>
            <a:r>
              <a:rPr lang="en-US" altLang="en-US" sz="1600" dirty="0"/>
              <a:t>osmotic gap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2514600"/>
            <a:ext cx="4175919" cy="4038600"/>
          </a:xfrm>
        </p:spPr>
        <p:txBody>
          <a:bodyPr>
            <a:noAutofit/>
          </a:bodyPr>
          <a:lstStyle/>
          <a:p>
            <a:r>
              <a:rPr lang="en-US" sz="1100" b="1" dirty="0"/>
              <a:t>Bacterial </a:t>
            </a:r>
            <a:r>
              <a:rPr lang="en-US" sz="1100" b="1" dirty="0" smtClean="0"/>
              <a:t>toxins</a:t>
            </a:r>
            <a:endParaRPr lang="pt-BR" sz="1100" b="1" dirty="0" smtClean="0"/>
          </a:p>
          <a:p>
            <a:r>
              <a:rPr lang="en-US" sz="1100" b="1" dirty="0"/>
              <a:t>Inflammatory bowel disease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/>
              <a:t>Crohn's disease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/>
              <a:t>Ulcerative colitis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/>
              <a:t>Microscopic colitis</a:t>
            </a:r>
          </a:p>
          <a:p>
            <a:pPr lvl="2"/>
            <a:r>
              <a:rPr lang="en-US" sz="1100" b="1" dirty="0"/>
              <a:t>Collagenous colitis</a:t>
            </a:r>
          </a:p>
          <a:p>
            <a:pPr lvl="2"/>
            <a:r>
              <a:rPr lang="en-US" sz="1100" b="1" dirty="0"/>
              <a:t>Lymphocytic </a:t>
            </a:r>
            <a:r>
              <a:rPr lang="en-US" sz="1100" b="1" dirty="0" smtClean="0"/>
              <a:t>colitis</a:t>
            </a:r>
          </a:p>
          <a:p>
            <a:r>
              <a:rPr lang="en-US" sz="1100" b="1" dirty="0" smtClean="0"/>
              <a:t>Vasculitis</a:t>
            </a:r>
          </a:p>
          <a:p>
            <a:r>
              <a:rPr lang="en-US" sz="1100" b="1" dirty="0" err="1" smtClean="0"/>
              <a:t>Endocrinopathies</a:t>
            </a:r>
            <a:endParaRPr lang="en-US" sz="11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Addison's disease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Carcinoid syndrome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Hyperthyroidism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Medullary carcinoma of the thyroid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err="1" smtClean="0"/>
              <a:t>Pheochromocytoma</a:t>
            </a:r>
            <a:endParaRPr lang="en-US" sz="11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Gastrinoma, </a:t>
            </a:r>
            <a:r>
              <a:rPr lang="en-US" sz="1100" b="1" dirty="0" err="1" smtClean="0"/>
              <a:t>Somatostatinoma</a:t>
            </a:r>
            <a:r>
              <a:rPr lang="en-US" sz="1100" b="1" dirty="0" smtClean="0"/>
              <a:t> , </a:t>
            </a:r>
            <a:r>
              <a:rPr lang="en-US" sz="1100" b="1" dirty="0" err="1" smtClean="0"/>
              <a:t>VIPoma</a:t>
            </a:r>
            <a:endParaRPr lang="en-US" sz="1100" b="1" dirty="0" smtClean="0"/>
          </a:p>
          <a:p>
            <a:pPr lvl="2"/>
            <a:endParaRPr lang="en-US" sz="1100" b="1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2532803"/>
            <a:ext cx="4495800" cy="4401397"/>
          </a:xfrm>
        </p:spPr>
        <p:txBody>
          <a:bodyPr>
            <a:noAutofit/>
          </a:bodyPr>
          <a:lstStyle/>
          <a:p>
            <a:r>
              <a:rPr lang="en-US" sz="1100" b="1" dirty="0" smtClean="0"/>
              <a:t>Disordered motility</a:t>
            </a:r>
            <a:endParaRPr lang="en-US" sz="11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/>
              <a:t>Diabetic autonomic neuropathy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Irritable </a:t>
            </a:r>
            <a:r>
              <a:rPr lang="en-US" sz="1100" b="1" dirty="0"/>
              <a:t>bowel syndrome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err="1" smtClean="0"/>
              <a:t>Postsympathectomy</a:t>
            </a:r>
            <a:r>
              <a:rPr lang="en-US" sz="1100" b="1" dirty="0" smtClean="0"/>
              <a:t> </a:t>
            </a:r>
            <a:r>
              <a:rPr lang="en-US" sz="1100" b="1" dirty="0"/>
              <a:t>diarrhea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err="1"/>
              <a:t>Postvagotomy</a:t>
            </a:r>
            <a:r>
              <a:rPr lang="en-US" sz="1100" b="1" dirty="0"/>
              <a:t> </a:t>
            </a:r>
            <a:r>
              <a:rPr lang="en-US" sz="1100" b="1" dirty="0" smtClean="0"/>
              <a:t>diarrhea</a:t>
            </a:r>
          </a:p>
          <a:p>
            <a:r>
              <a:rPr lang="en-US" sz="1100" b="1" dirty="0" err="1" smtClean="0"/>
              <a:t>Ileal</a:t>
            </a:r>
            <a:r>
              <a:rPr lang="en-US" sz="1100" b="1" dirty="0" smtClean="0"/>
              <a:t> bile acid </a:t>
            </a:r>
            <a:r>
              <a:rPr lang="en-US" sz="1100" b="1" dirty="0" err="1" smtClean="0"/>
              <a:t>malabsorption</a:t>
            </a:r>
            <a:endParaRPr lang="en-US" sz="1100" b="1" dirty="0" smtClean="0"/>
          </a:p>
          <a:p>
            <a:r>
              <a:rPr lang="en-US" sz="1100" b="1" dirty="0" smtClean="0"/>
              <a:t>Laxative abuse (stimulant laxatives)</a:t>
            </a:r>
          </a:p>
          <a:p>
            <a:r>
              <a:rPr lang="en-US" sz="1100" b="1" dirty="0" smtClean="0"/>
              <a:t>Medications and toxins</a:t>
            </a:r>
          </a:p>
          <a:p>
            <a:r>
              <a:rPr lang="en-US" sz="1100" b="1" dirty="0" smtClean="0"/>
              <a:t> Neoplasia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 Colon carcinoma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 Lymphoma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 Villous adenoma in rectum</a:t>
            </a:r>
          </a:p>
          <a:p>
            <a:r>
              <a:rPr lang="pt-BR" sz="1100" b="1" dirty="0"/>
              <a:t>Congenital syndromes (e.g., congenital </a:t>
            </a:r>
            <a:r>
              <a:rPr lang="pt-BR" sz="1100" b="1" dirty="0" smtClean="0"/>
              <a:t>chloridorrhea)</a:t>
            </a:r>
            <a:endParaRPr lang="en-US" sz="1100" b="1" dirty="0" smtClean="0"/>
          </a:p>
          <a:p>
            <a:r>
              <a:rPr lang="en-US" sz="1100" b="1" dirty="0" smtClean="0"/>
              <a:t>Idiopathic </a:t>
            </a:r>
          </a:p>
          <a:p>
            <a:endParaRPr lang="en-US" sz="1100" b="1" dirty="0"/>
          </a:p>
          <a:p>
            <a:endParaRPr lang="en-US" sz="1100" b="1" dirty="0" smtClean="0"/>
          </a:p>
          <a:p>
            <a:pPr marL="0" indent="0">
              <a:buNone/>
            </a:pPr>
            <a:endParaRPr lang="en-US" sz="11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OSMOTIC </a:t>
            </a:r>
            <a:r>
              <a:rPr lang="en-US" dirty="0" smtClean="0"/>
              <a:t>DIARRHEA</a:t>
            </a:r>
            <a:br>
              <a:rPr lang="en-US" dirty="0" smtClean="0"/>
            </a:br>
            <a:r>
              <a:rPr lang="en-US" dirty="0" smtClean="0"/>
              <a:t>          </a:t>
            </a:r>
            <a:r>
              <a:rPr lang="en-US" altLang="en-US" sz="1800" dirty="0" smtClean="0"/>
              <a:t>CLUES</a:t>
            </a:r>
            <a:r>
              <a:rPr lang="en-US" altLang="en-US" sz="1800" dirty="0"/>
              <a:t>: Stool volume decreases with fasting</a:t>
            </a:r>
            <a:br>
              <a:rPr lang="en-US" altLang="en-US" sz="1800" dirty="0"/>
            </a:br>
            <a:r>
              <a:rPr lang="en-US" altLang="en-US" sz="1800" dirty="0"/>
              <a:t>                         </a:t>
            </a:r>
            <a:r>
              <a:rPr lang="en-US" altLang="en-US" sz="1800" dirty="0" smtClean="0"/>
              <a:t>    </a:t>
            </a:r>
            <a:r>
              <a:rPr lang="en-US" altLang="en-US" sz="1800" dirty="0"/>
              <a:t>increased stool osmotic gap</a:t>
            </a:r>
            <a:endParaRPr lang="en-US" sz="1800" dirty="0"/>
          </a:p>
        </p:txBody>
      </p:sp>
      <p:pic>
        <p:nvPicPr>
          <p:cNvPr id="33795" name="Picture 4" descr="diarrhea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133600"/>
            <a:ext cx="4648200" cy="29718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901700"/>
            <a:ext cx="8229600" cy="469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INFLAMMATORY DIARRHEA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35052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81000" y="1905000"/>
            <a:ext cx="86868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Inflammatory bowel disease		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Ulcerative colitis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Crohn's disease		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Infectious diseases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Invasive bacterial infections (e.g., tuberculosis,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yersiniosis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Invasive parasitic infections (e.g.,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amebiasis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strongyloidiasis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Pseudomembranous colitis (Clostridium difficile infection)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Ulcerating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viral infections (e.g., cytomegalovirus, herpes simplex virus)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Ischemic colitis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Radiation colitis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Neoplasia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Colon cancer		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Lymphoma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7310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FATTY DIARRHEA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sp>
        <p:nvSpPr>
          <p:cNvPr id="9523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685800" y="1524000"/>
            <a:ext cx="84582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Malabsorption syndromes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Mucosal diseases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Short bowel syndrome	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Postresection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diarrhea	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Small bowel bacterial  overgrowth	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Mesenteric ischemia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Maldigestion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Pancreatic exocrine insufficiency		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Inadequate luminal bile acid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Luminal phase: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dietary fats, proteins, and carbohydrates are hydrolyzed and </a:t>
            </a:r>
            <a:r>
              <a:rPr lang="en-US" sz="3200" dirty="0" err="1" smtClean="0"/>
              <a:t>solubilized</a:t>
            </a:r>
            <a:r>
              <a:rPr lang="en-US" sz="3200" dirty="0" smtClean="0"/>
              <a:t> by secreted digestive enzymes and bile.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b="1" u="sng" dirty="0" smtClean="0">
                <a:solidFill>
                  <a:srgbClr val="FF0000"/>
                </a:solidFill>
              </a:rPr>
              <a:t>Mucosal phase: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relies on the integrity of the brush-border membrane of intestinal epithelial cells to transport digested products from the lumen into the cells.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b="1" u="sng" dirty="0" err="1" smtClean="0">
                <a:solidFill>
                  <a:srgbClr val="FF0000"/>
                </a:solidFill>
              </a:rPr>
              <a:t>Postabsorptive</a:t>
            </a:r>
            <a:r>
              <a:rPr lang="en-US" sz="3200" b="1" u="sng" dirty="0" smtClean="0">
                <a:solidFill>
                  <a:srgbClr val="FF0000"/>
                </a:solidFill>
              </a:rPr>
              <a:t> phase</a:t>
            </a:r>
            <a:r>
              <a:rPr lang="en-US" sz="3200" dirty="0" smtClean="0">
                <a:solidFill>
                  <a:srgbClr val="FF0000"/>
                </a:solidFill>
              </a:rPr>
              <a:t>:  </a:t>
            </a:r>
            <a:r>
              <a:rPr lang="en-US" sz="3200" dirty="0" smtClean="0"/>
              <a:t>nutrients are transported via </a:t>
            </a:r>
            <a:r>
              <a:rPr lang="en-US" sz="3200" dirty="0" err="1" smtClean="0"/>
              <a:t>lymphatics</a:t>
            </a:r>
            <a:r>
              <a:rPr lang="en-US" sz="3200" dirty="0" smtClean="0"/>
              <a:t> and portal circulation from epithelial cells to other parts of the body</a:t>
            </a:r>
            <a:r>
              <a:rPr lang="ar-SA" sz="3200" dirty="0" smtClean="0"/>
              <a:t>.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Ahmed is 18 years old with fatigue, abdominal bloating and diarrhea for 3 months. Itchy skin rash</a:t>
            </a:r>
          </a:p>
          <a:p>
            <a:r>
              <a:rPr lang="en-US" sz="2400" dirty="0" smtClean="0"/>
              <a:t>Unremarkable physical examination, except pallor and skin rash over thighs</a:t>
            </a:r>
          </a:p>
          <a:p>
            <a:r>
              <a:rPr lang="en-US" sz="2400" dirty="0" smtClean="0"/>
              <a:t>Has low </a:t>
            </a:r>
            <a:r>
              <a:rPr lang="en-US" sz="2400" dirty="0" err="1" smtClean="0"/>
              <a:t>Hb</a:t>
            </a:r>
            <a:r>
              <a:rPr lang="en-US" sz="2400" dirty="0" smtClean="0"/>
              <a:t> ( low mcv)</a:t>
            </a:r>
          </a:p>
          <a:p>
            <a:r>
              <a:rPr lang="en-US" sz="2400" dirty="0" smtClean="0"/>
              <a:t>Serology : anti TTG ab positive</a:t>
            </a:r>
          </a:p>
          <a:p>
            <a:endParaRPr lang="en-US" sz="2400" dirty="0"/>
          </a:p>
          <a:p>
            <a:r>
              <a:rPr lang="en-US" sz="2400" dirty="0" smtClean="0"/>
              <a:t>Most likely diagnosis and second step?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57200"/>
            <a:ext cx="7989752" cy="1083329"/>
          </a:xfrm>
        </p:spPr>
        <p:txBody>
          <a:bodyPr>
            <a:normAutofit/>
          </a:bodyPr>
          <a:lstStyle/>
          <a:p>
            <a:r>
              <a:rPr lang="en-US" b="1" dirty="0" smtClean="0"/>
              <a:t>Luminal phase</a:t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68400"/>
          <a:ext cx="8229600" cy="56941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33841"/>
                <a:gridCol w="3495759"/>
              </a:tblGrid>
              <a:tr h="368210"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/>
                        <a:t>Phase and nature of </a:t>
                      </a:r>
                      <a:r>
                        <a:rPr lang="en-US" b="1" dirty="0" err="1"/>
                        <a:t>malabsorptive</a:t>
                      </a:r>
                      <a:r>
                        <a:rPr lang="en-US" b="1" dirty="0"/>
                        <a:t> defect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/>
                        <a:t>Example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68210">
                <a:tc gridSpan="2">
                  <a:txBody>
                    <a:bodyPr/>
                    <a:lstStyle/>
                    <a:p>
                      <a:pPr fontAlgn="t"/>
                      <a:r>
                        <a:rPr lang="en-US" b="1" dirty="0"/>
                        <a:t>A. Substrate hydrolysis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 1</a:t>
                      </a:r>
                      <a:r>
                        <a:rPr lang="en-US" dirty="0"/>
                        <a:t>. Digestive enzyme deficiency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Chronic pancreatitis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 2</a:t>
                      </a:r>
                      <a:r>
                        <a:rPr lang="en-US" dirty="0"/>
                        <a:t>. Digestive enzyme inactivation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Zollinger-Ellison syndrome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554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 3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Dyssynchrony</a:t>
                      </a:r>
                      <a:r>
                        <a:rPr lang="en-US" dirty="0"/>
                        <a:t> of enzyme release, </a:t>
                      </a:r>
                      <a:r>
                        <a:rPr lang="en-US" dirty="0" smtClean="0"/>
                        <a:t>inadequate mixing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Post </a:t>
                      </a:r>
                      <a:r>
                        <a:rPr lang="en-US" dirty="0" err="1"/>
                        <a:t>Billroth</a:t>
                      </a:r>
                      <a:r>
                        <a:rPr lang="en-US" dirty="0"/>
                        <a:t> II procedure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10">
                <a:tc grid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B. Fat </a:t>
                      </a:r>
                      <a:r>
                        <a:rPr lang="en-US" b="1" dirty="0" err="1" smtClean="0"/>
                        <a:t>solubilization</a:t>
                      </a:r>
                      <a:r>
                        <a:rPr lang="en-US" b="1" dirty="0" smtClean="0"/>
                        <a:t> 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1</a:t>
                      </a:r>
                      <a:r>
                        <a:rPr lang="en-US" dirty="0"/>
                        <a:t>. Diminished bile salt synthesis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Cirrhosis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2</a:t>
                      </a:r>
                      <a:r>
                        <a:rPr lang="en-US" dirty="0"/>
                        <a:t>. Impaired bile secretion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Chronic cholestasis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3</a:t>
                      </a:r>
                      <a:r>
                        <a:rPr lang="en-US" dirty="0"/>
                        <a:t>. Bile salt de-conjugation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Bacterial overgrowth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4</a:t>
                      </a:r>
                      <a:r>
                        <a:rPr lang="en-US" dirty="0"/>
                        <a:t>. Increased bile salt loss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err="1"/>
                        <a:t>Ileal</a:t>
                      </a:r>
                      <a:r>
                        <a:rPr lang="en-US" dirty="0"/>
                        <a:t> disease or resection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10">
                <a:tc gridSpan="2">
                  <a:txBody>
                    <a:bodyPr/>
                    <a:lstStyle/>
                    <a:p>
                      <a:pPr fontAlgn="t"/>
                      <a:r>
                        <a:rPr lang="en-US" b="1" dirty="0"/>
                        <a:t>C. Luminal availability of specific nutrients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1</a:t>
                      </a:r>
                      <a:r>
                        <a:rPr lang="en-US" dirty="0"/>
                        <a:t>. Diminished gastric acid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Atrophic gastritis - vitamin B12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2</a:t>
                      </a:r>
                      <a:r>
                        <a:rPr lang="en-US" dirty="0"/>
                        <a:t>. Diminished intrinsic factor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Pernicious anemia - vitamin B12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554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3</a:t>
                      </a:r>
                      <a:r>
                        <a:rPr lang="en-US" dirty="0"/>
                        <a:t>. Bacterial consumption of nutrients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Bacterial overgrowth - vitamin B12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1" dirty="0" smtClean="0"/>
              <a:t>Mucosal (absorptive) phase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8229600" cy="4526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33841"/>
                <a:gridCol w="3495759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Phase and nature of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malabsorptive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defect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Example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fontAlgn="t"/>
                      <a:r>
                        <a:rPr lang="en-US" b="1" dirty="0"/>
                        <a:t>A. Brush border hydrolysis*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 1</a:t>
                      </a:r>
                      <a:r>
                        <a:rPr lang="en-US" dirty="0"/>
                        <a:t>. Congenital </a:t>
                      </a:r>
                      <a:r>
                        <a:rPr lang="en-US" dirty="0" err="1"/>
                        <a:t>disaccharidase</a:t>
                      </a:r>
                      <a:r>
                        <a:rPr lang="en-US" dirty="0"/>
                        <a:t> defect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Sucrase-isomaltase deficiency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 2</a:t>
                      </a:r>
                      <a:r>
                        <a:rPr lang="en-US" dirty="0"/>
                        <a:t>. Acquired </a:t>
                      </a:r>
                      <a:r>
                        <a:rPr lang="en-US" dirty="0" err="1"/>
                        <a:t>disaccharidase</a:t>
                      </a:r>
                      <a:r>
                        <a:rPr lang="en-US" dirty="0"/>
                        <a:t> defect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Lactase deficiency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fontAlgn="t"/>
                      <a:r>
                        <a:rPr lang="en-US" b="1" dirty="0"/>
                        <a:t>B. Epithelial transport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1</a:t>
                      </a:r>
                      <a:r>
                        <a:rPr lang="en-US" dirty="0"/>
                        <a:t>. Nutrient-specific defects in transport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err="1"/>
                        <a:t>Hartnup's</a:t>
                      </a:r>
                      <a:r>
                        <a:rPr lang="en-US" dirty="0"/>
                        <a:t> disease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2</a:t>
                      </a:r>
                      <a:r>
                        <a:rPr lang="en-US" dirty="0"/>
                        <a:t>. Global defects in transport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Celiac </a:t>
                      </a:r>
                      <a:r>
                        <a:rPr lang="en-US" dirty="0" err="1"/>
                        <a:t>sprue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smtClean="0"/>
                        <a:t>          (a) decreased absorptive surface area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smtClean="0"/>
                        <a:t>intestinal resection 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smtClean="0"/>
                        <a:t>         (b) damaged absorbing surface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celiac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sprue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tropical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sprue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giardiasis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Crohn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disease, AIDS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enteropathy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chemotherapy, or radiation therapy;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smtClean="0">
                          <a:solidFill>
                            <a:srgbClr val="CC3300"/>
                          </a:solidFill>
                        </a:rPr>
                        <a:t>         </a:t>
                      </a:r>
                      <a:r>
                        <a:rPr lang="en-US" sz="1800" dirty="0" smtClean="0"/>
                        <a:t>(c) infiltrating disease of the intestinal  wall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smtClean="0"/>
                        <a:t>lymphoma and </a:t>
                      </a:r>
                      <a:r>
                        <a:rPr lang="en-US" sz="1800" dirty="0" err="1" smtClean="0"/>
                        <a:t>amyloidosis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6581001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This process is sometimes considered as part of the luminal phase.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Postabsorptive</a:t>
            </a:r>
            <a:r>
              <a:rPr lang="en-US" b="1" dirty="0" smtClean="0"/>
              <a:t>, processing phase</a:t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935480"/>
          <a:ext cx="8305800" cy="2291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95641"/>
                <a:gridCol w="4410159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Phase and nature of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malabsorptive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defect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Example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A. </a:t>
                      </a:r>
                      <a:r>
                        <a:rPr lang="en-US" dirty="0" err="1"/>
                        <a:t>Enterocyte</a:t>
                      </a:r>
                      <a:r>
                        <a:rPr lang="en-US" dirty="0"/>
                        <a:t> processing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Abetalipoproteinemia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B. </a:t>
                      </a:r>
                      <a:r>
                        <a:rPr lang="en-US" dirty="0" smtClean="0"/>
                        <a:t>Obstruction of Lymphatic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1" hangingPunct="1"/>
                      <a:r>
                        <a:rPr lang="en-US" dirty="0" smtClean="0"/>
                        <a:t>Both congenital (e.g. intestinal </a:t>
                      </a:r>
                      <a:r>
                        <a:rPr lang="en-US" dirty="0" err="1" smtClean="0"/>
                        <a:t>lymphangiectasia</a:t>
                      </a:r>
                      <a:r>
                        <a:rPr lang="en-US" dirty="0" smtClean="0"/>
                        <a:t>)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Acquired  (e.g. Whipple diseases , lymphoma, tuberculosis), </a:t>
                      </a:r>
                      <a:endParaRPr lang="ar-SA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/>
              <a:t>Lab Studies</a:t>
            </a:r>
            <a:r>
              <a:rPr lang="ar-SA" sz="3400" b="1" dirty="0" smtClean="0"/>
              <a:t/>
            </a:r>
            <a:br>
              <a:rPr lang="ar-SA" sz="3400" b="1" dirty="0" smtClean="0"/>
            </a:br>
            <a:endParaRPr lang="en-US" sz="3400" b="1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Hematological tests</a:t>
            </a:r>
            <a:r>
              <a:rPr lang="ar-SA" sz="2200" dirty="0" smtClean="0"/>
              <a:t>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dirty="0" smtClean="0"/>
              <a:t>A CBC </a:t>
            </a:r>
            <a:endParaRPr lang="ar-SA" sz="2200" dirty="0" smtClean="0"/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dirty="0" smtClean="0"/>
              <a:t>Serum iron, vitamin B-12, and </a:t>
            </a:r>
            <a:r>
              <a:rPr lang="en-US" sz="2200" dirty="0" err="1" smtClean="0"/>
              <a:t>folate</a:t>
            </a:r>
            <a:endParaRPr lang="ar-SA" sz="2200" dirty="0" smtClean="0"/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dirty="0" err="1" smtClean="0"/>
              <a:t>Prothrombin</a:t>
            </a:r>
            <a:r>
              <a:rPr lang="en-US" sz="2200" dirty="0" smtClean="0"/>
              <a:t> time</a:t>
            </a:r>
            <a:r>
              <a:rPr lang="ar-SA" sz="2200" dirty="0" smtClean="0"/>
              <a:t>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Electrolytes and chemistries</a:t>
            </a:r>
            <a:r>
              <a:rPr lang="ar-SA" sz="2200" dirty="0" smtClean="0"/>
              <a:t>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dirty="0" err="1" smtClean="0"/>
              <a:t>Hypokalemia</a:t>
            </a:r>
            <a:r>
              <a:rPr lang="en-US" sz="2200" dirty="0" smtClean="0"/>
              <a:t>, </a:t>
            </a:r>
            <a:r>
              <a:rPr lang="en-US" sz="2200" dirty="0" err="1" smtClean="0"/>
              <a:t>hypocalcemia</a:t>
            </a:r>
            <a:r>
              <a:rPr lang="en-US" sz="2200" dirty="0" smtClean="0"/>
              <a:t>, </a:t>
            </a:r>
            <a:r>
              <a:rPr lang="en-US" sz="2200" dirty="0" err="1" smtClean="0"/>
              <a:t>hypomagnesemia</a:t>
            </a:r>
            <a:r>
              <a:rPr lang="en-US" sz="2200" dirty="0" smtClean="0"/>
              <a:t>, and metabolic acidosis</a:t>
            </a:r>
            <a:r>
              <a:rPr lang="ar-SA" sz="2200" dirty="0" smtClean="0"/>
              <a:t>.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dirty="0" smtClean="0"/>
              <a:t>Protein </a:t>
            </a:r>
            <a:r>
              <a:rPr lang="en-US" sz="2200" dirty="0" err="1" smtClean="0"/>
              <a:t>malabsorption</a:t>
            </a:r>
            <a:r>
              <a:rPr lang="en-US" sz="2200" dirty="0" smtClean="0"/>
              <a:t> may cause </a:t>
            </a:r>
            <a:r>
              <a:rPr lang="en-US" sz="2200" dirty="0" err="1" smtClean="0"/>
              <a:t>hypoproteinemia</a:t>
            </a:r>
            <a:r>
              <a:rPr lang="en-US" sz="2200" dirty="0" smtClean="0"/>
              <a:t> and </a:t>
            </a:r>
            <a:r>
              <a:rPr lang="en-US" sz="2200" dirty="0" err="1" smtClean="0"/>
              <a:t>hypoalbuminemia</a:t>
            </a:r>
            <a:r>
              <a:rPr lang="ar-SA" sz="2200" dirty="0" smtClean="0"/>
              <a:t>.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dirty="0" smtClean="0"/>
              <a:t>Fat </a:t>
            </a:r>
            <a:r>
              <a:rPr lang="en-US" sz="2200" dirty="0" err="1" smtClean="0"/>
              <a:t>malabsorption</a:t>
            </a:r>
            <a:r>
              <a:rPr lang="en-US" sz="2200" dirty="0" smtClean="0"/>
              <a:t> can lead to low serum levels of triglycerides, cholesterol</a:t>
            </a:r>
            <a:endParaRPr lang="ar-SA" sz="2200" dirty="0" smtClean="0"/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dirty="0" smtClean="0"/>
              <a:t>ESR  which is elevated in inflammatory diseases like </a:t>
            </a:r>
            <a:r>
              <a:rPr lang="en-US" sz="2200" dirty="0" err="1" smtClean="0"/>
              <a:t>Crohn</a:t>
            </a:r>
            <a:r>
              <a:rPr lang="en-US" sz="2200" dirty="0" smtClean="0"/>
              <a:t> disease and Whipple disease</a:t>
            </a:r>
            <a:endParaRPr lang="ar-SA" sz="2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Stool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analysis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800" dirty="0" smtClean="0"/>
              <a:t>Stool pH may be assessed. Values of &lt;5.6 are consistent with carbohydrate </a:t>
            </a:r>
            <a:r>
              <a:rPr lang="en-US" sz="2800" dirty="0" err="1" smtClean="0"/>
              <a:t>malabsorption</a:t>
            </a:r>
            <a:endParaRPr lang="en-US" sz="2800" dirty="0" smtClean="0"/>
          </a:p>
          <a:p>
            <a:pPr algn="l" rtl="0" eaLnBrk="1" hangingPunct="1"/>
            <a:r>
              <a:rPr lang="en-US" sz="2800" dirty="0" smtClean="0"/>
              <a:t>Stool C/S</a:t>
            </a:r>
          </a:p>
          <a:p>
            <a:pPr algn="l" rtl="0" eaLnBrk="1" hangingPunct="1"/>
            <a:r>
              <a:rPr lang="en-US" sz="2800" dirty="0" smtClean="0"/>
              <a:t>Pus cells in the stool </a:t>
            </a:r>
            <a:r>
              <a:rPr lang="en-US" sz="2800" dirty="0" err="1" smtClean="0"/>
              <a:t>e.g</a:t>
            </a:r>
            <a:r>
              <a:rPr lang="en-US" sz="2800" dirty="0" smtClean="0"/>
              <a:t> IBD, some infections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of fat </a:t>
            </a:r>
            <a:r>
              <a:rPr lang="en-US" dirty="0" err="1"/>
              <a:t>malabsorption</a:t>
            </a:r>
            <a:r>
              <a:rPr lang="ar-SA" dirty="0"/>
              <a:t> </a:t>
            </a:r>
            <a:br>
              <a:rPr lang="ar-SA" dirty="0"/>
            </a:b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 a quantitative measurement of fat absorption, a 72-hour fecal fat collection </a:t>
            </a:r>
            <a:r>
              <a:rPr lang="ar-SA" sz="3200" dirty="0" smtClean="0"/>
              <a:t> </a:t>
            </a:r>
          </a:p>
          <a:p>
            <a:pPr algn="l" rtl="0" eaLnBrk="1" hangingPunct="1"/>
            <a:r>
              <a:rPr lang="en-US" sz="3200" dirty="0" smtClean="0"/>
              <a:t>Qualitative test Sudan III stain of stool, less reliable</a:t>
            </a:r>
            <a:r>
              <a:rPr lang="ar-SA" sz="3200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dirty="0" smtClean="0"/>
              <a:t>Stool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fat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pancreatic, celiac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>
              <a:buNone/>
            </a:pPr>
            <a:r>
              <a:rPr lang="en-US" sz="2800" dirty="0" smtClean="0"/>
              <a:t>       inflammatory --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  IBD ,infection </a:t>
            </a:r>
            <a:endParaRPr lang="ar-SA" sz="2800" dirty="0" smtClean="0"/>
          </a:p>
        </p:txBody>
      </p:sp>
      <p:cxnSp>
        <p:nvCxnSpPr>
          <p:cNvPr id="34820" name="Straight Arrow Connector 4"/>
          <p:cNvCxnSpPr>
            <a:cxnSpLocks noChangeShapeType="1"/>
          </p:cNvCxnSpPr>
          <p:nvPr/>
        </p:nvCxnSpPr>
        <p:spPr bwMode="auto">
          <a:xfrm rot="16200000" flipH="1">
            <a:off x="981868" y="3572668"/>
            <a:ext cx="1295400" cy="1008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36867" name="Picture 2" descr="C:\Documents and Settings\Dr.Nehla\My Documents\My Pictures\1_1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0"/>
            <a:ext cx="8353425" cy="68580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Schilling test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400" dirty="0" smtClean="0"/>
              <a:t>Malabsorption of vitamin B-12 may occur as a consequence of:</a:t>
            </a:r>
          </a:p>
          <a:p>
            <a:pPr lvl="1"/>
            <a:r>
              <a:rPr lang="en-US" sz="2400" dirty="0" smtClean="0"/>
              <a:t>Deficiency  of intrinsic factor (</a:t>
            </a:r>
            <a:r>
              <a:rPr lang="en-US" sz="2400" dirty="0" err="1" smtClean="0"/>
              <a:t>eg</a:t>
            </a:r>
            <a:r>
              <a:rPr lang="en-US" sz="2400" dirty="0" smtClean="0"/>
              <a:t>, pernicious anemia, gastric resection)</a:t>
            </a:r>
          </a:p>
          <a:p>
            <a:pPr lvl="1"/>
            <a:r>
              <a:rPr lang="en-US" sz="2400" dirty="0" smtClean="0"/>
              <a:t>Pancreatic insufficiency, bacterial overgrowth</a:t>
            </a:r>
          </a:p>
          <a:p>
            <a:pPr lvl="1"/>
            <a:r>
              <a:rPr lang="en-US" sz="2400" dirty="0" err="1" smtClean="0"/>
              <a:t>Ileal</a:t>
            </a:r>
            <a:r>
              <a:rPr lang="en-US" sz="2400" dirty="0" smtClean="0"/>
              <a:t> resection, or disease</a:t>
            </a:r>
            <a:r>
              <a:rPr lang="ar-SA" sz="2400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STEPS  SCHILLING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Wingdings" pitchFamily="2" charset="2"/>
              <a:buNone/>
              <a:defRPr/>
            </a:pPr>
            <a:r>
              <a:rPr lang="en-US" sz="2400" dirty="0" smtClean="0"/>
              <a:t>    1. Oral  VIT B12 </a:t>
            </a:r>
          </a:p>
          <a:p>
            <a:pPr marL="514350" indent="-514350" algn="l">
              <a:buFont typeface="Wingdings" pitchFamily="2" charset="2"/>
              <a:buNone/>
              <a:defRPr/>
            </a:pPr>
            <a:r>
              <a:rPr lang="en-US" sz="2400" dirty="0" smtClean="0"/>
              <a:t>    2. VIT B12 orally +intrinsic factor </a:t>
            </a:r>
          </a:p>
          <a:p>
            <a:pPr marL="514350" indent="-514350" algn="l">
              <a:buFont typeface="Wingdings" pitchFamily="2" charset="2"/>
              <a:buNone/>
              <a:defRPr/>
            </a:pPr>
            <a:r>
              <a:rPr lang="en-US" sz="2400" dirty="0" smtClean="0"/>
              <a:t>    3. VIT B12 orally +intrinsic factor+ oral  antibiotics 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Nada is 27 years old F,  with intermittent diffuse </a:t>
            </a:r>
            <a:r>
              <a:rPr lang="en-US" dirty="0" err="1" smtClean="0"/>
              <a:t>abd</a:t>
            </a:r>
            <a:r>
              <a:rPr lang="en-US" dirty="0" smtClean="0"/>
              <a:t> pain and diarrhea for 3 years.</a:t>
            </a:r>
          </a:p>
          <a:p>
            <a:r>
              <a:rPr lang="en-US" dirty="0" smtClean="0"/>
              <a:t>No blood in stool</a:t>
            </a:r>
          </a:p>
          <a:p>
            <a:r>
              <a:rPr lang="en-US" dirty="0" smtClean="0"/>
              <a:t>Diarrhea is triggered by fatty food, no nocturnal diarrhea</a:t>
            </a:r>
          </a:p>
          <a:p>
            <a:r>
              <a:rPr lang="en-US" dirty="0" smtClean="0"/>
              <a:t>Symptoms improved with defecation.</a:t>
            </a:r>
          </a:p>
          <a:p>
            <a:r>
              <a:rPr lang="en-US" dirty="0" smtClean="0"/>
              <a:t>Symptoms free for weeks</a:t>
            </a:r>
          </a:p>
          <a:p>
            <a:r>
              <a:rPr lang="en-US" dirty="0" smtClean="0"/>
              <a:t>Weight and appetite stable</a:t>
            </a:r>
          </a:p>
          <a:p>
            <a:r>
              <a:rPr lang="en-US" dirty="0" smtClean="0"/>
              <a:t>Examination: N</a:t>
            </a:r>
          </a:p>
          <a:p>
            <a:r>
              <a:rPr lang="en-US" dirty="0" smtClean="0"/>
              <a:t>CBC, ESR: N</a:t>
            </a:r>
          </a:p>
          <a:p>
            <a:endParaRPr lang="en-US" dirty="0"/>
          </a:p>
          <a:p>
            <a:r>
              <a:rPr lang="en-US" dirty="0" smtClean="0"/>
              <a:t>Most </a:t>
            </a:r>
            <a:r>
              <a:rPr lang="en-US" dirty="0" err="1" smtClean="0"/>
              <a:t>apropriate</a:t>
            </a:r>
            <a:r>
              <a:rPr lang="en-US" dirty="0" smtClean="0"/>
              <a:t> next step and diagnosis?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Bacterial overgrowth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400" dirty="0" smtClean="0"/>
              <a:t>Bacterial overgrowth cause an early rise in breath hydrogen</a:t>
            </a:r>
          </a:p>
          <a:p>
            <a:pPr algn="l" rtl="0" eaLnBrk="1" hangingPunct="1"/>
            <a:r>
              <a:rPr lang="en-US" sz="2400" dirty="0" smtClean="0"/>
              <a:t> JEUJENAL CULTURE</a:t>
            </a:r>
          </a:p>
          <a:p>
            <a:pPr algn="l" rtl="0" eaLnBrk="1" hangingPunct="1"/>
            <a:r>
              <a:rPr lang="en-US" sz="2400" dirty="0" smtClean="0"/>
              <a:t> 14c D–xylose breath test ,high sensitivity and specificity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88237"/>
            <a:ext cx="7772402" cy="4441163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Diarrhea: </a:t>
            </a:r>
            <a:r>
              <a:rPr lang="en-US" sz="2400" dirty="0" smtClean="0"/>
              <a:t>decrease </a:t>
            </a:r>
            <a:r>
              <a:rPr lang="en-US" sz="2400" dirty="0"/>
              <a:t>in fecal consistency </a:t>
            </a:r>
            <a:r>
              <a:rPr lang="en-US" sz="2400" dirty="0" smtClean="0"/>
              <a:t>(weight of stool and frequency are not reliable)</a:t>
            </a:r>
          </a:p>
          <a:p>
            <a:r>
              <a:rPr lang="en-US" sz="2400" dirty="0" smtClean="0"/>
              <a:t>Chronic diarrhea: &gt; 4 weeks </a:t>
            </a:r>
          </a:p>
          <a:p>
            <a:r>
              <a:rPr lang="en-US" sz="2400" dirty="0" smtClean="0"/>
              <a:t>Diarrhea </a:t>
            </a:r>
            <a:r>
              <a:rPr lang="en-US" sz="2400" u="sng" dirty="0" smtClean="0"/>
              <a:t>is a symptom, not a disease </a:t>
            </a:r>
            <a:r>
              <a:rPr lang="en-US" sz="2400" dirty="0" smtClean="0"/>
              <a:t>and may occur in many different conditions.</a:t>
            </a:r>
          </a:p>
          <a:p>
            <a:endParaRPr lang="en-US" sz="2400" dirty="0"/>
          </a:p>
          <a:p>
            <a:r>
              <a:rPr lang="en-US" sz="2400" b="1" dirty="0" smtClean="0"/>
              <a:t>Malabsorption</a:t>
            </a:r>
            <a:r>
              <a:rPr lang="en-US" sz="2400" dirty="0" smtClean="0"/>
              <a:t>: abnormality </a:t>
            </a:r>
            <a:r>
              <a:rPr lang="en-US" sz="2400" dirty="0"/>
              <a:t>in absorption of food nutrients across the gastrointestinal (GI) tract.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00200"/>
            <a:ext cx="7772402" cy="444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Acute diarrhea is a common and usually transient, self-limited, Infection related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Chromic diarrhea: usually requires work up, non-infectious cause.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Mechanism of diarrhea</a:t>
            </a:r>
            <a:endParaRPr lang="en-US" sz="3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1193" y="2438401"/>
            <a:ext cx="3228807" cy="34226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Change in:</a:t>
            </a:r>
          </a:p>
          <a:p>
            <a:pPr lvl="1"/>
            <a:r>
              <a:rPr lang="en-US" sz="2200" dirty="0" smtClean="0"/>
              <a:t>Absorption</a:t>
            </a:r>
          </a:p>
          <a:p>
            <a:pPr lvl="1"/>
            <a:r>
              <a:rPr lang="en-US" sz="2200" dirty="0" smtClean="0"/>
              <a:t>Secretion</a:t>
            </a:r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otility of the gut </a:t>
            </a:r>
          </a:p>
          <a:p>
            <a:pPr marL="324000" lvl="1" indent="0">
              <a:buNone/>
            </a:pPr>
            <a:r>
              <a:rPr lang="en-US" sz="2200" dirty="0" smtClean="0"/>
              <a:t>-&gt;in response to various etiology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5" descr="9f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0574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Time course (acute vs. chronic)</a:t>
            </a:r>
          </a:p>
          <a:p>
            <a:r>
              <a:rPr lang="en-US" sz="2800" dirty="0" smtClean="0"/>
              <a:t>Volume (large vs. small)</a:t>
            </a:r>
          </a:p>
          <a:p>
            <a:r>
              <a:rPr lang="en-US" sz="2800" dirty="0" smtClean="0"/>
              <a:t>Pathophysiology (secretory vs. osmotic)</a:t>
            </a:r>
          </a:p>
          <a:p>
            <a:r>
              <a:rPr lang="en-US" sz="2800" dirty="0" smtClean="0"/>
              <a:t>Stool characteristics (watery vs. fatty vs. inflammatory). </a:t>
            </a:r>
          </a:p>
          <a:p>
            <a:r>
              <a:rPr lang="en-US" sz="2800" dirty="0" smtClean="0"/>
              <a:t>Epidemiology (epidemic vs. travel-related vs. immunosuppression-related)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899</TotalTime>
  <Words>2169</Words>
  <Application>Microsoft Office PowerPoint</Application>
  <PresentationFormat>On-screen Show (4:3)</PresentationFormat>
  <Paragraphs>454</Paragraphs>
  <Slides>50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HDOfficeLightV0</vt:lpstr>
      <vt:lpstr>Dividend</vt:lpstr>
      <vt:lpstr>Chronic diarrhea  and malabsorption </vt:lpstr>
      <vt:lpstr>Objectives</vt:lpstr>
      <vt:lpstr>Case#1</vt:lpstr>
      <vt:lpstr>case#2</vt:lpstr>
      <vt:lpstr>Case #3</vt:lpstr>
      <vt:lpstr>Definitions</vt:lpstr>
      <vt:lpstr>Diarrhea</vt:lpstr>
      <vt:lpstr>Mechanism of diarrhea</vt:lpstr>
      <vt:lpstr>Classifications </vt:lpstr>
      <vt:lpstr>PowerPoint Presentation</vt:lpstr>
      <vt:lpstr>Other classification </vt:lpstr>
      <vt:lpstr>Common causes of diarrhea </vt:lpstr>
      <vt:lpstr>Chronic diarrhea  and malabsorption </vt:lpstr>
      <vt:lpstr>Approach to patient with diarrhea</vt:lpstr>
      <vt:lpstr>History</vt:lpstr>
      <vt:lpstr>History …</vt:lpstr>
      <vt:lpstr>Physical examination</vt:lpstr>
      <vt:lpstr>Investigations  are GUIDED BY Hx and Ph Exam (essentials)</vt:lpstr>
      <vt:lpstr>Specific investigations</vt:lpstr>
      <vt:lpstr>Malabsorption </vt:lpstr>
      <vt:lpstr>PowerPoint Presentation</vt:lpstr>
      <vt:lpstr>Clinical features</vt:lpstr>
      <vt:lpstr>Signs and symptoms of malabsorption</vt:lpstr>
      <vt:lpstr>Signs and symptoms of malabsorption….</vt:lpstr>
      <vt:lpstr>Example of Manifestations associated with celiac disease</vt:lpstr>
      <vt:lpstr>Investigation for malabsorption </vt:lpstr>
      <vt:lpstr>Examples of investigations</vt:lpstr>
      <vt:lpstr>Serology  </vt:lpstr>
      <vt:lpstr>Iamging </vt:lpstr>
      <vt:lpstr>Imaging Studies</vt:lpstr>
      <vt:lpstr>Endoscopy </vt:lpstr>
      <vt:lpstr>Treatment</vt:lpstr>
      <vt:lpstr>Nutritional support </vt:lpstr>
      <vt:lpstr>Thank You</vt:lpstr>
      <vt:lpstr>Secretory DIARRHEA  CLUES:   Large volume ( &gt;1 L/d); little change with fasting;         normal  or low stool osmotic gap</vt:lpstr>
      <vt:lpstr>OSMOTIC DIARRHEA           CLUES: Stool volume decreases with fasting                              increased stool osmotic gap</vt:lpstr>
      <vt:lpstr>INFLAMMATORY DIARRHEA</vt:lpstr>
      <vt:lpstr>FATTY DIARRHEA</vt:lpstr>
      <vt:lpstr>Phases of absorption</vt:lpstr>
      <vt:lpstr>Luminal phase </vt:lpstr>
      <vt:lpstr>Mucosal (absorptive) phase</vt:lpstr>
      <vt:lpstr>Postabsorptive, processing phase </vt:lpstr>
      <vt:lpstr>Lab Studies </vt:lpstr>
      <vt:lpstr>Stool analysis</vt:lpstr>
      <vt:lpstr>Tests of fat malabsorption  </vt:lpstr>
      <vt:lpstr>PowerPoint Presentation</vt:lpstr>
      <vt:lpstr>PowerPoint Presentation</vt:lpstr>
      <vt:lpstr>Schilling test </vt:lpstr>
      <vt:lpstr>3 STEPS  SCHILLING TEST </vt:lpstr>
      <vt:lpstr>Bacterial overgrowth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DR.KHALID</dc:creator>
  <cp:lastModifiedBy>3422</cp:lastModifiedBy>
  <cp:revision>165</cp:revision>
  <cp:lastPrinted>2015-11-23T05:46:31Z</cp:lastPrinted>
  <dcterms:created xsi:type="dcterms:W3CDTF">2006-08-16T00:00:00Z</dcterms:created>
  <dcterms:modified xsi:type="dcterms:W3CDTF">2015-11-30T06:04:08Z</dcterms:modified>
</cp:coreProperties>
</file>