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24" r:id="rId3"/>
    <p:sldId id="328" r:id="rId4"/>
    <p:sldId id="325" r:id="rId5"/>
    <p:sldId id="326" r:id="rId6"/>
    <p:sldId id="259" r:id="rId7"/>
    <p:sldId id="257" r:id="rId8"/>
    <p:sldId id="258" r:id="rId9"/>
    <p:sldId id="264" r:id="rId10"/>
    <p:sldId id="260" r:id="rId11"/>
    <p:sldId id="261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69" r:id="rId42"/>
    <p:sldId id="270" r:id="rId43"/>
    <p:sldId id="262" r:id="rId44"/>
    <p:sldId id="263" r:id="rId45"/>
    <p:sldId id="267" r:id="rId46"/>
    <p:sldId id="268" r:id="rId47"/>
    <p:sldId id="281" r:id="rId48"/>
    <p:sldId id="271" r:id="rId49"/>
    <p:sldId id="265" r:id="rId50"/>
    <p:sldId id="266" r:id="rId51"/>
    <p:sldId id="278" r:id="rId52"/>
    <p:sldId id="277" r:id="rId53"/>
    <p:sldId id="272" r:id="rId54"/>
    <p:sldId id="273" r:id="rId55"/>
    <p:sldId id="287" r:id="rId56"/>
    <p:sldId id="288" r:id="rId57"/>
    <p:sldId id="285" r:id="rId58"/>
    <p:sldId id="343" r:id="rId59"/>
    <p:sldId id="344" r:id="rId60"/>
    <p:sldId id="286" r:id="rId61"/>
    <p:sldId id="279" r:id="rId62"/>
    <p:sldId id="280" r:id="rId63"/>
    <p:sldId id="275" r:id="rId64"/>
    <p:sldId id="276" r:id="rId65"/>
    <p:sldId id="330" r:id="rId66"/>
    <p:sldId id="329" r:id="rId67"/>
    <p:sldId id="291" r:id="rId68"/>
    <p:sldId id="342" r:id="rId69"/>
    <p:sldId id="294" r:id="rId70"/>
    <p:sldId id="283" r:id="rId71"/>
    <p:sldId id="284" r:id="rId72"/>
    <p:sldId id="282" r:id="rId73"/>
    <p:sldId id="331" r:id="rId74"/>
    <p:sldId id="332" r:id="rId75"/>
    <p:sldId id="333" r:id="rId76"/>
    <p:sldId id="334" r:id="rId77"/>
    <p:sldId id="335" r:id="rId78"/>
    <p:sldId id="339" r:id="rId79"/>
    <p:sldId id="336" r:id="rId80"/>
    <p:sldId id="337" r:id="rId81"/>
    <p:sldId id="338" r:id="rId82"/>
    <p:sldId id="340" r:id="rId83"/>
    <p:sldId id="34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7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53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2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7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722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209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3CE66-4FDF-4AED-A1C1-EBDC8F958AA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680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801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60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421C1-650B-492A-9065-FAF628FE1922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7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98070-F88B-4DDC-BA35-B81B78814EBE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612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36075-D24B-4F53-8EF1-4F0932149B7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4727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46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45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8354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42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3718B-5AEC-4B13-8AA2-51423E7DFEF6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8202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4930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799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5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793AA-62B4-47AA-A5D6-E573A661CB15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17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716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3EF8C-9313-43F8-804A-C6FA7D583CB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9799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9192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347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2664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9162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53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4034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256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733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E5304-33E8-4D3E-8166-E24A406A92E9}" type="slidenum">
              <a:rPr lang="en-US">
                <a:latin typeface="Tahoma" pitchFamily="34" charset="0"/>
              </a:rPr>
              <a:pPr/>
              <a:t>5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96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41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53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42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5953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4875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693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11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9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48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1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49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24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50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8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0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59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10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53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68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99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9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40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40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8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8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34169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9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5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537FA-01B5-406A-A9E0-B00D0C7D573A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193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69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69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0379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35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73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456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1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EEE-A65C-4CB1-A14A-B00E14AF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sa/url?sa=i&amp;rct=j&amp;q=&amp;esrc=s&amp;frm=1&amp;source=images&amp;cd=&amp;cad=rja&amp;docid=73bgZIO39wt6rM&amp;tbnid=jpC0sTMBeHFwUM:&amp;ved=0CAUQjRw&amp;url=http://www.yale.edu/imaging/echo_atlas/views/&amp;ei=o59FUtOgJYXL0QW4_YHwBg&amp;psig=AFQjCNHUhvxjuuWiyBbx5WDBWHcPV_l7EA&amp;ust=138038091456881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source=images&amp;cd=&amp;cad=rja&amp;docid=Ax_lCjQmbhm9KM&amp;tbnid=nLOCGYWwgCQaPM:&amp;ved=0CAgQjRwwAA&amp;url=http://www.medison.ru/uzi/eho403.htm&amp;ei=HqBFUp3XOsjJ4ASI4IG4Dw&amp;psig=AFQjCNFxCaB5NR7Y87ajpFdVLZ2pXAgzyA&amp;ust=13803810869986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Heart Failure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Waleed</a:t>
            </a:r>
            <a:r>
              <a:rPr lang="en-US" dirty="0" smtClean="0"/>
              <a:t> </a:t>
            </a:r>
            <a:r>
              <a:rPr lang="en-US" dirty="0" err="1" smtClean="0"/>
              <a:t>AlHabeeb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Consultant Heart Failure &amp;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 </a:t>
            </a:r>
          </a:p>
          <a:p>
            <a:r>
              <a:rPr lang="en-US" dirty="0"/>
              <a:t>Dilated </a:t>
            </a:r>
            <a:r>
              <a:rPr lang="en-US" dirty="0" err="1" smtClean="0"/>
              <a:t>cardiomyopathy</a:t>
            </a:r>
            <a:endParaRPr lang="ar-SA" dirty="0" smtClean="0"/>
          </a:p>
          <a:p>
            <a:r>
              <a:rPr lang="en-US" dirty="0" smtClean="0"/>
              <a:t>C</a:t>
            </a:r>
            <a:r>
              <a:rPr lang="ar-SA" smtClean="0"/>
              <a:t>or-pulmonale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Dilated Cardiomyopathy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May develop as a consequence of prior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 or as a result of a recognized toxin, infection, predisposing cardiovascular disease (e.g., hypertension, ischemic or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heart disease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When no cause or associated disease is identified, dilated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has been termed </a:t>
            </a:r>
            <a:r>
              <a:rPr lang="en-US" sz="2800" b="1" dirty="0" smtClean="0"/>
              <a:t>idiopathic 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50 to 60% of such patients have familial disease, and disease-causing mutations currently can be identified in 10 to 20% of such families.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trigger with immune-mediated pathogenesis in genetically predisposed individuals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One third of </a:t>
            </a:r>
            <a:r>
              <a:rPr lang="en-US" sz="2800" dirty="0" err="1" smtClean="0"/>
              <a:t>probands</a:t>
            </a:r>
            <a:r>
              <a:rPr lang="en-US" sz="2800" dirty="0" smtClean="0"/>
              <a:t> and family members develop low-titer, organ-specific </a:t>
            </a:r>
            <a:r>
              <a:rPr lang="en-US" sz="2800" dirty="0" err="1" smtClean="0"/>
              <a:t>autoantibodies</a:t>
            </a:r>
            <a:r>
              <a:rPr lang="en-US" sz="2800" dirty="0" smtClean="0"/>
              <a:t> to cardiac α-myosin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Viral persistence has also been implicated as an ongoing trigger of immune-mediated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Gradual decrease in exercise capacity may be appreciated only in retrospect. </a:t>
            </a:r>
          </a:p>
          <a:p>
            <a:endParaRPr lang="en-US" smtClean="0"/>
          </a:p>
          <a:p>
            <a:r>
              <a:rPr lang="en-US" smtClean="0"/>
              <a:t>The initial presentation is often with acute decompensation triggered by an unrelated problem, such as anemia, thyrotoxicosis, or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Alcoholic Cardiomyopathy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Alcohol and its metabolite, acetaldehyde, are </a:t>
            </a:r>
            <a:r>
              <a:rPr lang="en-US" sz="2800" dirty="0" err="1" smtClean="0"/>
              <a:t>cardiotoxins</a:t>
            </a:r>
            <a:r>
              <a:rPr lang="en-US" sz="2800" dirty="0" smtClean="0"/>
              <a:t> acutely and chronically.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amount of alcohol necessary to produce symptomatic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Heart failure is an enormous medical and societal burden </a:t>
            </a:r>
          </a:p>
          <a:p>
            <a:pPr eaLnBrk="1" hangingPunct="1">
              <a:defRPr/>
            </a:pPr>
            <a:r>
              <a:rPr lang="en-US" sz="2800" smtClean="0"/>
              <a:t>More than 2% of the U.S. population, or almost 5 million people, are affected,</a:t>
            </a:r>
          </a:p>
          <a:p>
            <a:pPr eaLnBrk="1" hangingPunct="1">
              <a:defRPr/>
            </a:pPr>
            <a:r>
              <a:rPr lang="en-US" sz="2800" smtClean="0"/>
              <a:t>It consumes approximately 2% of the National Health Service budget in the United Kingdom, and in the United States, </a:t>
            </a:r>
          </a:p>
          <a:p>
            <a:pPr eaLnBrk="1" hangingPunct="1">
              <a:defRPr/>
            </a:pPr>
            <a:r>
              <a:rPr lang="en-US" sz="2800" smtClean="0"/>
              <a:t>Total annual cost of treatment for heart failure is approximately </a:t>
            </a:r>
            <a:r>
              <a:rPr lang="en-US" sz="2800" i="1" smtClean="0"/>
              <a:t>$28 billion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Doxorubicin </a:t>
            </a:r>
            <a:r>
              <a:rPr lang="en-US" sz="2800" dirty="0" smtClean="0"/>
              <a:t>(</a:t>
            </a:r>
            <a:r>
              <a:rPr lang="en-US" sz="2800" dirty="0" err="1" smtClean="0"/>
              <a:t>Adriamycin</a:t>
            </a:r>
            <a:r>
              <a:rPr lang="en-US" sz="2800" dirty="0" smtClean="0"/>
              <a:t>) </a:t>
            </a:r>
            <a:r>
              <a:rPr lang="en-US" sz="2800" dirty="0" err="1" smtClean="0"/>
              <a:t>cardiotoxicity</a:t>
            </a:r>
            <a:r>
              <a:rPr lang="en-US" sz="2800" dirty="0" smtClean="0"/>
              <a:t> causes characteristic </a:t>
            </a:r>
            <a:r>
              <a:rPr lang="en-US" sz="2800" dirty="0" err="1" smtClean="0"/>
              <a:t>histologic</a:t>
            </a:r>
            <a:r>
              <a:rPr lang="en-US" sz="2800" dirty="0" smtClean="0"/>
              <a:t> changes on </a:t>
            </a:r>
            <a:r>
              <a:rPr lang="en-US" sz="2800" dirty="0" err="1" smtClean="0"/>
              <a:t>endomyocardial</a:t>
            </a:r>
            <a:r>
              <a:rPr lang="en-US" sz="2800" dirty="0" smtClean="0"/>
              <a:t>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Cyclophosphamide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ifosfamide</a:t>
            </a:r>
            <a:r>
              <a:rPr lang="en-US" sz="2800" dirty="0" smtClean="0"/>
              <a:t>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5-Fluorouracil</a:t>
            </a:r>
            <a:r>
              <a:rPr lang="en-US" sz="2800" dirty="0" smtClean="0"/>
              <a:t>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Trastuzumab</a:t>
            </a:r>
            <a:r>
              <a:rPr lang="en-US" sz="2800" b="1" dirty="0" smtClean="0"/>
              <a:t> </a:t>
            </a:r>
            <a:r>
              <a:rPr lang="en-US" sz="2800" dirty="0" smtClean="0"/>
              <a:t>has been associated with an increased incidence of heart failure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Metabolic Causes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Excess catecholamines, as in </a:t>
            </a:r>
            <a:r>
              <a:rPr lang="en-US" i="1" smtClean="0"/>
              <a:t>pheochromocytoma</a:t>
            </a:r>
            <a:r>
              <a:rPr lang="en-US" smtClean="0"/>
              <a:t> </a:t>
            </a:r>
          </a:p>
          <a:p>
            <a:r>
              <a:rPr lang="en-US" i="1" smtClean="0"/>
              <a:t>Cocaine</a:t>
            </a:r>
            <a:r>
              <a:rPr lang="en-US" smtClean="0"/>
              <a:t> increases synaptic concentrations of catecholamines by inhibiting reuptake at nerve terminals; the result may be an acute coronary syndrome or chronic cardiomyopathy.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Thiamine deficiency</a:t>
            </a:r>
            <a:r>
              <a:rPr lang="en-US" sz="2400" dirty="0" smtClean="0"/>
              <a:t> can cause beriberi heart disease, with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high cardiac output followed by low output.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Calcium deficiency</a:t>
            </a:r>
            <a:r>
              <a:rPr lang="en-US" sz="2400" dirty="0" smtClean="0"/>
              <a:t> resulting from </a:t>
            </a:r>
            <a:r>
              <a:rPr lang="en-US" sz="2400" dirty="0" err="1" smtClean="0"/>
              <a:t>hypoparathyroidism</a:t>
            </a:r>
            <a:r>
              <a:rPr lang="en-US" sz="2400" dirty="0" smtClean="0"/>
              <a:t>, gastrointestinal abnormalities, or </a:t>
            </a:r>
            <a:r>
              <a:rPr lang="en-US" sz="2400" dirty="0" err="1" smtClean="0"/>
              <a:t>chelation</a:t>
            </a:r>
            <a:r>
              <a:rPr lang="en-US" sz="2400" dirty="0" smtClean="0"/>
              <a:t> directly compromises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i="1" dirty="0" err="1" smtClean="0"/>
              <a:t>Hypophosphatemia</a:t>
            </a:r>
            <a:r>
              <a:rPr lang="en-US" sz="2400" dirty="0" smtClean="0"/>
              <a:t> which may occur in alcoholism, during recovery from malnutrition, and in </a:t>
            </a:r>
            <a:r>
              <a:rPr lang="en-US" sz="2400" dirty="0" err="1" smtClean="0"/>
              <a:t>hyperalimentation</a:t>
            </a:r>
            <a:r>
              <a:rPr lang="en-US" sz="2400" dirty="0" smtClean="0"/>
              <a:t>, also reduces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Patients with </a:t>
            </a:r>
            <a:r>
              <a:rPr lang="en-US" sz="2400" i="1" dirty="0" smtClean="0"/>
              <a:t>magnesium depletion</a:t>
            </a:r>
            <a:r>
              <a:rPr lang="en-US" sz="2400" dirty="0" smtClean="0"/>
              <a:t> owing to impaired absorption or increased renal excretion also may present with left ventricular dysfunction.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Myopathies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Duchenne's muscular dystrophy and Becker's X-linked skeletal muscle dystrophy typically include cardiac dysfunction </a:t>
            </a:r>
          </a:p>
          <a:p>
            <a:r>
              <a:rPr lang="en-US" smtClean="0"/>
              <a:t>Maternally transmitted mitochondrial myopathies such as Kearns-Sayre syndrome frequently cause cardiac myopathic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Peripartum Cardiomyopathy</a:t>
            </a:r>
            <a:r>
              <a:rPr 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Peripartum</a:t>
            </a:r>
            <a:r>
              <a:rPr lang="en-US" sz="2800" dirty="0" smtClean="0"/>
              <a:t>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appears in the last month of pregnancy or in the first 5 months after delivery in the absence of preexisting cardiac disease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Lymphocytic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, found in 30 to 50% of biopsy specimens, suggests an immune component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prognosis is improvement to normal or near-normal ejection fraction during the next 6 months in more than 50% of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Hypertrophic Cardiomyopathy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myocardial disease</a:t>
            </a:r>
          </a:p>
          <a:p>
            <a:r>
              <a:rPr lang="en-US" smtClean="0"/>
              <a:t>Defined clinically by the presence of unexplained left ventricular hypertrophy </a:t>
            </a:r>
          </a:p>
          <a:p>
            <a:r>
              <a:rPr lang="en-US" smtClean="0"/>
              <a:t>Pathologically by the presence of myocyte disarray surrounding increased areas of loose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 familial, with autosomal dominant inheritance. </a:t>
            </a:r>
          </a:p>
          <a:p>
            <a:r>
              <a:rPr lang="en-US" smtClean="0"/>
              <a:t>Abnormalities in sarcomeric contractile protein genes account for approximately 50 to 60% of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391400" cy="3548058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5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25–35%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MYBPC3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myosin binding protein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20–30%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TNNT2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3–5%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TNNI3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TPM1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α-Tropomyosin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Regulatory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Essential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α-Cardiac actin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TTN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TNNC1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study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CRP3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Muscle LIM 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heart weight is increased and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 is hypertrophic, </a:t>
            </a:r>
          </a:p>
          <a:p>
            <a:r>
              <a:rPr lang="en-US" dirty="0" smtClean="0"/>
              <a:t>Any pattern of thickening may occur</a:t>
            </a:r>
          </a:p>
          <a:p>
            <a:r>
              <a:rPr lang="en-US" dirty="0" err="1" smtClean="0"/>
              <a:t>Histologically</a:t>
            </a:r>
            <a:r>
              <a:rPr lang="en-US" dirty="0" smtClean="0"/>
              <a:t>, the hallmark of hypertrophic </a:t>
            </a:r>
            <a:r>
              <a:rPr lang="en-US" dirty="0" err="1" smtClean="0"/>
              <a:t>cardiomyopathy</a:t>
            </a:r>
            <a:r>
              <a:rPr lang="en-US" dirty="0" smtClean="0"/>
              <a:t> is </a:t>
            </a:r>
            <a:r>
              <a:rPr lang="en-US" dirty="0" err="1" smtClean="0"/>
              <a:t>myocyte</a:t>
            </a:r>
            <a:r>
              <a:rPr lang="en-US" dirty="0" smtClean="0"/>
              <a:t> disarray.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Clinical expression of left ventricular hypertrophy usually occurs during periods of rapid somatic growth, </a:t>
            </a:r>
          </a:p>
          <a:p>
            <a:r>
              <a:rPr lang="en-US" smtClean="0"/>
              <a:t>May be during the first year of life or childhood but more typically during adolescence and, occasionally, in the early 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million Americans have Heart Failure</a:t>
            </a:r>
          </a:p>
          <a:p>
            <a:r>
              <a:rPr lang="en-US" dirty="0" smtClean="0"/>
              <a:t>1/2 million new diagnosis of HF annually</a:t>
            </a:r>
          </a:p>
          <a:p>
            <a:r>
              <a:rPr lang="en-US" dirty="0" smtClean="0"/>
              <a:t>250,000 deaths from HF annually</a:t>
            </a:r>
          </a:p>
          <a:p>
            <a:r>
              <a:rPr lang="en-US" dirty="0" smtClean="0"/>
              <a:t>Leading cause of hospitalization for those over 65 years old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patients are asymptomatic or have only mild or intermittent symptoms. </a:t>
            </a:r>
          </a:p>
          <a:p>
            <a:r>
              <a:rPr lang="en-US" smtClean="0"/>
              <a:t>Symptomatic progression is usually slow, age related, and associated with a gradual deterioration in left ventricular function over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may develop at any age, even many years after the appearance of LVH</a:t>
            </a:r>
          </a:p>
          <a:p>
            <a:r>
              <a:rPr lang="en-US" smtClean="0"/>
              <a:t>Occasionally, sudden death may be the initial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initial diagnostic evaluation includes a family history focusing on premature cardiac disease or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cmbi.bjmu.edu.cn/uptodate/pictures/card_pix/long_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rds.yahoo.com/_ylt=A0PDoS.7AwJN_w8AA0mjzbkF/SIG=130sb4ffo/EXP=1292064059/**http%3a/cardiology.vetmed.lsu.edu/Portals/8/EchoHCMshortAxisLVmeas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of left ventricular hypertrophy: </a:t>
            </a:r>
          </a:p>
          <a:p>
            <a:pPr>
              <a:buFontTx/>
              <a:buNone/>
            </a:pPr>
            <a:r>
              <a:rPr lang="en-US" smtClean="0"/>
              <a:t>-Long-standing systemic hypertension </a:t>
            </a:r>
          </a:p>
          <a:p>
            <a:pPr>
              <a:buFontTx/>
              <a:buNone/>
            </a:pPr>
            <a:r>
              <a:rPr lang="en-US" smtClean="0"/>
              <a:t>-Aortic stenosis</a:t>
            </a:r>
          </a:p>
          <a:p>
            <a:pPr>
              <a:buFontTx/>
              <a:buNone/>
            </a:pPr>
            <a:r>
              <a:rPr lang="en-US" smtClean="0"/>
              <a:t>-Highly trained athletes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Restrictive Cardiomyopathy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forms are uncommon, </a:t>
            </a:r>
          </a:p>
          <a:p>
            <a:r>
              <a:rPr lang="en-US" dirty="0" smtClean="0"/>
              <a:t>Secondary forms, the heart is affected as part of a multisystem disorder, </a:t>
            </a:r>
          </a:p>
          <a:p>
            <a:r>
              <a:rPr lang="en-US" dirty="0" smtClean="0"/>
              <a:t>Usually present at the advanced stage of an infiltrative disease (e.g., </a:t>
            </a:r>
            <a:r>
              <a:rPr lang="en-US" dirty="0" err="1" smtClean="0"/>
              <a:t>amyloidosis</a:t>
            </a:r>
            <a:r>
              <a:rPr lang="en-US" dirty="0" smtClean="0"/>
              <a:t> or </a:t>
            </a:r>
            <a:r>
              <a:rPr lang="en-US" dirty="0" err="1" smtClean="0"/>
              <a:t>sarcoidosis</a:t>
            </a:r>
            <a:r>
              <a:rPr lang="en-US" dirty="0" smtClean="0"/>
              <a:t>) or a systemic storage disease (e.g., </a:t>
            </a:r>
            <a:r>
              <a:rPr lang="en-US" dirty="0" err="1" smtClean="0"/>
              <a:t>hemochromatosis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Restrictive cardiomyopathy may be familial </a:t>
            </a:r>
          </a:p>
          <a:p>
            <a:r>
              <a:rPr lang="en-US" smtClean="0"/>
              <a:t>Part of the genetic and phenotypic expression of hypertrophic cardiomyopathy caused by sarcomeric contractile protein gene abnormalities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forms: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  <a:r>
              <a:rPr lang="en-US" dirty="0" err="1" smtClean="0"/>
              <a:t>amyloidosis</a:t>
            </a:r>
            <a:r>
              <a:rPr lang="en-US" dirty="0" smtClean="0"/>
              <a:t>, </a:t>
            </a:r>
            <a:r>
              <a:rPr lang="en-US" dirty="0" err="1" smtClean="0"/>
              <a:t>hemochromatosis</a:t>
            </a:r>
            <a:r>
              <a:rPr lang="en-US" dirty="0" smtClean="0"/>
              <a:t>, several of the glycogen storage diseases, and </a:t>
            </a:r>
            <a:r>
              <a:rPr lang="en-US" dirty="0" err="1" smtClean="0"/>
              <a:t>Fabry's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Reported in association with skeletal </a:t>
            </a:r>
            <a:r>
              <a:rPr lang="en-US" dirty="0" err="1" smtClean="0"/>
              <a:t>myopathy</a:t>
            </a:r>
            <a:r>
              <a:rPr lang="en-US" dirty="0" smtClean="0"/>
              <a:t> and conduction system disease as part of the phenotypic spectrum caused by mutations in </a:t>
            </a:r>
            <a:r>
              <a:rPr lang="en-US" dirty="0" err="1" smtClean="0"/>
              <a:t>lamin</a:t>
            </a:r>
            <a:r>
              <a:rPr lang="en-US" dirty="0" smtClean="0"/>
              <a:t> A or 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CAUSES OF RESTRICTIVE CARDIOMYOPATHIES</a:t>
            </a:r>
            <a:r>
              <a:rPr lang="en-US" sz="2800" smtClean="0"/>
              <a:t> </a:t>
            </a:r>
          </a:p>
        </p:txBody>
      </p:sp>
      <p:graphicFrame>
        <p:nvGraphicFramePr>
          <p:cNvPr id="139331" name="Group 6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511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INFILTRATIVE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Amyloidosis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Sarcoidosis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STORAGE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Hemochromatosis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Fabry's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disease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Glycogen storage diseases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FIBROTIC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Radiation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Scleroderma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Drugs (e.g., doxorubicin, serotonin, ergotamine)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METABOLIC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Carnitine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deficiency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Defects in fatty acid metabolism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fibrosis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Hypereosinophilic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Lofler's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endocarditis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MISCELLANEOUS CAUSES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Carcinoid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30 to 40% of patients die from heart failure within 1 year after receiving the diagnosis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Even with the very best of modern therapy, heart failure is still associated with an annual mortality rate of 10%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Five-year survival rate of patients with heart failure is approximately 50%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884367" cy="6797040"/>
        </p:xfrm>
        <a:graphic>
          <a:graphicData uri="http://schemas.openxmlformats.org/drawingml/2006/table">
            <a:tbl>
              <a:tblPr/>
              <a:tblGrid>
                <a:gridCol w="245091"/>
                <a:gridCol w="245091"/>
                <a:gridCol w="7394185"/>
              </a:tblGrid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One year mortality rate of those with advanced disease exceeds </a:t>
            </a:r>
            <a:r>
              <a:rPr lang="en-US" sz="2800" i="1" smtClean="0"/>
              <a:t>50%.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This one-year mortality rate for NYHA functional class IV heart failure </a:t>
            </a:r>
            <a:r>
              <a:rPr lang="en-US" sz="2800" i="1" smtClean="0"/>
              <a:t>exceeds</a:t>
            </a:r>
            <a:r>
              <a:rPr lang="en-US" sz="2800" smtClean="0"/>
              <a:t> that of </a:t>
            </a:r>
            <a:r>
              <a:rPr lang="en-US" sz="2800" i="1" smtClean="0"/>
              <a:t>HIV/AIDS</a:t>
            </a:r>
            <a:r>
              <a:rPr lang="en-US" sz="2800" smtClean="0"/>
              <a:t> and common malignancies, including breast, lung, and colon </a:t>
            </a:r>
            <a:r>
              <a:rPr lang="en-US" sz="2800" i="1" smtClean="0"/>
              <a:t>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yale.edu/imaging/echo_atlas/views/graphics/lpla_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967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38" name="Picture 2" descr="http://www.medison.ru/uzi/img/p4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829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1066800"/>
            <a:ext cx="5259288" cy="5386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y/o gentleman </a:t>
            </a:r>
          </a:p>
          <a:p>
            <a:r>
              <a:rPr lang="en-US" dirty="0" smtClean="0"/>
              <a:t>C/O increasing SOB for 3 days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00" b="1" i="1" dirty="0" smtClean="0"/>
              <a:t>          What else do you want to know?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71524"/>
            <a:ext cx="9144000" cy="55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Which statement about </a:t>
            </a:r>
            <a:r>
              <a:rPr lang="en-US" b="1" dirty="0" err="1" smtClean="0"/>
              <a:t>angiotensin</a:t>
            </a:r>
            <a:r>
              <a:rPr lang="en-US" b="1" dirty="0" smtClean="0"/>
              <a:t> II is true?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It is a vasodilator</a:t>
            </a:r>
          </a:p>
          <a:p>
            <a:r>
              <a:rPr lang="en-US" dirty="0" smtClean="0"/>
              <a:t>It promotes sodium excretion</a:t>
            </a:r>
          </a:p>
          <a:p>
            <a:r>
              <a:rPr lang="en-US" dirty="0" smtClean="0"/>
              <a:t>It inhibits growth and remodeling</a:t>
            </a:r>
          </a:p>
          <a:p>
            <a:r>
              <a:rPr lang="en-US" dirty="0" smtClean="0"/>
              <a:t>It causes release of </a:t>
            </a:r>
            <a:r>
              <a:rPr lang="en-US" dirty="0" err="1" smtClean="0"/>
              <a:t>aldosterone</a:t>
            </a:r>
            <a:endParaRPr lang="en-US" dirty="0" smtClean="0"/>
          </a:p>
          <a:p>
            <a:r>
              <a:rPr lang="en-US" dirty="0" smtClean="0"/>
              <a:t>It inhibits thirst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Heart failure with preserved systolic function is not characteristic 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Hypertensive heart disease</a:t>
            </a:r>
          </a:p>
          <a:p>
            <a:r>
              <a:rPr lang="en-US" dirty="0" smtClean="0"/>
              <a:t>Ischemic heart disease</a:t>
            </a:r>
          </a:p>
          <a:p>
            <a:r>
              <a:rPr lang="en-US" dirty="0" smtClean="0"/>
              <a:t>Hypertrophic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Restrictive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Which statement about ACE inhibitors is false?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They prevent degradation of </a:t>
            </a:r>
            <a:r>
              <a:rPr lang="en-US" dirty="0" err="1" smtClean="0"/>
              <a:t>bradykinin</a:t>
            </a:r>
            <a:endParaRPr lang="en-US" dirty="0" smtClean="0"/>
          </a:p>
          <a:p>
            <a:r>
              <a:rPr lang="en-US" dirty="0" smtClean="0"/>
              <a:t>They cause </a:t>
            </a:r>
            <a:r>
              <a:rPr lang="en-US" dirty="0" err="1" smtClean="0"/>
              <a:t>gynecomastia</a:t>
            </a:r>
            <a:r>
              <a:rPr lang="en-US" dirty="0" smtClean="0"/>
              <a:t> in 8% of men</a:t>
            </a:r>
          </a:p>
          <a:p>
            <a:r>
              <a:rPr lang="en-US" dirty="0" smtClean="0"/>
              <a:t>They may improve cough due to heart failure</a:t>
            </a:r>
          </a:p>
          <a:p>
            <a:r>
              <a:rPr lang="en-US" dirty="0" smtClean="0"/>
              <a:t>They cause </a:t>
            </a:r>
            <a:r>
              <a:rPr lang="en-US" dirty="0" err="1" smtClean="0"/>
              <a:t>hyperkalemia</a:t>
            </a:r>
            <a:r>
              <a:rPr lang="en-US" dirty="0" smtClean="0"/>
              <a:t> in some patients</a:t>
            </a:r>
          </a:p>
          <a:p>
            <a:r>
              <a:rPr lang="en-US" dirty="0" err="1" smtClean="0"/>
              <a:t>Dysgeusia</a:t>
            </a:r>
            <a:r>
              <a:rPr lang="en-US" dirty="0" smtClean="0"/>
              <a:t> is a known side effect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62-year-old man has progressive symptoms</a:t>
            </a:r>
            <a:r>
              <a:rPr lang="ar-SA" dirty="0" smtClean="0"/>
              <a:t> </a:t>
            </a:r>
            <a:r>
              <a:rPr lang="en-US" dirty="0" smtClean="0"/>
              <a:t>of dyspnea, and more recently noticed difficulty</a:t>
            </a:r>
            <a:r>
              <a:rPr lang="ar-SA" dirty="0" smtClean="0"/>
              <a:t> </a:t>
            </a:r>
            <a:r>
              <a:rPr lang="en-US" dirty="0" smtClean="0"/>
              <a:t>lying supine. Examination shows an elevated</a:t>
            </a:r>
            <a:r>
              <a:rPr lang="ar-SA" dirty="0" smtClean="0"/>
              <a:t> </a:t>
            </a:r>
            <a:r>
              <a:rPr lang="en-US" dirty="0" smtClean="0"/>
              <a:t>JVP at 8 cm, with a third heart sound,</a:t>
            </a:r>
            <a:r>
              <a:rPr lang="ar-SA" dirty="0" smtClean="0"/>
              <a:t> </a:t>
            </a:r>
            <a:r>
              <a:rPr lang="en-US" dirty="0" smtClean="0"/>
              <a:t>pedal edema, and bibasilar crackles on auscultation.</a:t>
            </a:r>
            <a:r>
              <a:rPr lang="ar-SA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one of the following may be</a:t>
            </a:r>
            <a:r>
              <a:rPr lang="ar-SA" dirty="0" smtClean="0"/>
              <a:t> </a:t>
            </a:r>
            <a:r>
              <a:rPr lang="en-US" dirty="0" smtClean="0"/>
              <a:t>implicated in fluid retention for this condition?</a:t>
            </a:r>
            <a:endParaRPr lang="ar-SA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renin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 err="1" smtClean="0"/>
              <a:t>aldosterone</a:t>
            </a:r>
            <a:r>
              <a:rPr lang="en-US" dirty="0" smtClean="0"/>
              <a:t>  	</a:t>
            </a:r>
          </a:p>
          <a:p>
            <a:r>
              <a:rPr lang="en-US" dirty="0" smtClean="0"/>
              <a:t>increased estrogen</a:t>
            </a:r>
          </a:p>
          <a:p>
            <a:r>
              <a:rPr lang="en-US" dirty="0" smtClean="0"/>
              <a:t>increased growth hormone</a:t>
            </a:r>
          </a:p>
          <a:p>
            <a:r>
              <a:rPr lang="en-US" dirty="0" smtClean="0"/>
              <a:t>decreased vasopressin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Dilated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usually idiopathic 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pathognomonic</a:t>
            </a:r>
            <a:r>
              <a:rPr lang="en-US" dirty="0" smtClean="0"/>
              <a:t> ECG changes  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HIV infection </a:t>
            </a:r>
          </a:p>
          <a:p>
            <a:r>
              <a:rPr lang="en-US" dirty="0" smtClean="0"/>
              <a:t>associated with chronic alcohol misuse </a:t>
            </a:r>
          </a:p>
          <a:p>
            <a:r>
              <a:rPr lang="en-US" dirty="0" smtClean="0"/>
              <a:t>caused by Coxsackie A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Hypertrophic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Genetically transmitted-</a:t>
            </a:r>
            <a:r>
              <a:rPr lang="en-US" dirty="0" err="1" smtClean="0"/>
              <a:t>autosomal</a:t>
            </a:r>
            <a:r>
              <a:rPr lang="en-US" dirty="0" smtClean="0"/>
              <a:t> dominant  </a:t>
            </a:r>
          </a:p>
          <a:p>
            <a:r>
              <a:rPr lang="en-US" dirty="0" smtClean="0"/>
              <a:t>Usually has impaired left ventricular systolic function (reduced EF)  </a:t>
            </a:r>
          </a:p>
          <a:p>
            <a:r>
              <a:rPr lang="en-US" dirty="0" smtClean="0"/>
              <a:t>Typically accompanied by a dilated Left Atrium  </a:t>
            </a:r>
          </a:p>
          <a:p>
            <a:r>
              <a:rPr lang="en-US" dirty="0" smtClean="0"/>
              <a:t>Is not seen in the elderly  </a:t>
            </a:r>
          </a:p>
          <a:p>
            <a:r>
              <a:rPr lang="en-US" dirty="0" smtClean="0"/>
              <a:t>May have concentric LV hypertrophy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Regarding restrictive </a:t>
            </a:r>
            <a:r>
              <a:rPr lang="en-US" b="1" dirty="0" err="1" smtClean="0"/>
              <a:t>cardiomyopathies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 Amyloidosis mainly affects the right heart   </a:t>
            </a:r>
          </a:p>
          <a:p>
            <a:r>
              <a:rPr lang="en-US" dirty="0" smtClean="0"/>
              <a:t> Diastolic function is usually normal  </a:t>
            </a:r>
          </a:p>
          <a:p>
            <a:r>
              <a:rPr lang="en-US" dirty="0" smtClean="0"/>
              <a:t> Never appears in the elderly  </a:t>
            </a:r>
          </a:p>
          <a:p>
            <a:r>
              <a:rPr lang="en-US" dirty="0" smtClean="0"/>
              <a:t> In cardiac </a:t>
            </a:r>
            <a:r>
              <a:rPr lang="en-US" dirty="0" err="1" smtClean="0"/>
              <a:t>amyloidosis</a:t>
            </a:r>
            <a:r>
              <a:rPr lang="en-US" dirty="0" smtClean="0"/>
              <a:t> the ECG usually shows ventricular hypertrophy  </a:t>
            </a:r>
          </a:p>
          <a:p>
            <a:r>
              <a:rPr lang="en-US" dirty="0" smtClean="0"/>
              <a:t> Can be associated with high </a:t>
            </a:r>
            <a:r>
              <a:rPr lang="en-US" dirty="0" err="1" smtClean="0"/>
              <a:t>eosinophilic</a:t>
            </a:r>
            <a:r>
              <a:rPr lang="en-US" dirty="0" smtClean="0"/>
              <a:t> count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following are classified as high-output states: (true-false)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(a) Hypertension </a:t>
            </a:r>
          </a:p>
          <a:p>
            <a:r>
              <a:rPr lang="en-US" dirty="0" smtClean="0"/>
              <a:t>(b) Sepsis</a:t>
            </a:r>
          </a:p>
          <a:p>
            <a:r>
              <a:rPr lang="en-US" dirty="0" smtClean="0"/>
              <a:t>(c) Hypothyroidism</a:t>
            </a:r>
          </a:p>
          <a:p>
            <a:r>
              <a:rPr lang="en-US" dirty="0" smtClean="0"/>
              <a:t>(d) Pregnancy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Arteriovenous</a:t>
            </a:r>
            <a:r>
              <a:rPr lang="en-US" dirty="0" smtClean="0"/>
              <a:t> malformations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CV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sz="6000" b="1" i="1" dirty="0" smtClean="0">
              <a:latin typeface="Algerian" pitchFamily="82" charset="0"/>
            </a:endParaRPr>
          </a:p>
          <a:p>
            <a:pPr>
              <a:buNone/>
            </a:pPr>
            <a:r>
              <a:rPr lang="ar-SA" sz="6000" b="1" i="1" dirty="0" smtClean="0">
                <a:latin typeface="Algerian" pitchFamily="82" charset="0"/>
              </a:rPr>
              <a:t>           Good Luck</a:t>
            </a:r>
            <a:endParaRPr lang="en-US" sz="6000" b="1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1756</Words>
  <Application>Microsoft Office PowerPoint</Application>
  <PresentationFormat>On-screen Show (4:3)</PresentationFormat>
  <Paragraphs>371</Paragraphs>
  <Slides>83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1" baseType="lpstr">
      <vt:lpstr>Algerian</vt:lpstr>
      <vt:lpstr>Arial</vt:lpstr>
      <vt:lpstr>Calibri</vt:lpstr>
      <vt:lpstr>Garamond</vt:lpstr>
      <vt:lpstr>Tahoma</vt:lpstr>
      <vt:lpstr>Times New Roman</vt:lpstr>
      <vt:lpstr>Wingdings</vt:lpstr>
      <vt:lpstr>Office Theme</vt:lpstr>
      <vt:lpstr>Heart Failure</vt:lpstr>
      <vt:lpstr>PowerPoint Presentation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Common Causes</vt:lpstr>
      <vt:lpstr>Cardiomyopathy</vt:lpstr>
      <vt:lpstr>Classification</vt:lpstr>
      <vt:lpstr>PowerPoint Presentation</vt:lpstr>
      <vt:lpstr>Dilated Cardiomyopathy</vt:lpstr>
      <vt:lpstr>PowerPoint Presentation</vt:lpstr>
      <vt:lpstr>PowerPoint Presentation</vt:lpstr>
      <vt:lpstr>Clinical Manifestations </vt:lpstr>
      <vt:lpstr>Alcoholic Cardiomyopathy </vt:lpstr>
      <vt:lpstr>Chemotherapy </vt:lpstr>
      <vt:lpstr>Metabolic Causes </vt:lpstr>
      <vt:lpstr>PowerPoint Presentation</vt:lpstr>
      <vt:lpstr>Skeletal Myopathies </vt:lpstr>
      <vt:lpstr>Peripartum Cardiomyopathy </vt:lpstr>
      <vt:lpstr>Hypertrophic Cardiomyopathy 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Diagnosis</vt:lpstr>
      <vt:lpstr>PowerPoint Presentation</vt:lpstr>
      <vt:lpstr>Differential Diagnosis </vt:lpstr>
      <vt:lpstr>Restrictive Cardiomyopathy </vt:lpstr>
      <vt:lpstr>PowerPoint Presentation</vt:lpstr>
      <vt:lpstr>PowerPoint Presentation</vt:lpstr>
      <vt:lpstr>PowerPoint Presentation</vt:lpstr>
      <vt:lpstr>CAUSES OF RESTRICTIVE CARDIOMYOPATHIES </vt:lpstr>
      <vt:lpstr>Pathophysiology 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Waleed</cp:lastModifiedBy>
  <cp:revision>26</cp:revision>
  <dcterms:created xsi:type="dcterms:W3CDTF">2012-09-06T08:53:44Z</dcterms:created>
  <dcterms:modified xsi:type="dcterms:W3CDTF">2014-02-11T19:40:34Z</dcterms:modified>
</cp:coreProperties>
</file>