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3" r:id="rId3"/>
    <p:sldMasterId id="2147483686" r:id="rId4"/>
    <p:sldMasterId id="2147483699" r:id="rId5"/>
    <p:sldMasterId id="2147483712" r:id="rId6"/>
    <p:sldMasterId id="2147483725" r:id="rId7"/>
    <p:sldMasterId id="2147483777" r:id="rId8"/>
  </p:sldMasterIdLst>
  <p:sldIdLst>
    <p:sldId id="256" r:id="rId9"/>
    <p:sldId id="259" r:id="rId10"/>
    <p:sldId id="260" r:id="rId11"/>
    <p:sldId id="261" r:id="rId12"/>
    <p:sldId id="262" r:id="rId13"/>
    <p:sldId id="263" r:id="rId14"/>
    <p:sldId id="266" r:id="rId15"/>
    <p:sldId id="264" r:id="rId16"/>
    <p:sldId id="265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0" r:id="rId28"/>
    <p:sldId id="281" r:id="rId29"/>
    <p:sldId id="282" r:id="rId30"/>
    <p:sldId id="283" r:id="rId31"/>
    <p:sldId id="277" r:id="rId32"/>
    <p:sldId id="278" r:id="rId33"/>
    <p:sldId id="284" r:id="rId34"/>
    <p:sldId id="279" r:id="rId35"/>
    <p:sldId id="285" r:id="rId36"/>
    <p:sldId id="288" r:id="rId37"/>
    <p:sldId id="286" r:id="rId38"/>
    <p:sldId id="289" r:id="rId39"/>
    <p:sldId id="307" r:id="rId40"/>
    <p:sldId id="306" r:id="rId41"/>
    <p:sldId id="305" r:id="rId42"/>
    <p:sldId id="293" r:id="rId43"/>
    <p:sldId id="287" r:id="rId44"/>
    <p:sldId id="294" r:id="rId45"/>
    <p:sldId id="295" r:id="rId46"/>
    <p:sldId id="300" r:id="rId47"/>
    <p:sldId id="296" r:id="rId48"/>
    <p:sldId id="301" r:id="rId49"/>
    <p:sldId id="298" r:id="rId50"/>
    <p:sldId id="302" r:id="rId51"/>
    <p:sldId id="303" r:id="rId52"/>
    <p:sldId id="304" r:id="rId5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827" autoAdjust="0"/>
    <p:restoredTop sz="94660"/>
  </p:normalViewPr>
  <p:slideViewPr>
    <p:cSldViewPr snapToGrid="0">
      <p:cViewPr varScale="1">
        <p:scale>
          <a:sx n="61" d="100"/>
          <a:sy n="61" d="100"/>
        </p:scale>
        <p:origin x="-90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76129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593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557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26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452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15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497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8565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6748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1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5193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406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3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725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6661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6739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54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4310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63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01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823850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6710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09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764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83770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2576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511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8098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9425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772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44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7534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791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2322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2469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6552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3910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53317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173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33635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954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50087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27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25162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1903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317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3468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58764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91948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54120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8066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20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689147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6418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482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336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45531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18090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121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770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397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09587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765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42002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0955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5912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0541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546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5955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81621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838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95194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520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66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9440720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039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5584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9575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095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5019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90676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904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784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7559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84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989186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89519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71840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677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4660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80257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103632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914400" y="1641475"/>
            <a:ext cx="10363200" cy="4454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D7853-4A9C-40BC-B3D8-E7A99A7A2282}" type="slidenum">
              <a:rPr lang="en-GB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759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0504C-36BD-4155-A2D8-4EF5BF5526EE}" type="datetimeFigureOut">
              <a:rPr lang="ar-SA" smtClean="0"/>
              <a:t>23/12/36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69E4D-E940-4D0A-947B-D739D987F00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1197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1760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9359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60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7946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6145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6982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FF3FEF4-16D7-478C-85D9-F01CD877F892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10/6/2015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46471FE-8ABA-4469-920C-6AB066D9AB57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2567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5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666069" y="1219200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42069" y="1278466"/>
            <a:ext cx="6477000" cy="2057400"/>
          </a:xfrm>
          <a:prstGeom prst="rect">
            <a:avLst/>
          </a:prstGeom>
          <a:noFill/>
          <a:ln>
            <a:solidFill>
              <a:srgbClr val="009999"/>
            </a:solidFill>
          </a:ln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 </a:t>
            </a: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DR. MOSTAFA ALSHAMIRI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ASSISTANT PROFESSOR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CONSULTANT CARDIOLOGIST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ja-JP" noProof="0" dirty="0" smtClean="0">
                <a:solidFill>
                  <a:schemeClr val="tx1"/>
                </a:solidFill>
                <a:latin typeface="Calibri"/>
                <a:ea typeface="MS PGothic" pitchFamily="34" charset="-128"/>
              </a:rPr>
              <a:t>HEAD OF ADULT CARDIOLOGY</a:t>
            </a: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Director of Coronary Care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KING FAHED CARDIAC CENTER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>
                  <a:tint val="75000"/>
                </a:sysClr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000066"/>
              </a:buClr>
              <a:buSzPct val="50000"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srgbClr val="919191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4932" y="213270"/>
            <a:ext cx="4281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rtl="0">
              <a:spcBef>
                <a:spcPct val="0"/>
              </a:spcBef>
              <a:defRPr/>
            </a:pPr>
            <a:r>
              <a:rPr lang="en-US" sz="3600" dirty="0">
                <a:solidFill>
                  <a:srgbClr val="FF0000"/>
                </a:solidFill>
              </a:rPr>
              <a:t>Infective Endocarditis</a:t>
            </a:r>
          </a:p>
        </p:txBody>
      </p:sp>
      <p:sp>
        <p:nvSpPr>
          <p:cNvPr id="7" name="Rectangle 6"/>
          <p:cNvSpPr/>
          <p:nvPr/>
        </p:nvSpPr>
        <p:spPr>
          <a:xfrm>
            <a:off x="3564464" y="4236509"/>
            <a:ext cx="2571551" cy="369332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KKUH </a:t>
            </a:r>
            <a:r>
              <a:rPr kumimoji="1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october</a:t>
            </a:r>
            <a:r>
              <a:rPr kumimoji="1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itchFamily="34" charset="0"/>
                <a:ea typeface="MS PGothic"/>
                <a:cs typeface="MS PGothic"/>
              </a:rPr>
              <a:t> 2015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9252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002057" y="259307"/>
            <a:ext cx="8250072" cy="1158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Determining Risk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87858" y="1642993"/>
            <a:ext cx="5587139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Cardiac conditions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Type of Procedure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78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15522" y="1447800"/>
            <a:ext cx="8175356" cy="44958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Based on risk of progression to severe Endocarditis with substantial morbidity and mortality Classified into 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HIGH risk		 - prophylaxis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MODERATE risk	 - prophylaxis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NEGLIGIBLE risk 	 - no prophylaxis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38030" y="174010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predispose to IE</a:t>
            </a:r>
          </a:p>
        </p:txBody>
      </p:sp>
    </p:spTree>
    <p:extLst>
      <p:ext uri="{BB962C8B-B14F-4D97-AF65-F5344CB8AC3E}">
        <p14:creationId xmlns:p14="http://schemas.microsoft.com/office/powerpoint/2010/main" val="44691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471985" y="1600201"/>
            <a:ext cx="8153400" cy="43434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Prosthetic Valves (400x risk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Previous endocarditis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Congenital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Complex cyanotic disease (Tetralogy, Transposition, Single Ventricle)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Patent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Ductus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Arteriosus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VSD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Coarctation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of aorta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Aortic Stenosis/ Aortic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Mitral Regurgitation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Mitral Stenosis with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Regurg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Surgically constructed systemic pulmonary shunts or conduits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425487" y="274638"/>
            <a:ext cx="8252847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– High Risk</a:t>
            </a:r>
            <a:r>
              <a:rPr kumimoji="0" lang="en-US" sz="4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6978393" y="6122990"/>
            <a:ext cx="3659732" cy="368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Mod Risk per 1997 AHA guidelines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490973" y="5975350"/>
            <a:ext cx="26035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1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Durack, et al. NEJM 1995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82962" y="6373504"/>
            <a:ext cx="46784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30000" noProof="0" dirty="0" smtClean="0">
                <a:ln>
                  <a:noFill/>
                </a:ln>
                <a:effectLst/>
                <a:uLnTx/>
                <a:uFillTx/>
              </a:rPr>
              <a:t>2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Steckleberg, et al.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Inf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Dis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Clin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N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effectLst/>
                <a:uLnTx/>
                <a:uFillTx/>
              </a:rPr>
              <a:t>Amer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1993</a:t>
            </a:r>
            <a:endParaRPr kumimoji="0" lang="en-US" sz="1800" b="0" i="0" u="none" strike="noStrike" kern="0" cap="none" spc="0" normalizeH="0" baseline="30000" noProof="0" dirty="0" smtClean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3645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53338" y="1503336"/>
            <a:ext cx="8305800" cy="489746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MVP + regurgitation and/or thickened leaflets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Pure Mitral Stenosis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TR/TS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Pulmonary Stenosis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Bicuspid AV/ Aortic Sclerosis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degenerative valve disease in Elderly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Asymmetrical Septal Hypertrophy/HOCM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Surgically repaired intra-cardiac lesions without hemodynamic abnormality, &lt; 6 months after surgery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4045" y="152400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- Moderate Risk</a:t>
            </a:r>
            <a:r>
              <a:rPr kumimoji="0" lang="en-US" sz="36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1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998159" y="5981053"/>
            <a:ext cx="28694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1Durack, et al. NEJM 1995</a:t>
            </a:r>
          </a:p>
        </p:txBody>
      </p:sp>
    </p:spTree>
    <p:extLst>
      <p:ext uri="{BB962C8B-B14F-4D97-AF65-F5344CB8AC3E}">
        <p14:creationId xmlns:p14="http://schemas.microsoft.com/office/powerpoint/2010/main" val="7019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31019" y="1678982"/>
            <a:ext cx="8229600" cy="46021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MVP no regurgitation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Physiologic/innocent murmur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Pacemaker/ICD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Isolated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Secondum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ASD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Previous CABG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Surgical repair ASD/VSD/PDA , no residua &gt; 6mos after surgery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332492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Negligible Risk (no prophylaxis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6688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 txBox="1">
            <a:spLocks noChangeArrowheads="1"/>
          </p:cNvSpPr>
          <p:nvPr/>
        </p:nvSpPr>
        <p:spPr>
          <a:xfrm>
            <a:off x="1883046" y="1817179"/>
            <a:ext cx="8229600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Highest risk oral/dental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Intermediate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- risk GU/Pulmonary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Low risk GI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14043" y="646591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Procedures</a:t>
            </a:r>
          </a:p>
        </p:txBody>
      </p:sp>
    </p:spTree>
    <p:extLst>
      <p:ext uri="{BB962C8B-B14F-4D97-AF65-F5344CB8AC3E}">
        <p14:creationId xmlns:p14="http://schemas.microsoft.com/office/powerpoint/2010/main" val="307047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60535" y="1912578"/>
            <a:ext cx="8229600" cy="4448175"/>
          </a:xfrm>
          <a:prstGeom prst="rect">
            <a:avLst/>
          </a:prstGeom>
          <a:ln>
            <a:solidFill>
              <a:sysClr val="window" lastClr="FFFFFF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Type of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Times New Roman" pitchFamily="18" charset="0"/>
              </a:rPr>
              <a:t>lesion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Monotype Koufi" pitchFamily="2" charset="-78"/>
                <a:cs typeface="Monotype Koufi" pitchFamily="2" charset="-78"/>
              </a:rPr>
              <a:t>     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Koufi" pitchFamily="2" charset="-78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Native.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                                     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Monotype Koufi" pitchFamily="2" charset="-78"/>
                <a:cs typeface="Monotype Koufi" pitchFamily="2" charset="-78"/>
              </a:rPr>
              <a:t>Prosthetic.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Monotype Koufi" pitchFamily="2" charset="-78"/>
                <a:cs typeface="Monotype Koufi" pitchFamily="2" charset="-78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Onset &amp; progress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   </a:t>
            </a:r>
            <a:r>
              <a:rPr kumimoji="0" lang="ar-SA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Acute.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                                                          Sub acute.</a:t>
            </a: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endParaRPr kumimoji="0" lang="en-US" sz="3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Acquire of infection                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Nosocomial 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.</a:t>
            </a:r>
          </a:p>
          <a:p>
            <a:pPr lvl="0">
              <a:lnSpc>
                <a:spcPct val="80000"/>
              </a:lnSpc>
              <a:buClr>
                <a:srgbClr val="FFFF00"/>
              </a:buClr>
              <a:buNone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onotype Corsiva" pitchFamily="66" charset="0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Monotype Corsiva" pitchFamily="66" charset="0"/>
              <a:ea typeface="+mn-ea"/>
              <a:cs typeface="+mn-cs"/>
            </a:endParaRPr>
          </a:p>
        </p:txBody>
      </p:sp>
      <p:sp>
        <p:nvSpPr>
          <p:cNvPr id="6" name="Left Brace 5"/>
          <p:cNvSpPr/>
          <p:nvPr/>
        </p:nvSpPr>
        <p:spPr>
          <a:xfrm>
            <a:off x="5997844" y="2340250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7" name="Left Brace 6"/>
          <p:cNvSpPr/>
          <p:nvPr/>
        </p:nvSpPr>
        <p:spPr>
          <a:xfrm>
            <a:off x="6150244" y="3841005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" name="Left Brace 7"/>
          <p:cNvSpPr/>
          <p:nvPr/>
        </p:nvSpPr>
        <p:spPr>
          <a:xfrm>
            <a:off x="6302644" y="5217764"/>
            <a:ext cx="170481" cy="1069383"/>
          </a:xfrm>
          <a:prstGeom prst="lef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 sz="9600" dirty="0"/>
          </a:p>
        </p:txBody>
      </p:sp>
      <p:sp>
        <p:nvSpPr>
          <p:cNvPr id="9" name="TextBox 8"/>
          <p:cNvSpPr txBox="1"/>
          <p:nvPr/>
        </p:nvSpPr>
        <p:spPr>
          <a:xfrm>
            <a:off x="7113722" y="5889354"/>
            <a:ext cx="133285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community</a:t>
            </a:r>
            <a:endParaRPr lang="ar-SA" dirty="0"/>
          </a:p>
        </p:txBody>
      </p:sp>
      <p:sp>
        <p:nvSpPr>
          <p:cNvPr id="10" name="مربع نص 2"/>
          <p:cNvSpPr txBox="1">
            <a:spLocks noChangeArrowheads="1"/>
          </p:cNvSpPr>
          <p:nvPr/>
        </p:nvSpPr>
        <p:spPr bwMode="auto">
          <a:xfrm>
            <a:off x="2295932" y="642938"/>
            <a:ext cx="6929437" cy="584200"/>
          </a:xfrm>
          <a:prstGeom prst="rect">
            <a:avLst/>
          </a:prstGeom>
          <a:gradFill rotWithShape="0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/>
          </a:gradFill>
          <a:ln w="38100" cmpd="dbl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ie</a:t>
            </a:r>
            <a:endParaRPr lang="ar-SA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9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039845"/>
              </p:ext>
            </p:extLst>
          </p:nvPr>
        </p:nvGraphicFramePr>
        <p:xfrm>
          <a:off x="1982492" y="2032861"/>
          <a:ext cx="7134225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MS Org Chart" r:id="rId3" imgW="7759440" imgH="2616120" progId="">
                  <p:embed followColorScheme="full"/>
                </p:oleObj>
              </mc:Choice>
              <mc:Fallback>
                <p:oleObj name="MS Org Chart" r:id="rId3" imgW="7759440" imgH="2616120" progId="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2492" y="2032861"/>
                        <a:ext cx="7134225" cy="35052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1799094" y="225643"/>
            <a:ext cx="7772400" cy="16764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ORIGINAL 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CLASSIFICATION</a:t>
            </a:r>
            <a:b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(Prior to Antibiotic era)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6884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87474" y="0"/>
            <a:ext cx="7848600" cy="6096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Clinical Features-1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585993" y="609600"/>
            <a:ext cx="8153400" cy="59436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Onset usually within 2 weeks of infection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Indolent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             -fever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       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Malaise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Fatigue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Night sweats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Anorexia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- Weight loss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 Explosive course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CCF , murmur new onset or changing characters,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with severe systemic sepsis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799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9650" y="990600"/>
            <a:ext cx="7772400" cy="54864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Spleno-megaly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30%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Petechiae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	20 - 40%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Conjunctivae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Buccal mucosa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palate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in supra-clavicular regions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Osler’s Nodes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10 - 25%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Splinter Haemorrhages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5 - 10%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Roth Spots	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			~ 5%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Musculoskeletal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rthritis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80649" y="-46494"/>
            <a:ext cx="7772400" cy="9144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Other Clinical Features-2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261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AGENDA</a:t>
            </a:r>
            <a:endParaRPr lang="ar-SA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029753" y="1584486"/>
            <a:ext cx="8229600" cy="44958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Definition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Path-physiology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The risk factors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Clinical features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Diagnosis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Treatment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Complication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Prevention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91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52400"/>
            <a:ext cx="8915400" cy="213360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en-US" dirty="0" smtClean="0"/>
              <a:t>Clinical features- immunological </a:t>
            </a:r>
            <a:r>
              <a:rPr lang="en-US" dirty="0" err="1" smtClean="0"/>
              <a:t>phenomina</a:t>
            </a:r>
            <a:r>
              <a:rPr lang="en-US" dirty="0" smtClean="0"/>
              <a:t> (</a:t>
            </a:r>
            <a:r>
              <a:rPr lang="en-US" dirty="0" err="1" smtClean="0"/>
              <a:t>glumerolo-nephriti</a:t>
            </a:r>
            <a:r>
              <a:rPr lang="en-US" dirty="0" smtClean="0"/>
              <a:t>, </a:t>
            </a:r>
            <a:r>
              <a:rPr lang="en-US" dirty="0" err="1" smtClean="0"/>
              <a:t>osler</a:t>
            </a:r>
            <a:r>
              <a:rPr lang="en-US" dirty="0" smtClean="0"/>
              <a:t> nodes, </a:t>
            </a:r>
            <a:r>
              <a:rPr lang="en-US" dirty="0" err="1" smtClean="0"/>
              <a:t>roth</a:t>
            </a:r>
            <a:r>
              <a:rPr lang="en-US" dirty="0" smtClean="0"/>
              <a:t> spot , RF +</a:t>
            </a:r>
            <a:r>
              <a:rPr lang="en-US" dirty="0" err="1" smtClean="0"/>
              <a:t>ve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58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91707" y="2438400"/>
            <a:ext cx="5095666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676400" y="2209801"/>
            <a:ext cx="35052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Osler nodes , painful lesion in distal finger</a:t>
            </a:r>
            <a:endParaRPr lang="ar-SA" dirty="0">
              <a:solidFill>
                <a:prstClr val="white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8493680"/>
              </p:ext>
            </p:extLst>
          </p:nvPr>
        </p:nvGraphicFramePr>
        <p:xfrm>
          <a:off x="1102959" y="2843510"/>
          <a:ext cx="4267200" cy="363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Photo Editor Photo" r:id="rId4" imgW="1657581" imgH="1114581" progId="MSPhotoEd.3">
                  <p:embed/>
                </p:oleObj>
              </mc:Choice>
              <mc:Fallback>
                <p:oleObj name="Photo Editor Photo" r:id="rId4" imgW="1657581" imgH="111458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2959" y="2843510"/>
                        <a:ext cx="4267200" cy="363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71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1"/>
          <p:cNvSpPr>
            <a:spLocks/>
          </p:cNvSpPr>
          <p:nvPr/>
        </p:nvSpPr>
        <p:spPr bwMode="auto">
          <a:xfrm>
            <a:off x="4398245" y="76200"/>
            <a:ext cx="3394397" cy="90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l" rtl="0"/>
            <a:r>
              <a:rPr lang="en-US" sz="5900">
                <a:solidFill>
                  <a:srgbClr val="FFBD0B"/>
                </a:solidFill>
                <a:latin typeface="Times New Roman" pitchFamily="-107" charset="0"/>
                <a:cs typeface="Times New Roman" pitchFamily="-107" charset="0"/>
                <a:sym typeface="Times New Roman" pitchFamily="-107" charset="0"/>
              </a:rPr>
              <a:t>Roth Spots</a:t>
            </a:r>
          </a:p>
        </p:txBody>
      </p:sp>
      <p:pic>
        <p:nvPicPr>
          <p:cNvPr id="1986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977" y="990600"/>
            <a:ext cx="6642571" cy="273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ontent Placeholder 3" descr="roth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990" y="3352800"/>
            <a:ext cx="4948813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2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76200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/>
              <a:t>V</a:t>
            </a:r>
            <a:r>
              <a:rPr lang="en-US" dirty="0" smtClean="0"/>
              <a:t>ascular </a:t>
            </a:r>
            <a:r>
              <a:rPr lang="en-US" dirty="0" err="1"/>
              <a:t>P</a:t>
            </a:r>
            <a:r>
              <a:rPr lang="en-US" dirty="0" err="1" smtClean="0"/>
              <a:t>henomina</a:t>
            </a:r>
            <a:r>
              <a:rPr lang="en-US" dirty="0" smtClean="0"/>
              <a:t> -Septic emboli</a:t>
            </a:r>
            <a:endParaRPr lang="en-US" dirty="0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762002"/>
            <a:ext cx="4495800" cy="281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Documents and Settings\Dr.Mustafa\My Documents\My Pictures\1821075f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32130" y="838201"/>
            <a:ext cx="3525670" cy="23621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32130" y="3352800"/>
            <a:ext cx="352567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err="1">
                <a:solidFill>
                  <a:prstClr val="white"/>
                </a:solidFill>
              </a:rPr>
              <a:t>Janway</a:t>
            </a:r>
            <a:r>
              <a:rPr lang="en-US" dirty="0">
                <a:solidFill>
                  <a:prstClr val="white"/>
                </a:solidFill>
              </a:rPr>
              <a:t> , vascular Painless hemorrhagic </a:t>
            </a:r>
            <a:r>
              <a:rPr lang="en-US" dirty="0" err="1">
                <a:solidFill>
                  <a:prstClr val="white"/>
                </a:solidFill>
              </a:rPr>
              <a:t>cutaneus</a:t>
            </a:r>
            <a:r>
              <a:rPr lang="en-US" dirty="0">
                <a:solidFill>
                  <a:prstClr val="white"/>
                </a:solidFill>
              </a:rPr>
              <a:t> lesion in the palm and sole </a:t>
            </a:r>
            <a:endParaRPr lang="ar-SA" dirty="0">
              <a:solidFill>
                <a:prstClr val="white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6900" y="3703640"/>
            <a:ext cx="3325544" cy="3001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101382" y="5029200"/>
            <a:ext cx="1191545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 rtl="0"/>
            <a:r>
              <a:rPr lang="en-US" dirty="0">
                <a:solidFill>
                  <a:prstClr val="white"/>
                </a:solidFill>
              </a:rPr>
              <a:t>Splinter hg</a:t>
            </a:r>
            <a:endParaRPr lang="ar-SA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48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Subconjunctival Hemorrhages</a:t>
            </a:r>
          </a:p>
        </p:txBody>
      </p:sp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3581400" y="1981201"/>
          <a:ext cx="5410200" cy="366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Photo Editor Photo" r:id="rId3" imgW="1657581" imgH="1123810" progId="MSPhotoEd.3">
                  <p:embed/>
                </p:oleObj>
              </mc:Choice>
              <mc:Fallback>
                <p:oleObj name="Photo Editor Photo" r:id="rId3" imgW="1657581" imgH="11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1"/>
                        <a:ext cx="5410200" cy="366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20856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2425485" y="139872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ROTH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SPOT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OSLER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NODE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MURM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EANWAY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ANEMIA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NAIL HG (SPLINTER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HG)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425485" y="170022"/>
            <a:ext cx="7586420" cy="1228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/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</a:t>
            </a:r>
            <a:r>
              <a:rPr lang="en-US" sz="3300" dirty="0" smtClean="0">
                <a:latin typeface="Calibri"/>
              </a:rPr>
              <a:t>A </a:t>
            </a:r>
            <a:r>
              <a:rPr lang="en-US" sz="3300" dirty="0">
                <a:latin typeface="Calibri"/>
              </a:rPr>
              <a:t>common mnemonic for the signs and </a:t>
            </a:r>
            <a:r>
              <a:rPr lang="en-US" sz="3300" dirty="0" smtClean="0">
                <a:latin typeface="Calibri"/>
              </a:rPr>
              <a:t>   symptoms </a:t>
            </a:r>
            <a:r>
              <a:rPr lang="en-US" sz="3300" dirty="0">
                <a:latin typeface="Calibri"/>
              </a:rPr>
              <a:t>of endocarditis </a:t>
            </a:r>
            <a:r>
              <a:rPr lang="en-US" sz="3300" dirty="0">
                <a:solidFill>
                  <a:prstClr val="white"/>
                </a:solidFill>
                <a:latin typeface="Calibri"/>
              </a:rPr>
              <a:t>is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FROM JANE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:</a:t>
            </a: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5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898540" y="1524000"/>
            <a:ext cx="82296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C.B.C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ESR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Blood cultures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RFT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URINE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ECG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CXR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q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ECHO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صورة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2060" y="1643189"/>
            <a:ext cx="3071813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409628" y="464949"/>
            <a:ext cx="506794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INVESTIGATIONS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30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TEE</a:t>
            </a:r>
            <a:endParaRPr lang="en-US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3223" y="1600201"/>
            <a:ext cx="62455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21439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98728" y="901484"/>
            <a:ext cx="7848600" cy="5791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CC3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	50 - 70%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Streptococci     (50% of all Strep)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Staphylococc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		              ~ 25%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Mostly Coagulase +</a:t>
            </a:r>
            <a:r>
              <a:rPr kumimoji="0" lang="en-GB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Staph. Aureus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Staph. Epidermidis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›› Enterococci</a:t>
            </a: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	         ~ 10%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HACEK 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Haemophilus species,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Actinobacillus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Actinomycetemcomitans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Cardiobacterium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hominis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Eikenella</a:t>
            </a: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Kingella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27143" y="61992"/>
            <a:ext cx="7772400" cy="762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Native Valve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Endo-carditis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 </a:t>
            </a: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Microbiology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3054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25847" y="1163661"/>
            <a:ext cx="7772400" cy="46482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Skin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most predominant source of infection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70 - 100% of Rt. sided IE results in pneumonia and septic emboli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Microbiology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Staph aureus				~60%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Streptococci and Enterococci		~20%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Gram -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bacilli			           ~10%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Fungi (Candida and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Aspergillus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~5%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0942" y="304800"/>
            <a:ext cx="7831807" cy="687092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IE in IV Drug Abusers</a:t>
            </a: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638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07390" y="274638"/>
            <a:ext cx="9841424" cy="1166704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sz="3600" b="1" dirty="0">
                <a:solidFill>
                  <a:srgbClr val="FF0000"/>
                </a:solidFill>
              </a:rPr>
              <a:t>Prosthetic Valve </a:t>
            </a:r>
            <a:r>
              <a:rPr lang="en-GB" sz="3600" b="1" dirty="0" err="1">
                <a:solidFill>
                  <a:srgbClr val="FF0000"/>
                </a:solidFill>
              </a:rPr>
              <a:t>Endocarditis</a:t>
            </a:r>
            <a:r>
              <a:rPr lang="en-GB" sz="3600" dirty="0"/>
              <a:t/>
            </a:r>
            <a:br>
              <a:rPr lang="en-GB" sz="3600" dirty="0"/>
            </a:br>
            <a:r>
              <a:rPr lang="en-GB" sz="3200" b="1" dirty="0"/>
              <a:t>Classification</a:t>
            </a:r>
            <a:endParaRPr lang="en-GB" sz="3600" dirty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01858" y="1600201"/>
            <a:ext cx="469254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Early ( &lt; 60 days )</a:t>
            </a:r>
            <a:endParaRPr lang="en-GB" b="1" dirty="0"/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Reflects </a:t>
            </a:r>
            <a:r>
              <a:rPr lang="en-GB" sz="2000" b="1" dirty="0" err="1"/>
              <a:t>perioperative</a:t>
            </a:r>
            <a:r>
              <a:rPr lang="en-GB" sz="2000" b="1" dirty="0"/>
              <a:t> contamination</a:t>
            </a:r>
          </a:p>
          <a:p>
            <a:pPr>
              <a:defRPr/>
            </a:pPr>
            <a:r>
              <a:rPr lang="en-GB" sz="2000" b="1" dirty="0"/>
              <a:t>Incidence around 1%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</a:p>
          <a:p>
            <a:pPr lvl="1">
              <a:defRPr/>
            </a:pPr>
            <a:r>
              <a:rPr lang="en-GB" sz="1800" b="1" dirty="0">
                <a:solidFill>
                  <a:srgbClr val="33CC33"/>
                </a:solidFill>
              </a:rPr>
              <a:t>Staph </a:t>
            </a:r>
            <a:r>
              <a:rPr lang="en-GB" sz="1800" b="1" dirty="0">
                <a:solidFill>
                  <a:srgbClr val="FFFF00"/>
                </a:solidFill>
              </a:rPr>
              <a:t>(45 - 50%)</a:t>
            </a:r>
            <a:endParaRPr lang="en-GB" sz="2000" b="1" dirty="0">
              <a:solidFill>
                <a:srgbClr val="FFFF00"/>
              </a:solidFill>
            </a:endParaRP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Epiderm</a:t>
            </a:r>
            <a:r>
              <a:rPr lang="en-GB" sz="1800" b="1" dirty="0">
                <a:solidFill>
                  <a:srgbClr val="FFFF00"/>
                </a:solidFill>
              </a:rPr>
              <a:t> (~ 30%)</a:t>
            </a:r>
          </a:p>
          <a:p>
            <a:pPr lvl="2">
              <a:defRPr/>
            </a:pPr>
            <a:r>
              <a:rPr lang="en-GB" sz="1800" b="1" dirty="0">
                <a:solidFill>
                  <a:srgbClr val="FFFF00"/>
                </a:solidFill>
              </a:rPr>
              <a:t>Staph. </a:t>
            </a:r>
            <a:r>
              <a:rPr lang="en-GB" sz="1800" b="1" dirty="0" err="1">
                <a:solidFill>
                  <a:srgbClr val="FFFF00"/>
                </a:solidFill>
              </a:rPr>
              <a:t>Aureus</a:t>
            </a:r>
            <a:r>
              <a:rPr lang="en-GB" sz="1800" b="1" dirty="0">
                <a:solidFill>
                  <a:srgbClr val="FFFF00"/>
                </a:solidFill>
              </a:rPr>
              <a:t>   (~ 20%)</a:t>
            </a:r>
            <a:endParaRPr lang="en-GB" sz="16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Gram -</a:t>
            </a:r>
            <a:r>
              <a:rPr lang="en-GB" sz="1800" b="1" dirty="0" err="1">
                <a:solidFill>
                  <a:srgbClr val="FFFF00"/>
                </a:solidFill>
              </a:rPr>
              <a:t>ve</a:t>
            </a:r>
            <a:r>
              <a:rPr lang="en-GB" sz="1800" b="1" dirty="0">
                <a:solidFill>
                  <a:srgbClr val="FFFF00"/>
                </a:solidFill>
              </a:rPr>
              <a:t> aerobes (~20%)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Fungi   (~ 10%)</a:t>
            </a: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Strep and </a:t>
            </a:r>
            <a:r>
              <a:rPr lang="en-GB" sz="1800" b="1" dirty="0" err="1">
                <a:solidFill>
                  <a:srgbClr val="FFFF00"/>
                </a:solidFill>
              </a:rPr>
              <a:t>Entero</a:t>
            </a:r>
            <a:r>
              <a:rPr lang="en-GB" sz="1800" b="1" dirty="0">
                <a:solidFill>
                  <a:srgbClr val="FFFF00"/>
                </a:solidFill>
              </a:rPr>
              <a:t> (5-10%)</a:t>
            </a:r>
          </a:p>
          <a:p>
            <a:pPr lvl="2">
              <a:defRPr/>
            </a:pPr>
            <a:endParaRPr lang="en-GB" dirty="0"/>
          </a:p>
          <a:p>
            <a:pPr lvl="1">
              <a:defRPr/>
            </a:pPr>
            <a:endParaRPr lang="en-GB" dirty="0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197600" y="1600201"/>
            <a:ext cx="3938292" cy="4525963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defRPr/>
            </a:pPr>
            <a:r>
              <a:rPr lang="en-GB" b="1" dirty="0">
                <a:solidFill>
                  <a:srgbClr val="FF3300"/>
                </a:solidFill>
              </a:rPr>
              <a:t>Late ( &gt; 60 days)</a:t>
            </a:r>
          </a:p>
          <a:p>
            <a:pPr>
              <a:defRPr/>
            </a:pPr>
            <a:endParaRPr lang="en-GB" sz="2000" b="1" dirty="0">
              <a:solidFill>
                <a:srgbClr val="FFFF00"/>
              </a:solidFill>
            </a:endParaRPr>
          </a:p>
          <a:p>
            <a:pPr>
              <a:defRPr/>
            </a:pPr>
            <a:r>
              <a:rPr lang="en-GB" sz="2000" b="1" dirty="0"/>
              <a:t>After </a:t>
            </a:r>
            <a:r>
              <a:rPr lang="en-GB" sz="2000" b="1" dirty="0" err="1"/>
              <a:t>endothelialization</a:t>
            </a:r>
            <a:endParaRPr lang="en-GB" sz="2000" b="1" dirty="0"/>
          </a:p>
          <a:p>
            <a:pPr>
              <a:defRPr/>
            </a:pPr>
            <a:r>
              <a:rPr lang="en-GB" sz="2000" b="1" dirty="0"/>
              <a:t>Incidence 0.2 -0.5 % / pt. year</a:t>
            </a:r>
          </a:p>
          <a:p>
            <a:pPr>
              <a:defRPr/>
            </a:pPr>
            <a:r>
              <a:rPr lang="en-GB" sz="2000" b="1" dirty="0"/>
              <a:t>Transient bacteraemia from dental, GI or GU</a:t>
            </a:r>
          </a:p>
          <a:p>
            <a:pPr>
              <a:defRPr/>
            </a:pPr>
            <a:r>
              <a:rPr lang="en-GB" sz="2000" b="1" dirty="0">
                <a:solidFill>
                  <a:schemeClr val="accent1"/>
                </a:solidFill>
              </a:rPr>
              <a:t>Microbiology</a:t>
            </a:r>
            <a:endParaRPr lang="en-GB" sz="2000" b="1" dirty="0">
              <a:solidFill>
                <a:srgbClr val="FFFF00"/>
              </a:solidFill>
            </a:endParaRPr>
          </a:p>
          <a:p>
            <a:pPr lvl="1">
              <a:defRPr/>
            </a:pPr>
            <a:r>
              <a:rPr lang="en-GB" sz="1800" b="1" dirty="0">
                <a:solidFill>
                  <a:srgbClr val="FFFF00"/>
                </a:solidFill>
              </a:rPr>
              <a:t>resembles native valve </a:t>
            </a:r>
            <a:r>
              <a:rPr lang="en-GB" sz="1800" b="1" dirty="0" err="1">
                <a:solidFill>
                  <a:srgbClr val="FFFF00"/>
                </a:solidFill>
              </a:rPr>
              <a:t>endocarditis</a:t>
            </a:r>
            <a:endParaRPr lang="en-GB" sz="1800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GB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86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6772" y="1577657"/>
            <a:ext cx="7857641" cy="4351338"/>
          </a:xfrm>
          <a:ln>
            <a:solidFill>
              <a:schemeClr val="accent5"/>
            </a:solidFill>
          </a:ln>
        </p:spPr>
        <p:txBody>
          <a:bodyPr>
            <a:normAutofit fontScale="70000" lnSpcReduction="20000"/>
          </a:bodyPr>
          <a:lstStyle/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Definition  :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600" dirty="0">
              <a:solidFill>
                <a:srgbClr val="DDDDDD"/>
              </a:solidFill>
              <a:latin typeface="David" pitchFamily="34" charset="-79"/>
              <a:cs typeface="David" pitchFamily="34" charset="-79"/>
            </a:endParaRP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>
                <a:solidFill>
                  <a:srgbClr val="FF0000"/>
                </a:solidFill>
              </a:rPr>
              <a:t>Infection of endothelium surface of heart either of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1.Heart valves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2.Septal defects.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3.Chordae </a:t>
            </a:r>
            <a:r>
              <a:rPr lang="en-US" sz="2700" dirty="0" err="1"/>
              <a:t>Tendinea</a:t>
            </a:r>
            <a:r>
              <a:rPr lang="en-US" sz="2700" dirty="0"/>
              <a:t> .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US" sz="2700" dirty="0"/>
              <a:t>4.A.V shunt. </a:t>
            </a:r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endParaRPr lang="en-US" sz="2700" dirty="0"/>
          </a:p>
          <a:p>
            <a:pPr marL="342900" lvl="0" indent="-342900" algn="l" rtl="0">
              <a:lnSpc>
                <a:spcPct val="100000"/>
              </a:lnSpc>
              <a:spcBef>
                <a:spcPct val="20000"/>
              </a:spcBef>
              <a:buNone/>
              <a:defRPr/>
            </a:pPr>
            <a:r>
              <a:rPr lang="en-GB" sz="2700" dirty="0"/>
              <a:t>It remains a life-threatening disease with significant mortality (about 20%) and morbidity.</a:t>
            </a:r>
          </a:p>
          <a:p>
            <a:pPr algn="l"/>
            <a:endParaRPr lang="ar-S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061269" y="281354"/>
            <a:ext cx="7849117" cy="9740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Infective Endocarditis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004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26863" y="571500"/>
            <a:ext cx="7772400" cy="571500"/>
          </a:xfrm>
          <a:prstGeom prst="rect">
            <a:avLst/>
          </a:prstGeom>
          <a:gradFill>
            <a:gsLst>
              <a:gs pos="0">
                <a:srgbClr val="DDDDDD">
                  <a:tint val="66000"/>
                  <a:satMod val="160000"/>
                </a:srgbClr>
              </a:gs>
              <a:gs pos="50000">
                <a:srgbClr val="DDDDDD">
                  <a:tint val="44500"/>
                  <a:satMod val="160000"/>
                </a:srgbClr>
              </a:gs>
              <a:gs pos="100000">
                <a:srgbClr val="DDDDDD">
                  <a:tint val="23500"/>
                  <a:satMod val="160000"/>
                </a:srgbClr>
              </a:gs>
            </a:gsLst>
            <a:lin ang="5400000" scaled="0"/>
          </a:gradFill>
          <a:ln w="9525">
            <a:solidFill>
              <a:sysClr val="windowText" lastClr="000000"/>
            </a:solidFill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itchFamily="34" charset="0"/>
              </a:rPr>
              <a:t>Modified Duke Criteria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912455" y="1403350"/>
            <a:ext cx="7996774" cy="5105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buFont typeface="Wingdings" pitchFamily="2" charset="2"/>
              <a:buChar char="q"/>
              <a:defRPr/>
            </a:pP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Major Criteria</a:t>
            </a: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srgbClr val="DDDDDD"/>
                </a:solidFill>
                <a:cs typeface="Arial" pitchFamily="34" charset="0"/>
              </a:rPr>
              <a:t>      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1.positive blood cultures</a:t>
            </a:r>
            <a:r>
              <a:rPr lang="en-US" dirty="0">
                <a:solidFill>
                  <a:srgbClr val="FF0000"/>
                </a:solidFill>
                <a:cs typeface="Arial" pitchFamily="34" charset="0"/>
              </a:rPr>
              <a:t> </a:t>
            </a:r>
            <a:endParaRPr lang="en-US" sz="2000" b="1" dirty="0">
              <a:solidFill>
                <a:srgbClr val="FF0000"/>
              </a:solidFill>
              <a:cs typeface="Arial" pitchFamily="34" charset="0"/>
            </a:endParaRPr>
          </a:p>
          <a:p>
            <a:pPr marL="342900" indent="-3429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solidFill>
                  <a:prstClr val="white"/>
                </a:solidFill>
                <a:cs typeface="Arial" pitchFamily="34" charset="0"/>
              </a:rPr>
              <a:t>         </a:t>
            </a:r>
            <a:r>
              <a:rPr lang="en-US" sz="2000" b="1" dirty="0">
                <a:cs typeface="Arial" pitchFamily="34" charset="0"/>
              </a:rPr>
              <a:t>a. Typical organisms for 2 separated  blood cultures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cs typeface="Arial" pitchFamily="34" charset="0"/>
              </a:rPr>
              <a:t>  b. Persist positive blood cultures</a:t>
            </a: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dirty="0">
                <a:cs typeface="Arial" pitchFamily="34" charset="0"/>
              </a:rPr>
              <a:t>  c. Positive blood culture for </a:t>
            </a:r>
            <a:r>
              <a:rPr lang="en-US" sz="2000" b="1" dirty="0" err="1">
                <a:cs typeface="Arial" pitchFamily="34" charset="0"/>
              </a:rPr>
              <a:t>coxella</a:t>
            </a:r>
            <a:r>
              <a:rPr lang="en-US" sz="2000" b="1" dirty="0">
                <a:cs typeface="Arial" pitchFamily="34" charset="0"/>
              </a:rPr>
              <a:t> </a:t>
            </a:r>
            <a:r>
              <a:rPr lang="en-US" sz="2000" b="1" dirty="0" err="1">
                <a:cs typeface="Arial" pitchFamily="34" charset="0"/>
              </a:rPr>
              <a:t>burniti</a:t>
            </a:r>
            <a:endParaRPr lang="en-US" sz="2000" b="1" dirty="0">
              <a:cs typeface="Arial" pitchFamily="34" charset="0"/>
            </a:endParaRP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b="1" dirty="0">
              <a:cs typeface="Arial" pitchFamily="34" charset="0"/>
            </a:endParaRPr>
          </a:p>
          <a:p>
            <a:pPr marL="742950" lvl="1" indent="-28575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2.Evidence of </a:t>
            </a:r>
            <a:r>
              <a:rPr lang="en-US" b="1" dirty="0" err="1">
                <a:solidFill>
                  <a:srgbClr val="FF0000"/>
                </a:solidFill>
                <a:cs typeface="Arial" pitchFamily="34" charset="0"/>
              </a:rPr>
              <a:t>Endocardial</a:t>
            </a: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involvement</a:t>
            </a: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endParaRPr lang="en-US" sz="2000" b="1" dirty="0">
              <a:cs typeface="Arial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cs typeface="Arial" pitchFamily="34" charset="0"/>
              </a:rPr>
              <a:t>Positive Echocardiogram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cs typeface="Arial" pitchFamily="34" charset="0"/>
              </a:rPr>
              <a:t>Oscillating intra cardiac mass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cs typeface="Arial" pitchFamily="34" charset="0"/>
              </a:rPr>
              <a:t>Abscess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cs typeface="Arial" pitchFamily="34" charset="0"/>
              </a:rPr>
              <a:t>Dehiscence of prosthetic valve</a:t>
            </a: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r>
              <a:rPr lang="en-US" sz="2000" b="1" dirty="0">
                <a:cs typeface="Arial" pitchFamily="34" charset="0"/>
              </a:rPr>
              <a:t>New </a:t>
            </a:r>
            <a:r>
              <a:rPr lang="en-US" sz="2000" b="1" dirty="0" err="1">
                <a:cs typeface="Arial" pitchFamily="34" charset="0"/>
              </a:rPr>
              <a:t>Valvular</a:t>
            </a:r>
            <a:r>
              <a:rPr lang="en-US" sz="2000" b="1" dirty="0">
                <a:cs typeface="Arial" pitchFamily="34" charset="0"/>
              </a:rPr>
              <a:t> regurgitation </a:t>
            </a:r>
            <a:endParaRPr lang="en-US" sz="2000" b="1" dirty="0" smtClean="0">
              <a:cs typeface="Arial" pitchFamily="34" charset="0"/>
            </a:endParaRPr>
          </a:p>
          <a:p>
            <a:pPr marL="1600200" lvl="3" indent="-228600" algn="l" rtl="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000" b="1" dirty="0">
              <a:cs typeface="Arial" pitchFamily="34" charset="0"/>
            </a:endParaRPr>
          </a:p>
          <a:p>
            <a:pPr marL="1143000" lvl="2" indent="-228600" algn="l" rtl="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dirty="0">
                <a:cs typeface="Arial" pitchFamily="34" charset="0"/>
              </a:rPr>
              <a:t>                                                            clinic </a:t>
            </a:r>
            <a:r>
              <a:rPr lang="en-US" dirty="0" err="1">
                <a:cs typeface="Arial" pitchFamily="34" charset="0"/>
              </a:rPr>
              <a:t>inf</a:t>
            </a:r>
            <a:r>
              <a:rPr lang="en-US" dirty="0">
                <a:cs typeface="Arial" pitchFamily="34" charset="0"/>
              </a:rPr>
              <a:t> disease 2000 </a:t>
            </a:r>
          </a:p>
        </p:txBody>
      </p:sp>
    </p:spTree>
    <p:extLst>
      <p:ext uri="{BB962C8B-B14F-4D97-AF65-F5344CB8AC3E}">
        <p14:creationId xmlns:p14="http://schemas.microsoft.com/office/powerpoint/2010/main" val="312448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38027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Minor criteria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Predisposition (heart condition or IV drug use)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 of 100.4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 or higher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Vascular(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Arterial emboli, septic pulmonary infarcts, intracranial hemorrhage,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Janeway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lesion 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Immunologic phenomena(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Arial" pitchFamily="34" charset="0"/>
              </a:rPr>
              <a:t> Osler, Roth spots, Rheumatoid Factor)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Microbiologic or echocardiographic evidence not meeting major criteria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53525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5988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057400" y="1110714"/>
            <a:ext cx="7908010" cy="5257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BLOOD CULTURE +VE 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&gt;2 TIMES 12 HOUR APART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ENDOCARDIAL INVOLVEMENT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FROM ECHO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MINOR CRITERIA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FEVER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ECHO FINDING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 MAJOR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VASCULAR PHENOMINA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EE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EVIDENCE FROM MICROBIAL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/IMMUNOLOGICAL- 2 EVIDENCE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RISK FCTOR FOR IE VALVE DISEASE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/CONGEITAL DRUG ABUSER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ar-SA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410343" y="274638"/>
            <a:ext cx="87100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DUKE CRITERIA 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BE-FEVEER(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SUMMAR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Y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)</a:t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ar-SA" sz="44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87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154264" y="1549831"/>
            <a:ext cx="7501180" cy="457633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Definitive infective endocarditis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Pathologic criteria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Microorganisms or pathologic lesions: demonstrated by culture or histology in a vegetation, or in a vegetation that has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embolized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, or in 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intracardiac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abscess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Clinical criteria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(as above)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Two major criteria, or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One major and three minor criteria, or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Five minor criteria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1026"/>
          <p:cNvSpPr txBox="1">
            <a:spLocks noChangeArrowheads="1"/>
          </p:cNvSpPr>
          <p:nvPr/>
        </p:nvSpPr>
        <p:spPr>
          <a:xfrm>
            <a:off x="2262753" y="321133"/>
            <a:ext cx="7392691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072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45774" y="1600202"/>
            <a:ext cx="7733654" cy="4459636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Possible infective endocarditis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findings consistent of IE that fall short of “definite”, but not “rejected”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  <a:sym typeface="Times New Roman" pitchFamily="18" charset="0"/>
              </a:rPr>
              <a:t>IE considered in presence of 1 major + 1 minor or 3 minor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Rejected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Firm alternate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Dx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manifestation of IE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Resolution of manifestations of IE, with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4 days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No pathologic evidence of IE at surgery or autopsy, after antibiotic therapy for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t> 4 days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37288" y="414123"/>
            <a:ext cx="7904136" cy="1120209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Diagnostic (Duke) Criteria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39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86200" y="914401"/>
            <a:ext cx="4419600" cy="823913"/>
          </a:xfrm>
          <a:prstGeom prst="rect">
            <a:avLst/>
          </a:prstGeom>
          <a:noFill/>
          <a:ln w="12700" cap="sq">
            <a:solidFill>
              <a:srgbClr val="FFFF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F0000"/>
                </a:solidFill>
              </a:rPr>
              <a:t>Treatment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819400" y="3581401"/>
            <a:ext cx="34290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>
                <a:solidFill>
                  <a:srgbClr val="F8F8F8"/>
                </a:solidFill>
              </a:rPr>
              <a:t>Medical</a:t>
            </a: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781800" y="3581401"/>
            <a:ext cx="28194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rtl="0">
              <a:spcBef>
                <a:spcPct val="50000"/>
              </a:spcBef>
            </a:pPr>
            <a:r>
              <a:rPr lang="en-GB" sz="4800" b="1" dirty="0">
                <a:solidFill>
                  <a:srgbClr val="F8F8F8"/>
                </a:solidFill>
              </a:rPr>
              <a:t>Surgical</a:t>
            </a:r>
          </a:p>
        </p:txBody>
      </p:sp>
      <p:sp>
        <p:nvSpPr>
          <p:cNvPr id="31749" name="Oval 11"/>
          <p:cNvSpPr>
            <a:spLocks noChangeArrowheads="1"/>
          </p:cNvSpPr>
          <p:nvPr/>
        </p:nvSpPr>
        <p:spPr bwMode="auto">
          <a:xfrm>
            <a:off x="3200400" y="3429000"/>
            <a:ext cx="2590800" cy="12192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0" name="Oval 16"/>
          <p:cNvSpPr>
            <a:spLocks noChangeArrowheads="1"/>
          </p:cNvSpPr>
          <p:nvPr/>
        </p:nvSpPr>
        <p:spPr bwMode="auto">
          <a:xfrm>
            <a:off x="6858000" y="3505200"/>
            <a:ext cx="2667000" cy="1143000"/>
          </a:xfrm>
          <a:prstGeom prst="ellips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1" name="Line 18"/>
          <p:cNvSpPr>
            <a:spLocks noChangeShapeType="1"/>
          </p:cNvSpPr>
          <p:nvPr/>
        </p:nvSpPr>
        <p:spPr bwMode="auto">
          <a:xfrm flipH="1">
            <a:off x="4572000" y="1676400"/>
            <a:ext cx="1600200" cy="16764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  <p:sp>
        <p:nvSpPr>
          <p:cNvPr id="31752" name="Line 19"/>
          <p:cNvSpPr>
            <a:spLocks noChangeShapeType="1"/>
          </p:cNvSpPr>
          <p:nvPr/>
        </p:nvSpPr>
        <p:spPr bwMode="auto">
          <a:xfrm>
            <a:off x="6172200" y="1676400"/>
            <a:ext cx="1905000" cy="1752600"/>
          </a:xfrm>
          <a:prstGeom prst="line">
            <a:avLst/>
          </a:prstGeom>
          <a:noFill/>
          <a:ln w="57150" cap="sq">
            <a:solidFill>
              <a:schemeClr val="tx2"/>
            </a:solidFill>
            <a:round/>
            <a:headEnd type="none" w="sm" len="sm"/>
            <a:tailEnd type="none" w="sm" len="sm"/>
          </a:ln>
        </p:spPr>
        <p:txBody>
          <a:bodyPr wrap="none"/>
          <a:lstStyle/>
          <a:p>
            <a:pPr algn="l" rtl="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85814" y="1608652"/>
            <a:ext cx="8305800" cy="4422775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" lastClr="FFFFFF">
                    <a:tint val="75000"/>
                  </a:sysClr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Sterilization of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Vegetations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with antibiotics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Times New Roman" pitchFamily="18" charset="0"/>
              </a:rPr>
              <a:t>prolonged , high dose and bactericidal.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Acute onset: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culture and start treatment within three hours.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 acute onset 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Blood culture then antibiotic can be started within  three days.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172075" y="678048"/>
            <a:ext cx="7789460" cy="617561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Principles of Medical Management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57378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007026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disruption leading to severe insufficiency and CCF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Extra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extension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Embolization of </a:t>
            </a:r>
            <a:r>
              <a:rPr kumimoji="0" lang="en-GB" sz="2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Failure of medical management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Positive blood culture and systemic signs of infection after “adequate” antibiotic therapy</a:t>
            </a: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Resistant organisms </a:t>
            </a:r>
          </a:p>
          <a:p>
            <a:pPr marL="742950" marR="0" lvl="1" indent="-28575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        such as MRSA, Fungi , Pseudomonas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Echo detected vegetation &gt; 1 cm  ??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991533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Indications for Surgery</a:t>
            </a:r>
            <a:b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8F8F8">
                    <a:lumMod val="75000"/>
                  </a:srgbClr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GB" sz="28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Left sided native valve endocarditis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84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914046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Congestive Cardiac Failure </a:t>
            </a:r>
            <a:r>
              <a:rPr kumimoji="0" lang="en-GB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(Commonest complication)</a:t>
            </a:r>
            <a:endParaRPr kumimoji="0" lang="en-GB" sz="2800" b="1" i="0" u="none" strike="noStrike" kern="120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Destruction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Myocarditis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Coronary artery embolism and MI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Myocardial Abscesses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Neurological Manifestations (1/3 cases)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Major embolism to MCA territory  	 ~25%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Mycotic</a:t>
            </a: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Aneurysms			 2 - 10%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883043" y="359879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Complications-1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4440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1600201"/>
            <a:ext cx="38695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464591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Neurological Complication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8191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/>
              </a:rPr>
              <a:t>Pathogenesis of IE-1</a:t>
            </a:r>
            <a:endParaRPr lang="ar-SA" dirty="0"/>
          </a:p>
        </p:txBody>
      </p:sp>
      <p:sp>
        <p:nvSpPr>
          <p:cNvPr id="4" name="Rectangle 3"/>
          <p:cNvSpPr/>
          <p:nvPr/>
        </p:nvSpPr>
        <p:spPr>
          <a:xfrm>
            <a:off x="3048000" y="2003995"/>
            <a:ext cx="6096000" cy="28500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The IE is the net result of the complex interaction between the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bloodstream pathogen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with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matrix molecules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and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platelets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at sites of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endocardial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cells damage.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6216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13125" y="1600200"/>
            <a:ext cx="7772400" cy="4114800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Metastatic infections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Rt.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Lung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Pyothorax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/ </a:t>
            </a:r>
            <a:r>
              <a:rPr kumimoji="0" lang="en-GB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</a:t>
            </a: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-pneumothorax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Lt. Sided </a:t>
            </a:r>
            <a:r>
              <a:rPr kumimoji="0" lang="en-GB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vegetations</a:t>
            </a: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Pyogenic Meningitis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Splenic Abscesses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Pyelonephritis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Osteomyelitis</a:t>
            </a:r>
            <a:endParaRPr kumimoji="0" lang="en-GB" sz="20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Renal impairment , Glomerulonephritis</a:t>
            </a:r>
            <a:endParaRPr kumimoji="0" lang="en-GB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2022529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Complications-2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6090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2805201047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2870" y="2034380"/>
            <a:ext cx="5638800" cy="4214019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363491" y="215503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j-ea"/>
                <a:cs typeface="+mj-cs"/>
              </a:rPr>
              <a:t>Prevention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969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3" descr="z_h1108baddou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0347" y="0"/>
            <a:ext cx="8763000" cy="6800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631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z_h1109baddour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8508" y="490782"/>
            <a:ext cx="8229600" cy="6076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07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1111baddou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821" y="457200"/>
            <a:ext cx="7162800" cy="5867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89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1557580" y="1600200"/>
            <a:ext cx="8229600" cy="4525963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Pre-antibiotic era - a death sentence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Antibiotic era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Microbiologic cure in majority of patient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Highly penicillin-susceptible Streptococcus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viridans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or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bovis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for 4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cure rate &gt; 98%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Once-daily ceftriaxone 2 g for 2wks followed by oral amoxicillin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qid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for 2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wks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35074" y="274638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Treatment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3845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0000"/>
                </a:solidFill>
                <a:latin typeface="Calibri"/>
              </a:rPr>
              <a:t>Pathogenesis of IE-2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085" y="1407171"/>
            <a:ext cx="8786247" cy="4351338"/>
          </a:xfrm>
          <a:ln>
            <a:solidFill>
              <a:schemeClr val="accent5"/>
            </a:solidFill>
          </a:ln>
        </p:spPr>
        <p:txBody>
          <a:bodyPr/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Endothelial damage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endParaRPr lang="en-US" sz="2400" b="1" dirty="0">
              <a:solidFill>
                <a:srgbClr val="33CC33"/>
              </a:solidFill>
            </a:endParaRP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Turbulent blood flow produced by certain types of congenital or acquired heart disease, such as flow from a high- to a low-pressure chamber or across a narrowed orifice, traumatizes the endothelium.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b="1" dirty="0">
                <a:solidFill>
                  <a:srgbClr val="33CC33"/>
                </a:solidFill>
              </a:rPr>
              <a:t>Formation of </a:t>
            </a:r>
            <a:r>
              <a:rPr lang="en-US" sz="2400" dirty="0">
                <a:solidFill>
                  <a:srgbClr val="0070C0"/>
                </a:solidFill>
              </a:rPr>
              <a:t>nonbacterial thrombotic endocarditis </a:t>
            </a:r>
            <a:r>
              <a:rPr lang="en-US" sz="2400" b="1" dirty="0">
                <a:solidFill>
                  <a:srgbClr val="FF0000"/>
                </a:solidFill>
              </a:rPr>
              <a:t>NBTE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Endothelial damage creates a predisposition for deposition of </a:t>
            </a:r>
            <a:r>
              <a:rPr lang="en-US" sz="2400" dirty="0">
                <a:solidFill>
                  <a:srgbClr val="0070C0"/>
                </a:solidFill>
              </a:rPr>
              <a:t>platelets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0070C0"/>
                </a:solidFill>
              </a:rPr>
              <a:t>fibrin </a:t>
            </a:r>
            <a:r>
              <a:rPr lang="en-US" sz="2400" dirty="0"/>
              <a:t>on the surface of the endothelium, which results in </a:t>
            </a:r>
            <a:r>
              <a:rPr lang="en-US" sz="2400" dirty="0">
                <a:solidFill>
                  <a:srgbClr val="FF0000"/>
                </a:solidFill>
              </a:rPr>
              <a:t>NBTE.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>
                <a:solidFill>
                  <a:srgbClr val="33CC33"/>
                </a:solidFill>
              </a:rPr>
              <a:t>Bacteremia</a:t>
            </a: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Invasion of the bloodstream with a </a:t>
            </a:r>
            <a:r>
              <a:rPr lang="en-US" sz="2400" dirty="0">
                <a:solidFill>
                  <a:srgbClr val="FF0000"/>
                </a:solidFill>
              </a:rPr>
              <a:t>microbial species </a:t>
            </a:r>
            <a:r>
              <a:rPr lang="en-US" sz="2400" dirty="0"/>
              <a:t>that has the pathogenic potential to colonize this site ,then result </a:t>
            </a:r>
            <a:r>
              <a:rPr lang="en-US" sz="2400" dirty="0">
                <a:solidFill>
                  <a:srgbClr val="0070C0"/>
                </a:solidFill>
              </a:rPr>
              <a:t>in Proliferation</a:t>
            </a:r>
            <a:r>
              <a:rPr lang="en-US" sz="2400" dirty="0"/>
              <a:t> of bacteria within a vegetation and form </a:t>
            </a:r>
            <a:r>
              <a:rPr lang="en-US" sz="2400" dirty="0">
                <a:solidFill>
                  <a:srgbClr val="FF0000"/>
                </a:solidFill>
              </a:rPr>
              <a:t>IE</a:t>
            </a:r>
            <a:r>
              <a:rPr lang="en-US" sz="2400" dirty="0"/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33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6586" y="1639649"/>
            <a:ext cx="8104322" cy="4351338"/>
          </a:xfrm>
          <a:ln>
            <a:solidFill>
              <a:schemeClr val="accent5"/>
            </a:solidFill>
          </a:ln>
        </p:spPr>
        <p:txBody>
          <a:bodyPr>
            <a:normAutofit lnSpcReduction="10000"/>
          </a:bodyPr>
          <a:lstStyle/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Mucosal surfaces are populated by a </a:t>
            </a:r>
            <a:r>
              <a:rPr lang="en-US" sz="2400" dirty="0">
                <a:solidFill>
                  <a:srgbClr val="C00000"/>
                </a:solidFill>
              </a:rPr>
              <a:t>dense endogenous </a:t>
            </a:r>
            <a:r>
              <a:rPr lang="en-US" sz="2400" dirty="0" err="1">
                <a:solidFill>
                  <a:srgbClr val="C00000"/>
                </a:solidFill>
              </a:rPr>
              <a:t>microflora</a:t>
            </a:r>
            <a:r>
              <a:rPr lang="en-US" sz="2400" dirty="0">
                <a:solidFill>
                  <a:srgbClr val="C00000"/>
                </a:solidFill>
              </a:rPr>
              <a:t>.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Trauma to a mucosal surface like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</a:t>
            </a:r>
            <a:r>
              <a:rPr lang="en-US" sz="2400" dirty="0" err="1"/>
              <a:t>Gengiva</a:t>
            </a:r>
            <a:r>
              <a:rPr lang="en-US" sz="2400" dirty="0"/>
              <a:t> around teeth,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Oro-pharynx,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GI tract,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Urethra,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 Vagina, </a:t>
            </a:r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endParaRPr lang="en-US" sz="2400" dirty="0"/>
          </a:p>
          <a:p>
            <a:pPr marL="342900" lvl="0" indent="-342900" algn="l" rtl="0">
              <a:lnSpc>
                <a:spcPct val="80000"/>
              </a:lnSpc>
              <a:spcBef>
                <a:spcPct val="20000"/>
              </a:spcBef>
              <a:buNone/>
              <a:defRPr/>
            </a:pPr>
            <a:r>
              <a:rPr lang="en-US" sz="2400" dirty="0"/>
              <a:t>This will releases many different microbial species transiently into the bloodstream which will leads to Transient bacteremia caused by organism </a:t>
            </a:r>
            <a:r>
              <a:rPr lang="en-US" sz="2400" dirty="0" err="1">
                <a:solidFill>
                  <a:srgbClr val="C00000"/>
                </a:solidFill>
              </a:rPr>
              <a:t>e,g</a:t>
            </a:r>
            <a:r>
              <a:rPr lang="en-US" sz="2400" dirty="0">
                <a:solidFill>
                  <a:srgbClr val="C00000"/>
                </a:solidFill>
              </a:rPr>
              <a:t>  </a:t>
            </a:r>
            <a:r>
              <a:rPr lang="en-US" sz="2400" dirty="0" err="1">
                <a:solidFill>
                  <a:srgbClr val="C00000"/>
                </a:solidFill>
              </a:rPr>
              <a:t>viridans</a:t>
            </a:r>
            <a:r>
              <a:rPr lang="en-US" sz="2400" dirty="0">
                <a:solidFill>
                  <a:srgbClr val="C00000"/>
                </a:solidFill>
              </a:rPr>
              <a:t> group </a:t>
            </a:r>
            <a:r>
              <a:rPr lang="en-US" sz="2400" dirty="0"/>
              <a:t>streptococci 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790047" y="355166"/>
            <a:ext cx="8229600" cy="1143000"/>
          </a:xfrm>
          <a:prstGeom prst="rect">
            <a:avLst/>
          </a:prstGeom>
          <a:ln>
            <a:solidFill>
              <a:srgbClr val="FFFF00"/>
            </a:solidFill>
          </a:ln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Pathogenesis of IE-3</a:t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52189" y="857482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Transient Bacteremia</a:t>
            </a:r>
          </a:p>
        </p:txBody>
      </p:sp>
    </p:spTree>
    <p:extLst>
      <p:ext uri="{BB962C8B-B14F-4D97-AF65-F5344CB8AC3E}">
        <p14:creationId xmlns:p14="http://schemas.microsoft.com/office/powerpoint/2010/main" val="9616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6987167" y="1899616"/>
            <a:ext cx="4214813" cy="16319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1.High velocity jet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2.Flow from high pressure to low pressure chamber</a:t>
            </a:r>
          </a:p>
          <a:p>
            <a:pPr lvl="2" algn="l" rtl="0">
              <a:defRPr/>
            </a:pPr>
            <a:r>
              <a:rPr lang="en-US" sz="20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  <a:cs typeface="Arial" pitchFamily="34" charset="0"/>
              </a:rPr>
              <a:t>3.Flow across narrow orifice of high velocity</a:t>
            </a:r>
          </a:p>
        </p:txBody>
      </p:sp>
      <p:pic>
        <p:nvPicPr>
          <p:cNvPr id="5" name="Picture 16" descr="screenshot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0159" y="4633751"/>
            <a:ext cx="4232275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07390" y="1146875"/>
            <a:ext cx="3487119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      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cs typeface="Times New Roman" pitchFamily="18" charset="0"/>
              </a:rPr>
              <a:t>Endothelial  damage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084884" y="2309248"/>
            <a:ext cx="4076054" cy="66642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rtl="0">
              <a:spcBef>
                <a:spcPct val="50000"/>
              </a:spcBef>
              <a:defRPr/>
            </a:pPr>
            <a:r>
              <a:rPr lang="en-US" b="1" dirty="0">
                <a:solidFill>
                  <a:srgbClr val="FF0000"/>
                </a:solidFill>
                <a:cs typeface="Arial" pitchFamily="34" charset="0"/>
              </a:rPr>
              <a:t>  </a:t>
            </a:r>
            <a:r>
              <a:rPr lang="en-US" b="1" dirty="0">
                <a:solidFill>
                  <a:srgbClr val="FF0000"/>
                </a:solidFill>
                <a:cs typeface="Times New Roman" pitchFamily="18" charset="0"/>
              </a:rPr>
              <a:t>Platelet-fibrin thrombi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        (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Nonbacterial Thrombotic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endocarditis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itchFamily="18" charset="0"/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1026749" y="4448006"/>
            <a:ext cx="3793225" cy="2231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  <a:cs typeface="Times New Roman" pitchFamily="18" charset="0"/>
              </a:rPr>
              <a:t>Microorganism adherence (BTE)</a:t>
            </a: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lvl="0" algn="l" rtl="0">
              <a:spcBef>
                <a:spcPct val="50000"/>
              </a:spcBef>
            </a:pPr>
            <a:r>
              <a:rPr lang="en-US" dirty="0">
                <a:solidFill>
                  <a:prstClr val="white"/>
                </a:solidFill>
              </a:rPr>
              <a:t>     </a:t>
            </a:r>
            <a:r>
              <a:rPr lang="en-US" b="1" dirty="0">
                <a:solidFill>
                  <a:srgbClr val="FF0000"/>
                </a:solidFill>
              </a:rPr>
              <a:t>Local vegetation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lvl="0" algn="l" rtl="0">
              <a:spcBef>
                <a:spcPct val="50000"/>
              </a:spcBef>
            </a:pP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en-US" sz="2000" b="1" dirty="0">
                <a:solidFill>
                  <a:schemeClr val="tx1"/>
                </a:solidFill>
              </a:rPr>
              <a:t>EXTENSON ,  </a:t>
            </a:r>
            <a:r>
              <a:rPr lang="en-US" sz="2000" b="1" dirty="0" err="1">
                <a:solidFill>
                  <a:schemeClr val="tx1"/>
                </a:solidFill>
              </a:rPr>
              <a:t>Perivalvular</a:t>
            </a:r>
            <a:r>
              <a:rPr lang="en-US" sz="2000" b="1" dirty="0">
                <a:solidFill>
                  <a:schemeClr val="tx1"/>
                </a:solidFill>
              </a:rPr>
              <a:t> ,Destructive </a:t>
            </a:r>
            <a:r>
              <a:rPr lang="en-US" sz="2000" dirty="0">
                <a:solidFill>
                  <a:schemeClr val="tx1"/>
                </a:solidFill>
              </a:rPr>
              <a:t>valve, fistula</a:t>
            </a:r>
            <a:r>
              <a:rPr lang="en-US" sz="2000" b="1" dirty="0">
                <a:solidFill>
                  <a:schemeClr val="tx1"/>
                </a:solidFill>
              </a:rPr>
              <a:t> and embolization</a:t>
            </a: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2124075" y="1628775"/>
            <a:ext cx="304800" cy="685800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11" name="TextBox 16"/>
          <p:cNvSpPr txBox="1">
            <a:spLocks noChangeArrowheads="1"/>
          </p:cNvSpPr>
          <p:nvPr/>
        </p:nvSpPr>
        <p:spPr bwMode="auto">
          <a:xfrm>
            <a:off x="2409871" y="68262"/>
            <a:ext cx="8476397" cy="791547"/>
          </a:xfrm>
          <a:prstGeom prst="rect">
            <a:avLst/>
          </a:prstGeom>
          <a:solidFill>
            <a:schemeClr val="bg2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summery-1 </a:t>
            </a: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2527031" y="3107616"/>
            <a:ext cx="304800" cy="1317498"/>
          </a:xfrm>
          <a:prstGeom prst="downArrow">
            <a:avLst>
              <a:gd name="adj1" fmla="val 50000"/>
              <a:gd name="adj2" fmla="val 56250"/>
            </a:avLst>
          </a:prstGeom>
          <a:solidFill>
            <a:srgbClr val="FF0000"/>
          </a:solidFill>
          <a:ln w="9525">
            <a:solidFill>
              <a:sysClr val="window" lastClr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1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965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0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0391" y="1066800"/>
            <a:ext cx="6858000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524001" y="228601"/>
            <a:ext cx="7924800" cy="707886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Pathogenesis: summery-2 </a:t>
            </a:r>
          </a:p>
        </p:txBody>
      </p:sp>
    </p:spTree>
    <p:extLst>
      <p:ext uri="{BB962C8B-B14F-4D97-AF65-F5344CB8AC3E}">
        <p14:creationId xmlns:p14="http://schemas.microsoft.com/office/powerpoint/2010/main" val="152145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45037" y="228600"/>
            <a:ext cx="8229600" cy="114300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Cardiac conditions that make adults and children at risk of IE 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/>
            </a:r>
            <a:b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98543" y="1627496"/>
            <a:ext cx="8229600" cy="452596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Acquired </a:t>
            </a:r>
            <a:r>
              <a:rPr kumimoji="0" lang="en-GB" sz="32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valvular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heart disease with stenosis or regurgitation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Valve replacement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Congenital heart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Hypertrophic cardio-myopathy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Previous infective endocarditis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 V drug abuser.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077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0_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1346</Words>
  <Application>Microsoft Office PowerPoint</Application>
  <PresentationFormat>Custom</PresentationFormat>
  <Paragraphs>321</Paragraphs>
  <Slides>45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10_Office Theme</vt:lpstr>
      <vt:lpstr>MS Org Chart</vt:lpstr>
      <vt:lpstr>Photo Editor Photo</vt:lpstr>
      <vt:lpstr>PowerPoint Presentation</vt:lpstr>
      <vt:lpstr>AGENDA</vt:lpstr>
      <vt:lpstr>PowerPoint Presentation</vt:lpstr>
      <vt:lpstr>Pathogenesis of IE-1</vt:lpstr>
      <vt:lpstr>Pathogenesis of IE-2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features- immunological phenomina (glumerolo-nephriti, osler nodes, roth spot , RF +ve)</vt:lpstr>
      <vt:lpstr>PowerPoint Presentation</vt:lpstr>
      <vt:lpstr>Vascular Phenomina -Septic emboli</vt:lpstr>
      <vt:lpstr>Subconjunctival Hemorrhages</vt:lpstr>
      <vt:lpstr>PowerPoint Presentation</vt:lpstr>
      <vt:lpstr>PowerPoint Presentation</vt:lpstr>
      <vt:lpstr>TEE</vt:lpstr>
      <vt:lpstr>PowerPoint Presentation</vt:lpstr>
      <vt:lpstr>PowerPoint Presentation</vt:lpstr>
      <vt:lpstr>Prosthetic Valve Endocarditis Classification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malshamiri</dc:creator>
  <cp:lastModifiedBy>3422</cp:lastModifiedBy>
  <cp:revision>22</cp:revision>
  <dcterms:created xsi:type="dcterms:W3CDTF">2015-10-05T14:03:40Z</dcterms:created>
  <dcterms:modified xsi:type="dcterms:W3CDTF">2015-10-06T06:50:51Z</dcterms:modified>
</cp:coreProperties>
</file>