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333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4" r:id="rId34"/>
    <p:sldId id="365" r:id="rId35"/>
    <p:sldId id="366" r:id="rId36"/>
    <p:sldId id="367" r:id="rId37"/>
    <p:sldId id="368" r:id="rId38"/>
    <p:sldId id="369" r:id="rId39"/>
    <p:sldId id="370" r:id="rId40"/>
    <p:sldId id="371" r:id="rId41"/>
    <p:sldId id="372" r:id="rId42"/>
    <p:sldId id="373" r:id="rId43"/>
    <p:sldId id="374" r:id="rId44"/>
    <p:sldId id="375" r:id="rId45"/>
    <p:sldId id="376" r:id="rId46"/>
    <p:sldId id="377" r:id="rId47"/>
    <p:sldId id="378" r:id="rId48"/>
    <p:sldId id="379" r:id="rId49"/>
    <p:sldId id="380" r:id="rId50"/>
    <p:sldId id="381" r:id="rId51"/>
    <p:sldId id="382" r:id="rId52"/>
    <p:sldId id="383" r:id="rId53"/>
    <p:sldId id="384" r:id="rId54"/>
    <p:sldId id="385" r:id="rId55"/>
    <p:sldId id="386" r:id="rId56"/>
    <p:sldId id="387" r:id="rId57"/>
    <p:sldId id="388" r:id="rId58"/>
    <p:sldId id="389" r:id="rId59"/>
    <p:sldId id="390" r:id="rId60"/>
    <p:sldId id="391" r:id="rId61"/>
    <p:sldId id="392" r:id="rId62"/>
    <p:sldId id="393" r:id="rId63"/>
    <p:sldId id="394" r:id="rId64"/>
    <p:sldId id="395" r:id="rId65"/>
    <p:sldId id="396" r:id="rId66"/>
    <p:sldId id="397" r:id="rId67"/>
    <p:sldId id="398" r:id="rId68"/>
    <p:sldId id="399" r:id="rId69"/>
    <p:sldId id="400" r:id="rId70"/>
    <p:sldId id="401" r:id="rId71"/>
    <p:sldId id="402" r:id="rId72"/>
    <p:sldId id="403" r:id="rId73"/>
    <p:sldId id="404" r:id="rId74"/>
    <p:sldId id="405" r:id="rId75"/>
    <p:sldId id="406" r:id="rId76"/>
    <p:sldId id="407" r:id="rId77"/>
    <p:sldId id="408" r:id="rId78"/>
    <p:sldId id="409" r:id="rId79"/>
    <p:sldId id="410" r:id="rId80"/>
    <p:sldId id="411" r:id="rId81"/>
    <p:sldId id="412" r:id="rId82"/>
    <p:sldId id="413" r:id="rId83"/>
    <p:sldId id="414" r:id="rId84"/>
    <p:sldId id="415" r:id="rId85"/>
    <p:sldId id="416" r:id="rId86"/>
    <p:sldId id="417" r:id="rId87"/>
    <p:sldId id="418" r:id="rId88"/>
    <p:sldId id="419" r:id="rId89"/>
    <p:sldId id="420" r:id="rId90"/>
    <p:sldId id="421" r:id="rId91"/>
    <p:sldId id="422" r:id="rId92"/>
    <p:sldId id="423" r:id="rId93"/>
    <p:sldId id="424" r:id="rId94"/>
    <p:sldId id="425" r:id="rId95"/>
    <p:sldId id="426" r:id="rId96"/>
    <p:sldId id="427" r:id="rId97"/>
    <p:sldId id="428" r:id="rId98"/>
    <p:sldId id="429" r:id="rId99"/>
    <p:sldId id="430" r:id="rId100"/>
    <p:sldId id="431" r:id="rId101"/>
    <p:sldId id="432" r:id="rId102"/>
    <p:sldId id="433" r:id="rId103"/>
    <p:sldId id="434" r:id="rId104"/>
    <p:sldId id="435" r:id="rId105"/>
    <p:sldId id="436" r:id="rId106"/>
    <p:sldId id="437" r:id="rId107"/>
    <p:sldId id="438" r:id="rId108"/>
    <p:sldId id="439" r:id="rId10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E496-FDA6-4EAD-9E1C-CBB7272C3A5D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1F6B-089C-4DE0-8FCB-E3FEDBEAA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E496-FDA6-4EAD-9E1C-CBB7272C3A5D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1F6B-089C-4DE0-8FCB-E3FEDBEAA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E496-FDA6-4EAD-9E1C-CBB7272C3A5D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1F6B-089C-4DE0-8FCB-E3FEDBEAA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43B72-33DF-4B04-BD6F-FC5557D641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E496-FDA6-4EAD-9E1C-CBB7272C3A5D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1F6B-089C-4DE0-8FCB-E3FEDBEAA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E496-FDA6-4EAD-9E1C-CBB7272C3A5D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1F6B-089C-4DE0-8FCB-E3FEDBEAA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E496-FDA6-4EAD-9E1C-CBB7272C3A5D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1F6B-089C-4DE0-8FCB-E3FEDBEAA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E496-FDA6-4EAD-9E1C-CBB7272C3A5D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1F6B-089C-4DE0-8FCB-E3FEDBEAA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E496-FDA6-4EAD-9E1C-CBB7272C3A5D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1F6B-089C-4DE0-8FCB-E3FEDBEAA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E496-FDA6-4EAD-9E1C-CBB7272C3A5D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1F6B-089C-4DE0-8FCB-E3FEDBEAA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E496-FDA6-4EAD-9E1C-CBB7272C3A5D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1F6B-089C-4DE0-8FCB-E3FEDBEAA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E496-FDA6-4EAD-9E1C-CBB7272C3A5D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1F6B-089C-4DE0-8FCB-E3FEDBEAA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2E496-FDA6-4EAD-9E1C-CBB7272C3A5D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61F6B-089C-4DE0-8FCB-E3FEDBEAA1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images.google.com.ph/imgres?imgurl=http://kidney.niddk.nih.gov/kudiseases/pubs/imagingut/images/pyelogram.gif&amp;imgrefurl=http://kidney.niddk.nih.gov/kudiseases/pubs/imagingut/index.htm&amp;h=300&amp;w=237&amp;sz=41&amp;tbnid=9JHUn4_n3UFxqM:&amp;tbnh=116&amp;tbnw=92&amp;prev=/images?q=intravenous+pyelogram&amp;start=2&amp;sa=X&amp;oi=images&amp;ct=image&amp;cd=2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://en.wikipedia.org/wiki/Image:Gray1160.png" TargetMode="Externa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819400"/>
            <a:ext cx="7772400" cy="1736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PH" sz="4800" dirty="0" smtClean="0"/>
              <a:t>Radiological Anatomy of Kidneys, </a:t>
            </a:r>
            <a:r>
              <a:rPr lang="en-PH" sz="4800" dirty="0" err="1" smtClean="0"/>
              <a:t>Ureters</a:t>
            </a:r>
            <a:r>
              <a:rPr lang="en-PH" sz="4800" dirty="0" smtClean="0"/>
              <a:t>, Urinary Bladder and urethra</a:t>
            </a:r>
            <a:endParaRPr lang="en-GB" sz="4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971800" y="5029200"/>
            <a:ext cx="3892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NIZAR A. AL-NAKSHABANDI. MD, FRCPC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PROFESSOR </a:t>
            </a:r>
            <a:r>
              <a:rPr lang="en-US" smtClean="0">
                <a:solidFill>
                  <a:srgbClr val="FF0000"/>
                </a:solidFill>
              </a:rPr>
              <a:t>OF RADIOLOGY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Kidneys </a:t>
            </a:r>
            <a:endParaRPr lang="en-GB" smtClean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PH" sz="2600" dirty="0" smtClean="0"/>
              <a:t>Right kidney is 2 cm lower than the left kidney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PH" sz="2600" dirty="0" smtClean="0"/>
              <a:t>Long axis of the kidneys is directed downward and outward, parallel to the lateral border of the </a:t>
            </a:r>
            <a:r>
              <a:rPr lang="en-PH" sz="2600" dirty="0" err="1" smtClean="0"/>
              <a:t>psoas</a:t>
            </a:r>
            <a:r>
              <a:rPr lang="en-PH" sz="2600" dirty="0" smtClean="0"/>
              <a:t> muscles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PH" sz="2600" dirty="0" smtClean="0"/>
              <a:t>In lateral plane, the axis is directed downward and </a:t>
            </a:r>
            <a:r>
              <a:rPr lang="en-PH" sz="2600" dirty="0" err="1" smtClean="0"/>
              <a:t>anteriorly</a:t>
            </a:r>
            <a:endParaRPr lang="en-PH" sz="2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PH" sz="2600" dirty="0" smtClean="0"/>
              <a:t>Lower pole is 2-3 cm anterior to the upper pole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5" descr="Slide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5" descr="Slide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8486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5" descr="Slide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8486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5" descr="Slide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096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5" descr="Slide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5" descr="Slide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5" descr="Slide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5" descr="Slide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590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PH" smtClean="0"/>
              <a:t>Thank You For Your Attention </a:t>
            </a:r>
            <a:endParaRPr lang="en-GB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SCN0054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09600"/>
            <a:ext cx="40894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334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981200" y="5486400"/>
            <a:ext cx="5715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PH" sz="2800"/>
              <a:t>MRI showing Left Kidney is higher than Right Kidney </a:t>
            </a:r>
            <a:endParaRPr lang="en-GB" sz="2800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1371600" y="20574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H="1">
            <a:off x="4953000" y="18288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15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image15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514600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257800" y="533400"/>
            <a:ext cx="3352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PH" sz="2800"/>
              <a:t>CT Scan showing left kidney higher than right</a:t>
            </a:r>
            <a:r>
              <a:rPr lang="en-PH"/>
              <a:t>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image1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Line 4"/>
          <p:cNvSpPr>
            <a:spLocks noChangeShapeType="1"/>
          </p:cNvSpPr>
          <p:nvPr/>
        </p:nvSpPr>
        <p:spPr bwMode="auto">
          <a:xfrm flipH="1">
            <a:off x="1524000" y="3200400"/>
            <a:ext cx="60960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2971800" y="3048000"/>
            <a:ext cx="9144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4800600" y="2286000"/>
            <a:ext cx="39624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PH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Long axis of the kidneys is directed downward and outward, parallel to the lateral border of the psoas muscles</a:t>
            </a:r>
            <a:endParaRPr lang="en-GB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VP_ax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4524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5410200" y="1676400"/>
            <a:ext cx="3429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PH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Long axis of the kidneys is directed downward and outward, parallel to the lateral border of the psoas muscles</a:t>
            </a:r>
            <a:endParaRPr lang="en-GB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Kidneys</a:t>
            </a:r>
            <a:endParaRPr lang="en-GB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z="2600" dirty="0" smtClean="0"/>
              <a:t>Normal size – in adults 11 cm </a:t>
            </a:r>
          </a:p>
          <a:p>
            <a:pPr eaLnBrk="1" hangingPunct="1">
              <a:defRPr/>
            </a:pPr>
            <a:r>
              <a:rPr lang="en-PH" sz="2600" dirty="0" smtClean="0"/>
              <a:t>Right kidney is shorter than left kidney by not more than 1.5 cm</a:t>
            </a:r>
          </a:p>
          <a:p>
            <a:pPr eaLnBrk="1" hangingPunct="1">
              <a:defRPr/>
            </a:pPr>
            <a:r>
              <a:rPr lang="en-PH" sz="2600" dirty="0" smtClean="0"/>
              <a:t>As a rule – the length of the kidney is 3.7 +/- 0.37 times the height of the 2</a:t>
            </a:r>
            <a:r>
              <a:rPr lang="en-PH" sz="2600" baseline="30000" dirty="0" smtClean="0"/>
              <a:t>nd</a:t>
            </a:r>
            <a:r>
              <a:rPr lang="en-PH" sz="2600" dirty="0" smtClean="0"/>
              <a:t> lumbar vertebra measured on the same film using the posterior margin of the vertebral body</a:t>
            </a:r>
            <a:endParaRPr lang="en-GB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us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85800"/>
            <a:ext cx="51435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981200" y="5105400"/>
            <a:ext cx="5638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PH" sz="2800"/>
              <a:t>Ultrasound is the best method to measure the size of the Kidney</a:t>
            </a:r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PH" smtClean="0"/>
              <a:t>Kidneys</a:t>
            </a:r>
            <a:endParaRPr lang="en-GB" smtClean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PH" sz="2600" dirty="0" smtClean="0"/>
              <a:t>Bean shaped structure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PH" sz="2600" dirty="0" smtClean="0"/>
              <a:t>There may be </a:t>
            </a:r>
            <a:r>
              <a:rPr lang="en-PH" sz="2600" dirty="0" err="1" smtClean="0"/>
              <a:t>fetal</a:t>
            </a:r>
            <a:r>
              <a:rPr lang="en-PH" sz="2600" dirty="0" smtClean="0"/>
              <a:t> </a:t>
            </a:r>
            <a:r>
              <a:rPr lang="en-PH" sz="2600" dirty="0" err="1" smtClean="0"/>
              <a:t>lobulations</a:t>
            </a:r>
            <a:r>
              <a:rPr lang="en-PH" sz="2600" dirty="0" smtClean="0"/>
              <a:t> – present as notches on the lateral aspect of the kidneys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PH" sz="2600" dirty="0" smtClean="0"/>
              <a:t>Local bulge or convexity may be seen along the lateral aspect of </a:t>
            </a:r>
            <a:r>
              <a:rPr lang="en-PH" sz="2600" dirty="0" smtClean="0">
                <a:solidFill>
                  <a:schemeClr val="tx2"/>
                </a:solidFill>
              </a:rPr>
              <a:t>left kidney</a:t>
            </a:r>
            <a:r>
              <a:rPr lang="en-PH" sz="2600" dirty="0" smtClean="0"/>
              <a:t> – called </a:t>
            </a:r>
            <a:r>
              <a:rPr lang="en-PH" sz="2600" dirty="0" smtClean="0">
                <a:solidFill>
                  <a:schemeClr val="tx2"/>
                </a:solidFill>
              </a:rPr>
              <a:t>dromedary hump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PH" sz="2600" dirty="0" smtClean="0"/>
              <a:t>This may be either due to impression of the spleen or </a:t>
            </a:r>
            <a:r>
              <a:rPr lang="en-PH" sz="2600" dirty="0" err="1" smtClean="0"/>
              <a:t>fetal</a:t>
            </a:r>
            <a:r>
              <a:rPr lang="en-PH" sz="2600" dirty="0" smtClean="0"/>
              <a:t> </a:t>
            </a:r>
            <a:r>
              <a:rPr lang="en-PH" sz="2600" dirty="0" err="1" smtClean="0"/>
              <a:t>lobulation</a:t>
            </a:r>
            <a:r>
              <a:rPr lang="en-PH" sz="2600" dirty="0" smtClean="0"/>
              <a:t> or both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VP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609600"/>
            <a:ext cx="4649788" cy="5638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Objectives </a:t>
            </a:r>
            <a:endParaRPr lang="en-GB" smtClean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z="2600" dirty="0" smtClean="0"/>
              <a:t>To know the anatomic location and sizes of the structures of the urinary tract</a:t>
            </a:r>
          </a:p>
          <a:p>
            <a:pPr eaLnBrk="1" hangingPunct="1">
              <a:defRPr/>
            </a:pPr>
            <a:r>
              <a:rPr lang="en-PH" sz="2600" dirty="0" smtClean="0"/>
              <a:t>To know the different types of modalities used in imaging the urinary tract  </a:t>
            </a:r>
          </a:p>
          <a:p>
            <a:pPr eaLnBrk="1" hangingPunct="1">
              <a:defRPr/>
            </a:pPr>
            <a:r>
              <a:rPr lang="en-PH" sz="2600" dirty="0" smtClean="0"/>
              <a:t>To identify the kidneys, </a:t>
            </a:r>
            <a:r>
              <a:rPr lang="en-PH" sz="2600" dirty="0" err="1" smtClean="0"/>
              <a:t>ureters</a:t>
            </a:r>
            <a:r>
              <a:rPr lang="en-PH" sz="2600" dirty="0" smtClean="0"/>
              <a:t>, urinary bladder and urethra on different imaging modalities </a:t>
            </a:r>
            <a:endParaRPr lang="en-GB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PH" sz="4000" smtClean="0"/>
              <a:t>Kidneys </a:t>
            </a:r>
            <a:br>
              <a:rPr lang="en-PH" sz="4000" smtClean="0"/>
            </a:br>
            <a:endParaRPr lang="en-GB" sz="4000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PH" sz="2600" dirty="0" smtClean="0"/>
              <a:t>Kidneys are visualized on the X-Ray due to presence of </a:t>
            </a:r>
            <a:r>
              <a:rPr lang="en-PH" sz="2600" dirty="0" err="1" smtClean="0"/>
              <a:t>perirenal</a:t>
            </a:r>
            <a:r>
              <a:rPr lang="en-PH" sz="2600" dirty="0" smtClean="0"/>
              <a:t> fat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PH" sz="2600" dirty="0" smtClean="0"/>
              <a:t>Kidneys are contained within the renal capsule and surrounded by </a:t>
            </a:r>
            <a:r>
              <a:rPr lang="en-PH" sz="2600" dirty="0" err="1" smtClean="0"/>
              <a:t>perirenal</a:t>
            </a:r>
            <a:r>
              <a:rPr lang="en-PH" sz="2600" dirty="0" smtClean="0"/>
              <a:t> fat and enclosed within the </a:t>
            </a:r>
            <a:r>
              <a:rPr lang="en-PH" sz="2600" dirty="0" err="1" smtClean="0"/>
              <a:t>Gerota’s</a:t>
            </a:r>
            <a:r>
              <a:rPr lang="en-PH" sz="2600" dirty="0" smtClean="0"/>
              <a:t> fascia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PH" sz="2600" dirty="0" err="1" smtClean="0"/>
              <a:t>Perirenal</a:t>
            </a:r>
            <a:r>
              <a:rPr lang="en-PH" sz="2600" dirty="0" smtClean="0"/>
              <a:t> </a:t>
            </a:r>
            <a:r>
              <a:rPr lang="en-PH" sz="2600" dirty="0" err="1" smtClean="0"/>
              <a:t>hemorrhage</a:t>
            </a:r>
            <a:r>
              <a:rPr lang="en-PH" sz="2600" dirty="0" smtClean="0"/>
              <a:t>, pus and urine are contained within the fascia and detected on CT and </a:t>
            </a:r>
            <a:r>
              <a:rPr lang="en-PH" sz="2600" dirty="0" err="1" smtClean="0"/>
              <a:t>Ultrasonography</a:t>
            </a:r>
            <a:r>
              <a:rPr lang="en-PH" sz="26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PH" sz="2600" dirty="0" smtClean="0"/>
              <a:t>A layer of </a:t>
            </a:r>
            <a:r>
              <a:rPr lang="en-PH" sz="2600" dirty="0" err="1" smtClean="0"/>
              <a:t>paranephric</a:t>
            </a:r>
            <a:r>
              <a:rPr lang="en-PH" sz="2600" dirty="0" smtClean="0"/>
              <a:t> fat surrounds and cushions the kidneys</a:t>
            </a:r>
            <a:endParaRPr lang="en-GB" sz="26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lide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76962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137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6477000" cy="5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16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81000"/>
            <a:ext cx="6019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9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533400"/>
            <a:ext cx="66294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057400" y="59436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447800" y="5638800"/>
            <a:ext cx="4386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PH" sz="2800"/>
              <a:t>Ultrasound of Right Kidney</a:t>
            </a:r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ULTRASOUND OF KIDNEYS</a:t>
            </a:r>
          </a:p>
        </p:txBody>
      </p:sp>
      <p:pic>
        <p:nvPicPr>
          <p:cNvPr id="27651" name="Picture 3" descr="usnlkid2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1600200" y="2057400"/>
            <a:ext cx="56546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ULTRASOUND OF KIDNEYS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smtClean="0"/>
              <a:t> </a:t>
            </a:r>
          </a:p>
        </p:txBody>
      </p:sp>
      <p:pic>
        <p:nvPicPr>
          <p:cNvPr id="28676" name="Picture 4" descr="usnlkid"/>
          <p:cNvPicPr>
            <a:picLocks noChangeAspect="1" noChangeArrowheads="1"/>
          </p:cNvPicPr>
          <p:nvPr/>
        </p:nvPicPr>
        <p:blipFill>
          <a:blip r:embed="rId2" cstate="print">
            <a:lum bright="-12000" contrast="6000"/>
          </a:blip>
          <a:srcRect/>
          <a:stretch>
            <a:fillRect/>
          </a:stretch>
        </p:blipFill>
        <p:spPr bwMode="auto">
          <a:xfrm>
            <a:off x="304800" y="1600200"/>
            <a:ext cx="466407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066800" y="5334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NORMAL STUDY 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724400" y="5638800"/>
            <a:ext cx="320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DILATED RENAL PELVIS </a:t>
            </a:r>
          </a:p>
        </p:txBody>
      </p:sp>
      <p:pic>
        <p:nvPicPr>
          <p:cNvPr id="28679" name="Picture 7" descr="ushydro3WLabe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675" y="2667000"/>
            <a:ext cx="4632325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CT Scan of the Kidneys</a:t>
            </a:r>
            <a:endParaRPr lang="en-GB" smtClean="0"/>
          </a:p>
        </p:txBody>
      </p:sp>
      <p:pic>
        <p:nvPicPr>
          <p:cNvPr id="29699" name="Picture 4" descr="Abdomen05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457200" y="1828800"/>
            <a:ext cx="4267200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Abdomen06"/>
          <p:cNvPicPr>
            <a:picLocks noChangeAspect="1" noChangeArrowheads="1"/>
          </p:cNvPicPr>
          <p:nvPr/>
        </p:nvPicPr>
        <p:blipFill>
          <a:blip r:embed="rId3" cstate="print">
            <a:lum bright="12000" contrast="6000"/>
          </a:blip>
          <a:srcRect/>
          <a:stretch>
            <a:fillRect/>
          </a:stretch>
        </p:blipFill>
        <p:spPr bwMode="auto">
          <a:xfrm>
            <a:off x="4724400" y="2819400"/>
            <a:ext cx="41910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CT Scan of the Kidneys</a:t>
            </a:r>
            <a:endParaRPr lang="en-GB" smtClean="0"/>
          </a:p>
        </p:txBody>
      </p:sp>
      <p:pic>
        <p:nvPicPr>
          <p:cNvPr id="30723" name="Picture 4" descr="Abdomen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41910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 descr="Abdomen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971800"/>
            <a:ext cx="39624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CT Scan of the Kidneys</a:t>
            </a:r>
            <a:endParaRPr lang="en-GB" smtClean="0"/>
          </a:p>
        </p:txBody>
      </p:sp>
      <p:pic>
        <p:nvPicPr>
          <p:cNvPr id="31747" name="Picture 4" descr="Abdomen09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228600" y="1600200"/>
            <a:ext cx="45720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 descr="Abdomen10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4648200" y="2971800"/>
            <a:ext cx="4267200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Genitourinary System  </a:t>
            </a:r>
            <a:endParaRPr lang="en-GB" smtClean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Kidneys are retroperitoneal organs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Their function is to maintain electrolyte homeostasis and waste excretion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They empty medially into the </a:t>
            </a:r>
            <a:r>
              <a:rPr lang="en-GB" sz="2400" dirty="0" err="1" smtClean="0"/>
              <a:t>ureters</a:t>
            </a: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err="1" smtClean="0"/>
              <a:t>Ureters</a:t>
            </a:r>
            <a:r>
              <a:rPr lang="en-GB" sz="2400" dirty="0" smtClean="0"/>
              <a:t> course inferiorly into the pelvis and enter the urinary bladder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The urine is temporarily stored in the urinary bladder till it is cleared to the exterior through the urethra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Spaces Around the Kidney</a:t>
            </a:r>
            <a:endParaRPr lang="en-GB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z="2400" dirty="0" err="1" smtClean="0">
                <a:solidFill>
                  <a:schemeClr val="tx2"/>
                </a:solidFill>
              </a:rPr>
              <a:t>Perirenal</a:t>
            </a:r>
            <a:r>
              <a:rPr lang="en-PH" sz="2400" dirty="0" smtClean="0">
                <a:solidFill>
                  <a:schemeClr val="tx2"/>
                </a:solidFill>
              </a:rPr>
              <a:t> Space</a:t>
            </a:r>
            <a:r>
              <a:rPr lang="en-PH" sz="2400" dirty="0" smtClean="0"/>
              <a:t> – bounded by the leaves of the </a:t>
            </a:r>
            <a:r>
              <a:rPr lang="en-PH" sz="2400" dirty="0" err="1" smtClean="0"/>
              <a:t>Gerota’s</a:t>
            </a:r>
            <a:r>
              <a:rPr lang="en-PH" sz="2400" dirty="0" smtClean="0"/>
              <a:t> fascia</a:t>
            </a:r>
          </a:p>
          <a:p>
            <a:pPr eaLnBrk="1" hangingPunct="1">
              <a:defRPr/>
            </a:pPr>
            <a:r>
              <a:rPr lang="en-PH" sz="2400" dirty="0" smtClean="0"/>
              <a:t>The leaves fuse superiorly, laterally and medially</a:t>
            </a:r>
          </a:p>
          <a:p>
            <a:pPr eaLnBrk="1" hangingPunct="1">
              <a:defRPr/>
            </a:pPr>
            <a:r>
              <a:rPr lang="en-PH" sz="2400" dirty="0" smtClean="0"/>
              <a:t>It encloses the kidneys, adrenal glands, renal vasculature and proximal </a:t>
            </a:r>
            <a:r>
              <a:rPr lang="en-PH" sz="2400" dirty="0" err="1" smtClean="0"/>
              <a:t>ureter</a:t>
            </a:r>
            <a:r>
              <a:rPr lang="en-PH" sz="2400" dirty="0" smtClean="0"/>
              <a:t> </a:t>
            </a:r>
          </a:p>
          <a:p>
            <a:pPr eaLnBrk="1" hangingPunct="1">
              <a:defRPr/>
            </a:pPr>
            <a:r>
              <a:rPr lang="en-PH" sz="2400" dirty="0" smtClean="0"/>
              <a:t>The </a:t>
            </a:r>
            <a:r>
              <a:rPr lang="en-PH" sz="2400" dirty="0" err="1" smtClean="0"/>
              <a:t>fascial</a:t>
            </a:r>
            <a:r>
              <a:rPr lang="en-PH" sz="2400" dirty="0" smtClean="0"/>
              <a:t> envelope is functionally open caudally just above the pelvic brim</a:t>
            </a:r>
          </a:p>
          <a:p>
            <a:pPr eaLnBrk="1" hangingPunct="1">
              <a:defRPr/>
            </a:pPr>
            <a:r>
              <a:rPr lang="en-PH" sz="2400" dirty="0" err="1" smtClean="0"/>
              <a:t>Ureter</a:t>
            </a:r>
            <a:r>
              <a:rPr lang="en-PH" sz="2400" dirty="0" smtClean="0"/>
              <a:t> emerges from the </a:t>
            </a:r>
            <a:r>
              <a:rPr lang="en-PH" sz="2400" dirty="0" err="1" smtClean="0"/>
              <a:t>perirenal</a:t>
            </a:r>
            <a:r>
              <a:rPr lang="en-PH" sz="2400" dirty="0" smtClean="0"/>
              <a:t> space and traverses </a:t>
            </a:r>
            <a:r>
              <a:rPr lang="en-PH" sz="2400" dirty="0" err="1" smtClean="0"/>
              <a:t>caudad</a:t>
            </a:r>
            <a:r>
              <a:rPr lang="en-PH" sz="2400" dirty="0" smtClean="0"/>
              <a:t> in anterior </a:t>
            </a:r>
            <a:r>
              <a:rPr lang="en-PH" sz="2400" dirty="0" err="1" smtClean="0"/>
              <a:t>pararenal</a:t>
            </a:r>
            <a:r>
              <a:rPr lang="en-PH" sz="2400" dirty="0" smtClean="0"/>
              <a:t> space </a:t>
            </a:r>
            <a:endParaRPr lang="en-GB" sz="24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Spaces Around the Kidney</a:t>
            </a:r>
            <a:endParaRPr lang="en-GB" smtClean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z="2400" dirty="0" smtClean="0">
                <a:solidFill>
                  <a:schemeClr val="tx2"/>
                </a:solidFill>
              </a:rPr>
              <a:t>Anterior </a:t>
            </a:r>
            <a:r>
              <a:rPr lang="en-PH" sz="2400" dirty="0" err="1" smtClean="0">
                <a:solidFill>
                  <a:schemeClr val="tx2"/>
                </a:solidFill>
              </a:rPr>
              <a:t>Pararenal</a:t>
            </a:r>
            <a:r>
              <a:rPr lang="en-PH" sz="2400" dirty="0" smtClean="0">
                <a:solidFill>
                  <a:schemeClr val="tx2"/>
                </a:solidFill>
              </a:rPr>
              <a:t> Space-</a:t>
            </a:r>
            <a:r>
              <a:rPr lang="en-PH" sz="2400" dirty="0" smtClean="0"/>
              <a:t> bounded </a:t>
            </a:r>
          </a:p>
          <a:p>
            <a:pPr eaLnBrk="1" hangingPunct="1">
              <a:defRPr/>
            </a:pPr>
            <a:r>
              <a:rPr lang="en-PH" sz="2400" dirty="0" err="1" smtClean="0"/>
              <a:t>Posteriorly</a:t>
            </a:r>
            <a:r>
              <a:rPr lang="en-PH" sz="2400" dirty="0" smtClean="0"/>
              <a:t> by the anterior portion of the renal fascia, </a:t>
            </a:r>
          </a:p>
          <a:p>
            <a:pPr eaLnBrk="1" hangingPunct="1">
              <a:defRPr/>
            </a:pPr>
            <a:r>
              <a:rPr lang="en-PH" sz="2400" dirty="0" err="1" smtClean="0"/>
              <a:t>Anteriorly</a:t>
            </a:r>
            <a:r>
              <a:rPr lang="en-PH" sz="2400" dirty="0" smtClean="0"/>
              <a:t> by the posterior parietal peritoneum </a:t>
            </a:r>
          </a:p>
          <a:p>
            <a:pPr eaLnBrk="1" hangingPunct="1">
              <a:defRPr/>
            </a:pPr>
            <a:r>
              <a:rPr lang="en-PH" sz="2400" dirty="0" smtClean="0"/>
              <a:t>Laterally by the lateral </a:t>
            </a:r>
            <a:r>
              <a:rPr lang="en-PH" sz="2400" dirty="0" err="1" smtClean="0"/>
              <a:t>conal</a:t>
            </a:r>
            <a:r>
              <a:rPr lang="en-PH" sz="2400" dirty="0" smtClean="0"/>
              <a:t> fascia </a:t>
            </a:r>
          </a:p>
          <a:p>
            <a:pPr eaLnBrk="1" hangingPunct="1">
              <a:defRPr/>
            </a:pPr>
            <a:r>
              <a:rPr lang="en-PH" sz="2400" dirty="0" smtClean="0"/>
              <a:t>Contains – pancreas, 2</a:t>
            </a:r>
            <a:r>
              <a:rPr lang="en-PH" sz="2400" baseline="30000" dirty="0" smtClean="0"/>
              <a:t>nd</a:t>
            </a:r>
            <a:r>
              <a:rPr lang="en-PH" sz="2400" dirty="0" smtClean="0"/>
              <a:t>,3</a:t>
            </a:r>
            <a:r>
              <a:rPr lang="en-PH" sz="2400" baseline="30000" dirty="0" smtClean="0"/>
              <a:t>rd</a:t>
            </a:r>
            <a:r>
              <a:rPr lang="en-PH" sz="2400" dirty="0" smtClean="0"/>
              <a:t> and 4</a:t>
            </a:r>
            <a:r>
              <a:rPr lang="en-PH" sz="2400" baseline="30000" dirty="0" smtClean="0"/>
              <a:t>th</a:t>
            </a:r>
            <a:r>
              <a:rPr lang="en-PH" sz="2400" dirty="0" smtClean="0"/>
              <a:t> portions of the duodenum, ascending and descending colon, vascular supply to the spleen, liver, pancreas and duoden</a:t>
            </a:r>
            <a:r>
              <a:rPr lang="en-PH" sz="2800" dirty="0" smtClean="0"/>
              <a:t>um </a:t>
            </a:r>
            <a:endParaRPr lang="en-GB" sz="28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Spaces Around the Kidney</a:t>
            </a:r>
            <a:endParaRPr lang="en-GB" smtClean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z="2600" dirty="0" smtClean="0">
                <a:solidFill>
                  <a:schemeClr val="tx2"/>
                </a:solidFill>
              </a:rPr>
              <a:t>Posterior </a:t>
            </a:r>
            <a:r>
              <a:rPr lang="en-PH" sz="2600" dirty="0" err="1" smtClean="0">
                <a:solidFill>
                  <a:schemeClr val="tx2"/>
                </a:solidFill>
              </a:rPr>
              <a:t>Pararenal</a:t>
            </a:r>
            <a:r>
              <a:rPr lang="en-PH" sz="2600" dirty="0" smtClean="0">
                <a:solidFill>
                  <a:schemeClr val="tx2"/>
                </a:solidFill>
              </a:rPr>
              <a:t> Space</a:t>
            </a:r>
            <a:r>
              <a:rPr lang="en-PH" sz="2600" dirty="0" smtClean="0"/>
              <a:t> – is bounded </a:t>
            </a:r>
          </a:p>
          <a:p>
            <a:pPr eaLnBrk="1" hangingPunct="1">
              <a:defRPr/>
            </a:pPr>
            <a:r>
              <a:rPr lang="en-PH" sz="2600" dirty="0" err="1" smtClean="0"/>
              <a:t>Posteriorly</a:t>
            </a:r>
            <a:r>
              <a:rPr lang="en-PH" sz="2600" dirty="0" smtClean="0"/>
              <a:t> by the </a:t>
            </a:r>
            <a:r>
              <a:rPr lang="en-PH" sz="2600" dirty="0" err="1" smtClean="0"/>
              <a:t>transversalis</a:t>
            </a:r>
            <a:r>
              <a:rPr lang="en-PH" sz="2600" dirty="0" smtClean="0"/>
              <a:t> fascia </a:t>
            </a:r>
          </a:p>
          <a:p>
            <a:pPr eaLnBrk="1" hangingPunct="1">
              <a:defRPr/>
            </a:pPr>
            <a:r>
              <a:rPr lang="en-PH" sz="2600" dirty="0" err="1" smtClean="0"/>
              <a:t>Anteriorly</a:t>
            </a:r>
            <a:r>
              <a:rPr lang="en-PH" sz="2600" dirty="0" smtClean="0"/>
              <a:t> by the posterior portion of </a:t>
            </a:r>
            <a:r>
              <a:rPr lang="en-PH" sz="2600" dirty="0" err="1" smtClean="0"/>
              <a:t>Gerota’s</a:t>
            </a:r>
            <a:r>
              <a:rPr lang="en-PH" sz="2600" dirty="0" smtClean="0"/>
              <a:t> fascia</a:t>
            </a:r>
          </a:p>
          <a:p>
            <a:pPr eaLnBrk="1" hangingPunct="1">
              <a:defRPr/>
            </a:pPr>
            <a:r>
              <a:rPr lang="en-PH" sz="2600" dirty="0" smtClean="0"/>
              <a:t>Contains only fat, scattered vessels and nerves</a:t>
            </a:r>
          </a:p>
          <a:p>
            <a:pPr eaLnBrk="1" hangingPunct="1">
              <a:defRPr/>
            </a:pPr>
            <a:endParaRPr lang="en-PH" sz="2600" dirty="0" smtClean="0"/>
          </a:p>
          <a:p>
            <a:pPr eaLnBrk="1" hangingPunct="1">
              <a:defRPr/>
            </a:pPr>
            <a:r>
              <a:rPr lang="en-PH" sz="2600" dirty="0" smtClean="0">
                <a:solidFill>
                  <a:schemeClr val="tx2"/>
                </a:solidFill>
              </a:rPr>
              <a:t>All three spaces potentially communicate at the pelvic brim </a:t>
            </a:r>
            <a:endParaRPr lang="en-GB" sz="26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67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PH" smtClean="0"/>
              <a:t>Renal Vasculature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Renal Vasculature </a:t>
            </a:r>
            <a:endParaRPr lang="en-GB" smtClean="0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600" dirty="0" smtClean="0"/>
              <a:t>There are many variations of the renal vasculature</a:t>
            </a:r>
          </a:p>
          <a:p>
            <a:pPr eaLnBrk="1" hangingPunct="1">
              <a:defRPr/>
            </a:pPr>
            <a:r>
              <a:rPr lang="en-GB" sz="2600" dirty="0" smtClean="0"/>
              <a:t>Renal arteries branch from the abdominal aorta laterally between L1 and L2,  below the origin of the superior mesenteric artery</a:t>
            </a:r>
          </a:p>
          <a:p>
            <a:pPr eaLnBrk="1" hangingPunct="1">
              <a:defRPr/>
            </a:pPr>
            <a:r>
              <a:rPr lang="en-GB" sz="2600" dirty="0" smtClean="0"/>
              <a:t>The right renal artery passes posterior to the IVC </a:t>
            </a:r>
          </a:p>
          <a:p>
            <a:pPr eaLnBrk="1" hangingPunct="1">
              <a:defRPr/>
            </a:pPr>
            <a:r>
              <a:rPr lang="en-GB" sz="2600" dirty="0" smtClean="0"/>
              <a:t>There may be more than one renal artery (on one or both sides) in 20-30% cases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Renal Vasculature</a:t>
            </a:r>
            <a:endParaRPr lang="en-GB" smtClean="0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Renal veins drain into inferior vena cava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Renal veins lie anterior to the arteries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Left renal vein is longer and passes anterior to the aorta before draining into the inferior vena cava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The left </a:t>
            </a:r>
            <a:r>
              <a:rPr lang="en-GB" sz="2400" dirty="0" err="1" smtClean="0"/>
              <a:t>gonadal</a:t>
            </a:r>
            <a:r>
              <a:rPr lang="en-GB" sz="2400" dirty="0" smtClean="0"/>
              <a:t> vein will drain into to left renal vein while the right </a:t>
            </a:r>
            <a:r>
              <a:rPr lang="en-GB" sz="2400" dirty="0" err="1" smtClean="0"/>
              <a:t>gonadal</a:t>
            </a:r>
            <a:r>
              <a:rPr lang="en-GB" sz="2400" dirty="0" smtClean="0"/>
              <a:t> vein drains directly into the inferior vena cava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Common variants include </a:t>
            </a:r>
            <a:r>
              <a:rPr lang="en-GB" sz="2400" dirty="0" err="1" smtClean="0"/>
              <a:t>retroaortic</a:t>
            </a:r>
            <a:r>
              <a:rPr lang="en-GB" sz="2400" dirty="0" smtClean="0"/>
              <a:t> and </a:t>
            </a:r>
            <a:r>
              <a:rPr lang="en-GB" sz="2400" dirty="0" err="1" smtClean="0"/>
              <a:t>circumaortic</a:t>
            </a:r>
            <a:r>
              <a:rPr lang="en-GB" sz="2400" dirty="0" smtClean="0"/>
              <a:t> left renal veins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RENAL ANGIOGRAPHY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1928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4265613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 </a:t>
            </a:r>
          </a:p>
        </p:txBody>
      </p:sp>
      <p:pic>
        <p:nvPicPr>
          <p:cNvPr id="38917" name="Picture 5" descr="angsng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24225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216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4029075"/>
            <a:ext cx="9144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 b="1">
              <a:latin typeface="Times New Roman" pitchFamily="18" charset="0"/>
            </a:endParaRPr>
          </a:p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pic>
        <p:nvPicPr>
          <p:cNvPr id="38920" name="Picture 8" descr="3dcts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600200"/>
            <a:ext cx="242252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2103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4089400"/>
            <a:ext cx="9144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 b="1">
              <a:latin typeface="Times New Roman" pitchFamily="18" charset="0"/>
            </a:endParaRPr>
          </a:p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pic>
        <p:nvPicPr>
          <p:cNvPr id="38923" name="Picture 11" descr="angct2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343400"/>
            <a:ext cx="46863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5562600" y="1347788"/>
            <a:ext cx="259080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NORMAL SUPPLY OF BOTH KIDNEYS BY SINGLE RENAL ARTERY 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6019800" y="3962400"/>
            <a:ext cx="20574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LEFT KIDNEY SUPPLIED BY TWO RENAL ARTERIES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mage64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857250"/>
            <a:ext cx="5143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mage17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857250"/>
            <a:ext cx="5143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mage168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914400"/>
            <a:ext cx="510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Imaging Modalities </a:t>
            </a:r>
            <a:endParaRPr lang="en-GB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PH" sz="2800" smtClean="0"/>
              <a:t>Plain X-Ray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PH" sz="2800" smtClean="0"/>
              <a:t>Intravenous Pyelogram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PH" sz="2800" smtClean="0"/>
              <a:t>Retrograde Pyelogram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PH" sz="2800" smtClean="0"/>
              <a:t>CT Scan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PH" sz="2800" smtClean="0"/>
              <a:t>Ultrasound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PH" sz="2800" smtClean="0"/>
              <a:t>Renal Angiography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PH" sz="2800" smtClean="0"/>
              <a:t>Renal Scintigraphy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PH" sz="2800" smtClean="0"/>
              <a:t>Cystography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PH" sz="2800" smtClean="0"/>
              <a:t>Voiding Cystourethrography</a:t>
            </a:r>
            <a:endParaRPr lang="en-GB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image35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990600"/>
            <a:ext cx="5143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2362200" y="1371600"/>
            <a:ext cx="22860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57200" y="838200"/>
            <a:ext cx="1905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PH" sz="2800"/>
              <a:t>Inferior Vena Cava </a:t>
            </a:r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age3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48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905000" y="5410200"/>
            <a:ext cx="6019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PH" sz="2800"/>
              <a:t>Left Renal Vein Passes Anterior to the Abdominal Aorta </a:t>
            </a:r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Us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5791200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6858000" y="2362200"/>
            <a:ext cx="2057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PH" sz="2800"/>
              <a:t>Renal Veins Lie Anterior to the Arteries </a:t>
            </a:r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mage11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066800"/>
            <a:ext cx="5791200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PH" smtClean="0"/>
              <a:t>Relationships of the Kidneys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image14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62000"/>
            <a:ext cx="510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6629400" y="2895600"/>
            <a:ext cx="2133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PH" sz="2800"/>
              <a:t>Adrenal Glands are superior to the Kidneys </a:t>
            </a:r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image137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762000"/>
            <a:ext cx="56769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image15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762000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Renal Structure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n-GB" smtClean="0"/>
              <a:t>Thin capsule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mtClean="0"/>
              <a:t>Renal cortex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smtClean="0"/>
              <a:t>Renal cortex consists of glomeruli and renal tubules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smtClean="0"/>
              <a:t>Normal thickness is 2.5 cms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mtClean="0"/>
              <a:t>Renal Medulla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smtClean="0"/>
              <a:t>Consists of multiple renal pyramids which have their base to the periphery and their conical end directed towards the renal hilum 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smtClean="0"/>
              <a:t>Their tips are called papillae 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smtClean="0"/>
              <a:t>Each minor calyx receives 1-3 papillae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image159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51435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 descr="Kidney_bisecte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85800"/>
            <a:ext cx="7162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Kidneys </a:t>
            </a:r>
            <a:endParaRPr lang="en-GB" smtClean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z="2600" dirty="0" smtClean="0"/>
              <a:t>On either side of the lower thoracic and upper lumbar spine</a:t>
            </a:r>
          </a:p>
          <a:p>
            <a:pPr eaLnBrk="1" hangingPunct="1">
              <a:defRPr/>
            </a:pPr>
            <a:r>
              <a:rPr lang="en-PH" sz="2600" dirty="0" smtClean="0"/>
              <a:t>Usual location – between upper border of 11</a:t>
            </a:r>
            <a:r>
              <a:rPr lang="en-PH" sz="2600" baseline="30000" dirty="0" smtClean="0"/>
              <a:t>th</a:t>
            </a:r>
            <a:r>
              <a:rPr lang="en-PH" sz="2600" dirty="0" smtClean="0"/>
              <a:t>  thoracic vertebra and lower border of 3</a:t>
            </a:r>
            <a:r>
              <a:rPr lang="en-PH" sz="2600" baseline="30000" dirty="0" smtClean="0"/>
              <a:t>rd</a:t>
            </a:r>
            <a:r>
              <a:rPr lang="en-PH" sz="2600" dirty="0" smtClean="0"/>
              <a:t> lumbar vertebra </a:t>
            </a:r>
          </a:p>
          <a:p>
            <a:pPr eaLnBrk="1" hangingPunct="1">
              <a:defRPr/>
            </a:pPr>
            <a:r>
              <a:rPr lang="en-PH" sz="2600" dirty="0" smtClean="0"/>
              <a:t>In upright position the kidneys descend by 2 or 3 cm </a:t>
            </a:r>
          </a:p>
          <a:p>
            <a:pPr eaLnBrk="1" hangingPunct="1">
              <a:defRPr/>
            </a:pPr>
            <a:r>
              <a:rPr lang="en-PH" sz="2600" dirty="0" smtClean="0"/>
              <a:t>Both kidneys move with respiration </a:t>
            </a:r>
            <a:endParaRPr lang="en-GB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image96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09600"/>
            <a:ext cx="62484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676400" y="5943600"/>
            <a:ext cx="579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PH" sz="2800"/>
              <a:t>Ultrasound of Right Kidney </a:t>
            </a:r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image171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09600"/>
            <a:ext cx="57912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133600" y="5638800"/>
            <a:ext cx="434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PH" sz="2800"/>
              <a:t>MRI of Kidneys </a:t>
            </a:r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image96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09600"/>
            <a:ext cx="73914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228600"/>
            <a:ext cx="4038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Contrast enhanced CT scan through the kidneys in </a:t>
            </a:r>
            <a:r>
              <a:rPr lang="en-GB" sz="2400" dirty="0" err="1" smtClean="0"/>
              <a:t>nephrogram</a:t>
            </a:r>
            <a:r>
              <a:rPr lang="en-GB" sz="2400" dirty="0" smtClean="0"/>
              <a:t> phase (showing </a:t>
            </a:r>
            <a:r>
              <a:rPr lang="en-GB" sz="2400" dirty="0" err="1" smtClean="0"/>
              <a:t>corticomedullary</a:t>
            </a:r>
            <a:r>
              <a:rPr lang="en-GB" sz="2400" dirty="0" smtClean="0"/>
              <a:t> differentiation) 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This is approximately 100 seconds following contrast administration and would show renal lesions well</a:t>
            </a:r>
            <a:br>
              <a:rPr lang="en-GB" sz="2400" dirty="0" smtClean="0"/>
            </a:br>
            <a:endParaRPr lang="en-GB" sz="2400" dirty="0" smtClean="0"/>
          </a:p>
        </p:txBody>
      </p:sp>
      <p:pic>
        <p:nvPicPr>
          <p:cNvPr id="56323" name="Picture 5" descr="nlkidneyrenalveinct"/>
          <p:cNvPicPr>
            <a:picLocks noChangeAspect="1" noChangeArrowheads="1"/>
          </p:cNvPicPr>
          <p:nvPr/>
        </p:nvPicPr>
        <p:blipFill>
          <a:blip r:embed="rId2" cstate="print">
            <a:lum bright="-18000" contrast="6000"/>
          </a:blip>
          <a:srcRect/>
          <a:stretch>
            <a:fillRect/>
          </a:stretch>
        </p:blipFill>
        <p:spPr bwMode="auto">
          <a:xfrm>
            <a:off x="457200" y="2057400"/>
            <a:ext cx="4419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-152400"/>
            <a:ext cx="42672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300" dirty="0" smtClean="0"/>
              <a:t>Contrast enhanced CT scan through the kidneys in </a:t>
            </a:r>
            <a:r>
              <a:rPr lang="en-GB" sz="2300" dirty="0" err="1" smtClean="0"/>
              <a:t>pyelogram</a:t>
            </a:r>
            <a:r>
              <a:rPr lang="en-GB" sz="2300" dirty="0" smtClean="0"/>
              <a:t> phase (showing excretion of contrast into the collecting system) 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300" dirty="0" smtClean="0"/>
              <a:t>This is approximately 8 minutes following contrast administration and would show </a:t>
            </a:r>
            <a:r>
              <a:rPr lang="en-GB" sz="2300" dirty="0" err="1" smtClean="0"/>
              <a:t>urothelial</a:t>
            </a:r>
            <a:r>
              <a:rPr lang="en-GB" sz="2300" dirty="0" smtClean="0"/>
              <a:t> lesions well, such as transitional cell carcinoma, stones, blood clot</a:t>
            </a:r>
          </a:p>
        </p:txBody>
      </p:sp>
      <p:pic>
        <p:nvPicPr>
          <p:cNvPr id="57347" name="Picture 3" descr="nlkidneyc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464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-76200"/>
            <a:ext cx="4038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300" dirty="0" smtClean="0"/>
              <a:t>3D reconstructed image from CT scan of the abdomen and pelvis known as CT IVP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300" dirty="0" smtClean="0"/>
              <a:t>This exam is quickly replacing the conventional IV </a:t>
            </a:r>
            <a:r>
              <a:rPr lang="en-GB" sz="2300" dirty="0" err="1" smtClean="0"/>
              <a:t>Urogram</a:t>
            </a:r>
            <a:endParaRPr lang="en-GB" sz="23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300" dirty="0" smtClean="0"/>
              <a:t>3D reconstruction is performed through the right kidney (K) and follows the normal </a:t>
            </a:r>
            <a:r>
              <a:rPr lang="en-GB" sz="2300" dirty="0" err="1" smtClean="0"/>
              <a:t>ureter</a:t>
            </a:r>
            <a:r>
              <a:rPr lang="en-GB" sz="2300" dirty="0" smtClean="0"/>
              <a:t> (arrows) all the way to the </a:t>
            </a:r>
            <a:r>
              <a:rPr lang="en-GB" sz="2300" dirty="0" err="1" smtClean="0"/>
              <a:t>ureter's</a:t>
            </a:r>
            <a:r>
              <a:rPr lang="en-GB" sz="2300" dirty="0" smtClean="0"/>
              <a:t> insertion into the bladder </a:t>
            </a:r>
          </a:p>
        </p:txBody>
      </p:sp>
      <p:pic>
        <p:nvPicPr>
          <p:cNvPr id="58371" name="Picture 3" descr="nlkidney3dct"/>
          <p:cNvPicPr>
            <a:picLocks noChangeAspect="1" noChangeArrowheads="1"/>
          </p:cNvPicPr>
          <p:nvPr/>
        </p:nvPicPr>
        <p:blipFill>
          <a:blip r:embed="rId2" cstate="print">
            <a:lum bright="24000" contrast="6000"/>
          </a:blip>
          <a:srcRect/>
          <a:stretch>
            <a:fillRect/>
          </a:stretch>
        </p:blipFill>
        <p:spPr bwMode="auto">
          <a:xfrm>
            <a:off x="914400" y="1524000"/>
            <a:ext cx="34290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Renal Collecting System </a:t>
            </a:r>
            <a:endParaRPr lang="en-GB" smtClean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tx2"/>
                </a:solidFill>
              </a:rPr>
              <a:t>Calyces </a:t>
            </a:r>
          </a:p>
          <a:p>
            <a:pPr lvl="1" eaLnBrk="1" hangingPunct="1">
              <a:defRPr/>
            </a:pPr>
            <a:r>
              <a:rPr lang="en-GB" dirty="0" smtClean="0"/>
              <a:t>Medulla sits in the fornix of the minor calyx </a:t>
            </a:r>
          </a:p>
          <a:p>
            <a:pPr lvl="1" eaLnBrk="1" hangingPunct="1">
              <a:defRPr/>
            </a:pPr>
            <a:r>
              <a:rPr lang="en-GB" dirty="0" smtClean="0"/>
              <a:t>Fornix is sharp and concave </a:t>
            </a:r>
          </a:p>
          <a:p>
            <a:pPr lvl="1" eaLnBrk="1" hangingPunct="1">
              <a:defRPr/>
            </a:pPr>
            <a:r>
              <a:rPr lang="en-GB" dirty="0" smtClean="0"/>
              <a:t>Papillae drain into minor calyces </a:t>
            </a:r>
          </a:p>
          <a:p>
            <a:pPr lvl="1" eaLnBrk="1" hangingPunct="1">
              <a:defRPr/>
            </a:pPr>
            <a:r>
              <a:rPr lang="en-GB" dirty="0" smtClean="0"/>
              <a:t>Minor calyces coalesce to form 3 or 4 major calyces </a:t>
            </a:r>
          </a:p>
          <a:p>
            <a:pPr lvl="1" eaLnBrk="1" hangingPunct="1">
              <a:defRPr/>
            </a:pPr>
            <a:r>
              <a:rPr lang="en-GB" dirty="0" smtClean="0"/>
              <a:t>Major calyces combine to form the pelvis </a:t>
            </a:r>
          </a:p>
          <a:p>
            <a:pPr eaLnBrk="1" hangingPunct="1"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Renal Collecting System</a:t>
            </a:r>
            <a:endParaRPr lang="en-GB" smtClean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chemeClr val="tx2"/>
                </a:solidFill>
              </a:rPr>
              <a:t>Pelvis </a:t>
            </a:r>
          </a:p>
          <a:p>
            <a:pPr lvl="1" eaLnBrk="1" hangingPunct="1">
              <a:defRPr/>
            </a:pPr>
            <a:r>
              <a:rPr lang="en-GB" smtClean="0"/>
              <a:t>broad dilated part of the urine collecting system, located in the hilum </a:t>
            </a:r>
          </a:p>
          <a:p>
            <a:pPr lvl="1" eaLnBrk="1" hangingPunct="1">
              <a:defRPr/>
            </a:pPr>
            <a:r>
              <a:rPr lang="en-GB" smtClean="0"/>
              <a:t> renal pelvis drains into the ureter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Kidney_bisected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8363" y="1390650"/>
            <a:ext cx="48672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SCN005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81000"/>
            <a:ext cx="47434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idney anatomy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371600"/>
            <a:ext cx="5638800" cy="45116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image16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04800"/>
            <a:ext cx="6096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IVP_norm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81000"/>
            <a:ext cx="506888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590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PH" smtClean="0"/>
              <a:t>Ureters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Ureters </a:t>
            </a:r>
            <a:endParaRPr lang="en-GB" smtClean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25-30 cm in length and 3 mm diameter</a:t>
            </a:r>
            <a:endParaRPr lang="en-PH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PH" sz="2800" dirty="0" smtClean="0"/>
              <a:t>Course downwards from the most dependent portion of the </a:t>
            </a:r>
            <a:r>
              <a:rPr lang="en-PH" sz="2800" dirty="0" err="1" smtClean="0"/>
              <a:t>pelves</a:t>
            </a:r>
            <a:r>
              <a:rPr lang="en-PH" sz="2800" dirty="0" smtClean="0"/>
              <a:t> to the </a:t>
            </a:r>
            <a:r>
              <a:rPr lang="en-PH" sz="2800" dirty="0" err="1" smtClean="0"/>
              <a:t>midsacral</a:t>
            </a:r>
            <a:r>
              <a:rPr lang="en-PH" sz="2800" dirty="0" smtClean="0"/>
              <a:t> region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PH" sz="2800" dirty="0" smtClean="0"/>
              <a:t>Then turn </a:t>
            </a:r>
            <a:r>
              <a:rPr lang="en-PH" sz="2800" dirty="0" err="1" smtClean="0"/>
              <a:t>posterolaterally</a:t>
            </a:r>
            <a:r>
              <a:rPr lang="en-PH" sz="2800" dirty="0" smtClean="0"/>
              <a:t> and course in an arc downwards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PH" sz="2800" dirty="0" smtClean="0"/>
              <a:t>Then inward and </a:t>
            </a:r>
            <a:r>
              <a:rPr lang="en-PH" sz="2800" dirty="0" err="1" smtClean="0"/>
              <a:t>anteriorly</a:t>
            </a:r>
            <a:r>
              <a:rPr lang="en-PH" sz="2800" dirty="0" smtClean="0"/>
              <a:t> to enter the </a:t>
            </a:r>
            <a:r>
              <a:rPr lang="en-PH" sz="2800" dirty="0" err="1" smtClean="0"/>
              <a:t>trigone</a:t>
            </a:r>
            <a:r>
              <a:rPr lang="en-PH" sz="2800" dirty="0" smtClean="0"/>
              <a:t> of the bladder on either side of the midline 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Areas of Narrowing  </a:t>
            </a:r>
            <a:endParaRPr lang="en-GB" smtClean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PH" smtClean="0"/>
              <a:t>Three areas of normal narrowing:</a:t>
            </a:r>
          </a:p>
          <a:p>
            <a:pPr eaLnBrk="1" hangingPunct="1">
              <a:defRPr/>
            </a:pPr>
            <a:r>
              <a:rPr lang="en-PH" smtClean="0"/>
              <a:t>Ureteropelvic Junction</a:t>
            </a:r>
          </a:p>
          <a:p>
            <a:pPr eaLnBrk="1" hangingPunct="1">
              <a:defRPr/>
            </a:pPr>
            <a:r>
              <a:rPr lang="en-PH" smtClean="0"/>
              <a:t>Bifurcation of the iliac vessels </a:t>
            </a:r>
          </a:p>
          <a:p>
            <a:pPr eaLnBrk="1" hangingPunct="1">
              <a:defRPr/>
            </a:pPr>
            <a:r>
              <a:rPr lang="en-PH" smtClean="0"/>
              <a:t>Ureterovesicle Junction </a:t>
            </a:r>
          </a:p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Ureteral Vasculature </a:t>
            </a:r>
            <a:endParaRPr lang="en-GB" smtClean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Blood is supplied by the ureteral branches of renal and testicular or ovarian arteries, and abdominal aorta</a:t>
            </a:r>
          </a:p>
          <a:p>
            <a:pPr eaLnBrk="1" hangingPunct="1">
              <a:defRPr/>
            </a:pPr>
            <a:r>
              <a:rPr lang="en-GB" smtClean="0"/>
              <a:t>Renal and testicular or ovarian veins supply venous drainage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image16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62000"/>
            <a:ext cx="5791200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sandy6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90600"/>
            <a:ext cx="609600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INTRAVENOUS PYELOGRAM</a:t>
            </a:r>
            <a:r>
              <a:rPr lang="en-US" smtClean="0"/>
              <a:t> 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hlinkClick r:id="rId2"/>
              </a:rPr>
              <a:t> </a:t>
            </a:r>
            <a:endParaRPr lang="en-US" smtClean="0"/>
          </a:p>
        </p:txBody>
      </p:sp>
      <p:pic>
        <p:nvPicPr>
          <p:cNvPr id="71684" name="Picture 4" descr="ivp-xray-k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00200"/>
            <a:ext cx="5486400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INTRAVENOUS PYELOGRAM </a:t>
            </a:r>
          </a:p>
        </p:txBody>
      </p:sp>
      <p:pic>
        <p:nvPicPr>
          <p:cNvPr id="72707" name="Picture 3" descr="ivpnl3up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609600" y="1905000"/>
            <a:ext cx="777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3306763" y="173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709" name="Text Box 6"/>
          <p:cNvSpPr txBox="1">
            <a:spLocks noChangeArrowheads="1"/>
          </p:cNvSpPr>
          <p:nvPr/>
        </p:nvSpPr>
        <p:spPr bwMode="auto">
          <a:xfrm>
            <a:off x="3352800" y="5562600"/>
            <a:ext cx="2667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NORMAL 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gure 2: Radiograph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>
          <a:xfrm>
            <a:off x="2514600" y="304800"/>
            <a:ext cx="4175125" cy="6172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PH" smtClean="0"/>
              <a:t>Urinary Bladder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Urinary Bladder</a:t>
            </a:r>
            <a:endParaRPr lang="en-GB" smtClean="0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Hollow muscular vesicle for storing urine temporarily</a:t>
            </a:r>
          </a:p>
          <a:p>
            <a:pPr eaLnBrk="1" hangingPunct="1">
              <a:defRPr/>
            </a:pPr>
            <a:r>
              <a:rPr lang="en-PH" smtClean="0"/>
              <a:t>Bladder is higher in position in children and slightly higher in males than females</a:t>
            </a:r>
          </a:p>
          <a:p>
            <a:pPr eaLnBrk="1" hangingPunct="1">
              <a:defRPr/>
            </a:pPr>
            <a:r>
              <a:rPr lang="en-PH" smtClean="0"/>
              <a:t>It is relatively larger in children than in adults</a:t>
            </a:r>
          </a:p>
          <a:p>
            <a:pPr eaLnBrk="1" hangingPunct="1">
              <a:defRPr/>
            </a:pPr>
            <a:endParaRPr lang="en-PH" smtClean="0"/>
          </a:p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Urinary Bladder </a:t>
            </a:r>
            <a:endParaRPr lang="en-GB" smtClean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PH" sz="2500" dirty="0" smtClean="0"/>
              <a:t>Size and shape vary considerably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PH" sz="2500" dirty="0" smtClean="0"/>
              <a:t>Shape – tetrahedral when empty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PH" sz="2500" dirty="0" smtClean="0"/>
              <a:t>transversely oval or round when full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500" dirty="0" smtClean="0"/>
              <a:t>When empty, it is completely within the pelvis</a:t>
            </a:r>
            <a:endParaRPr lang="en-PH" sz="25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PH" sz="2500" dirty="0" smtClean="0"/>
              <a:t>Inferior aspect projects 5-10 mm above the </a:t>
            </a:r>
            <a:r>
              <a:rPr lang="en-PH" sz="2500" dirty="0" err="1" smtClean="0"/>
              <a:t>symphysis</a:t>
            </a:r>
            <a:r>
              <a:rPr lang="en-PH" sz="2500" dirty="0" smtClean="0"/>
              <a:t> pubis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PH" sz="2500" dirty="0" smtClean="0"/>
              <a:t>Separated from pubic bones by </a:t>
            </a:r>
            <a:r>
              <a:rPr lang="en-PH" sz="2500" dirty="0" err="1" smtClean="0"/>
              <a:t>retropubic</a:t>
            </a:r>
            <a:r>
              <a:rPr lang="en-PH" sz="2500" dirty="0" smtClean="0"/>
              <a:t> space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PH" sz="2500" dirty="0" smtClean="0"/>
              <a:t>Floor is parallel to superior aspect of the pubic </a:t>
            </a:r>
            <a:r>
              <a:rPr lang="en-PH" sz="2500" dirty="0" err="1" smtClean="0"/>
              <a:t>rami</a:t>
            </a:r>
            <a:r>
              <a:rPr lang="en-PH" sz="2500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PH" sz="2500" dirty="0" smtClean="0"/>
              <a:t>Dome is rounded in male and flat or slightly concave in female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Urinary Bladder</a:t>
            </a:r>
            <a:endParaRPr lang="en-GB" smtClean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GB" sz="2600" dirty="0" smtClean="0"/>
              <a:t>Neck of bladder - lies 3-4 cm behind lower part of </a:t>
            </a:r>
            <a:r>
              <a:rPr lang="en-GB" sz="2600" dirty="0" err="1" smtClean="0"/>
              <a:t>symphysis</a:t>
            </a:r>
            <a:r>
              <a:rPr lang="en-GB" sz="2600" dirty="0" smtClean="0"/>
              <a:t> pubis and rests on the prostate in the male</a:t>
            </a:r>
          </a:p>
          <a:p>
            <a:pPr eaLnBrk="1" hangingPunct="1">
              <a:defRPr/>
            </a:pPr>
            <a:r>
              <a:rPr lang="en-GB" sz="2600" dirty="0" smtClean="0"/>
              <a:t>It has the urethral orifice</a:t>
            </a:r>
          </a:p>
          <a:p>
            <a:pPr eaLnBrk="1" hangingPunct="1">
              <a:defRPr/>
            </a:pPr>
            <a:r>
              <a:rPr lang="en-PH" sz="2600" dirty="0" smtClean="0"/>
              <a:t>In females the peritoneum is reflected from the superior surface of the bladder to the anterior wall of the uterus at the junction between the body and cervix</a:t>
            </a:r>
          </a:p>
          <a:p>
            <a:pPr eaLnBrk="1" hangingPunct="1">
              <a:defRPr/>
            </a:pPr>
            <a:r>
              <a:rPr lang="en-PH" sz="2600" dirty="0" smtClean="0"/>
              <a:t>The enclosed space is the </a:t>
            </a:r>
            <a:r>
              <a:rPr lang="en-PH" sz="2600" dirty="0" err="1" smtClean="0"/>
              <a:t>vesicouterine</a:t>
            </a:r>
            <a:r>
              <a:rPr lang="en-PH" sz="2600" dirty="0" smtClean="0"/>
              <a:t> pouch</a:t>
            </a:r>
            <a:endParaRPr lang="en-GB" sz="26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Urinary Bladder</a:t>
            </a:r>
            <a:endParaRPr lang="en-GB" smtClean="0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PH" sz="2600" dirty="0" smtClean="0"/>
              <a:t>In males the peritoneum is reflected from the bladder to the superior surfaces of the </a:t>
            </a:r>
            <a:r>
              <a:rPr lang="en-PH" sz="2600" dirty="0" err="1" smtClean="0"/>
              <a:t>ductus</a:t>
            </a:r>
            <a:r>
              <a:rPr lang="en-PH" sz="2600" dirty="0" smtClean="0"/>
              <a:t> deferens and seminal vesicles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PH" sz="2600" dirty="0" smtClean="0"/>
              <a:t>Bladder is relatively free to move except at the neck which is fixed by the </a:t>
            </a:r>
            <a:r>
              <a:rPr lang="en-PH" sz="2600" dirty="0" err="1" smtClean="0"/>
              <a:t>puboprostatic</a:t>
            </a:r>
            <a:r>
              <a:rPr lang="en-PH" sz="2600" dirty="0" smtClean="0"/>
              <a:t> ligaments (males) and </a:t>
            </a:r>
            <a:r>
              <a:rPr lang="en-PH" sz="2600" dirty="0" err="1" smtClean="0"/>
              <a:t>pubovesicle</a:t>
            </a:r>
            <a:r>
              <a:rPr lang="en-PH" sz="2600" dirty="0" smtClean="0"/>
              <a:t> ligaments (females)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PH" sz="2600" dirty="0" smtClean="0"/>
              <a:t>Peritoneal reflection - </a:t>
            </a:r>
            <a:r>
              <a:rPr lang="en-PH" sz="2600" dirty="0" err="1" smtClean="0"/>
              <a:t>Rectovesicle</a:t>
            </a:r>
            <a:r>
              <a:rPr lang="en-PH" sz="2600" dirty="0" smtClean="0"/>
              <a:t> pouch in males and </a:t>
            </a:r>
            <a:r>
              <a:rPr lang="en-PH" sz="2600" dirty="0" err="1" smtClean="0"/>
              <a:t>vesicouterine</a:t>
            </a:r>
            <a:r>
              <a:rPr lang="en-PH" sz="2600" dirty="0" smtClean="0"/>
              <a:t> and </a:t>
            </a:r>
            <a:r>
              <a:rPr lang="en-PH" sz="2600" dirty="0" err="1" smtClean="0"/>
              <a:t>rectouterine</a:t>
            </a:r>
            <a:r>
              <a:rPr lang="en-PH" sz="2600" dirty="0" smtClean="0"/>
              <a:t> pouch in females </a:t>
            </a:r>
            <a:endParaRPr lang="en-GB" sz="26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draw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762000"/>
            <a:ext cx="52578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905000" y="5257800"/>
            <a:ext cx="5638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PH" sz="2800"/>
              <a:t>Anatomy of Female Pelvis showing the Urinary Bladder </a:t>
            </a:r>
            <a:endParaRPr lang="en-GB" sz="2800"/>
          </a:p>
        </p:txBody>
      </p:sp>
      <p:sp>
        <p:nvSpPr>
          <p:cNvPr id="78852" name="Line 4"/>
          <p:cNvSpPr>
            <a:spLocks noChangeShapeType="1"/>
          </p:cNvSpPr>
          <p:nvPr/>
        </p:nvSpPr>
        <p:spPr bwMode="auto">
          <a:xfrm flipV="1">
            <a:off x="1143000" y="32766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image17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6629400" y="2667000"/>
            <a:ext cx="1752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PH" sz="2800"/>
              <a:t>MRI of Female Pelvis </a:t>
            </a:r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Pictur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37719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 descr="bladder_ure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717800"/>
            <a:ext cx="48387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US_urine_jet1b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1752600" y="533400"/>
            <a:ext cx="5715000" cy="568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image2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857250"/>
            <a:ext cx="5143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35L~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>
          <a:xfrm>
            <a:off x="838200" y="685800"/>
            <a:ext cx="4991100" cy="5410200"/>
          </a:xfrm>
          <a:noFill/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172200" y="1600200"/>
            <a:ext cx="2667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PH" sz="2800"/>
              <a:t>Kidneys are retroperitoneal organs and may be obscured by bowel loops</a:t>
            </a:r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male_pelv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914400"/>
            <a:ext cx="4962525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1981200" y="5029200"/>
            <a:ext cx="62484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PH" sz="2800"/>
              <a:t>Anatomy of Male Pelvis showing the Urinary Bladder</a:t>
            </a:r>
            <a:r>
              <a:rPr lang="en-PH"/>
              <a:t> </a:t>
            </a:r>
            <a:endParaRPr lang="en-GB"/>
          </a:p>
          <a:p>
            <a:pPr>
              <a:spcBef>
                <a:spcPct val="50000"/>
              </a:spcBef>
            </a:pPr>
            <a:endParaRPr lang="en-GB" sz="2800"/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>
            <a:off x="457200" y="1524000"/>
            <a:ext cx="4038600" cy="152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Voiding Cystourethrogram 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3324225" y="2043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4996" name="Picture 4" descr="vcrefg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00200"/>
            <a:ext cx="363696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3089275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Urinary Bladder </a:t>
            </a:r>
            <a:endParaRPr lang="en-GB" smtClean="0"/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95400"/>
            <a:ext cx="4038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GB" sz="2600" dirty="0" smtClean="0"/>
              <a:t>Unenhanced CT scan through a normal bladder (B) shows a normal fluid density structure (less than 10 Hounsfield units on CT density scale)</a:t>
            </a:r>
          </a:p>
        </p:txBody>
      </p:sp>
      <p:pic>
        <p:nvPicPr>
          <p:cNvPr id="86020" name="Picture 5" descr="normal%20bladder%20ct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3429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PH" dirty="0" smtClean="0"/>
              <a:t>Urinary Bladder</a:t>
            </a:r>
            <a:endParaRPr lang="en-GB" dirty="0" smtClean="0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685800"/>
            <a:ext cx="4038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GB" sz="2200" dirty="0" smtClean="0"/>
              <a:t>3D reconstructed image of a normal bladder in the </a:t>
            </a:r>
            <a:r>
              <a:rPr lang="en-GB" sz="2200" dirty="0" err="1" smtClean="0"/>
              <a:t>sagittal</a:t>
            </a:r>
            <a:r>
              <a:rPr lang="en-GB" sz="2200" dirty="0" smtClean="0"/>
              <a:t> plane following CT IVP</a:t>
            </a:r>
          </a:p>
          <a:p>
            <a:pPr eaLnBrk="1" hangingPunct="1">
              <a:defRPr/>
            </a:pPr>
            <a:r>
              <a:rPr lang="en-GB" sz="2200" dirty="0" smtClean="0"/>
              <a:t>This is delayed image 10 minutes following IV contrast administration, excreted contrast fills an otherwise normal bladder (B)</a:t>
            </a:r>
            <a:br>
              <a:rPr lang="en-GB" sz="2200" dirty="0" smtClean="0"/>
            </a:br>
            <a:endParaRPr lang="en-GB" sz="2200" dirty="0" smtClean="0"/>
          </a:p>
        </p:txBody>
      </p:sp>
      <p:pic>
        <p:nvPicPr>
          <p:cNvPr id="87044" name="Picture 8" descr="bladder_cystogram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4267200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Urinary Bladder</a:t>
            </a:r>
            <a:endParaRPr lang="en-GB" smtClean="0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43000"/>
            <a:ext cx="4038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dirty="0" smtClean="0"/>
              <a:t>Transverse image through a normal bladder (</a:t>
            </a:r>
            <a:r>
              <a:rPr lang="en-GB" sz="2400" dirty="0" err="1" smtClean="0"/>
              <a:t>calipers</a:t>
            </a:r>
            <a:r>
              <a:rPr lang="en-GB" sz="2400" dirty="0" smtClean="0"/>
              <a:t> "x" and "+" outline the bladder wall) using ultrasound shows normal anechoic structure (anechoic = no echoes = black)</a:t>
            </a:r>
          </a:p>
        </p:txBody>
      </p:sp>
      <p:pic>
        <p:nvPicPr>
          <p:cNvPr id="88068" name="Picture 8" descr="nl_bld%7E1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685800" y="1981200"/>
            <a:ext cx="4191000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PH" dirty="0" smtClean="0"/>
              <a:t>Prostate Gland 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Prostate Gland </a:t>
            </a:r>
            <a:endParaRPr lang="en-GB" smtClean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648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GB" sz="2800" dirty="0" smtClean="0"/>
              <a:t> </a:t>
            </a:r>
          </a:p>
          <a:p>
            <a:pPr eaLnBrk="1" hangingPunct="1">
              <a:defRPr/>
            </a:pPr>
            <a:r>
              <a:rPr lang="en-PH" sz="2800" dirty="0" smtClean="0"/>
              <a:t>Largest accessory gland of male reproductive system</a:t>
            </a:r>
          </a:p>
          <a:p>
            <a:pPr eaLnBrk="1" hangingPunct="1">
              <a:defRPr/>
            </a:pPr>
            <a:r>
              <a:rPr lang="en-PH" sz="2800" dirty="0" smtClean="0"/>
              <a:t>Partly glandular and partly </a:t>
            </a:r>
            <a:r>
              <a:rPr lang="en-PH" sz="2800" dirty="0" err="1" smtClean="0"/>
              <a:t>fibromuscular</a:t>
            </a:r>
            <a:endParaRPr lang="en-GB" sz="2800" dirty="0" smtClean="0"/>
          </a:p>
          <a:p>
            <a:pPr eaLnBrk="1" hangingPunct="1">
              <a:defRPr/>
            </a:pPr>
            <a:r>
              <a:rPr lang="en-GB" sz="2800" dirty="0" smtClean="0"/>
              <a:t>Lies around the first part of the urethra at the base of the bladder </a:t>
            </a:r>
          </a:p>
          <a:p>
            <a:pPr eaLnBrk="1" hangingPunct="1">
              <a:defRPr/>
            </a:pPr>
            <a:r>
              <a:rPr lang="en-GB" sz="2800" dirty="0" smtClean="0"/>
              <a:t>(</a:t>
            </a:r>
            <a:r>
              <a:rPr lang="en-GB" sz="2800" dirty="0" err="1" smtClean="0"/>
              <a:t>Tr</a:t>
            </a:r>
            <a:r>
              <a:rPr lang="en-GB" sz="2800" dirty="0" smtClean="0"/>
              <a:t>) 4 cm x 3 cm (height) x 2 cm (AP) in size </a:t>
            </a:r>
          </a:p>
          <a:p>
            <a:pPr eaLnBrk="1" hangingPunct="1">
              <a:defRPr/>
            </a:pPr>
            <a:r>
              <a:rPr lang="en-GB" sz="2800" dirty="0" smtClean="0"/>
              <a:t>Lies behind the </a:t>
            </a:r>
            <a:r>
              <a:rPr lang="en-GB" sz="2800" dirty="0" err="1" smtClean="0"/>
              <a:t>symphysis</a:t>
            </a:r>
            <a:r>
              <a:rPr lang="en-GB" sz="2800" dirty="0" smtClean="0"/>
              <a:t> pelvis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800" dirty="0" smtClean="0"/>
              <a:t> </a:t>
            </a:r>
          </a:p>
          <a:p>
            <a:pPr eaLnBrk="1" hangingPunct="1">
              <a:defRPr/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Prostate Gland</a:t>
            </a:r>
            <a:endParaRPr lang="en-GB" smtClean="0"/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Surrounded by dense fibrous capsule</a:t>
            </a:r>
          </a:p>
          <a:p>
            <a:pPr eaLnBrk="1" hangingPunct="1">
              <a:defRPr/>
            </a:pPr>
            <a:r>
              <a:rPr lang="en-PH" smtClean="0"/>
              <a:t>Enclosed within a loose sheath derived from the pelvic fascia called the prostatic sheath</a:t>
            </a:r>
          </a:p>
          <a:p>
            <a:pPr eaLnBrk="1" hangingPunct="1">
              <a:defRPr/>
            </a:pPr>
            <a:r>
              <a:rPr lang="en-PH" smtClean="0"/>
              <a:t>Parts – </a:t>
            </a:r>
          </a:p>
          <a:p>
            <a:pPr lvl="1" eaLnBrk="1" hangingPunct="1">
              <a:defRPr/>
            </a:pPr>
            <a:r>
              <a:rPr lang="en-PH" smtClean="0"/>
              <a:t>Base </a:t>
            </a:r>
          </a:p>
          <a:p>
            <a:pPr lvl="1" eaLnBrk="1" hangingPunct="1">
              <a:defRPr/>
            </a:pPr>
            <a:r>
              <a:rPr lang="en-PH" smtClean="0"/>
              <a:t>Apex</a:t>
            </a:r>
          </a:p>
          <a:p>
            <a:pPr lvl="1" eaLnBrk="1" hangingPunct="1">
              <a:defRPr/>
            </a:pPr>
            <a:r>
              <a:rPr lang="en-PH" smtClean="0"/>
              <a:t>Four surfaces  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Prostate Gland</a:t>
            </a:r>
            <a:endParaRPr lang="en-GB" smtClean="0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PH" dirty="0" smtClean="0"/>
              <a:t>Base – closely related to neck of bladder</a:t>
            </a:r>
          </a:p>
          <a:p>
            <a:pPr eaLnBrk="1" hangingPunct="1">
              <a:defRPr/>
            </a:pPr>
            <a:r>
              <a:rPr lang="en-PH" dirty="0" smtClean="0"/>
              <a:t>Urethra enters the base in the middle near its anterior surface</a:t>
            </a:r>
          </a:p>
          <a:p>
            <a:pPr eaLnBrk="1" hangingPunct="1">
              <a:defRPr/>
            </a:pPr>
            <a:r>
              <a:rPr lang="en-PH" dirty="0" smtClean="0"/>
              <a:t>Apex – is related to </a:t>
            </a:r>
            <a:r>
              <a:rPr lang="en-PH" dirty="0" err="1" smtClean="0"/>
              <a:t>urogenital</a:t>
            </a:r>
            <a:r>
              <a:rPr lang="en-PH" dirty="0" smtClean="0"/>
              <a:t> diaphragm</a:t>
            </a:r>
          </a:p>
          <a:p>
            <a:pPr eaLnBrk="1" hangingPunct="1">
              <a:defRPr/>
            </a:pPr>
            <a:r>
              <a:rPr lang="en-PH" dirty="0" smtClean="0"/>
              <a:t>Posterior surface</a:t>
            </a:r>
          </a:p>
          <a:p>
            <a:pPr eaLnBrk="1" hangingPunct="1">
              <a:defRPr/>
            </a:pPr>
            <a:r>
              <a:rPr lang="en-PH" dirty="0" smtClean="0"/>
              <a:t>Anterior surface </a:t>
            </a:r>
          </a:p>
          <a:p>
            <a:pPr eaLnBrk="1" hangingPunct="1">
              <a:defRPr/>
            </a:pPr>
            <a:r>
              <a:rPr lang="en-PH" dirty="0" err="1" smtClean="0"/>
              <a:t>Anterolateral</a:t>
            </a:r>
            <a:r>
              <a:rPr lang="en-PH" dirty="0" smtClean="0"/>
              <a:t> surfaces </a:t>
            </a:r>
          </a:p>
          <a:p>
            <a:pPr eaLnBrk="1" hangingPunct="1">
              <a:defRPr/>
            </a:pPr>
            <a:endParaRPr lang="en-GB" dirty="0" smtClean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Prostate Gland</a:t>
            </a:r>
            <a:endParaRPr lang="en-GB" smtClean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z="2600" dirty="0" smtClean="0"/>
              <a:t>Prostate gland can be divided into</a:t>
            </a:r>
          </a:p>
          <a:p>
            <a:pPr lvl="1" eaLnBrk="1" hangingPunct="1">
              <a:defRPr/>
            </a:pPr>
            <a:r>
              <a:rPr lang="en-PH" sz="2600" dirty="0" smtClean="0"/>
              <a:t>An inner gland –transition zone</a:t>
            </a:r>
          </a:p>
          <a:p>
            <a:pPr lvl="1" eaLnBrk="1" hangingPunct="1">
              <a:defRPr/>
            </a:pPr>
            <a:r>
              <a:rPr lang="en-PH" sz="2600" dirty="0" smtClean="0"/>
              <a:t>An outer gland – central and peripheral zones</a:t>
            </a:r>
          </a:p>
          <a:p>
            <a:pPr eaLnBrk="1" hangingPunct="1">
              <a:defRPr/>
            </a:pPr>
            <a:r>
              <a:rPr lang="en-PH" sz="2600" dirty="0" smtClean="0"/>
              <a:t>Transition zone which lies in </a:t>
            </a:r>
            <a:r>
              <a:rPr lang="en-PH" sz="2600" dirty="0" err="1" smtClean="0"/>
              <a:t>periurethral</a:t>
            </a:r>
            <a:r>
              <a:rPr lang="en-PH" sz="2600" dirty="0" smtClean="0"/>
              <a:t> location is the site of benign prostate hypertrophy which can occlude the urethra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sz="26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normal_iv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685800"/>
            <a:ext cx="3944938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Prostate Gland</a:t>
            </a:r>
            <a:endParaRPr lang="en-GB" smtClean="0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Peripheral and central zones lie posterior and lateral to the transition zone</a:t>
            </a:r>
          </a:p>
          <a:p>
            <a:pPr eaLnBrk="1" hangingPunct="1">
              <a:defRPr/>
            </a:pPr>
            <a:r>
              <a:rPr lang="en-PH" smtClean="0"/>
              <a:t>Peripheral zone is the primary tumor site in 70% patients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smtClean="0"/>
          </a:p>
          <a:p>
            <a:pPr eaLnBrk="1" hangingPunct="1">
              <a:defRPr/>
            </a:pPr>
            <a:endParaRPr lang="en-GB" smtClean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5" descr="300px-Gray1160">
            <a:hlinkClick r:id="rId2" tooltip="Gray1160.pn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730250"/>
            <a:ext cx="59436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5" descr="Illu_prostate_lob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7924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5" descr="Illu_prostate_zo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2813"/>
            <a:ext cx="78486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336" name="Group 48"/>
          <p:cNvGraphicFramePr>
            <a:graphicFrameLocks noGrp="1"/>
          </p:cNvGraphicFramePr>
          <p:nvPr>
            <p:ph idx="1"/>
          </p:nvPr>
        </p:nvGraphicFramePr>
        <p:xfrm>
          <a:off x="609600" y="-76200"/>
          <a:ext cx="8001000" cy="4333240"/>
        </p:xfrm>
        <a:graphic>
          <a:graphicData uri="http://schemas.openxmlformats.org/drawingml/2006/table">
            <a:tbl>
              <a:tblPr/>
              <a:tblGrid>
                <a:gridCol w="2743200"/>
                <a:gridCol w="5257800"/>
              </a:tblGrid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PH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Lobes </a:t>
                      </a:r>
                      <a:endParaRPr kumimoji="0" lang="en-GB" sz="2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PH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Corresponding zones </a:t>
                      </a:r>
                      <a:endParaRPr kumimoji="0" lang="en-GB" sz="28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Anterior lobe (or isthmus)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roughly corresponds to part of transitional zone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Posterior lobe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roughly corresponds to peripheral zone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Lateral lobes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spans all zones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Median lobe (or middle lobe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roughly corresponds to part of central zone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Image139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38200"/>
            <a:ext cx="62484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Image14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90600"/>
            <a:ext cx="6781800" cy="516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5" descr="Prostate cancer - prostate g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896225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Ultrasound of Prostate Gland </a:t>
            </a:r>
            <a:endParaRPr lang="en-GB" smtClean="0"/>
          </a:p>
        </p:txBody>
      </p:sp>
      <p:pic>
        <p:nvPicPr>
          <p:cNvPr id="102403" name="Picture 3" descr="bphus2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4343400" y="3578225"/>
            <a:ext cx="480060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4" descr="bphus1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304800" y="1295400"/>
            <a:ext cx="4419600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mtClean="0"/>
              <a:t>CT Scan of Prostate Gland </a:t>
            </a:r>
            <a:endParaRPr lang="en-GB" smtClean="0"/>
          </a:p>
        </p:txBody>
      </p:sp>
      <p:pic>
        <p:nvPicPr>
          <p:cNvPr id="103427" name="Picture 5" descr="prostate%20ca%20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72390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1714</Words>
  <Application>Microsoft Office PowerPoint</Application>
  <PresentationFormat>On-screen Show (4:3)</PresentationFormat>
  <Paragraphs>230</Paragraphs>
  <Slides>108</Slides>
  <Notes>0</Notes>
  <HiddenSlides>11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09" baseType="lpstr">
      <vt:lpstr>Office Theme</vt:lpstr>
      <vt:lpstr>Radiological Anatomy of Kidneys, Ureters, Urinary Bladder and urethra</vt:lpstr>
      <vt:lpstr>Objectives </vt:lpstr>
      <vt:lpstr>Genitourinary System  </vt:lpstr>
      <vt:lpstr>Imaging Modalities </vt:lpstr>
      <vt:lpstr>Kidneys </vt:lpstr>
      <vt:lpstr>PowerPoint Presentation</vt:lpstr>
      <vt:lpstr>PowerPoint Presentation</vt:lpstr>
      <vt:lpstr>PowerPoint Presentation</vt:lpstr>
      <vt:lpstr>PowerPoint Presentation</vt:lpstr>
      <vt:lpstr>Kidneys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Kidneys</vt:lpstr>
      <vt:lpstr>PowerPoint Presentation</vt:lpstr>
      <vt:lpstr>Kidneys</vt:lpstr>
      <vt:lpstr>PowerPoint Presentation</vt:lpstr>
      <vt:lpstr>Kidneys  </vt:lpstr>
      <vt:lpstr>PowerPoint Presentation</vt:lpstr>
      <vt:lpstr>PowerPoint Presentation</vt:lpstr>
      <vt:lpstr>PowerPoint Presentation</vt:lpstr>
      <vt:lpstr>PowerPoint Presentation</vt:lpstr>
      <vt:lpstr>ULTRASOUND OF KIDNEYS</vt:lpstr>
      <vt:lpstr>ULTRASOUND OF KIDNEYS</vt:lpstr>
      <vt:lpstr>CT Scan of the Kidneys</vt:lpstr>
      <vt:lpstr>CT Scan of the Kidneys</vt:lpstr>
      <vt:lpstr>CT Scan of the Kidneys</vt:lpstr>
      <vt:lpstr>Spaces Around the Kidney</vt:lpstr>
      <vt:lpstr>Spaces Around the Kidney</vt:lpstr>
      <vt:lpstr>Spaces Around the Kidney</vt:lpstr>
      <vt:lpstr>Renal Vasculature</vt:lpstr>
      <vt:lpstr>Renal Vasculature </vt:lpstr>
      <vt:lpstr>Renal Vasculature</vt:lpstr>
      <vt:lpstr>RENAL ANGIOGRAPHY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Relationships of the Kidneys</vt:lpstr>
      <vt:lpstr>PowerPoint Presentation</vt:lpstr>
      <vt:lpstr>PowerPoint Presentation</vt:lpstr>
      <vt:lpstr>PowerPoint Presentation</vt:lpstr>
      <vt:lpstr>Renal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Renal Collecting System </vt:lpstr>
      <vt:lpstr>Renal Collecting System</vt:lpstr>
      <vt:lpstr>PowerPoint Presentation</vt:lpstr>
      <vt:lpstr>PowerPoint Presentation</vt:lpstr>
      <vt:lpstr>PowerPoint Presentation</vt:lpstr>
      <vt:lpstr>PowerPoint Presentation</vt:lpstr>
      <vt:lpstr>Ureters</vt:lpstr>
      <vt:lpstr>Ureters </vt:lpstr>
      <vt:lpstr>Areas of Narrowing  </vt:lpstr>
      <vt:lpstr>Ureteral Vasculature </vt:lpstr>
      <vt:lpstr>PowerPoint Presentation</vt:lpstr>
      <vt:lpstr>PowerPoint Presentation</vt:lpstr>
      <vt:lpstr>INTRAVENOUS PYELOGRAM </vt:lpstr>
      <vt:lpstr>INTRAVENOUS PYELOGRAM </vt:lpstr>
      <vt:lpstr>Urinary Bladder</vt:lpstr>
      <vt:lpstr>Urinary Bladder</vt:lpstr>
      <vt:lpstr>Urinary Bladder </vt:lpstr>
      <vt:lpstr>Urinary Bladder</vt:lpstr>
      <vt:lpstr>Urinary Bladder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Voiding Cystourethrogram </vt:lpstr>
      <vt:lpstr>Urinary Bladder </vt:lpstr>
      <vt:lpstr>Urinary Bladder</vt:lpstr>
      <vt:lpstr>Urinary Bladder</vt:lpstr>
      <vt:lpstr>Prostate Gland </vt:lpstr>
      <vt:lpstr>Prostate Gland </vt:lpstr>
      <vt:lpstr>Prostate Gland</vt:lpstr>
      <vt:lpstr>Prostate Gland</vt:lpstr>
      <vt:lpstr>Prostate Gland</vt:lpstr>
      <vt:lpstr>Prostate Gland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Ultrasound of Prostate Gland </vt:lpstr>
      <vt:lpstr>CT Scan of Prostate Gland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SADEQ</dc:creator>
  <cp:lastModifiedBy>عبدالعزيز</cp:lastModifiedBy>
  <cp:revision>6</cp:revision>
  <dcterms:created xsi:type="dcterms:W3CDTF">2011-10-23T08:52:38Z</dcterms:created>
  <dcterms:modified xsi:type="dcterms:W3CDTF">2015-10-26T12:54:58Z</dcterms:modified>
</cp:coreProperties>
</file>