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2"/>
  </p:notesMasterIdLst>
  <p:sldIdLst>
    <p:sldId id="268" r:id="rId3"/>
    <p:sldId id="269" r:id="rId4"/>
    <p:sldId id="266" r:id="rId5"/>
    <p:sldId id="267" r:id="rId6"/>
    <p:sldId id="265" r:id="rId7"/>
    <p:sldId id="270" r:id="rId8"/>
    <p:sldId id="271" r:id="rId9"/>
    <p:sldId id="257" r:id="rId10"/>
    <p:sldId id="258" r:id="rId11"/>
    <p:sldId id="272" r:id="rId12"/>
    <p:sldId id="260" r:id="rId13"/>
    <p:sldId id="261" r:id="rId14"/>
    <p:sldId id="262" r:id="rId15"/>
    <p:sldId id="263" r:id="rId16"/>
    <p:sldId id="273" r:id="rId17"/>
    <p:sldId id="274" r:id="rId18"/>
    <p:sldId id="275"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C262C6-E6C4-454C-BDE7-A1F4A4657613}" type="datetimeFigureOut">
              <a:rPr lang="en-US" smtClean="0"/>
              <a:t>10/7/2015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B3526E-8D53-447F-B69F-2A36C33E1F04}" type="slidenum">
              <a:rPr lang="en-US" smtClean="0"/>
              <a:t>‹#›</a:t>
            </a:fld>
            <a:endParaRPr lang="en-US"/>
          </a:p>
        </p:txBody>
      </p:sp>
    </p:spTree>
    <p:extLst>
      <p:ext uri="{BB962C8B-B14F-4D97-AF65-F5344CB8AC3E}">
        <p14:creationId xmlns:p14="http://schemas.microsoft.com/office/powerpoint/2010/main" val="24094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A646F9-9DDF-4931-83A1-1EB1D935AFCD}"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518523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2698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2698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B3E249-78C5-4CBB-96DB-55192BA71FA1}" type="slidenum">
              <a:rPr lang="en-US" altLang="en-US">
                <a:solidFill>
                  <a:prstClr val="black"/>
                </a:solidFill>
              </a:rPr>
              <a:pPr/>
              <a:t>14</a:t>
            </a:fld>
            <a:endParaRPr lang="en-US"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957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0957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60BC9DE-A9AE-48BF-970D-BE9927D3703D}" type="slidenum">
              <a:rPr lang="en-US" altLang="en-US">
                <a:solidFill>
                  <a:prstClr val="black"/>
                </a:solidFill>
              </a:rPr>
              <a:pPr/>
              <a:t>3</a:t>
            </a:fld>
            <a:endParaRPr lang="en-US"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1059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1059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18BE4A4-79C7-4562-9BBE-3FFBDE0E9512}" type="slidenum">
              <a:rPr lang="en-US" altLang="en-US">
                <a:solidFill>
                  <a:prstClr val="black"/>
                </a:solidFill>
              </a:rPr>
              <a:pPr/>
              <a:t>4</a:t>
            </a:fld>
            <a:endParaRPr lang="en-US"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854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0854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04EA540-7C4C-4A23-BEDE-EFE383E64449}" type="slidenum">
              <a:rPr lang="en-US" altLang="en-US">
                <a:solidFill>
                  <a:prstClr val="black"/>
                </a:solidFill>
              </a:rPr>
              <a:pPr/>
              <a:t>5</a:t>
            </a:fld>
            <a:endParaRPr lang="en-US"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2083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2083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EB71BAC-F36C-461E-AEA6-4D40C87B9B00}" type="slidenum">
              <a:rPr lang="en-US" altLang="en-US">
                <a:solidFill>
                  <a:prstClr val="black"/>
                </a:solidFill>
              </a:rPr>
              <a:pPr/>
              <a:t>8</a:t>
            </a:fld>
            <a:endParaRPr lang="en-US"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218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218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D9B9CC5-0A54-4AC5-A8E4-A5DA804A2181}" type="slidenum">
              <a:rPr lang="en-US" altLang="en-US">
                <a:solidFill>
                  <a:prstClr val="black"/>
                </a:solidFill>
              </a:rPr>
              <a:pPr/>
              <a:t>9</a:t>
            </a:fld>
            <a:endParaRPr lang="en-US"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2390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2390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6483965-EEEB-4352-A403-C85AC0F33310}" type="slidenum">
              <a:rPr lang="en-US" altLang="en-US">
                <a:solidFill>
                  <a:prstClr val="black"/>
                </a:solidFill>
              </a:rPr>
              <a:pPr/>
              <a:t>11</a:t>
            </a:fld>
            <a:endParaRPr lang="en-US"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2493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249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0823E5-638A-47F1-83BA-28D97F1B44F5}" type="slidenum">
              <a:rPr lang="en-US" altLang="en-US">
                <a:solidFill>
                  <a:prstClr val="black"/>
                </a:solidFill>
              </a:rPr>
              <a:pPr/>
              <a:t>12</a:t>
            </a:fld>
            <a:endParaRPr lang="en-US" alt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2595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2595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D587C24-7FD6-4266-9143-279FCB52704A}" type="slidenum">
              <a:rPr lang="en-US" altLang="en-US">
                <a:solidFill>
                  <a:prstClr val="black"/>
                </a:solidFill>
              </a:rPr>
              <a:pPr/>
              <a:t>13</a:t>
            </a:fld>
            <a:endParaRPr lang="en-US"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08942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70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63734" y="609600"/>
            <a:ext cx="1591733"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88534" y="609600"/>
            <a:ext cx="4639733"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8623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3CAF657-4A2D-451E-85D5-C9C104E82271}" type="datetime1">
              <a:rPr lang="en-US" smtClean="0"/>
              <a:pPr/>
              <a:t>10/7/2015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73EB46B-1984-4959-807D-809E1CA13F85}" type="slidenum">
              <a:rPr lang="en-US" smtClean="0">
                <a:solidFill>
                  <a:srgbClr val="94C600"/>
                </a:solidFill>
              </a:rPr>
              <a:pPr/>
              <a:t>‹#›</a:t>
            </a:fld>
            <a:endParaRPr lang="en-US">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476885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950BAC-71A9-4D05-8A2B-AD1983654850}" type="datetime1">
              <a:rPr lang="en-US" smtClean="0"/>
              <a:pPr/>
              <a:t>10/7/2015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2529922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4A84B1-2448-4F4F-BF49-5EEA45161A21}" type="datetime1">
              <a:rPr lang="en-US" smtClean="0"/>
              <a:pPr/>
              <a:t>10/7/2015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142866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3208626-EC66-45B2-B385-124359350867}" type="datetime1">
              <a:rPr lang="en-US" smtClean="0"/>
              <a:pPr/>
              <a:t>10/7/2015</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F73EB46B-1984-4959-807D-809E1CA13F85}"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9006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1A09D6-7B24-4952-AB5F-E86E68B607A7}" type="datetime1">
              <a:rPr lang="en-US" smtClean="0"/>
              <a:pPr/>
              <a:t>10/7/2015</a:t>
            </a:fld>
            <a:endParaRPr lang="en-US"/>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2009284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3F3E74-0DEB-41DA-9188-25196F8AF609}" type="datetime1">
              <a:rPr lang="en-US" smtClean="0"/>
              <a:pPr/>
              <a:t>10/7/2015</a:t>
            </a:fld>
            <a:endParaRPr lang="en-US"/>
          </a:p>
        </p:txBody>
      </p:sp>
      <p:sp>
        <p:nvSpPr>
          <p:cNvPr id="4" name="Footer Placeholder 3"/>
          <p:cNvSpPr>
            <a:spLocks noGrp="1"/>
          </p:cNvSpPr>
          <p:nvPr>
            <p:ph type="ftr" sz="quarter" idx="11"/>
          </p:nvPr>
        </p:nvSpPr>
        <p:spPr/>
        <p:txBody>
          <a:bodyPr/>
          <a:lstStyle/>
          <a:p>
            <a:endParaRPr lang="en-US">
              <a:solidFill>
                <a:srgbClr val="94C600"/>
              </a:solidFill>
            </a:endParaRPr>
          </a:p>
        </p:txBody>
      </p:sp>
      <p:sp>
        <p:nvSpPr>
          <p:cNvPr id="5" name="Slide Number Placeholder 4"/>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39246501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F5390A-A6E6-4565-BD68-0F93BC9084DA}" type="datetime1">
              <a:rPr lang="en-US" smtClean="0"/>
              <a:pPr/>
              <a:t>10/7/2015</a:t>
            </a:fld>
            <a:endParaRPr lang="en-US"/>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17472277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F3191328-62E9-4C23-9357-1F11D529BF18}" type="datetime1">
              <a:rPr lang="en-US" smtClean="0"/>
              <a:pPr/>
              <a:t>10/7/2015</a:t>
            </a:fld>
            <a:endParaRPr lang="en-US"/>
          </a:p>
        </p:txBody>
      </p:sp>
      <p:sp>
        <p:nvSpPr>
          <p:cNvPr id="7" name="Slide Number Placeholder 6"/>
          <p:cNvSpPr>
            <a:spLocks noGrp="1"/>
          </p:cNvSpPr>
          <p:nvPr>
            <p:ph type="sldNum" sz="quarter" idx="12"/>
          </p:nvPr>
        </p:nvSpPr>
        <p:spPr/>
        <p:txBody>
          <a:bodyPr/>
          <a:lstStyle/>
          <a:p>
            <a:fld id="{F73EB46B-1984-4959-807D-809E1CA13F85}"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9873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13837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613A2-8F7C-424D-89FD-11CC1D0BBC7D}" type="datetime1">
              <a:rPr lang="en-US" smtClean="0"/>
              <a:pPr/>
              <a:t>10/7/2015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36369312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95C7C-D76F-4B09-A7B5-7AEA26F93422}" type="datetime1">
              <a:rPr lang="en-US" smtClean="0"/>
              <a:pPr/>
              <a:t>10/7/2015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27748660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A2206-75A5-4503-800E-D40F2A81BA84}" type="datetime1">
              <a:rPr lang="en-US" smtClean="0"/>
              <a:pPr/>
              <a:t>10/7/2015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98974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89" y="440690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489"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794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88534" y="1981200"/>
            <a:ext cx="311573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9734" y="1981200"/>
            <a:ext cx="311573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31671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0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78" y="1535113"/>
            <a:ext cx="404142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378" y="2174875"/>
            <a:ext cx="404142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5684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64826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328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48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756" y="273053"/>
            <a:ext cx="511104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3"/>
            <a:ext cx="300848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4416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11"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111"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111"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1992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000000"/>
            </a:gs>
            <a:gs pos="100000">
              <a:schemeClr val="bg1"/>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89063" y="609600"/>
            <a:ext cx="63658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pt-BR" altLang="en-US" smtClean="0"/>
              <a:t>Slide Title</a:t>
            </a:r>
          </a:p>
        </p:txBody>
      </p:sp>
      <p:sp>
        <p:nvSpPr>
          <p:cNvPr id="1027" name="Rectangle 3"/>
          <p:cNvSpPr>
            <a:spLocks noGrp="1" noChangeArrowheads="1"/>
          </p:cNvSpPr>
          <p:nvPr>
            <p:ph type="body" idx="1"/>
          </p:nvPr>
        </p:nvSpPr>
        <p:spPr bwMode="auto">
          <a:xfrm>
            <a:off x="1389063" y="1981200"/>
            <a:ext cx="63658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pt-BR" altLang="en-US" smtClean="0"/>
              <a:t>Body Text</a:t>
            </a:r>
          </a:p>
          <a:p>
            <a:pPr lvl="1"/>
            <a:r>
              <a:rPr lang="pt-BR" altLang="en-US" smtClean="0"/>
              <a:t>Second Level</a:t>
            </a:r>
          </a:p>
          <a:p>
            <a:pPr lvl="2"/>
            <a:r>
              <a:rPr lang="pt-BR" altLang="en-US" smtClean="0"/>
              <a:t>Third Level</a:t>
            </a:r>
          </a:p>
          <a:p>
            <a:pPr lvl="3"/>
            <a:r>
              <a:rPr lang="pt-BR" altLang="en-US" smtClean="0"/>
              <a:t>Fourth Level</a:t>
            </a:r>
          </a:p>
          <a:p>
            <a:pPr lvl="4"/>
            <a:r>
              <a:rPr lang="pt-BR" altLang="en-US" smtClean="0"/>
              <a:t>Fifth Level</a:t>
            </a:r>
          </a:p>
        </p:txBody>
      </p:sp>
    </p:spTree>
    <p:extLst>
      <p:ext uri="{BB962C8B-B14F-4D97-AF65-F5344CB8AC3E}">
        <p14:creationId xmlns:p14="http://schemas.microsoft.com/office/powerpoint/2010/main" val="196899236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lnSpc>
          <a:spcPct val="90000"/>
        </a:lnSpc>
        <a:spcBef>
          <a:spcPct val="0"/>
        </a:spcBef>
        <a:spcAft>
          <a:spcPct val="0"/>
        </a:spcAft>
        <a:defRPr sz="3600" b="1">
          <a:solidFill>
            <a:schemeClr val="tx2"/>
          </a:solidFill>
          <a:latin typeface="+mj-lt"/>
          <a:ea typeface="+mj-ea"/>
          <a:cs typeface="+mj-cs"/>
        </a:defRPr>
      </a:lvl1pPr>
      <a:lvl2pPr algn="ctr" rtl="0" eaLnBrk="0" fontAlgn="base" hangingPunct="0">
        <a:lnSpc>
          <a:spcPct val="90000"/>
        </a:lnSpc>
        <a:spcBef>
          <a:spcPct val="0"/>
        </a:spcBef>
        <a:spcAft>
          <a:spcPct val="0"/>
        </a:spcAft>
        <a:defRPr sz="3600" b="1">
          <a:solidFill>
            <a:schemeClr val="tx2"/>
          </a:solidFill>
          <a:latin typeface="Arial" charset="0"/>
        </a:defRPr>
      </a:lvl2pPr>
      <a:lvl3pPr algn="ctr" rtl="0" eaLnBrk="0" fontAlgn="base" hangingPunct="0">
        <a:lnSpc>
          <a:spcPct val="90000"/>
        </a:lnSpc>
        <a:spcBef>
          <a:spcPct val="0"/>
        </a:spcBef>
        <a:spcAft>
          <a:spcPct val="0"/>
        </a:spcAft>
        <a:defRPr sz="3600" b="1">
          <a:solidFill>
            <a:schemeClr val="tx2"/>
          </a:solidFill>
          <a:latin typeface="Arial" charset="0"/>
        </a:defRPr>
      </a:lvl3pPr>
      <a:lvl4pPr algn="ctr" rtl="0" eaLnBrk="0" fontAlgn="base" hangingPunct="0">
        <a:lnSpc>
          <a:spcPct val="90000"/>
        </a:lnSpc>
        <a:spcBef>
          <a:spcPct val="0"/>
        </a:spcBef>
        <a:spcAft>
          <a:spcPct val="0"/>
        </a:spcAft>
        <a:defRPr sz="3600" b="1">
          <a:solidFill>
            <a:schemeClr val="tx2"/>
          </a:solidFill>
          <a:latin typeface="Arial" charset="0"/>
        </a:defRPr>
      </a:lvl4pPr>
      <a:lvl5pPr algn="ctr" rtl="0" eaLnBrk="0" fontAlgn="base" hangingPunct="0">
        <a:lnSpc>
          <a:spcPct val="90000"/>
        </a:lnSpc>
        <a:spcBef>
          <a:spcPct val="0"/>
        </a:spcBef>
        <a:spcAft>
          <a:spcPct val="0"/>
        </a:spcAft>
        <a:defRPr sz="3600" b="1">
          <a:solidFill>
            <a:schemeClr val="tx2"/>
          </a:solidFill>
          <a:latin typeface="Arial" charset="0"/>
        </a:defRPr>
      </a:lvl5pPr>
      <a:lvl6pPr marL="457200" algn="ctr" rtl="0" eaLnBrk="0" fontAlgn="base" hangingPunct="0">
        <a:lnSpc>
          <a:spcPct val="90000"/>
        </a:lnSpc>
        <a:spcBef>
          <a:spcPct val="0"/>
        </a:spcBef>
        <a:spcAft>
          <a:spcPct val="0"/>
        </a:spcAft>
        <a:defRPr sz="3600" b="1">
          <a:solidFill>
            <a:schemeClr val="tx2"/>
          </a:solidFill>
          <a:latin typeface="Arial" charset="0"/>
        </a:defRPr>
      </a:lvl6pPr>
      <a:lvl7pPr marL="914400" algn="ctr" rtl="0" eaLnBrk="0" fontAlgn="base" hangingPunct="0">
        <a:lnSpc>
          <a:spcPct val="90000"/>
        </a:lnSpc>
        <a:spcBef>
          <a:spcPct val="0"/>
        </a:spcBef>
        <a:spcAft>
          <a:spcPct val="0"/>
        </a:spcAft>
        <a:defRPr sz="3600" b="1">
          <a:solidFill>
            <a:schemeClr val="tx2"/>
          </a:solidFill>
          <a:latin typeface="Arial" charset="0"/>
        </a:defRPr>
      </a:lvl7pPr>
      <a:lvl8pPr marL="1371600" algn="ctr" rtl="0" eaLnBrk="0" fontAlgn="base" hangingPunct="0">
        <a:lnSpc>
          <a:spcPct val="90000"/>
        </a:lnSpc>
        <a:spcBef>
          <a:spcPct val="0"/>
        </a:spcBef>
        <a:spcAft>
          <a:spcPct val="0"/>
        </a:spcAft>
        <a:defRPr sz="3600" b="1">
          <a:solidFill>
            <a:schemeClr val="tx2"/>
          </a:solidFill>
          <a:latin typeface="Arial" charset="0"/>
        </a:defRPr>
      </a:lvl8pPr>
      <a:lvl9pPr marL="1828800" algn="ctr" rtl="0" eaLnBrk="0" fontAlgn="base" hangingPunct="0">
        <a:lnSpc>
          <a:spcPct val="90000"/>
        </a:lnSpc>
        <a:spcBef>
          <a:spcPct val="0"/>
        </a:spcBef>
        <a:spcAft>
          <a:spcPct val="0"/>
        </a:spcAft>
        <a:defRPr sz="3600" b="1">
          <a:solidFill>
            <a:schemeClr val="tx2"/>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sz="2800"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sz="2400"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208C657-9ADD-460B-AB3F-9B48154C6A1A}" type="datetime1">
              <a:rPr lang="en-US" smtClean="0"/>
              <a:pPr/>
              <a:t>10/7/2015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73EB46B-1984-4959-807D-809E1CA13F85}" type="slidenum">
              <a:rPr lang="en-US" smtClean="0"/>
              <a:pPr/>
              <a:t>‹#›</a:t>
            </a:fld>
            <a:endParaRPr lang="en-US"/>
          </a:p>
        </p:txBody>
      </p:sp>
    </p:spTree>
    <p:extLst>
      <p:ext uri="{BB962C8B-B14F-4D97-AF65-F5344CB8AC3E}">
        <p14:creationId xmlns:p14="http://schemas.microsoft.com/office/powerpoint/2010/main" val="8423394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abacus.bates.edu/~ganderso/biology/resources/writing/HTWsections.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2362200"/>
            <a:ext cx="3810000" cy="2667000"/>
          </a:xfrm>
        </p:spPr>
        <p:txBody>
          <a:bodyPr>
            <a:noAutofit/>
          </a:bodyPr>
          <a:lstStyle/>
          <a:p>
            <a:pPr algn="ctr"/>
            <a:r>
              <a:rPr lang="en-US" sz="4400" dirty="0" smtClean="0"/>
              <a:t>How to write an Introduction?</a:t>
            </a:r>
            <a:endParaRPr lang="en-US" sz="4400" dirty="0"/>
          </a:p>
        </p:txBody>
      </p:sp>
      <p:sp>
        <p:nvSpPr>
          <p:cNvPr id="3" name="Subtitle 2"/>
          <p:cNvSpPr>
            <a:spLocks noGrp="1"/>
          </p:cNvSpPr>
          <p:nvPr>
            <p:ph type="subTitle" idx="1"/>
          </p:nvPr>
        </p:nvSpPr>
        <p:spPr>
          <a:xfrm>
            <a:off x="152400" y="4343400"/>
            <a:ext cx="3962400" cy="1828800"/>
          </a:xfrm>
        </p:spPr>
        <p:txBody>
          <a:bodyPr>
            <a:normAutofit/>
          </a:bodyPr>
          <a:lstStyle/>
          <a:p>
            <a:r>
              <a:rPr lang="en-US" sz="2000" b="1" dirty="0" err="1"/>
              <a:t>Dr</a:t>
            </a:r>
            <a:r>
              <a:rPr lang="en-US" sz="2000" b="1" dirty="0"/>
              <a:t> </a:t>
            </a:r>
            <a:r>
              <a:rPr lang="en-US" sz="2000" b="1" dirty="0" err="1"/>
              <a:t>Hafsa</a:t>
            </a:r>
            <a:r>
              <a:rPr lang="en-US" sz="2000" b="1" dirty="0"/>
              <a:t> </a:t>
            </a:r>
            <a:r>
              <a:rPr lang="en-US" sz="2000" b="1" dirty="0" err="1" smtClean="0"/>
              <a:t>Raheel</a:t>
            </a:r>
            <a:r>
              <a:rPr lang="en-US" sz="2000" b="1" dirty="0" smtClean="0"/>
              <a:t> &amp; </a:t>
            </a:r>
            <a:r>
              <a:rPr lang="en-US" sz="2000" b="1" dirty="0" err="1" smtClean="0"/>
              <a:t>Dr.Shaik</a:t>
            </a:r>
            <a:r>
              <a:rPr lang="en-US" sz="2000" b="1" dirty="0" smtClean="0"/>
              <a:t> </a:t>
            </a:r>
            <a:r>
              <a:rPr lang="en-US" sz="2000" b="1" dirty="0" err="1" smtClean="0"/>
              <a:t>Shaffi</a:t>
            </a:r>
            <a:r>
              <a:rPr lang="en-US" sz="2000" b="1" dirty="0" smtClean="0"/>
              <a:t> </a:t>
            </a:r>
            <a:r>
              <a:rPr lang="en-US" sz="2000" b="1" dirty="0" err="1" smtClean="0"/>
              <a:t>Ahamed</a:t>
            </a:r>
            <a:endParaRPr lang="en-US" sz="2000" b="1" dirty="0"/>
          </a:p>
          <a:p>
            <a:r>
              <a:rPr lang="en-US" sz="1700" i="1" dirty="0" smtClean="0"/>
              <a:t>Department of Family &amp; Community Medicine</a:t>
            </a:r>
          </a:p>
          <a:p>
            <a:r>
              <a:rPr lang="en-US" sz="1700" i="1" dirty="0" smtClean="0"/>
              <a:t>King Saud University, Riyadh</a:t>
            </a:r>
          </a:p>
          <a:p>
            <a:endParaRPr lang="en-US" sz="1700" dirty="0" smtClean="0"/>
          </a:p>
        </p:txBody>
      </p:sp>
      <p:sp>
        <p:nvSpPr>
          <p:cNvPr id="4" name="Date Placeholder 3"/>
          <p:cNvSpPr>
            <a:spLocks noGrp="1"/>
          </p:cNvSpPr>
          <p:nvPr>
            <p:ph type="dt" sz="half" idx="10"/>
          </p:nvPr>
        </p:nvSpPr>
        <p:spPr/>
        <p:txBody>
          <a:bodyPr/>
          <a:lstStyle/>
          <a:p>
            <a:fld id="{60EB44F8-0D2B-4CB7-8701-C09444FCCAB3}" type="datetime1">
              <a:rPr lang="en-US" smtClean="0"/>
              <a:pPr/>
              <a:t>10/7/2015</a:t>
            </a:fld>
            <a:endParaRPr lang="en-US" dirty="0"/>
          </a:p>
        </p:txBody>
      </p:sp>
      <p:sp>
        <p:nvSpPr>
          <p:cNvPr id="5" name="Slide Number Placeholder 4"/>
          <p:cNvSpPr>
            <a:spLocks noGrp="1"/>
          </p:cNvSpPr>
          <p:nvPr>
            <p:ph type="sldNum" sz="quarter" idx="12"/>
          </p:nvPr>
        </p:nvSpPr>
        <p:spPr/>
        <p:txBody>
          <a:bodyPr/>
          <a:lstStyle/>
          <a:p>
            <a:fld id="{F73EB46B-1984-4959-807D-809E1CA13F85}" type="slidenum">
              <a:rPr lang="en-US" smtClean="0">
                <a:solidFill>
                  <a:srgbClr val="94C600"/>
                </a:solidFill>
              </a:rPr>
              <a:pPr/>
              <a:t>1</a:t>
            </a:fld>
            <a:endParaRPr lang="en-US">
              <a:solidFill>
                <a:srgbClr val="94C600"/>
              </a:solidFill>
            </a:endParaRPr>
          </a:p>
        </p:txBody>
      </p:sp>
    </p:spTree>
    <p:extLst>
      <p:ext uri="{BB962C8B-B14F-4D97-AF65-F5344CB8AC3E}">
        <p14:creationId xmlns:p14="http://schemas.microsoft.com/office/powerpoint/2010/main" val="2974445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Skeleton of an introduction</a:t>
            </a:r>
            <a:endParaRPr lang="en-US" b="1" dirty="0"/>
          </a:p>
        </p:txBody>
      </p:sp>
      <p:sp>
        <p:nvSpPr>
          <p:cNvPr id="3" name="Content Placeholder 2"/>
          <p:cNvSpPr>
            <a:spLocks noGrp="1"/>
          </p:cNvSpPr>
          <p:nvPr>
            <p:ph idx="1"/>
          </p:nvPr>
        </p:nvSpPr>
        <p:spPr/>
        <p:txBody>
          <a:bodyPr/>
          <a:lstStyle/>
          <a:p>
            <a:r>
              <a:rPr lang="en-US" dirty="0" smtClean="0"/>
              <a:t>Background </a:t>
            </a:r>
          </a:p>
          <a:p>
            <a:pPr lvl="1"/>
            <a:r>
              <a:rPr lang="en-US" dirty="0" smtClean="0"/>
              <a:t>Importance of the topic</a:t>
            </a:r>
          </a:p>
          <a:p>
            <a:pPr lvl="1"/>
            <a:r>
              <a:rPr lang="en-US" dirty="0" smtClean="0"/>
              <a:t>Global, regional and local data (magnitude)</a:t>
            </a:r>
          </a:p>
          <a:p>
            <a:pPr lvl="1"/>
            <a:r>
              <a:rPr lang="en-US" dirty="0" smtClean="0"/>
              <a:t>Build up a convincing argument</a:t>
            </a:r>
          </a:p>
          <a:p>
            <a:r>
              <a:rPr lang="en-US" dirty="0" smtClean="0"/>
              <a:t>Objectives</a:t>
            </a:r>
          </a:p>
          <a:p>
            <a:r>
              <a:rPr lang="en-US" dirty="0" smtClean="0"/>
              <a:t>Hypothesis </a:t>
            </a:r>
          </a:p>
          <a:p>
            <a:r>
              <a:rPr lang="en-US" dirty="0" smtClean="0"/>
              <a:t>Rational</a:t>
            </a:r>
          </a:p>
          <a:p>
            <a:endParaRPr lang="en-US" dirty="0" smtClean="0"/>
          </a:p>
        </p:txBody>
      </p:sp>
    </p:spTree>
    <p:extLst>
      <p:ext uri="{BB962C8B-B14F-4D97-AF65-F5344CB8AC3E}">
        <p14:creationId xmlns:p14="http://schemas.microsoft.com/office/powerpoint/2010/main" val="424751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457200" y="533400"/>
            <a:ext cx="8229600" cy="5592763"/>
          </a:xfrm>
        </p:spPr>
        <p:txBody>
          <a:bodyPr/>
          <a:lstStyle/>
          <a:p>
            <a:pPr>
              <a:buFontTx/>
              <a:buNone/>
            </a:pPr>
            <a:r>
              <a:rPr lang="en-US" altLang="en-US" sz="2800" smtClean="0">
                <a:solidFill>
                  <a:schemeClr val="tx2"/>
                </a:solidFill>
              </a:rPr>
              <a:t>Structure:</a:t>
            </a:r>
            <a:r>
              <a:rPr lang="en-US" altLang="en-US" smtClean="0"/>
              <a:t> </a:t>
            </a:r>
          </a:p>
          <a:p>
            <a:r>
              <a:rPr lang="en-US" altLang="en-US" sz="2800" smtClean="0"/>
              <a:t>The structure of the Introduction can be thought of as an </a:t>
            </a:r>
            <a:r>
              <a:rPr lang="en-US" altLang="en-US" sz="2800" smtClean="0">
                <a:solidFill>
                  <a:schemeClr val="hlink"/>
                </a:solidFill>
              </a:rPr>
              <a:t>inverted triangle</a:t>
            </a:r>
            <a:r>
              <a:rPr lang="en-US" altLang="en-US" sz="2800" smtClean="0"/>
              <a:t> - the broadest part at the top representing the most general information and focusing down to the specific problem you studied. </a:t>
            </a:r>
          </a:p>
          <a:p>
            <a:pPr>
              <a:buFontTx/>
              <a:buNone/>
            </a:pPr>
            <a:endParaRPr lang="en-US" altLang="en-US" sz="2800" smtClean="0"/>
          </a:p>
          <a:p>
            <a:r>
              <a:rPr lang="en-US" altLang="en-US" sz="2800" smtClean="0"/>
              <a:t>Organize the information to present the more general aspects of the topic early in the Introduction, then narrow toward the more specific topical information that provides context, finally arriving at your statement of purpose and rationale. </a:t>
            </a:r>
          </a:p>
        </p:txBody>
      </p:sp>
    </p:spTree>
    <p:extLst>
      <p:ext uri="{BB962C8B-B14F-4D97-AF65-F5344CB8AC3E}">
        <p14:creationId xmlns:p14="http://schemas.microsoft.com/office/powerpoint/2010/main" val="2121290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457200" y="609600"/>
            <a:ext cx="8229600" cy="5516563"/>
          </a:xfrm>
        </p:spPr>
        <p:txBody>
          <a:bodyPr/>
          <a:lstStyle/>
          <a:p>
            <a:r>
              <a:rPr lang="en-US" altLang="en-US" sz="2800" smtClean="0"/>
              <a:t>A good way to get on track is to sketch out the Introduction </a:t>
            </a:r>
            <a:r>
              <a:rPr lang="en-US" altLang="en-US" sz="2800" i="1" smtClean="0"/>
              <a:t>backwards</a:t>
            </a:r>
            <a:r>
              <a:rPr lang="en-US" altLang="en-US" sz="2800" smtClean="0"/>
              <a:t>; start with the specific purpose and then decide what is the scientific context in which you are asking the question (s) your study addresses. </a:t>
            </a:r>
          </a:p>
          <a:p>
            <a:endParaRPr lang="en-US" altLang="en-US" sz="2800" smtClean="0"/>
          </a:p>
          <a:p>
            <a:r>
              <a:rPr lang="en-US" altLang="en-US" sz="2800" smtClean="0"/>
              <a:t>Once the scientific context is decided, then you'll have a good sense of what level and type of general information with which the Introduction should</a:t>
            </a:r>
            <a:r>
              <a:rPr lang="en-US" altLang="en-US" smtClean="0"/>
              <a:t> </a:t>
            </a:r>
            <a:r>
              <a:rPr lang="en-US" altLang="en-US" sz="2800" smtClean="0"/>
              <a:t>begin.</a:t>
            </a:r>
          </a:p>
          <a:p>
            <a:endParaRPr lang="en-US" altLang="en-US" smtClean="0"/>
          </a:p>
        </p:txBody>
      </p:sp>
    </p:spTree>
    <p:extLst>
      <p:ext uri="{BB962C8B-B14F-4D97-AF65-F5344CB8AC3E}">
        <p14:creationId xmlns:p14="http://schemas.microsoft.com/office/powerpoint/2010/main" val="3538523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z="2800" smtClean="0"/>
              <a:t>Here is the information should flow in your Introduction:</a:t>
            </a:r>
          </a:p>
        </p:txBody>
      </p:sp>
      <p:sp>
        <p:nvSpPr>
          <p:cNvPr id="36867" name="Rectangle 3"/>
          <p:cNvSpPr>
            <a:spLocks noGrp="1" noChangeArrowheads="1"/>
          </p:cNvSpPr>
          <p:nvPr>
            <p:ph idx="1"/>
          </p:nvPr>
        </p:nvSpPr>
        <p:spPr/>
        <p:txBody>
          <a:bodyPr/>
          <a:lstStyle/>
          <a:p>
            <a:r>
              <a:rPr lang="en-US" altLang="en-US" sz="2800" smtClean="0"/>
              <a:t>Begin your Introduction by clearly identifying the subject area of interest.</a:t>
            </a:r>
          </a:p>
          <a:p>
            <a:pPr>
              <a:buFontTx/>
              <a:buNone/>
            </a:pPr>
            <a:r>
              <a:rPr lang="en-US" altLang="en-US" sz="2800" smtClean="0"/>
              <a:t> </a:t>
            </a:r>
          </a:p>
          <a:p>
            <a:r>
              <a:rPr lang="en-US" altLang="en-US" sz="2800" smtClean="0"/>
              <a:t>Establish the </a:t>
            </a:r>
            <a:r>
              <a:rPr lang="en-US" altLang="en-US" sz="2800" i="1" smtClean="0"/>
              <a:t>context</a:t>
            </a:r>
            <a:r>
              <a:rPr lang="en-US" altLang="en-US" sz="2800" smtClean="0"/>
              <a:t> by providing a brief and balanced review of the pertinent published literature that is available on the subject. </a:t>
            </a:r>
          </a:p>
        </p:txBody>
      </p:sp>
    </p:spTree>
    <p:extLst>
      <p:ext uri="{BB962C8B-B14F-4D97-AF65-F5344CB8AC3E}">
        <p14:creationId xmlns:p14="http://schemas.microsoft.com/office/powerpoint/2010/main" val="975493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685800"/>
            <a:ext cx="8229600" cy="5440363"/>
          </a:xfrm>
        </p:spPr>
        <p:txBody>
          <a:bodyPr/>
          <a:lstStyle/>
          <a:p>
            <a:r>
              <a:rPr lang="en-US" altLang="en-US" sz="2800" smtClean="0"/>
              <a:t>What literature should you look for in your review of what we know about the problem?</a:t>
            </a:r>
          </a:p>
          <a:p>
            <a:pPr>
              <a:buFontTx/>
              <a:buNone/>
            </a:pPr>
            <a:r>
              <a:rPr lang="en-US" altLang="en-US" sz="2800" smtClean="0"/>
              <a:t> </a:t>
            </a:r>
          </a:p>
          <a:p>
            <a:r>
              <a:rPr lang="en-US" altLang="en-US" sz="2800" smtClean="0"/>
              <a:t>Be sure to clearly state the purpose and /or hypothesis that you investigated. </a:t>
            </a:r>
          </a:p>
          <a:p>
            <a:endParaRPr lang="en-US" altLang="en-US" sz="2800" smtClean="0"/>
          </a:p>
          <a:p>
            <a:r>
              <a:rPr lang="en-US" altLang="en-US" sz="2800" smtClean="0"/>
              <a:t>Provide a clear statement of the rationale for your approach to the problem studied. </a:t>
            </a:r>
          </a:p>
          <a:p>
            <a:endParaRPr lang="en-US" altLang="en-US" sz="2800" smtClean="0"/>
          </a:p>
        </p:txBody>
      </p:sp>
    </p:spTree>
    <p:extLst>
      <p:ext uri="{BB962C8B-B14F-4D97-AF65-F5344CB8AC3E}">
        <p14:creationId xmlns:p14="http://schemas.microsoft.com/office/powerpoint/2010/main" val="192029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Make sure that you are aware of earlier studies</a:t>
            </a:r>
            <a:r>
              <a:rPr lang="en-US" sz="2400" dirty="0" smtClean="0"/>
              <a:t> :</a:t>
            </a:r>
          </a:p>
          <a:p>
            <a:pPr lvl="1"/>
            <a:r>
              <a:rPr lang="en-US" sz="2000" dirty="0" smtClean="0"/>
              <a:t>Published</a:t>
            </a:r>
          </a:p>
          <a:p>
            <a:pPr lvl="1"/>
            <a:r>
              <a:rPr lang="en-US" sz="2000" dirty="0" smtClean="0"/>
              <a:t>Unpublished</a:t>
            </a:r>
          </a:p>
          <a:p>
            <a:pPr lvl="1"/>
            <a:r>
              <a:rPr lang="en-US" sz="2000" dirty="0" smtClean="0"/>
              <a:t>Currently underway (thesis, synopsis)</a:t>
            </a:r>
          </a:p>
          <a:p>
            <a:pPr lvl="1"/>
            <a:r>
              <a:rPr lang="en-US" sz="2000" dirty="0" smtClean="0"/>
              <a:t>Help from librarians</a:t>
            </a:r>
          </a:p>
          <a:p>
            <a:pPr lvl="1"/>
            <a:r>
              <a:rPr lang="en-US" sz="2000" dirty="0" smtClean="0"/>
              <a:t>Personal contacts with people who are experts in the subject</a:t>
            </a:r>
            <a:endParaRPr lang="en-US" dirty="0"/>
          </a:p>
        </p:txBody>
      </p:sp>
      <p:sp>
        <p:nvSpPr>
          <p:cNvPr id="4" name="Date Placeholder 3"/>
          <p:cNvSpPr>
            <a:spLocks noGrp="1"/>
          </p:cNvSpPr>
          <p:nvPr>
            <p:ph type="dt" sz="half" idx="10"/>
          </p:nvPr>
        </p:nvSpPr>
        <p:spPr/>
        <p:txBody>
          <a:bodyPr/>
          <a:lstStyle/>
          <a:p>
            <a:fld id="{6B2769D5-3A04-4940-8C43-8D26ADC8F163}" type="datetime1">
              <a:rPr lang="en-US" smtClean="0"/>
              <a:pPr/>
              <a:t>10/7/2015</a:t>
            </a:fld>
            <a:endParaRPr lang="en-US"/>
          </a:p>
        </p:txBody>
      </p:sp>
      <p:sp>
        <p:nvSpPr>
          <p:cNvPr id="5" name="Slide Number Placeholder 4"/>
          <p:cNvSpPr>
            <a:spLocks noGrp="1"/>
          </p:cNvSpPr>
          <p:nvPr>
            <p:ph type="sldNum" sz="quarter" idx="12"/>
          </p:nvPr>
        </p:nvSpPr>
        <p:spPr/>
        <p:txBody>
          <a:bodyPr/>
          <a:lstStyle/>
          <a:p>
            <a:fld id="{F73EB46B-1984-4959-807D-809E1CA13F85}" type="slidenum">
              <a:rPr lang="en-US" smtClean="0"/>
              <a:pPr/>
              <a:t>15</a:t>
            </a:fld>
            <a:endParaRPr lang="en-US"/>
          </a:p>
        </p:txBody>
      </p:sp>
    </p:spTree>
    <p:extLst>
      <p:ext uri="{BB962C8B-B14F-4D97-AF65-F5344CB8AC3E}">
        <p14:creationId xmlns:p14="http://schemas.microsoft.com/office/powerpoint/2010/main" val="2228043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838200" y="2323652"/>
            <a:ext cx="7391400" cy="3508977"/>
          </a:xfrm>
        </p:spPr>
        <p:txBody>
          <a:bodyPr>
            <a:normAutofit fontScale="92500" lnSpcReduction="10000"/>
          </a:bodyPr>
          <a:lstStyle/>
          <a:p>
            <a:r>
              <a:rPr lang="en-US" dirty="0" smtClean="0"/>
              <a:t>Convince your readers of the importance of the question you are answering</a:t>
            </a:r>
            <a:endParaRPr lang="en-US" dirty="0"/>
          </a:p>
          <a:p>
            <a:r>
              <a:rPr lang="en-US" dirty="0" smtClean="0"/>
              <a:t>Do not repeat material, which is in all the textbooks</a:t>
            </a:r>
          </a:p>
          <a:p>
            <a:r>
              <a:rPr lang="en-US" dirty="0" smtClean="0"/>
              <a:t>Giving prevalence figures, data on hospital admissions and the cost to the nation related to the problem may be appropriate</a:t>
            </a:r>
          </a:p>
          <a:p>
            <a:r>
              <a:rPr lang="en-US" dirty="0" smtClean="0"/>
              <a:t>State the gaps in the literature on the topic you are covering and how you have tried to fill this gap by performing the present study?</a:t>
            </a:r>
            <a:endParaRPr lang="en-US" dirty="0"/>
          </a:p>
        </p:txBody>
      </p:sp>
      <p:sp>
        <p:nvSpPr>
          <p:cNvPr id="4" name="Date Placeholder 3"/>
          <p:cNvSpPr>
            <a:spLocks noGrp="1"/>
          </p:cNvSpPr>
          <p:nvPr>
            <p:ph type="dt" sz="half" idx="10"/>
          </p:nvPr>
        </p:nvSpPr>
        <p:spPr/>
        <p:txBody>
          <a:bodyPr/>
          <a:lstStyle/>
          <a:p>
            <a:fld id="{06FAEE34-6946-404A-A1F4-C6EB585E9462}" type="datetime1">
              <a:rPr lang="en-US" smtClean="0"/>
              <a:pPr/>
              <a:t>10/7/2015</a:t>
            </a:fld>
            <a:endParaRPr lang="en-US"/>
          </a:p>
        </p:txBody>
      </p:sp>
      <p:sp>
        <p:nvSpPr>
          <p:cNvPr id="5" name="Slide Number Placeholder 4"/>
          <p:cNvSpPr>
            <a:spLocks noGrp="1"/>
          </p:cNvSpPr>
          <p:nvPr>
            <p:ph type="sldNum" sz="quarter" idx="12"/>
          </p:nvPr>
        </p:nvSpPr>
        <p:spPr/>
        <p:txBody>
          <a:bodyPr/>
          <a:lstStyle/>
          <a:p>
            <a:fld id="{F73EB46B-1984-4959-807D-809E1CA13F85}" type="slidenum">
              <a:rPr lang="en-US" smtClean="0"/>
              <a:pPr/>
              <a:t>16</a:t>
            </a:fld>
            <a:endParaRPr lang="en-US"/>
          </a:p>
        </p:txBody>
      </p:sp>
    </p:spTree>
    <p:extLst>
      <p:ext uri="{BB962C8B-B14F-4D97-AF65-F5344CB8AC3E}">
        <p14:creationId xmlns:p14="http://schemas.microsoft.com/office/powerpoint/2010/main" val="2353558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Don’t baffle your audience</a:t>
            </a:r>
            <a:endParaRPr lang="en-US" sz="2400" dirty="0" smtClean="0"/>
          </a:p>
          <a:p>
            <a:r>
              <a:rPr lang="en-US" sz="2400" dirty="0" smtClean="0"/>
              <a:t> Avoid introducing, without explanation, material that is completely unfamiliar to the reader or audience</a:t>
            </a:r>
          </a:p>
          <a:p>
            <a:r>
              <a:rPr lang="en-US" sz="2400" dirty="0" smtClean="0"/>
              <a:t>Avoid abbreviations as far as possible</a:t>
            </a:r>
            <a:endParaRPr lang="en-US" dirty="0" smtClean="0"/>
          </a:p>
        </p:txBody>
      </p:sp>
      <p:sp>
        <p:nvSpPr>
          <p:cNvPr id="4" name="Date Placeholder 3"/>
          <p:cNvSpPr>
            <a:spLocks noGrp="1"/>
          </p:cNvSpPr>
          <p:nvPr>
            <p:ph type="dt" sz="half" idx="10"/>
          </p:nvPr>
        </p:nvSpPr>
        <p:spPr/>
        <p:txBody>
          <a:bodyPr/>
          <a:lstStyle/>
          <a:p>
            <a:fld id="{E9364E21-F041-4FDF-AB7C-A00C4432E7E0}" type="datetime1">
              <a:rPr lang="en-US" smtClean="0"/>
              <a:pPr/>
              <a:t>10/7/2015</a:t>
            </a:fld>
            <a:endParaRPr lang="en-US"/>
          </a:p>
        </p:txBody>
      </p:sp>
      <p:sp>
        <p:nvSpPr>
          <p:cNvPr id="5" name="Slide Number Placeholder 4"/>
          <p:cNvSpPr>
            <a:spLocks noGrp="1"/>
          </p:cNvSpPr>
          <p:nvPr>
            <p:ph type="sldNum" sz="quarter" idx="12"/>
          </p:nvPr>
        </p:nvSpPr>
        <p:spPr/>
        <p:txBody>
          <a:bodyPr/>
          <a:lstStyle/>
          <a:p>
            <a:fld id="{F73EB46B-1984-4959-807D-809E1CA13F85}" type="slidenum">
              <a:rPr lang="en-US" smtClean="0"/>
              <a:pPr/>
              <a:t>17</a:t>
            </a:fld>
            <a:endParaRPr lang="en-US"/>
          </a:p>
        </p:txBody>
      </p:sp>
    </p:spTree>
    <p:extLst>
      <p:ext uri="{BB962C8B-B14F-4D97-AF65-F5344CB8AC3E}">
        <p14:creationId xmlns:p14="http://schemas.microsoft.com/office/powerpoint/2010/main" val="2308914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rPr>
              <a:t>How to evaluate your introduction draft</a:t>
            </a:r>
            <a:endParaRPr lang="en-US" dirty="0"/>
          </a:p>
        </p:txBody>
      </p:sp>
      <p:sp>
        <p:nvSpPr>
          <p:cNvPr id="3" name="Content Placeholder 2"/>
          <p:cNvSpPr>
            <a:spLocks noGrp="1"/>
          </p:cNvSpPr>
          <p:nvPr>
            <p:ph idx="1"/>
          </p:nvPr>
        </p:nvSpPr>
        <p:spPr/>
        <p:txBody>
          <a:bodyPr/>
          <a:lstStyle/>
          <a:p>
            <a:r>
              <a:rPr lang="en-US" dirty="0" smtClean="0">
                <a:effectLst/>
              </a:rPr>
              <a:t>Ask a friend to read it and then tell you what he or she expects the paper will discuss</a:t>
            </a:r>
          </a:p>
          <a:p>
            <a:r>
              <a:rPr lang="en-US" dirty="0" smtClean="0">
                <a:effectLst/>
              </a:rPr>
              <a:t>If your friend is able to predict the rest of your paper accurately, you probably have a good introduction</a:t>
            </a:r>
            <a:endParaRPr lang="en-US" dirty="0"/>
          </a:p>
          <a:p>
            <a:pPr marL="0" indent="0">
              <a:buNone/>
            </a:pPr>
            <a:endParaRPr lang="en-US" dirty="0"/>
          </a:p>
        </p:txBody>
      </p:sp>
    </p:spTree>
    <p:extLst>
      <p:ext uri="{BB962C8B-B14F-4D97-AF65-F5344CB8AC3E}">
        <p14:creationId xmlns:p14="http://schemas.microsoft.com/office/powerpoint/2010/main" val="2462089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1043492" y="2323652"/>
            <a:ext cx="6777317" cy="3696147"/>
          </a:xfrm>
        </p:spPr>
        <p:txBody>
          <a:bodyPr>
            <a:normAutofit fontScale="92500" lnSpcReduction="20000"/>
          </a:bodyPr>
          <a:lstStyle/>
          <a:p>
            <a:pPr marL="0" indent="0">
              <a:buNone/>
            </a:pPr>
            <a:r>
              <a:rPr lang="en-US" sz="2400" dirty="0" smtClean="0"/>
              <a:t>While writing introduction-</a:t>
            </a:r>
          </a:p>
          <a:p>
            <a:pPr lvl="1"/>
            <a:r>
              <a:rPr lang="en-US" sz="2000" dirty="0" smtClean="0"/>
              <a:t>Keep in mind your readers/audience</a:t>
            </a:r>
          </a:p>
          <a:p>
            <a:pPr lvl="1"/>
            <a:r>
              <a:rPr lang="en-US" sz="2400" dirty="0" smtClean="0"/>
              <a:t>Keep it short</a:t>
            </a:r>
          </a:p>
          <a:p>
            <a:pPr lvl="1"/>
            <a:r>
              <a:rPr lang="en-US" sz="2400" dirty="0" smtClean="0"/>
              <a:t>Tell readers why you have done the study </a:t>
            </a:r>
          </a:p>
          <a:p>
            <a:pPr lvl="1"/>
            <a:r>
              <a:rPr lang="en-US" sz="2400" dirty="0" smtClean="0"/>
              <a:t>Explain why it is important</a:t>
            </a:r>
          </a:p>
          <a:p>
            <a:pPr lvl="1"/>
            <a:r>
              <a:rPr lang="en-US" sz="2400" dirty="0" smtClean="0"/>
              <a:t>Convince them, </a:t>
            </a:r>
            <a:r>
              <a:rPr lang="en-US" sz="2400" dirty="0"/>
              <a:t>using data from previous studies; the advantage or an upper edge of your study to what has been done before </a:t>
            </a:r>
            <a:endParaRPr lang="en-US" sz="2400" dirty="0" smtClean="0"/>
          </a:p>
          <a:p>
            <a:pPr lvl="1"/>
            <a:r>
              <a:rPr lang="en-US" sz="2400" dirty="0" smtClean="0"/>
              <a:t>In the </a:t>
            </a:r>
            <a:r>
              <a:rPr lang="en-US" sz="2400" dirty="0"/>
              <a:t>last paragraph of introduction provide the objectives of </a:t>
            </a:r>
            <a:r>
              <a:rPr lang="en-US" sz="2400" dirty="0" smtClean="0"/>
              <a:t>the research </a:t>
            </a:r>
            <a:endParaRPr lang="en-US" sz="2400" dirty="0"/>
          </a:p>
        </p:txBody>
      </p:sp>
      <p:sp>
        <p:nvSpPr>
          <p:cNvPr id="4" name="Date Placeholder 3"/>
          <p:cNvSpPr>
            <a:spLocks noGrp="1"/>
          </p:cNvSpPr>
          <p:nvPr>
            <p:ph type="dt" sz="half" idx="10"/>
          </p:nvPr>
        </p:nvSpPr>
        <p:spPr/>
        <p:txBody>
          <a:bodyPr/>
          <a:lstStyle/>
          <a:p>
            <a:fld id="{2D34D916-1ED6-4893-B860-610548A036DC}" type="datetime1">
              <a:rPr lang="en-US" smtClean="0"/>
              <a:pPr/>
              <a:t>10/7/2015</a:t>
            </a:fld>
            <a:endParaRPr lang="en-US"/>
          </a:p>
        </p:txBody>
      </p:sp>
      <p:sp>
        <p:nvSpPr>
          <p:cNvPr id="5" name="Slide Number Placeholder 4"/>
          <p:cNvSpPr>
            <a:spLocks noGrp="1"/>
          </p:cNvSpPr>
          <p:nvPr>
            <p:ph type="sldNum" sz="quarter" idx="12"/>
          </p:nvPr>
        </p:nvSpPr>
        <p:spPr/>
        <p:txBody>
          <a:bodyPr/>
          <a:lstStyle/>
          <a:p>
            <a:fld id="{F73EB46B-1984-4959-807D-809E1CA13F85}" type="slidenum">
              <a:rPr lang="en-US" smtClean="0"/>
              <a:pPr/>
              <a:t>19</a:t>
            </a:fld>
            <a:endParaRPr lang="en-US"/>
          </a:p>
        </p:txBody>
      </p:sp>
    </p:spTree>
    <p:extLst>
      <p:ext uri="{BB962C8B-B14F-4D97-AF65-F5344CB8AC3E}">
        <p14:creationId xmlns:p14="http://schemas.microsoft.com/office/powerpoint/2010/main" val="1428888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Objectives of the </a:t>
            </a:r>
            <a:r>
              <a:rPr lang="en-US" sz="4400" b="1" dirty="0" smtClean="0"/>
              <a:t>session</a:t>
            </a:r>
            <a:r>
              <a:rPr lang="en-US" b="1" dirty="0"/>
              <a:t/>
            </a:r>
            <a:br>
              <a:rPr lang="en-US" b="1" dirty="0"/>
            </a:br>
            <a:endParaRPr lang="en-GB" dirty="0"/>
          </a:p>
        </p:txBody>
      </p:sp>
      <p:sp>
        <p:nvSpPr>
          <p:cNvPr id="3" name="Content Placeholder 2"/>
          <p:cNvSpPr>
            <a:spLocks noGrp="1"/>
          </p:cNvSpPr>
          <p:nvPr>
            <p:ph idx="1"/>
          </p:nvPr>
        </p:nvSpPr>
        <p:spPr>
          <a:xfrm>
            <a:off x="685800" y="2323652"/>
            <a:ext cx="7135009" cy="3508977"/>
          </a:xfrm>
        </p:spPr>
        <p:txBody>
          <a:bodyPr>
            <a:normAutofit fontScale="92500" lnSpcReduction="20000"/>
          </a:bodyPr>
          <a:lstStyle/>
          <a:p>
            <a:pPr marL="68580" indent="0">
              <a:buNone/>
            </a:pPr>
            <a:r>
              <a:rPr lang="en-US" dirty="0" smtClean="0"/>
              <a:t>-</a:t>
            </a:r>
            <a:r>
              <a:rPr lang="en-US" sz="2800" dirty="0" smtClean="0"/>
              <a:t>To know the basic structure for writing an         introduction and the importance of each item</a:t>
            </a:r>
          </a:p>
          <a:p>
            <a:pPr>
              <a:buNone/>
            </a:pPr>
            <a:endParaRPr lang="en-US" sz="2800" dirty="0" smtClean="0"/>
          </a:p>
          <a:p>
            <a:pPr>
              <a:buNone/>
            </a:pPr>
            <a:r>
              <a:rPr lang="en-US" sz="2800" dirty="0" smtClean="0"/>
              <a:t>-To understand the importance of attracting the attention of readers/ audience/journal editors</a:t>
            </a:r>
          </a:p>
          <a:p>
            <a:pPr>
              <a:buNone/>
            </a:pPr>
            <a:endParaRPr lang="en-US" sz="2800" dirty="0" smtClean="0"/>
          </a:p>
          <a:p>
            <a:pPr>
              <a:buNone/>
            </a:pPr>
            <a:r>
              <a:rPr lang="en-US" sz="2800" dirty="0" smtClean="0"/>
              <a:t>-What to do and what not to do ?</a:t>
            </a:r>
            <a:endParaRPr lang="en-GB" dirty="0"/>
          </a:p>
        </p:txBody>
      </p:sp>
      <p:sp>
        <p:nvSpPr>
          <p:cNvPr id="4" name="Date Placeholder 3"/>
          <p:cNvSpPr>
            <a:spLocks noGrp="1"/>
          </p:cNvSpPr>
          <p:nvPr>
            <p:ph type="dt" sz="half" idx="10"/>
          </p:nvPr>
        </p:nvSpPr>
        <p:spPr/>
        <p:txBody>
          <a:bodyPr/>
          <a:lstStyle/>
          <a:p>
            <a:fld id="{EB077871-4A82-4148-A370-090220A061A9}" type="datetime1">
              <a:rPr lang="en-US" smtClean="0"/>
              <a:pPr/>
              <a:t>10/7/2015</a:t>
            </a:fld>
            <a:endParaRPr lang="en-US"/>
          </a:p>
        </p:txBody>
      </p:sp>
      <p:sp>
        <p:nvSpPr>
          <p:cNvPr id="5" name="Slide Number Placeholder 4"/>
          <p:cNvSpPr>
            <a:spLocks noGrp="1"/>
          </p:cNvSpPr>
          <p:nvPr>
            <p:ph type="sldNum" sz="quarter" idx="12"/>
          </p:nvPr>
        </p:nvSpPr>
        <p:spPr/>
        <p:txBody>
          <a:bodyPr/>
          <a:lstStyle/>
          <a:p>
            <a:fld id="{F73EB46B-1984-4959-807D-809E1CA13F85}" type="slidenum">
              <a:rPr lang="en-US" smtClean="0"/>
              <a:pPr/>
              <a:t>2</a:t>
            </a:fld>
            <a:endParaRPr lang="en-US"/>
          </a:p>
        </p:txBody>
      </p:sp>
    </p:spTree>
    <p:extLst>
      <p:ext uri="{BB962C8B-B14F-4D97-AF65-F5344CB8AC3E}">
        <p14:creationId xmlns:p14="http://schemas.microsoft.com/office/powerpoint/2010/main" val="4197032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4000" smtClean="0"/>
              <a:t>The Sections of the Paper</a:t>
            </a:r>
            <a:br>
              <a:rPr lang="en-US" altLang="en-US" sz="4000" smtClean="0"/>
            </a:br>
            <a:endParaRPr lang="en-US" altLang="en-US" sz="4000" smtClean="0"/>
          </a:p>
        </p:txBody>
      </p:sp>
      <p:sp>
        <p:nvSpPr>
          <p:cNvPr id="20483" name="Rectangle 3"/>
          <p:cNvSpPr>
            <a:spLocks noGrp="1" noChangeArrowheads="1"/>
          </p:cNvSpPr>
          <p:nvPr>
            <p:ph idx="1"/>
          </p:nvPr>
        </p:nvSpPr>
        <p:spPr>
          <a:xfrm>
            <a:off x="457200" y="1295400"/>
            <a:ext cx="8229600" cy="4525963"/>
          </a:xfrm>
        </p:spPr>
        <p:txBody>
          <a:bodyPr/>
          <a:lstStyle/>
          <a:p>
            <a:r>
              <a:rPr lang="en-US" altLang="en-US" sz="2800" dirty="0" smtClean="0"/>
              <a:t>Title, </a:t>
            </a:r>
          </a:p>
          <a:p>
            <a:r>
              <a:rPr lang="en-US" altLang="en-US" sz="2800" dirty="0" smtClean="0"/>
              <a:t>Authors and Affiliation, </a:t>
            </a:r>
          </a:p>
          <a:p>
            <a:r>
              <a:rPr lang="en-US" altLang="en-US" sz="2800" dirty="0" smtClean="0"/>
              <a:t>Abstract, </a:t>
            </a:r>
          </a:p>
          <a:p>
            <a:r>
              <a:rPr lang="en-US" altLang="en-US" sz="2800" dirty="0" smtClean="0"/>
              <a:t>Introduction, </a:t>
            </a:r>
          </a:p>
          <a:p>
            <a:r>
              <a:rPr lang="en-US" altLang="en-US" sz="2800" dirty="0" smtClean="0"/>
              <a:t>Methods, </a:t>
            </a:r>
          </a:p>
          <a:p>
            <a:r>
              <a:rPr lang="en-US" altLang="en-US" sz="2800" dirty="0" smtClean="0"/>
              <a:t>Results, </a:t>
            </a:r>
          </a:p>
          <a:p>
            <a:r>
              <a:rPr lang="en-US" altLang="en-US" sz="2800" dirty="0" smtClean="0"/>
              <a:t>Discussion, </a:t>
            </a:r>
          </a:p>
          <a:p>
            <a:r>
              <a:rPr lang="en-US" altLang="en-US" sz="2800" dirty="0" smtClean="0"/>
              <a:t>Acknowledgments, and </a:t>
            </a:r>
          </a:p>
          <a:p>
            <a:r>
              <a:rPr lang="en-US" altLang="en-US" sz="2800" dirty="0" smtClean="0"/>
              <a:t>References, </a:t>
            </a:r>
          </a:p>
        </p:txBody>
      </p:sp>
      <p:sp>
        <p:nvSpPr>
          <p:cNvPr id="20484" name="Rectangle 4"/>
          <p:cNvSpPr>
            <a:spLocks noChangeArrowheads="1"/>
          </p:cNvSpPr>
          <p:nvPr/>
        </p:nvSpPr>
        <p:spPr bwMode="auto">
          <a:xfrm>
            <a:off x="1295400" y="6019800"/>
            <a:ext cx="5665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altLang="en-US" sz="2400">
                <a:solidFill>
                  <a:srgbClr val="FFFFFF"/>
                </a:solidFill>
              </a:rPr>
              <a:t>which parallel the experimental process </a:t>
            </a:r>
          </a:p>
        </p:txBody>
      </p:sp>
    </p:spTree>
    <p:extLst>
      <p:ext uri="{BB962C8B-B14F-4D97-AF65-F5344CB8AC3E}">
        <p14:creationId xmlns:p14="http://schemas.microsoft.com/office/powerpoint/2010/main" val="999839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457200" y="260350"/>
            <a:ext cx="8058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altLang="en-US" dirty="0">
                <a:solidFill>
                  <a:srgbClr val="FFFFFF"/>
                </a:solidFill>
                <a:cs typeface="Times New Roman" pitchFamily="18" charset="0"/>
              </a:rPr>
              <a:t>The sections appear in a journal style paper in the following prescribed order:</a:t>
            </a:r>
            <a:endParaRPr lang="en-US" altLang="en-US" sz="2800" dirty="0">
              <a:solidFill>
                <a:srgbClr val="FFFFFF"/>
              </a:solidFill>
            </a:endParaRPr>
          </a:p>
        </p:txBody>
      </p:sp>
      <p:graphicFrame>
        <p:nvGraphicFramePr>
          <p:cNvPr id="10276" name="Group 36"/>
          <p:cNvGraphicFramePr>
            <a:graphicFrameLocks noGrp="1"/>
          </p:cNvGraphicFramePr>
          <p:nvPr/>
        </p:nvGraphicFramePr>
        <p:xfrm>
          <a:off x="0" y="1447800"/>
          <a:ext cx="9144000" cy="4480452"/>
        </p:xfrm>
        <a:graphic>
          <a:graphicData uri="http://schemas.openxmlformats.org/drawingml/2006/table">
            <a:tbl>
              <a:tblPr/>
              <a:tblGrid>
                <a:gridCol w="4572000"/>
                <a:gridCol w="4572000"/>
              </a:tblGrid>
              <a:tr h="8228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smtClean="0">
                          <a:ln>
                            <a:noFill/>
                          </a:ln>
                          <a:solidFill>
                            <a:schemeClr val="tx2"/>
                          </a:solidFill>
                          <a:effectLst/>
                          <a:latin typeface="Times New Roman" pitchFamily="18" charset="0"/>
                          <a:cs typeface="Times New Roman" pitchFamily="18" charset="0"/>
                        </a:rPr>
                        <a:t>Experimental process</a:t>
                      </a:r>
                      <a:endParaRPr kumimoji="0" lang="en-US" sz="3600" b="0" i="0" u="none" strike="noStrike" cap="none" normalizeH="0" baseline="0" dirty="0" smtClean="0">
                        <a:ln>
                          <a:noFill/>
                        </a:ln>
                        <a:solidFill>
                          <a:schemeClr val="tx2"/>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Section of Paper</a:t>
                      </a:r>
                      <a:endParaRPr kumimoji="0" lang="en-US" sz="3600" b="0" i="0" u="none" strike="noStrike" cap="none" normalizeH="0" baseline="0" smtClean="0">
                        <a:ln>
                          <a:noFill/>
                        </a:ln>
                        <a:solidFill>
                          <a:schemeClr val="tx2"/>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What did I/We do in a nutshell? </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hlinkClick r:id="rId3"/>
                        </a:rPr>
                        <a:t>Abstract</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What is the problem?</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hlinkClick r:id="rId3"/>
                        </a:rPr>
                        <a:t>Introduction</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How did I/We solve the problem?</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smtClean="0">
                          <a:ln>
                            <a:noFill/>
                          </a:ln>
                          <a:solidFill>
                            <a:schemeClr val="tx1"/>
                          </a:solidFill>
                          <a:effectLst/>
                          <a:latin typeface="Times New Roman" pitchFamily="18" charset="0"/>
                          <a:cs typeface="Times New Roman" pitchFamily="18" charset="0"/>
                          <a:hlinkClick r:id="rId3"/>
                        </a:rPr>
                        <a:t>Materials and Methods</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What did I/We find out?</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smtClean="0">
                          <a:ln>
                            <a:noFill/>
                          </a:ln>
                          <a:solidFill>
                            <a:schemeClr val="tx1"/>
                          </a:solidFill>
                          <a:effectLst/>
                          <a:latin typeface="Times New Roman" pitchFamily="18" charset="0"/>
                          <a:cs typeface="Times New Roman" pitchFamily="18" charset="0"/>
                          <a:hlinkClick r:id="rId3"/>
                        </a:rPr>
                        <a:t>Results</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What does it mean?</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smtClean="0">
                          <a:ln>
                            <a:noFill/>
                          </a:ln>
                          <a:solidFill>
                            <a:schemeClr val="tx1"/>
                          </a:solidFill>
                          <a:effectLst/>
                          <a:latin typeface="Times New Roman" pitchFamily="18" charset="0"/>
                          <a:cs typeface="Times New Roman" pitchFamily="18" charset="0"/>
                          <a:hlinkClick r:id="rId3"/>
                        </a:rPr>
                        <a:t>Discussion</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Who helped me/us out?</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smtClean="0">
                          <a:ln>
                            <a:noFill/>
                          </a:ln>
                          <a:solidFill>
                            <a:schemeClr val="tx1"/>
                          </a:solidFill>
                          <a:effectLst/>
                          <a:latin typeface="Times New Roman" pitchFamily="18" charset="0"/>
                          <a:cs typeface="Times New Roman" pitchFamily="18" charset="0"/>
                          <a:hlinkClick r:id="rId3"/>
                        </a:rPr>
                        <a:t>Acknowledgments</a:t>
                      </a: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(optional)</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Whose work did I/We refer to?</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sng" strike="noStrike" cap="none" normalizeH="0" baseline="0" dirty="0" smtClean="0">
                          <a:ln>
                            <a:noFill/>
                          </a:ln>
                          <a:solidFill>
                            <a:srgbClr val="FF0000"/>
                          </a:solidFill>
                          <a:effectLst/>
                          <a:latin typeface="Times New Roman" pitchFamily="18" charset="0"/>
                          <a:cs typeface="Times New Roman" pitchFamily="18" charset="0"/>
                        </a:rPr>
                        <a:t>References</a:t>
                      </a:r>
                      <a:endParaRPr kumimoji="0" lang="en-US" sz="3600" b="0" i="0" u="sng" strike="noStrike" cap="none" normalizeH="0" baseline="0" dirty="0" smtClean="0">
                        <a:ln>
                          <a:noFill/>
                        </a:ln>
                        <a:solidFill>
                          <a:srgbClr val="FF0000"/>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Extra Information</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hlinkClick r:id="rId3"/>
                        </a:rPr>
                        <a:t>Appendices</a:t>
                      </a: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(optional)</a:t>
                      </a:r>
                      <a:endParaRPr kumimoji="0" lang="en-US" sz="3600" b="0" i="0" u="none" strike="noStrike" cap="none" normalizeH="0" baseline="0" smtClean="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837679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i="1" dirty="0" smtClean="0"/>
              <a:t>In a  Scientific Format..</a:t>
            </a:r>
          </a:p>
        </p:txBody>
      </p:sp>
      <p:sp>
        <p:nvSpPr>
          <p:cNvPr id="19459" name="Rectangle 3"/>
          <p:cNvSpPr>
            <a:spLocks noGrp="1" noChangeArrowheads="1"/>
          </p:cNvSpPr>
          <p:nvPr>
            <p:ph idx="1"/>
          </p:nvPr>
        </p:nvSpPr>
        <p:spPr/>
        <p:txBody>
          <a:bodyPr/>
          <a:lstStyle/>
          <a:p>
            <a:r>
              <a:rPr lang="en-US" altLang="en-US" smtClean="0"/>
              <a:t>It is a means of efficiently communicating scientific findings to the broad community of scientists in a uniform manner. </a:t>
            </a:r>
          </a:p>
          <a:p>
            <a:r>
              <a:rPr lang="en-US" altLang="en-US" smtClean="0"/>
              <a:t>This format allows the paper to be read at  different levels. </a:t>
            </a:r>
          </a:p>
        </p:txBody>
      </p:sp>
    </p:spTree>
    <p:extLst>
      <p:ext uri="{BB962C8B-B14F-4D97-AF65-F5344CB8AC3E}">
        <p14:creationId xmlns:p14="http://schemas.microsoft.com/office/powerpoint/2010/main" val="1396904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8077200" cy="1706562"/>
          </a:xfrm>
        </p:spPr>
        <p:txBody>
          <a:bodyPr>
            <a:normAutofit/>
          </a:bodyPr>
          <a:lstStyle/>
          <a:p>
            <a:r>
              <a:rPr lang="en-US" b="1" dirty="0" smtClean="0">
                <a:effectLst/>
              </a:rPr>
              <a:t>Why bother writing a good 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effectLst/>
              </a:rPr>
              <a:t>The opening paragraph of your paper will provide your readers with their initial impressions of your argument, your writing style, and the overall quality of your work</a:t>
            </a:r>
          </a:p>
          <a:p>
            <a:r>
              <a:rPr lang="en-US" sz="2800" dirty="0" smtClean="0">
                <a:effectLst/>
              </a:rPr>
              <a:t>Your introduction is an important road map for the rest of your paper</a:t>
            </a:r>
            <a:endParaRPr lang="en-US" sz="2800" dirty="0"/>
          </a:p>
          <a:p>
            <a:r>
              <a:rPr lang="en-US" sz="2800" dirty="0" smtClean="0">
                <a:effectLst/>
              </a:rPr>
              <a:t>Ideally, your introduction </a:t>
            </a:r>
            <a:r>
              <a:rPr lang="en-US" sz="2800" dirty="0" smtClean="0"/>
              <a:t>should</a:t>
            </a:r>
            <a:r>
              <a:rPr lang="en-US" sz="2800" dirty="0" smtClean="0">
                <a:effectLst/>
              </a:rPr>
              <a:t> make your readers want to read your paper</a:t>
            </a:r>
            <a:endParaRPr lang="en-US" sz="2800" dirty="0"/>
          </a:p>
        </p:txBody>
      </p:sp>
    </p:spTree>
    <p:extLst>
      <p:ext uri="{BB962C8B-B14F-4D97-AF65-F5344CB8AC3E}">
        <p14:creationId xmlns:p14="http://schemas.microsoft.com/office/powerpoint/2010/main" val="2998625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27664"/>
            <a:ext cx="7696200" cy="1410736"/>
          </a:xfrm>
        </p:spPr>
        <p:txBody>
          <a:bodyPr>
            <a:noAutofit/>
          </a:bodyPr>
          <a:lstStyle/>
          <a:p>
            <a:r>
              <a:rPr lang="en-US" b="1" dirty="0" smtClean="0">
                <a:cs typeface="Arial" charset="0"/>
              </a:rPr>
              <a:t>What should an introduction do?</a:t>
            </a:r>
            <a:endParaRPr lang="en-US" dirty="0"/>
          </a:p>
        </p:txBody>
      </p:sp>
      <p:sp>
        <p:nvSpPr>
          <p:cNvPr id="3" name="Content Placeholder 2"/>
          <p:cNvSpPr>
            <a:spLocks noGrp="1"/>
          </p:cNvSpPr>
          <p:nvPr>
            <p:ph idx="1"/>
          </p:nvPr>
        </p:nvSpPr>
        <p:spPr/>
        <p:txBody>
          <a:bodyPr/>
          <a:lstStyle/>
          <a:p>
            <a:r>
              <a:rPr lang="en-US" dirty="0">
                <a:cs typeface="Times New Roman" pitchFamily="18" charset="0"/>
              </a:rPr>
              <a:t>3</a:t>
            </a:r>
            <a:r>
              <a:rPr lang="en-US" dirty="0" smtClean="0">
                <a:cs typeface="Times New Roman" pitchFamily="18" charset="0"/>
              </a:rPr>
              <a:t> main things:</a:t>
            </a:r>
          </a:p>
          <a:p>
            <a:pPr lvl="1"/>
            <a:r>
              <a:rPr lang="en-US" dirty="0" smtClean="0">
                <a:cs typeface="Times New Roman" pitchFamily="18" charset="0"/>
              </a:rPr>
              <a:t>Get your readers’ attention and interest</a:t>
            </a:r>
          </a:p>
          <a:p>
            <a:pPr lvl="1"/>
            <a:r>
              <a:rPr lang="en-US" dirty="0" smtClean="0">
                <a:cs typeface="Times New Roman" pitchFamily="18" charset="0"/>
              </a:rPr>
              <a:t>Identify the specific topic of the report/ manuscript</a:t>
            </a:r>
          </a:p>
          <a:p>
            <a:pPr lvl="1"/>
            <a:r>
              <a:rPr lang="en-US" dirty="0" smtClean="0">
                <a:cs typeface="Times New Roman" pitchFamily="18" charset="0"/>
              </a:rPr>
              <a:t>Conceptualize </a:t>
            </a:r>
            <a:r>
              <a:rPr lang="en-US" smtClean="0">
                <a:cs typeface="Times New Roman" pitchFamily="18" charset="0"/>
              </a:rPr>
              <a:t>your </a:t>
            </a:r>
            <a:r>
              <a:rPr lang="en-US" smtClean="0">
                <a:cs typeface="Times New Roman" pitchFamily="18" charset="0"/>
              </a:rPr>
              <a:t>arguments</a:t>
            </a:r>
            <a:endParaRPr lang="en-US" dirty="0" smtClean="0">
              <a:cs typeface="Times New Roman" pitchFamily="18" charset="0"/>
            </a:endParaRPr>
          </a:p>
          <a:p>
            <a:endParaRPr lang="en-US" dirty="0"/>
          </a:p>
        </p:txBody>
      </p:sp>
    </p:spTree>
    <p:extLst>
      <p:ext uri="{BB962C8B-B14F-4D97-AF65-F5344CB8AC3E}">
        <p14:creationId xmlns:p14="http://schemas.microsoft.com/office/powerpoint/2010/main" val="289678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mtClean="0"/>
              <a:t>INTRODUCTION </a:t>
            </a:r>
          </a:p>
        </p:txBody>
      </p:sp>
      <p:sp>
        <p:nvSpPr>
          <p:cNvPr id="31747" name="Rectangle 3"/>
          <p:cNvSpPr>
            <a:spLocks noGrp="1" noChangeArrowheads="1"/>
          </p:cNvSpPr>
          <p:nvPr>
            <p:ph idx="1"/>
          </p:nvPr>
        </p:nvSpPr>
        <p:spPr>
          <a:xfrm>
            <a:off x="1389063" y="1676400"/>
            <a:ext cx="6365875" cy="5181600"/>
          </a:xfrm>
        </p:spPr>
        <p:txBody>
          <a:bodyPr/>
          <a:lstStyle/>
          <a:p>
            <a:pPr>
              <a:buFontTx/>
              <a:buNone/>
            </a:pPr>
            <a:r>
              <a:rPr lang="en-US" altLang="en-US" smtClean="0"/>
              <a:t>Function: </a:t>
            </a:r>
          </a:p>
          <a:p>
            <a:r>
              <a:rPr lang="en-US" altLang="en-US" smtClean="0"/>
              <a:t>It establish the context of the work being reported. This is accomplished by discussing the relevant</a:t>
            </a:r>
            <a:r>
              <a:rPr lang="en-US" altLang="en-US" i="1" smtClean="0"/>
              <a:t> </a:t>
            </a:r>
            <a:r>
              <a:rPr lang="en-US" altLang="en-US" smtClean="0"/>
              <a:t>primary research literature (with citations) and summarizing our current understanding of the problem you are investigating; </a:t>
            </a:r>
          </a:p>
          <a:p>
            <a:r>
              <a:rPr lang="en-US" altLang="en-US" smtClean="0"/>
              <a:t>State the purpose of the work in the form of the hypothesis, question, or problem you investigated; and, </a:t>
            </a:r>
          </a:p>
          <a:p>
            <a:r>
              <a:rPr lang="en-US" altLang="en-US" smtClean="0"/>
              <a:t>Briefly explain your rationale and approach and, whenever possible, the possible outcomes your study can reveal. </a:t>
            </a:r>
          </a:p>
          <a:p>
            <a:endParaRPr lang="en-US" altLang="en-US" smtClean="0"/>
          </a:p>
        </p:txBody>
      </p:sp>
    </p:spTree>
    <p:extLst>
      <p:ext uri="{BB962C8B-B14F-4D97-AF65-F5344CB8AC3E}">
        <p14:creationId xmlns:p14="http://schemas.microsoft.com/office/powerpoint/2010/main" val="480056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457200" y="609600"/>
            <a:ext cx="8229600" cy="5516563"/>
          </a:xfrm>
        </p:spPr>
        <p:txBody>
          <a:bodyPr/>
          <a:lstStyle/>
          <a:p>
            <a:pPr>
              <a:buFontTx/>
              <a:buNone/>
            </a:pPr>
            <a:r>
              <a:rPr lang="en-US" altLang="en-US" sz="2800" dirty="0" smtClean="0"/>
              <a:t>The Introduction must answer the questions </a:t>
            </a:r>
          </a:p>
          <a:p>
            <a:pPr>
              <a:buFontTx/>
              <a:buNone/>
            </a:pPr>
            <a:endParaRPr lang="en-US" altLang="en-US" sz="2800" dirty="0" smtClean="0"/>
          </a:p>
          <a:p>
            <a:r>
              <a:rPr lang="en-US" altLang="en-US" sz="2800" dirty="0" smtClean="0"/>
              <a:t>"</a:t>
            </a:r>
            <a:r>
              <a:rPr lang="en-US" altLang="en-US" sz="2800" i="1" dirty="0" smtClean="0"/>
              <a:t>What were we studying</a:t>
            </a:r>
            <a:r>
              <a:rPr lang="en-US" altLang="en-US" sz="2800" dirty="0" smtClean="0"/>
              <a:t>? </a:t>
            </a:r>
          </a:p>
          <a:p>
            <a:pPr>
              <a:buFontTx/>
              <a:buNone/>
            </a:pPr>
            <a:endParaRPr lang="en-US" altLang="en-US" sz="2800" dirty="0" smtClean="0"/>
          </a:p>
          <a:p>
            <a:r>
              <a:rPr lang="en-US" altLang="en-US" sz="2800" i="1" dirty="0" smtClean="0"/>
              <a:t>Why was it an important question?</a:t>
            </a:r>
            <a:r>
              <a:rPr lang="en-US" altLang="en-US" sz="2800" dirty="0" smtClean="0"/>
              <a:t> </a:t>
            </a:r>
          </a:p>
          <a:p>
            <a:pPr>
              <a:buFontTx/>
              <a:buNone/>
            </a:pPr>
            <a:endParaRPr lang="en-US" altLang="en-US" sz="2800" dirty="0" smtClean="0"/>
          </a:p>
          <a:p>
            <a:r>
              <a:rPr lang="en-US" altLang="en-US" sz="2800" i="1" dirty="0" smtClean="0"/>
              <a:t>What did we know about it before I did this study? </a:t>
            </a:r>
          </a:p>
          <a:p>
            <a:pPr>
              <a:buFontTx/>
              <a:buNone/>
            </a:pPr>
            <a:endParaRPr lang="en-US" altLang="en-US" sz="2800" i="1" dirty="0" smtClean="0"/>
          </a:p>
          <a:p>
            <a:r>
              <a:rPr lang="en-US" altLang="en-US" sz="2800" i="1" dirty="0" smtClean="0"/>
              <a:t>How will this study advance our knowledge?</a:t>
            </a:r>
            <a:r>
              <a:rPr lang="en-US" altLang="en-US" sz="2800" dirty="0" smtClean="0"/>
              <a:t>"</a:t>
            </a:r>
          </a:p>
        </p:txBody>
      </p:sp>
    </p:spTree>
    <p:extLst>
      <p:ext uri="{BB962C8B-B14F-4D97-AF65-F5344CB8AC3E}">
        <p14:creationId xmlns:p14="http://schemas.microsoft.com/office/powerpoint/2010/main" val="53062086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Default Design">
  <a:themeElements>
    <a:clrScheme name="">
      <a:dk1>
        <a:srgbClr val="114FFB"/>
      </a:dk1>
      <a:lt1>
        <a:srgbClr val="FFFFFF"/>
      </a:lt1>
      <a:dk2>
        <a:srgbClr val="114FFB"/>
      </a:dk2>
      <a:lt2>
        <a:srgbClr val="FAFD00"/>
      </a:lt2>
      <a:accent1>
        <a:srgbClr val="618FFD"/>
      </a:accent1>
      <a:accent2>
        <a:srgbClr val="00AE00"/>
      </a:accent2>
      <a:accent3>
        <a:srgbClr val="AAB2FD"/>
      </a:accent3>
      <a:accent4>
        <a:srgbClr val="DADADA"/>
      </a:accent4>
      <a:accent5>
        <a:srgbClr val="B7C6FE"/>
      </a:accent5>
      <a:accent6>
        <a:srgbClr val="009D00"/>
      </a:accent6>
      <a:hlink>
        <a:srgbClr val="FC0128"/>
      </a:hlink>
      <a:folHlink>
        <a:srgbClr val="CECEC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pt-BR" sz="2800" b="0" i="1" u="none" strike="noStrike" cap="none" normalizeH="0" baseline="0" smtClean="0">
            <a:ln>
              <a:noFill/>
            </a:ln>
            <a:solidFill>
              <a:srgbClr val="2F499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pt-BR" sz="2800" b="0" i="1" u="none" strike="noStrike" cap="none" normalizeH="0" baseline="0" smtClean="0">
            <a:ln>
              <a:noFill/>
            </a:ln>
            <a:solidFill>
              <a:srgbClr val="2F499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TotalTime>
  <Words>924</Words>
  <Application>Microsoft Office PowerPoint</Application>
  <PresentationFormat>On-screen Show (4:3)</PresentationFormat>
  <Paragraphs>149</Paragraphs>
  <Slides>19</Slides>
  <Notes>10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1_Default Design</vt:lpstr>
      <vt:lpstr>Austin</vt:lpstr>
      <vt:lpstr>How to write an Introduction?</vt:lpstr>
      <vt:lpstr>Objectives of the session </vt:lpstr>
      <vt:lpstr>The Sections of the Paper </vt:lpstr>
      <vt:lpstr>PowerPoint Presentation</vt:lpstr>
      <vt:lpstr>In a  Scientific Format..</vt:lpstr>
      <vt:lpstr>Why bother writing a good introduction?</vt:lpstr>
      <vt:lpstr>What should an introduction do?</vt:lpstr>
      <vt:lpstr>INTRODUCTION </vt:lpstr>
      <vt:lpstr>PowerPoint Presentation</vt:lpstr>
      <vt:lpstr>Skeleton of an introduction</vt:lpstr>
      <vt:lpstr>PowerPoint Presentation</vt:lpstr>
      <vt:lpstr>PowerPoint Presentation</vt:lpstr>
      <vt:lpstr>Here is the information should flow in your Introduction:</vt:lpstr>
      <vt:lpstr>PowerPoint Presentation</vt:lpstr>
      <vt:lpstr>Introduction</vt:lpstr>
      <vt:lpstr>Introduction</vt:lpstr>
      <vt:lpstr>Introduction</vt:lpstr>
      <vt:lpstr>How to evaluate your introduction draft</vt:lpstr>
      <vt:lpstr>Conclusion</vt:lpstr>
    </vt:vector>
  </TitlesOfParts>
  <Company>KKUH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Structure, Format, Content, and Style of a Journal-Style Scientific Paper</dc:title>
  <dc:creator>Dr.Shaffi</dc:creator>
  <cp:lastModifiedBy>Dr.Shaffi</cp:lastModifiedBy>
  <cp:revision>5</cp:revision>
  <dcterms:created xsi:type="dcterms:W3CDTF">2015-10-06T10:58:31Z</dcterms:created>
  <dcterms:modified xsi:type="dcterms:W3CDTF">2015-10-07T06:09:54Z</dcterms:modified>
</cp:coreProperties>
</file>