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8" r:id="rId21"/>
    <p:sldId id="276" r:id="rId22"/>
    <p:sldId id="277" r:id="rId23"/>
    <p:sldId id="28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B07CB-9FF0-EE40-9EE1-D477747DFE3E}" type="datetime1">
              <a:rPr lang="en-CA" smtClean="0"/>
              <a:t>14/10/2015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994E2-2E1F-9E40-8A23-8019AA71F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41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75037-9E63-504D-B2B1-EEB81EF33452}" type="datetime1">
              <a:rPr lang="en-CA" smtClean="0"/>
              <a:t>14/10/2015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050F-971D-AE4C-894A-FD204DAD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07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2050F-971D-AE4C-894A-FD204DAD0DD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F56A-0FDE-6448-8079-C13E9080A979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B94-66AD-BD40-9DB0-98323735E20D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BE-DACC-E04D-8AA0-EDF7D501BACF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D2BE-E982-F342-B53A-1394D73D7F4D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9260-D348-E34C-8E77-9F88F5E0C97F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8AA-243F-B947-9072-7253960EB3FE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8632-658E-4D47-B05E-2BD715ED4E1C}" type="datetime6">
              <a:rPr lang="en-CA" smtClean="0"/>
              <a:t>October-15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AFB1-50E4-5B4B-94B5-FBF91C006185}" type="datetime6">
              <a:rPr lang="en-CA" smtClean="0"/>
              <a:t>October-15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D93B-FE11-904C-B856-80D134E47BAA}" type="datetime6">
              <a:rPr lang="en-CA" smtClean="0"/>
              <a:t>October-15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01C9-F484-654F-91C3-56ECA0719F8A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3CA0-EF51-4449-AA63-05C72678C779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DC1D-2A37-CE44-968A-2BEAFDAB11A4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hdl.handle.net/10144/842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An Introduction to Qualitative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6674"/>
            <a:ext cx="6400800" cy="1992126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Dr. Noura Abouammoh &amp; Professor </a:t>
            </a:r>
            <a:r>
              <a:rPr lang="en-US" sz="2900" dirty="0" err="1" smtClean="0">
                <a:solidFill>
                  <a:schemeClr val="tx1"/>
                </a:solidFill>
              </a:rPr>
              <a:t>Ashry</a:t>
            </a:r>
            <a:r>
              <a:rPr lang="en-US" sz="2900" dirty="0" smtClean="0">
                <a:solidFill>
                  <a:schemeClr val="tx1"/>
                </a:solidFill>
              </a:rPr>
              <a:t> G. Mohamed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KSU Collage of Medicine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2015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nabouammoh@ksu.edu.sa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				Qualitative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						Interview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Technique					Semi-structured interview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7161" y="2786223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95819" y="405390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65171" y="405390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66329" y="2790207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CF82-4516-C747-B837-C64C0DA5899A}" type="datetime6">
              <a:rPr lang="en-CA" smtClean="0"/>
              <a:t>October-15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0748"/>
          </a:xfrm>
        </p:spPr>
        <p:txBody>
          <a:bodyPr>
            <a:normAutofit fontScale="62500" lnSpcReduction="20000"/>
          </a:bodyPr>
          <a:lstStyle/>
          <a:p>
            <a:r>
              <a:rPr lang="en-GB" sz="3000" dirty="0"/>
              <a:t>Natural </a:t>
            </a:r>
            <a:r>
              <a:rPr lang="en-GB" sz="3000" dirty="0" smtClean="0"/>
              <a:t>context</a:t>
            </a:r>
            <a:endParaRPr lang="en-GB" sz="3000" dirty="0"/>
          </a:p>
          <a:p>
            <a:pPr lvl="1"/>
            <a:r>
              <a:rPr lang="en-GB" sz="3000" dirty="0"/>
              <a:t>Places where people </a:t>
            </a:r>
            <a:r>
              <a:rPr lang="en-GB" sz="3000" dirty="0" smtClean="0"/>
              <a:t>interact</a:t>
            </a:r>
            <a:endParaRPr lang="en-GB" sz="3000" dirty="0"/>
          </a:p>
          <a:p>
            <a:pPr lvl="1"/>
            <a:r>
              <a:rPr lang="en-GB" sz="3000" dirty="0"/>
              <a:t>Study of inanimate </a:t>
            </a:r>
            <a:r>
              <a:rPr lang="en-GB" sz="3000" dirty="0" smtClean="0"/>
              <a:t>objects</a:t>
            </a:r>
          </a:p>
          <a:p>
            <a:pPr lvl="1"/>
            <a:endParaRPr lang="en-GB" sz="3000" dirty="0"/>
          </a:p>
          <a:p>
            <a:r>
              <a:rPr lang="en-GB" sz="3000" dirty="0"/>
              <a:t>Non-manipulative </a:t>
            </a:r>
          </a:p>
          <a:p>
            <a:pPr marL="0" indent="0">
              <a:buNone/>
            </a:pPr>
            <a:r>
              <a:rPr lang="en-GB" sz="3000" dirty="0"/>
              <a:t> 	</a:t>
            </a:r>
            <a:r>
              <a:rPr lang="en-GB" sz="3000" dirty="0" smtClean="0"/>
              <a:t>- Researcher </a:t>
            </a:r>
            <a:r>
              <a:rPr lang="en-GB" sz="3000" dirty="0"/>
              <a:t>observes, interviews, records, describes settings ‘as they are</a:t>
            </a:r>
            <a:r>
              <a:rPr lang="en-GB" sz="3000" dirty="0" smtClean="0"/>
              <a:t>’</a:t>
            </a:r>
            <a:endParaRPr lang="en-GB" sz="3000" dirty="0"/>
          </a:p>
          <a:p>
            <a:endParaRPr lang="en-GB" sz="3000" dirty="0"/>
          </a:p>
          <a:p>
            <a:r>
              <a:rPr lang="en-GB" sz="3000" dirty="0"/>
              <a:t>Researcher as ‘instrument’ </a:t>
            </a:r>
            <a:r>
              <a:rPr lang="en-GB" sz="3000" dirty="0" smtClean="0"/>
              <a:t>– </a:t>
            </a:r>
            <a:r>
              <a:rPr lang="en-GB" sz="3000" dirty="0"/>
              <a:t>researchers engages in a situation and attempts to make sense of it</a:t>
            </a:r>
          </a:p>
          <a:p>
            <a:pPr lvl="1"/>
            <a:r>
              <a:rPr lang="en-GB" sz="3000" dirty="0"/>
              <a:t>Data collected through human observation</a:t>
            </a:r>
          </a:p>
          <a:p>
            <a:pPr lvl="1"/>
            <a:r>
              <a:rPr lang="en-GB" sz="3000" dirty="0"/>
              <a:t>Data interpretation through human perceptions</a:t>
            </a:r>
          </a:p>
          <a:p>
            <a:endParaRPr lang="en-GB" sz="3000" dirty="0"/>
          </a:p>
          <a:p>
            <a:r>
              <a:rPr lang="en-GB" sz="3000" dirty="0"/>
              <a:t>‘Subjectivity’ / reflexivity of </a:t>
            </a:r>
            <a:r>
              <a:rPr lang="en-GB" sz="3000" dirty="0" smtClean="0"/>
              <a:t>researcher</a:t>
            </a:r>
          </a:p>
          <a:p>
            <a:pPr marL="0" indent="0">
              <a:buNone/>
            </a:pPr>
            <a:r>
              <a:rPr lang="en-GB" sz="3000" dirty="0"/>
              <a:t>	</a:t>
            </a:r>
            <a:r>
              <a:rPr lang="en-GB" sz="3000" dirty="0" smtClean="0"/>
              <a:t> </a:t>
            </a:r>
            <a:r>
              <a:rPr lang="en-GB" sz="3000" dirty="0"/>
              <a:t>– insights, experiences, perceptions of researcher are important part of the study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endParaRPr lang="en-GB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8A22-85C9-8742-99E9-B839555C3CD2}" type="datetime6">
              <a:rPr lang="en-CA" smtClean="0"/>
              <a:t>October-15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Interpretive character – researcher attempts to explain ‘why’ and ‘how’ something is happening - focus is on meaning rather than specific behaviours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Focus on process, rather than </a:t>
            </a:r>
            <a:r>
              <a:rPr lang="en-GB" sz="2000" dirty="0" smtClean="0"/>
              <a:t>outcome</a:t>
            </a: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Depth (rather than breadth) of understanding </a:t>
            </a: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Inductive analysis – research begins with open-ended questions rather than attempting to test </a:t>
            </a:r>
            <a:r>
              <a:rPr lang="en-GB" sz="2000" i="1" dirty="0" smtClean="0"/>
              <a:t>a priori</a:t>
            </a:r>
            <a:r>
              <a:rPr lang="en-GB" sz="2000" dirty="0" smtClean="0"/>
              <a:t> hypotheses. 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Context sensitivity – findings are placed in </a:t>
            </a:r>
            <a:r>
              <a:rPr lang="en-GB" sz="2000" dirty="0" smtClean="0"/>
              <a:t>social</a:t>
            </a:r>
            <a:r>
              <a:rPr lang="en-GB" sz="2000" dirty="0"/>
              <a:t> </a:t>
            </a:r>
            <a:r>
              <a:rPr lang="en-GB" sz="2000" dirty="0" smtClean="0"/>
              <a:t>and spatial </a:t>
            </a:r>
            <a:r>
              <a:rPr lang="en-GB" sz="2000" dirty="0"/>
              <a:t>context </a:t>
            </a:r>
            <a:r>
              <a:rPr lang="en-GB" sz="2000" b="1" dirty="0"/>
              <a:t>– limiting generalisations</a:t>
            </a:r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703-94C8-BE4F-8349-9F198CA3EB7B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50562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Empathic neutrality – complete objectivity is not possible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Attempt to understand (not prove) something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Personal </a:t>
            </a:r>
            <a:r>
              <a:rPr lang="en-GB" sz="1800" dirty="0"/>
              <a:t>experience is included as part of relevant </a:t>
            </a:r>
            <a:r>
              <a:rPr lang="en-GB" sz="1800" dirty="0" smtClean="0"/>
              <a:t>data</a:t>
            </a:r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/>
              <a:t>Reflexivity – attempting to include the role of the researcher in the whole process (question construction, design, analysis </a:t>
            </a:r>
            <a:r>
              <a:rPr lang="en-GB" sz="1800" dirty="0" err="1"/>
              <a:t>etc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/>
              <a:t>Flexibility of design – research is open to adaptation as understanding deepens or situations change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 smtClean="0"/>
              <a:t>Write </a:t>
            </a:r>
            <a:r>
              <a:rPr lang="en-GB" sz="1800" dirty="0"/>
              <a:t>from the perspectives of the participants (emic) rather from the researcher’s own perspective (</a:t>
            </a:r>
            <a:r>
              <a:rPr lang="en-GB" sz="1800" u="sng" dirty="0"/>
              <a:t>etic</a:t>
            </a:r>
            <a:r>
              <a:rPr lang="en-GB" sz="1800" dirty="0"/>
              <a:t>).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What </a:t>
            </a:r>
            <a:r>
              <a:rPr lang="en-GB" sz="1800" dirty="0"/>
              <a:t>are </a:t>
            </a:r>
            <a:r>
              <a:rPr lang="en-GB" sz="1800" dirty="0" smtClean="0"/>
              <a:t>participants thinking</a:t>
            </a:r>
            <a:r>
              <a:rPr lang="en-GB" sz="1800" dirty="0"/>
              <a:t>, why are they thinking it, what are </a:t>
            </a:r>
            <a:r>
              <a:rPr lang="en-GB" sz="1800" dirty="0" smtClean="0"/>
              <a:t>their </a:t>
            </a:r>
            <a:r>
              <a:rPr lang="en-GB" sz="1800" dirty="0"/>
              <a:t>motives, goals values etc.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FBC-185A-2B4B-8611-C0D72296E6DB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/time intensive</a:t>
            </a:r>
          </a:p>
          <a:p>
            <a:r>
              <a:rPr lang="en-GB" dirty="0" smtClean="0"/>
              <a:t>Misunderstanding of novice researchers</a:t>
            </a:r>
          </a:p>
          <a:p>
            <a:r>
              <a:rPr lang="en-GB" dirty="0" smtClean="0"/>
              <a:t>Limited </a:t>
            </a:r>
            <a:r>
              <a:rPr lang="en-GB" dirty="0" err="1" smtClean="0"/>
              <a:t>generalisability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C5D0-1797-3442-8D3E-81AB3690D2AA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Approaches/Designs to Qualitative Methodology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         Approach</a:t>
            </a:r>
            <a:r>
              <a:rPr lang="en-US" dirty="0" smtClean="0"/>
              <a:t>                                                 </a:t>
            </a:r>
            <a:r>
              <a:rPr lang="en-US" b="1" dirty="0" smtClean="0"/>
              <a:t>Key questions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Case </a:t>
            </a:r>
            <a:r>
              <a:rPr lang="en-US" dirty="0" smtClean="0"/>
              <a:t>study                     What </a:t>
            </a:r>
            <a:r>
              <a:rPr lang="en-US" dirty="0"/>
              <a:t>are the characteristics of a particular entity, </a:t>
            </a:r>
            <a:r>
              <a:rPr lang="en-US" dirty="0" smtClean="0"/>
              <a:t>						  	   phenomenon</a:t>
            </a:r>
            <a:r>
              <a:rPr lang="en-US" dirty="0"/>
              <a:t>, person</a:t>
            </a:r>
            <a:r>
              <a:rPr lang="en-US" dirty="0" smtClean="0"/>
              <a:t>, setting?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 smtClean="0"/>
              <a:t>Ethnography                 What </a:t>
            </a:r>
            <a:r>
              <a:rPr lang="en-US" dirty="0"/>
              <a:t>are the cultural pattern and perspectives of this group </a:t>
            </a:r>
            <a:r>
              <a:rPr lang="en-US" dirty="0" smtClean="0"/>
              <a:t>					  in </a:t>
            </a:r>
            <a:r>
              <a:rPr lang="en-US" dirty="0"/>
              <a:t>their </a:t>
            </a:r>
            <a:r>
              <a:rPr lang="en-US" dirty="0" smtClean="0"/>
              <a:t>natural setting?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Grounded </a:t>
            </a:r>
            <a:r>
              <a:rPr lang="en-US" dirty="0" smtClean="0"/>
              <a:t>theory       How </a:t>
            </a:r>
            <a:r>
              <a:rPr lang="en-US" dirty="0"/>
              <a:t>is an inductively derived theory about a </a:t>
            </a:r>
            <a:r>
              <a:rPr lang="en-US" dirty="0" smtClean="0"/>
              <a:t>phenomenon    					grounded </a:t>
            </a:r>
            <a:r>
              <a:rPr lang="en-US" dirty="0"/>
              <a:t>grounded in </a:t>
            </a:r>
            <a:r>
              <a:rPr lang="en-US" dirty="0" smtClean="0"/>
              <a:t>the data</a:t>
            </a:r>
            <a:r>
              <a:rPr lang="en-US" dirty="0"/>
              <a:t>/ setting</a:t>
            </a:r>
            <a:r>
              <a:rPr lang="en-US" dirty="0" smtClean="0"/>
              <a:t>?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Phenomenology          What </a:t>
            </a:r>
            <a:r>
              <a:rPr lang="en-US" dirty="0"/>
              <a:t>is the experience of an activity or concept from the </a:t>
            </a:r>
            <a:r>
              <a:rPr lang="en-US" dirty="0" smtClean="0"/>
              <a:t>						  perspective of there </a:t>
            </a:r>
            <a:r>
              <a:rPr lang="en-US" dirty="0"/>
              <a:t>particular participants</a:t>
            </a:r>
            <a:r>
              <a:rPr lang="en-US" dirty="0" smtClean="0"/>
              <a:t>?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3DFA-E612-2346-9E8D-C9CA66856996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Interviews/ focus group discussions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Explores how tools are used and could be used in a novice programming course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Gains insight into the meaning of tools for students for learning to </a:t>
            </a:r>
            <a:r>
              <a:rPr lang="en-US" sz="2400" dirty="0" err="1" smtClean="0">
                <a:latin typeface="Calibri" charset="0"/>
                <a:ea typeface="MS PGothic" charset="0"/>
              </a:rPr>
              <a:t>programme</a:t>
            </a:r>
            <a:endParaRPr lang="en-US" sz="2400" dirty="0">
              <a:latin typeface="Calibri" charset="0"/>
              <a:ea typeface="MS PGothic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pe070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71" y="2195286"/>
            <a:ext cx="1739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7AA9-BC57-1F41-B770-5B36B3324340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observation (field notes)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Gains insight into understanding cultural patterns to determine what</a:t>
            </a:r>
            <a:r>
              <a:rPr lang="ja-JP" altLang="en-US" sz="2400" dirty="0">
                <a:latin typeface="Calibri" charset="0"/>
                <a:ea typeface="MS PGothic" charset="0"/>
              </a:rPr>
              <a:t>’</a:t>
            </a:r>
            <a:r>
              <a:rPr lang="en-US" altLang="ja-JP" sz="2400" dirty="0">
                <a:latin typeface="Calibri" charset="0"/>
                <a:ea typeface="MS PGothic" charset="0"/>
              </a:rPr>
              <a:t>s necessary and needed in tool development (complementary to interviews)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pe01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542" y="2141538"/>
            <a:ext cx="20574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9FC2-52EA-3046-B56E-402FE12F3F1C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3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analysis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7" descr="bd0496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42" y="3200400"/>
            <a:ext cx="19812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1AD-9947-744C-8126-3F323CC8E7FC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MS PGothic" charset="0"/>
              </a:rPr>
              <a:t>Themes arising from data would provide insight </a:t>
            </a:r>
            <a:r>
              <a:rPr lang="en-US" dirty="0" smtClean="0">
                <a:latin typeface="Calibri" charset="0"/>
                <a:ea typeface="MS PGothic" charset="0"/>
              </a:rPr>
              <a:t>into the </a:t>
            </a:r>
            <a:r>
              <a:rPr lang="en-US" altLang="ja-JP" dirty="0" smtClean="0">
                <a:latin typeface="Calibri" charset="0"/>
                <a:ea typeface="MS PGothic" charset="0"/>
              </a:rPr>
              <a:t>issue(s) under investigation </a:t>
            </a:r>
            <a:r>
              <a:rPr lang="en-US" altLang="ja-JP" dirty="0">
                <a:latin typeface="Calibri" charset="0"/>
                <a:ea typeface="MS PGothic" charset="0"/>
              </a:rPr>
              <a:t>and see what is important to students / </a:t>
            </a:r>
            <a:r>
              <a:rPr lang="en-US" altLang="ja-JP" dirty="0" smtClean="0">
                <a:latin typeface="Calibri" charset="0"/>
                <a:ea typeface="MS PGothic" charset="0"/>
              </a:rPr>
              <a:t>physicians </a:t>
            </a:r>
            <a:r>
              <a:rPr lang="en-US" altLang="ja-JP" dirty="0">
                <a:latin typeface="Calibri" charset="0"/>
                <a:ea typeface="MS PGothic" charset="0"/>
              </a:rPr>
              <a:t>/ administrators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F7C7-068A-7540-B561-0BE7B3FB52A8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MS PGothic" charset="0"/>
                <a:cs typeface="Tahoma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 smtClean="0">
                <a:latin typeface="Calibri" charset="0"/>
                <a:ea typeface="MS PGothic" charset="0"/>
              </a:rPr>
              <a:t>To understand basic concepts of qualitative research</a:t>
            </a:r>
          </a:p>
          <a:p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>
                <a:latin typeface="Calibri" charset="0"/>
                <a:ea typeface="MS PGothic" charset="0"/>
              </a:rPr>
              <a:t>To compare between quantitative / qualitative approaches to research </a:t>
            </a:r>
          </a:p>
          <a:p>
            <a:pPr marL="0" indent="0">
              <a:buNone/>
            </a:pPr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 smtClean="0">
                <a:latin typeface="Calibri" charset="0"/>
                <a:ea typeface="MS PGothic" charset="0"/>
              </a:rPr>
              <a:t>To be introduced to some examples of qualitative techniques and methods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EB25-A465-0346-BA7D-289D99D38BF4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Organize and prepare the data for analysis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Read all data, get a sense of the whole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Begin detailed analysis with coding process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Generate a description of the setting /people as well as categories or themes for analysis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Represent themes (writing, visual,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Interpret and make meaning out of data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*iterative, non-linear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F22-EB51-9D4A-B65B-12952E4040BC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7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ding examp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05" r="-15205"/>
          <a:stretch>
            <a:fillRect/>
          </a:stretch>
        </p:blipFill>
        <p:spPr>
          <a:xfrm>
            <a:off x="1251857" y="0"/>
            <a:ext cx="7003143" cy="6604000"/>
          </a:xfrm>
        </p:spPr>
      </p:pic>
      <p:sp>
        <p:nvSpPr>
          <p:cNvPr id="5" name="TextBox 4"/>
          <p:cNvSpPr txBox="1"/>
          <p:nvPr/>
        </p:nvSpPr>
        <p:spPr>
          <a:xfrm>
            <a:off x="199572" y="6262523"/>
            <a:ext cx="696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onlineqda.hud.ac.uk</a:t>
            </a:r>
            <a:r>
              <a:rPr lang="en-US" dirty="0"/>
              <a:t>/</a:t>
            </a:r>
            <a:r>
              <a:rPr lang="en-US" dirty="0" err="1"/>
              <a:t>Intro_QDA</a:t>
            </a:r>
            <a:r>
              <a:rPr lang="en-US" dirty="0"/>
              <a:t>/</a:t>
            </a:r>
            <a:r>
              <a:rPr lang="en-US" dirty="0" err="1"/>
              <a:t>coding_examples.php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20E-2398-C44B-92CB-1D330A02513F}" type="datetime6">
              <a:rPr lang="en-CA" smtClean="0"/>
              <a:t>October-15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48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Depends on: </a:t>
            </a:r>
          </a:p>
          <a:p>
            <a:pPr marL="0" indent="0">
              <a:buNone/>
            </a:pPr>
            <a:r>
              <a:rPr lang="en-US" dirty="0" smtClean="0"/>
              <a:t>- Research </a:t>
            </a:r>
            <a:r>
              <a:rPr lang="en-US" dirty="0"/>
              <a:t>Questions</a:t>
            </a:r>
          </a:p>
          <a:p>
            <a:pPr marL="0" indent="0">
              <a:buNone/>
            </a:pPr>
            <a:r>
              <a:rPr lang="en-US" dirty="0" smtClean="0"/>
              <a:t>- Research </a:t>
            </a:r>
            <a:r>
              <a:rPr lang="en-US" dirty="0"/>
              <a:t>Goals</a:t>
            </a:r>
          </a:p>
          <a:p>
            <a:pPr marL="0" indent="0">
              <a:buNone/>
            </a:pPr>
            <a:r>
              <a:rPr lang="en-US" dirty="0" smtClean="0"/>
              <a:t>- Researcher </a:t>
            </a:r>
            <a:r>
              <a:rPr lang="en-US" dirty="0"/>
              <a:t>Beliefs </a:t>
            </a:r>
            <a:r>
              <a:rPr lang="en-US" dirty="0" smtClean="0"/>
              <a:t>and values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Researcher </a:t>
            </a:r>
            <a:r>
              <a:rPr lang="en-US" dirty="0"/>
              <a:t>Skills</a:t>
            </a:r>
          </a:p>
          <a:p>
            <a:pPr marL="0" indent="0">
              <a:buNone/>
            </a:pPr>
            <a:r>
              <a:rPr lang="en-US" dirty="0" smtClean="0"/>
              <a:t>- Time </a:t>
            </a:r>
            <a:r>
              <a:rPr lang="en-US" dirty="0"/>
              <a:t>and </a:t>
            </a:r>
            <a:r>
              <a:rPr lang="en-US" dirty="0" smtClean="0"/>
              <a:t>Funds</a:t>
            </a:r>
          </a:p>
          <a:p>
            <a:r>
              <a:rPr lang="en-US" dirty="0" smtClean="0"/>
              <a:t>Mixed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61B3-8F6D-2249-AF39-989D79C63AFA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67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Qualitative methodology has different aims and methods than that of quantitative methodology   </a:t>
            </a:r>
          </a:p>
          <a:p>
            <a:r>
              <a:rPr lang="en-GB" dirty="0" smtClean="0"/>
              <a:t>Research question, among other factors, inform </a:t>
            </a:r>
            <a:r>
              <a:rPr lang="en-GB" dirty="0"/>
              <a:t>your choice of methodology </a:t>
            </a:r>
            <a:endParaRPr lang="en-GB" dirty="0" smtClean="0"/>
          </a:p>
          <a:p>
            <a:r>
              <a:rPr lang="en-GB" dirty="0"/>
              <a:t>You will then have a wide choice of methods within these methodological approaches </a:t>
            </a:r>
            <a:endParaRPr lang="en-US" dirty="0" smtClean="0"/>
          </a:p>
          <a:p>
            <a:r>
              <a:rPr lang="en-US" dirty="0" smtClean="0"/>
              <a:t>Both methodologies could be used in </a:t>
            </a:r>
            <a:r>
              <a:rPr lang="en-US" dirty="0"/>
              <a:t>an integrated complementary </a:t>
            </a:r>
            <a:r>
              <a:rPr lang="en-US" dirty="0" smtClean="0"/>
              <a:t>fashion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DDD9-70BC-F544-87E5-A1CAAE178767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6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Bricki</a:t>
            </a:r>
            <a:r>
              <a:rPr lang="en-US" dirty="0" smtClean="0"/>
              <a:t>, N. and Green, J. (2007) </a:t>
            </a:r>
            <a:r>
              <a:rPr lang="en-US" dirty="0"/>
              <a:t>A Guide to Using Qualitative Research </a:t>
            </a:r>
            <a:r>
              <a:rPr lang="en-US" dirty="0" smtClean="0"/>
              <a:t>Methodology. MSF field research. Available at </a:t>
            </a:r>
            <a:r>
              <a:rPr lang="fi-FI" dirty="0">
                <a:hlinkClick r:id="rId2"/>
              </a:rPr>
              <a:t>http://hdl.handle.net/10144/</a:t>
            </a:r>
            <a:r>
              <a:rPr lang="fi-FI" dirty="0" smtClean="0">
                <a:hlinkClick r:id="rId2"/>
              </a:rPr>
              <a:t>84230</a:t>
            </a:r>
            <a:endParaRPr lang="en-US" dirty="0" smtClean="0"/>
          </a:p>
          <a:p>
            <a:r>
              <a:rPr lang="en-US" dirty="0" smtClean="0"/>
              <a:t>Denzin </a:t>
            </a:r>
            <a:r>
              <a:rPr lang="en-US" dirty="0"/>
              <a:t>NK &amp; Lincoln Y</a:t>
            </a:r>
            <a:r>
              <a:rPr lang="en-US" dirty="0" smtClean="0"/>
              <a:t>.(2000) </a:t>
            </a:r>
            <a:r>
              <a:rPr lang="en-US" dirty="0"/>
              <a:t>Introduction: The discipline and practice of qualitative research.  In: Denzin NK &amp; Lincoln Y (Editors)., Handbook of qualitative research. 2nd edition</a:t>
            </a:r>
            <a:r>
              <a:rPr lang="en-US" dirty="0" smtClean="0"/>
              <a:t>. </a:t>
            </a:r>
            <a:r>
              <a:rPr lang="en-US" dirty="0"/>
              <a:t>CA: </a:t>
            </a:r>
            <a:r>
              <a:rPr lang="en-US" dirty="0" smtClean="0"/>
              <a:t>SAGE</a:t>
            </a:r>
          </a:p>
          <a:p>
            <a:r>
              <a:rPr lang="en-US" dirty="0" smtClean="0"/>
              <a:t>Silverman, D. (2001), Interpreting Qualitative Data: Methods for </a:t>
            </a:r>
            <a:r>
              <a:rPr lang="en-US" dirty="0" err="1" smtClean="0"/>
              <a:t>Analysing</a:t>
            </a:r>
            <a:r>
              <a:rPr lang="en-US" dirty="0" smtClean="0"/>
              <a:t> Talk, Text and Interaction, London: Sage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Silverman 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.(2005)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Doing qualitative research.  2</a:t>
            </a:r>
            <a:r>
              <a:rPr lang="en-US" baseline="30000" dirty="0">
                <a:solidFill>
                  <a:srgbClr val="000000"/>
                </a:solidFill>
                <a:latin typeface="Calibri" charset="0"/>
                <a:ea typeface="MS PGothic" charset="0"/>
              </a:rPr>
              <a:t>nd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 edition.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London: Sage</a:t>
            </a:r>
          </a:p>
          <a:p>
            <a:r>
              <a:rPr lang="en-US" dirty="0"/>
              <a:t>Corbin, J., &amp; Strauss, A. (2014</a:t>
            </a:r>
            <a:r>
              <a:rPr lang="en-US" dirty="0" smtClean="0"/>
              <a:t>) </a:t>
            </a:r>
            <a:r>
              <a:rPr lang="en-US" dirty="0"/>
              <a:t>Basics of qualitative research: Techniques and procedures for developing grounded theory</a:t>
            </a:r>
            <a:r>
              <a:rPr lang="en-US" dirty="0" smtClean="0"/>
              <a:t>. 4</a:t>
            </a:r>
            <a:r>
              <a:rPr lang="en-US" baseline="30000" dirty="0" smtClean="0"/>
              <a:t>th</a:t>
            </a:r>
            <a:r>
              <a:rPr lang="en-US" dirty="0" smtClean="0"/>
              <a:t> edition. CA: 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B15-0502-7446-9EA7-228CBFF1445E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4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Methodology: A way of thinking about and studying social reality</a:t>
            </a:r>
          </a:p>
          <a:p>
            <a:endParaRPr lang="en-US" dirty="0" smtClean="0"/>
          </a:p>
          <a:p>
            <a:r>
              <a:rPr lang="en-US" dirty="0" smtClean="0"/>
              <a:t>Method: A set of procedures and techniques for gathering and </a:t>
            </a:r>
            <a:r>
              <a:rPr lang="en-US" dirty="0" err="1" smtClean="0"/>
              <a:t>analysing</a:t>
            </a:r>
            <a:r>
              <a:rPr lang="en-US" dirty="0" smtClean="0"/>
              <a:t> data</a:t>
            </a:r>
          </a:p>
          <a:p>
            <a:endParaRPr lang="en-US" dirty="0" smtClean="0"/>
          </a:p>
          <a:p>
            <a:r>
              <a:rPr lang="en-US" dirty="0" smtClean="0"/>
              <a:t>Coding: Analytical process through which data are fractured, </a:t>
            </a:r>
            <a:r>
              <a:rPr lang="en-US" dirty="0" err="1" smtClean="0"/>
              <a:t>conceptualised</a:t>
            </a:r>
            <a:r>
              <a:rPr lang="en-US" dirty="0" smtClean="0"/>
              <a:t> and integrated to form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66E-0157-B94C-B8FC-529FA85EB48B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0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research is a research methodology that is </a:t>
            </a:r>
            <a:r>
              <a:rPr lang="en-US" dirty="0" err="1" smtClean="0"/>
              <a:t>characterised</a:t>
            </a:r>
            <a:r>
              <a:rPr lang="en-US" dirty="0" smtClean="0"/>
              <a:t> by its </a:t>
            </a:r>
            <a:r>
              <a:rPr lang="en-US" b="1" dirty="0" smtClean="0"/>
              <a:t>aims</a:t>
            </a:r>
            <a:r>
              <a:rPr lang="en-US" dirty="0" smtClean="0"/>
              <a:t>, which relate to understanding some aspect of social life, and its </a:t>
            </a:r>
            <a:r>
              <a:rPr lang="en-US" b="1" dirty="0" smtClean="0"/>
              <a:t>methods</a:t>
            </a:r>
            <a:r>
              <a:rPr lang="en-US" dirty="0" smtClean="0"/>
              <a:t> which (in general) generate words, rather than numbers, as data for analysis.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FABE-98BC-C148-8C13-20ECD63557CD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6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phenomena to inform policies and services </a:t>
            </a:r>
          </a:p>
          <a:p>
            <a:r>
              <a:rPr lang="en-US" dirty="0" smtClean="0"/>
              <a:t>Answer questions such as What, How and Why of a phenomena</a:t>
            </a:r>
          </a:p>
          <a:p>
            <a:r>
              <a:rPr lang="en-US" dirty="0" smtClean="0"/>
              <a:t>Examples: - </a:t>
            </a:r>
          </a:p>
          <a:p>
            <a:r>
              <a:rPr lang="en-US" u="sng" dirty="0" smtClean="0">
                <a:latin typeface="Calibri" charset="0"/>
                <a:ea typeface="MS PGothic" charset="0"/>
              </a:rPr>
              <a:t>Why</a:t>
            </a:r>
            <a:r>
              <a:rPr lang="en-US" dirty="0" smtClean="0">
                <a:latin typeface="Calibri" charset="0"/>
                <a:ea typeface="MS PGothic" charset="0"/>
              </a:rPr>
              <a:t> </a:t>
            </a:r>
            <a:r>
              <a:rPr lang="en-US" dirty="0">
                <a:latin typeface="Calibri" charset="0"/>
                <a:ea typeface="MS PGothic" charset="0"/>
              </a:rPr>
              <a:t>do people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smoke </a:t>
            </a:r>
            <a:r>
              <a:rPr lang="en-US" dirty="0" smtClean="0">
                <a:latin typeface="Calibri" charset="0"/>
                <a:ea typeface="MS PGothic" charset="0"/>
              </a:rPr>
              <a:t>?</a:t>
            </a:r>
          </a:p>
          <a:p>
            <a:r>
              <a:rPr lang="en-US" u="sng" dirty="0">
                <a:solidFill>
                  <a:srgbClr val="000000"/>
                </a:solidFill>
                <a:latin typeface="Calibri" charset="0"/>
                <a:ea typeface="MS PGothic" charset="0"/>
              </a:rPr>
              <a:t>How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 do people contract infection ?</a:t>
            </a:r>
          </a:p>
          <a:p>
            <a:endParaRPr lang="en-US" dirty="0" smtClean="0">
              <a:latin typeface="Calibri" charset="0"/>
              <a:ea typeface="MS PGothic" charset="0"/>
            </a:endParaRPr>
          </a:p>
          <a:p>
            <a:endParaRPr lang="en-US" dirty="0">
              <a:latin typeface="Calibri" charset="0"/>
              <a:ea typeface="MS PGothic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C791-8195-AF44-88FC-CD4C9CEE9ECF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2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400" b="1" dirty="0" smtClean="0"/>
              <a:t>Quantitative</a:t>
            </a:r>
            <a:r>
              <a:rPr lang="en-GB" sz="2400" dirty="0" smtClean="0"/>
              <a:t> </a:t>
            </a:r>
            <a:r>
              <a:rPr lang="en-GB" sz="2400" b="1" dirty="0" smtClean="0"/>
              <a:t>methodology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Emphasises quantification in collection and analysis of data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Test theories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Based on positivism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Views social reality as external and objective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Results as numbers and statistics</a:t>
            </a:r>
          </a:p>
          <a:p>
            <a:pPr>
              <a:lnSpc>
                <a:spcPct val="90000"/>
              </a:lnSpc>
            </a:pPr>
            <a:r>
              <a:rPr lang="en-GB" sz="2400" b="1" dirty="0" smtClean="0"/>
              <a:t>Qualitative</a:t>
            </a:r>
            <a:r>
              <a:rPr lang="en-GB" sz="2400" dirty="0" smtClean="0"/>
              <a:t> </a:t>
            </a:r>
            <a:r>
              <a:rPr lang="en-GB" sz="2400" b="1" dirty="0" smtClean="0"/>
              <a:t>methodology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Emphasising words, rather than numbers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Generate theories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Based on understanding the ways in which individuals and groups interpret their world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Results as words and concepts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5B9-6269-1440-B74F-2A7B3266666C}" type="datetime6">
              <a:rPr lang="en-CA" smtClean="0"/>
              <a:t>October-15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5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 dirty="0" smtClean="0"/>
              <a:t>Quantitative methodology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Generalisability</a:t>
            </a:r>
            <a:r>
              <a:rPr lang="en-GB" sz="2000" dirty="0" smtClean="0"/>
              <a:t>, representativeness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‘Objective’ instruments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 (attitude/ outcome scales)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Infer to population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‘Distance’ between researcher and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S</a:t>
            </a:r>
            <a:r>
              <a:rPr lang="en-GB" sz="2000" dirty="0" err="1" smtClean="0"/>
              <a:t>ubjects</a:t>
            </a:r>
            <a:endParaRPr lang="en-GB" sz="20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Emphasis on following original research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 plan</a:t>
            </a:r>
          </a:p>
          <a:p>
            <a:endParaRPr lang="en-US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991100" y="1572683"/>
            <a:ext cx="3924300" cy="4495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2000" b="1" dirty="0" smtClean="0"/>
              <a:t>Qualitative </a:t>
            </a:r>
            <a:r>
              <a:rPr lang="en-GB" sz="2000" b="1" dirty="0" err="1" smtClean="0"/>
              <a:t>mrthodology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May, or may not, be representative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Less structured instruments (interviews)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Do not infer to population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Reflexivity and attention to individual participants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Flexibility of approach</a:t>
            </a: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F816-70C7-8E47-8423-B999F00BF76A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35427" y="1700213"/>
            <a:ext cx="4040188" cy="47941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Qualitative methodology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Focus Groups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Interviews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Self-reports 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Observations 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Document analysis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Sampling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 Small </a:t>
            </a:r>
            <a:r>
              <a:rPr lang="en-US" sz="2000" dirty="0">
                <a:solidFill>
                  <a:srgbClr val="000000"/>
                </a:solidFill>
                <a:ea typeface="MS PGothic" charset="0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urposive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Quality Assurance: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Trustworthiness: Credibility, </a:t>
            </a:r>
            <a:r>
              <a:rPr lang="en-US" sz="2000" dirty="0" err="1" smtClean="0">
                <a:solidFill>
                  <a:srgbClr val="000000"/>
                </a:solidFill>
                <a:ea typeface="MS PGothic" charset="0"/>
              </a:rPr>
              <a:t>Confirmability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, Dependability, Transferability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ea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ea typeface="MS PGothic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700213"/>
            <a:ext cx="4114800" cy="44189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Quantitative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methodology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Methods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Observational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Experimental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Mixed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endParaRPr lang="en-US" sz="2000" b="1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endParaRPr lang="en-US" sz="2000" b="1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Sampling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 Large random (simple, stratified, cluster, </a:t>
            </a:r>
            <a:r>
              <a:rPr lang="en-US" sz="2000" dirty="0" err="1" smtClean="0">
                <a:solidFill>
                  <a:srgbClr val="000000"/>
                </a:solidFill>
                <a:ea typeface="MS PGothic" charset="0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) or purposive  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Quality Assurance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Reliability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Validity</a:t>
            </a:r>
            <a:endParaRPr lang="en-US" sz="2000" dirty="0" smtClean="0">
              <a:ea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  <a:ea typeface="MS PGothic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DD44-3401-3543-AF00-4730FDC1C80C}" type="datetime6">
              <a:rPr lang="en-CA" smtClean="0"/>
              <a:t>October-15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				Quantitative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Method						Experiment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Technique						  RCT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7161" y="2786223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68755" y="399244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44686" y="4033421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68755" y="2872155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3DE9-C871-7B48-9D20-F8D928C20EF7}" type="datetime6">
              <a:rPr lang="en-CA" smtClean="0"/>
              <a:t>October-15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1032</Words>
  <Application>Microsoft Office PowerPoint</Application>
  <PresentationFormat>On-screen Show (4:3)</PresentationFormat>
  <Paragraphs>275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 Introduction to Qualitative research</vt:lpstr>
      <vt:lpstr>Learning Objectives</vt:lpstr>
      <vt:lpstr>Definitions and Terms</vt:lpstr>
      <vt:lpstr>What is qualitative research</vt:lpstr>
      <vt:lpstr>Aim of Qualitative Research</vt:lpstr>
      <vt:lpstr>Quantitative vs. Qualitative </vt:lpstr>
      <vt:lpstr>Quantitative vs. Qualitative </vt:lpstr>
      <vt:lpstr>Quantitative vs. Qualitative </vt:lpstr>
      <vt:lpstr>Quantitative vs. Qualitative </vt:lpstr>
      <vt:lpstr>Quantitative vs. Qualitative </vt:lpstr>
      <vt:lpstr>Characteristics of Qualitative Research</vt:lpstr>
      <vt:lpstr>Characteristics of Qualitative Research</vt:lpstr>
      <vt:lpstr>Characteristics of Qualitative Research</vt:lpstr>
      <vt:lpstr>Limitations of Qualitative Research</vt:lpstr>
      <vt:lpstr>Approaches/Designs to Qualitative Methodology (Examples)</vt:lpstr>
      <vt:lpstr>Qualitative Research Techniques</vt:lpstr>
      <vt:lpstr>Qualitative Research Techniques</vt:lpstr>
      <vt:lpstr>Qualitative Research Techniques</vt:lpstr>
      <vt:lpstr>Qualitative Research Techniques</vt:lpstr>
      <vt:lpstr>Data Analysis</vt:lpstr>
      <vt:lpstr>PowerPoint Presentation</vt:lpstr>
      <vt:lpstr>Choice of Methodology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Qualitative research</dc:title>
  <dc:creator>Noura Abouammoh</dc:creator>
  <cp:lastModifiedBy>3422</cp:lastModifiedBy>
  <cp:revision>36</cp:revision>
  <dcterms:created xsi:type="dcterms:W3CDTF">2015-10-08T08:56:26Z</dcterms:created>
  <dcterms:modified xsi:type="dcterms:W3CDTF">2015-10-14T08:14:49Z</dcterms:modified>
</cp:coreProperties>
</file>