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 id="283" r:id="rId28"/>
    <p:sldId id="284" r:id="rId29"/>
    <p:sldId id="285" r:id="rId30"/>
    <p:sldId id="295" r:id="rId31"/>
    <p:sldId id="286" r:id="rId32"/>
    <p:sldId id="296" r:id="rId33"/>
    <p:sldId id="287" r:id="rId34"/>
    <p:sldId id="297" r:id="rId35"/>
    <p:sldId id="288" r:id="rId36"/>
    <p:sldId id="298" r:id="rId37"/>
    <p:sldId id="289" r:id="rId38"/>
    <p:sldId id="299" r:id="rId39"/>
    <p:sldId id="290" r:id="rId40"/>
    <p:sldId id="300" r:id="rId41"/>
    <p:sldId id="291" r:id="rId42"/>
    <p:sldId id="292" r:id="rId43"/>
    <p:sldId id="293" r:id="rId44"/>
    <p:sldId id="294" r:id="rId45"/>
    <p:sldId id="281"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27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8C950AD-DF28-4519-8609-F42B773D8845}" type="datetimeFigureOut">
              <a:rPr lang="en-US" smtClean="0"/>
              <a:pPr/>
              <a:t>10/14/2015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B27274D-22D5-41F7-8FF1-8ABAC779D8B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C950AD-DF28-4519-8609-F42B773D8845}" type="datetimeFigureOut">
              <a:rPr lang="en-US" smtClean="0"/>
              <a:pPr/>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7274D-22D5-41F7-8FF1-8ABAC779D8B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C950AD-DF28-4519-8609-F42B773D8845}" type="datetimeFigureOut">
              <a:rPr lang="en-US" smtClean="0"/>
              <a:pPr/>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7274D-22D5-41F7-8FF1-8ABAC779D8B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C950AD-DF28-4519-8609-F42B773D8845}" type="datetimeFigureOut">
              <a:rPr lang="en-US" smtClean="0"/>
              <a:pPr/>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7274D-22D5-41F7-8FF1-8ABAC779D8B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8C950AD-DF28-4519-8609-F42B773D8845}" type="datetimeFigureOut">
              <a:rPr lang="en-US" smtClean="0"/>
              <a:pPr/>
              <a:t>10/14/2015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7274D-22D5-41F7-8FF1-8ABAC779D8B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8C950AD-DF28-4519-8609-F42B773D8845}" type="datetimeFigureOut">
              <a:rPr lang="en-US" smtClean="0"/>
              <a:pPr/>
              <a:t>10/14/2015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27274D-22D5-41F7-8FF1-8ABAC779D8B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8C950AD-DF28-4519-8609-F42B773D8845}" type="datetimeFigureOut">
              <a:rPr lang="en-US" smtClean="0"/>
              <a:pPr/>
              <a:t>10/14/2015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27274D-22D5-41F7-8FF1-8ABAC779D8B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8C950AD-DF28-4519-8609-F42B773D8845}" type="datetimeFigureOut">
              <a:rPr lang="en-US" smtClean="0"/>
              <a:pPr/>
              <a:t>10/14/2015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27274D-22D5-41F7-8FF1-8ABAC779D8B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950AD-DF28-4519-8609-F42B773D8845}" type="datetimeFigureOut">
              <a:rPr lang="en-US" smtClean="0"/>
              <a:pPr/>
              <a:t>10/14/2015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27274D-22D5-41F7-8FF1-8ABAC779D8B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8C950AD-DF28-4519-8609-F42B773D8845}" type="datetimeFigureOut">
              <a:rPr lang="en-US" smtClean="0"/>
              <a:pPr/>
              <a:t>10/14/2015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27274D-22D5-41F7-8FF1-8ABAC779D8B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8C950AD-DF28-4519-8609-F42B773D8845}" type="datetimeFigureOut">
              <a:rPr lang="en-US" smtClean="0"/>
              <a:pPr/>
              <a:t>10/14/2015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B27274D-22D5-41F7-8FF1-8ABAC779D8B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8C950AD-DF28-4519-8609-F42B773D8845}" type="datetimeFigureOut">
              <a:rPr lang="en-US" smtClean="0"/>
              <a:pPr/>
              <a:t>10/14/2015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B27274D-22D5-41F7-8FF1-8ABAC779D8B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295400"/>
            <a:ext cx="8458200" cy="1222375"/>
          </a:xfrm>
        </p:spPr>
        <p:txBody>
          <a:bodyPr>
            <a:normAutofit/>
          </a:bodyPr>
          <a:lstStyle/>
          <a:p>
            <a:pPr algn="ctr"/>
            <a:r>
              <a:rPr lang="en-US" sz="4000" dirty="0" smtClean="0">
                <a:solidFill>
                  <a:schemeClr val="tx1"/>
                </a:solidFill>
                <a:latin typeface="Arial Black" pitchFamily="34" charset="0"/>
              </a:rPr>
              <a:t>Data Collection Tools</a:t>
            </a:r>
            <a:endParaRPr lang="en-US" sz="4000" dirty="0">
              <a:solidFill>
                <a:schemeClr val="tx1"/>
              </a:solidFill>
              <a:latin typeface="Arial Black" pitchFamily="34" charset="0"/>
            </a:endParaRPr>
          </a:p>
        </p:txBody>
      </p:sp>
      <p:sp>
        <p:nvSpPr>
          <p:cNvPr id="3" name="Subtitle 2"/>
          <p:cNvSpPr>
            <a:spLocks noGrp="1"/>
          </p:cNvSpPr>
          <p:nvPr>
            <p:ph type="subTitle" idx="1"/>
          </p:nvPr>
        </p:nvSpPr>
        <p:spPr/>
        <p:txBody>
          <a:bodyPr>
            <a:normAutofit/>
          </a:bodyPr>
          <a:lstStyle/>
          <a:p>
            <a:pPr algn="ctr"/>
            <a:r>
              <a:rPr lang="en-US" dirty="0" err="1" smtClean="0"/>
              <a:t>Ashry</a:t>
            </a:r>
            <a:r>
              <a:rPr lang="en-US" dirty="0" smtClean="0"/>
              <a:t> Gad Mohamed</a:t>
            </a:r>
          </a:p>
          <a:p>
            <a:pPr algn="ctr"/>
            <a:r>
              <a:rPr lang="en-US" dirty="0" smtClean="0"/>
              <a:t>Prof. of Epidemiology</a:t>
            </a:r>
          </a:p>
          <a:p>
            <a:pPr algn="ctr"/>
            <a:r>
              <a:rPr lang="en-US" dirty="0" smtClean="0"/>
              <a:t>College of Medicine, KSU</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advantage</a:t>
            </a:r>
          </a:p>
          <a:p>
            <a:pPr>
              <a:buNone/>
            </a:pPr>
            <a:r>
              <a:rPr lang="en-US" dirty="0" smtClean="0"/>
              <a:t>     Collection is inexpensive.</a:t>
            </a:r>
          </a:p>
          <a:p>
            <a:pPr>
              <a:buNone/>
            </a:pPr>
            <a:endParaRPr lang="en-US" dirty="0" smtClean="0"/>
          </a:p>
          <a:p>
            <a:r>
              <a:rPr lang="en-US" dirty="0" smtClean="0"/>
              <a:t> Disadvantage</a:t>
            </a:r>
          </a:p>
          <a:p>
            <a:pPr>
              <a:buNone/>
            </a:pPr>
            <a:r>
              <a:rPr lang="en-US" dirty="0" smtClean="0"/>
              <a:t>    it is sometimes difficult to gain access.</a:t>
            </a:r>
          </a:p>
          <a:p>
            <a:pPr>
              <a:buNone/>
            </a:pPr>
            <a:r>
              <a:rPr lang="en-US" dirty="0" smtClean="0"/>
              <a:t>    The data may not always be complete and precise enough, or too disorganized.</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fontScale="92500" lnSpcReduction="20000"/>
          </a:bodyPr>
          <a:lstStyle/>
          <a:p>
            <a:r>
              <a:rPr lang="en-US" sz="3500" b="1" i="1" dirty="0" smtClean="0"/>
              <a:t>2. Observation</a:t>
            </a:r>
          </a:p>
          <a:p>
            <a:pPr>
              <a:buNone/>
            </a:pPr>
            <a:endParaRPr lang="en-US" dirty="0" smtClean="0"/>
          </a:p>
          <a:p>
            <a:r>
              <a:rPr lang="en-US" dirty="0" smtClean="0"/>
              <a:t>A technique that involves systematically selecting, watching and recording behavior and characteristics of living beings, objects or phenomena.</a:t>
            </a:r>
          </a:p>
          <a:p>
            <a:pPr>
              <a:buNone/>
            </a:pPr>
            <a:endParaRPr lang="en-US" dirty="0" smtClean="0"/>
          </a:p>
          <a:p>
            <a:r>
              <a:rPr lang="en-US" b="1" dirty="0" smtClean="0"/>
              <a:t>Observation of human behavior</a:t>
            </a:r>
            <a:r>
              <a:rPr lang="en-US" dirty="0" smtClean="0"/>
              <a:t> is a common used data collection technique. It can be undertaken in different ways:</a:t>
            </a:r>
          </a:p>
          <a:p>
            <a:pPr marL="514350" lvl="0" indent="-514350">
              <a:buFont typeface="+mj-lt"/>
              <a:buAutoNum type="arabicPeriod"/>
            </a:pPr>
            <a:r>
              <a:rPr lang="en-US" b="1" dirty="0" smtClean="0"/>
              <a:t>Participant observation:</a:t>
            </a:r>
            <a:r>
              <a:rPr lang="en-US" dirty="0" smtClean="0"/>
              <a:t> The observer takes part in the situation he or she observes. </a:t>
            </a:r>
          </a:p>
          <a:p>
            <a:pPr marL="514350" indent="-514350">
              <a:buNone/>
            </a:pPr>
            <a:r>
              <a:rPr lang="en-US" dirty="0" smtClean="0"/>
              <a:t>        (For example, a doctor hospitalized with a broken hip, who now observes hospital procedures ‘from within’.)</a:t>
            </a:r>
          </a:p>
          <a:p>
            <a:pPr marL="514350" indent="-514350">
              <a:buFont typeface="+mj-lt"/>
              <a:buAutoNum type="arabicPeriod"/>
            </a:pPr>
            <a:endParaRPr lang="en-US" dirty="0" smtClean="0"/>
          </a:p>
          <a:p>
            <a:pPr marL="514350" lvl="0" indent="-514350">
              <a:buNone/>
            </a:pPr>
            <a:r>
              <a:rPr lang="en-US" b="1" dirty="0" smtClean="0">
                <a:solidFill>
                  <a:schemeClr val="accent2"/>
                </a:solidFill>
              </a:rPr>
              <a:t>2</a:t>
            </a:r>
            <a:r>
              <a:rPr lang="en-US" b="1" dirty="0" smtClean="0"/>
              <a:t>.   Non-participant observation:</a:t>
            </a:r>
            <a:r>
              <a:rPr lang="en-US" dirty="0" smtClean="0"/>
              <a:t> The observer watches the situation, openly or concealed, but does not participate.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a:bodyPr>
          <a:lstStyle/>
          <a:p>
            <a:pPr>
              <a:buNone/>
            </a:pPr>
            <a:r>
              <a:rPr lang="en-US" b="1" dirty="0" smtClean="0"/>
              <a:t>1. open</a:t>
            </a:r>
            <a:r>
              <a:rPr lang="en-US" dirty="0" smtClean="0"/>
              <a:t> (e.g., ‘shadowing’ a health worker with his/her permission during routine activities) </a:t>
            </a:r>
          </a:p>
          <a:p>
            <a:pPr>
              <a:buNone/>
            </a:pPr>
            <a:r>
              <a:rPr lang="en-US" b="1" dirty="0" smtClean="0"/>
              <a:t>2. concealed</a:t>
            </a:r>
            <a:r>
              <a:rPr lang="en-US" dirty="0" smtClean="0"/>
              <a:t> (e.g., ‘mystery clients’ trying to obtain antibiotics without medical prescription). </a:t>
            </a:r>
          </a:p>
          <a:p>
            <a:pPr>
              <a:buNone/>
            </a:pPr>
            <a:endParaRPr lang="en-US" dirty="0" smtClean="0"/>
          </a:p>
          <a:p>
            <a:pPr>
              <a:buNone/>
            </a:pPr>
            <a:r>
              <a:rPr lang="en-US" dirty="0" smtClean="0"/>
              <a:t>Observations can give additional, more accurate information on behavior of people than interviews or questionnaires. </a:t>
            </a:r>
          </a:p>
          <a:p>
            <a:pPr>
              <a:buNone/>
            </a:pPr>
            <a:endParaRPr lang="en-US" dirty="0" smtClean="0"/>
          </a:p>
          <a:p>
            <a:pPr>
              <a:buNone/>
            </a:pPr>
            <a:r>
              <a:rPr lang="en-US" dirty="0" smtClean="0"/>
              <a:t>They can also check on the information collected through interviews especially on sensitive topics.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lstStyle/>
          <a:p>
            <a:r>
              <a:rPr lang="en-US" b="1" dirty="0" smtClean="0"/>
              <a:t>Observations</a:t>
            </a:r>
            <a:r>
              <a:rPr lang="en-US" dirty="0" smtClean="0"/>
              <a:t> can also be made on </a:t>
            </a:r>
            <a:r>
              <a:rPr lang="en-US" b="1" dirty="0" smtClean="0"/>
              <a:t>objects</a:t>
            </a:r>
            <a:r>
              <a:rPr lang="en-US" dirty="0" smtClean="0"/>
              <a:t>. For example, the presence or absence of a latrine and its state of cleanliness may be observed. Here observation would be the major research technique.</a:t>
            </a:r>
          </a:p>
          <a:p>
            <a:pPr>
              <a:buNone/>
            </a:pPr>
            <a:endParaRPr lang="en-US" dirty="0" smtClean="0"/>
          </a:p>
          <a:p>
            <a:r>
              <a:rPr lang="en-US" dirty="0" smtClean="0"/>
              <a:t>If observations are made using a defined scale they may be called </a:t>
            </a:r>
            <a:r>
              <a:rPr lang="en-US" b="1" dirty="0" smtClean="0"/>
              <a:t>measurements</a:t>
            </a:r>
            <a:r>
              <a:rPr lang="en-US" dirty="0" smtClean="0"/>
              <a:t>.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lnSpcReduction="10000"/>
          </a:bodyPr>
          <a:lstStyle/>
          <a:p>
            <a:pPr>
              <a:buNone/>
            </a:pPr>
            <a:r>
              <a:rPr lang="en-US" sz="3200" b="1" i="1" dirty="0" smtClean="0"/>
              <a:t>3. Interviewing</a:t>
            </a:r>
            <a:endParaRPr lang="en-US" sz="3200" dirty="0" smtClean="0"/>
          </a:p>
          <a:p>
            <a:r>
              <a:rPr lang="en-US" dirty="0" smtClean="0"/>
              <a:t>An INTERVIEW is a data-collection technique that involves oral questioning of respondents, either individually or as a group.</a:t>
            </a:r>
          </a:p>
          <a:p>
            <a:pPr>
              <a:buNone/>
            </a:pPr>
            <a:endParaRPr lang="en-US" dirty="0" smtClean="0"/>
          </a:p>
          <a:p>
            <a:r>
              <a:rPr lang="en-US" dirty="0" smtClean="0"/>
              <a:t>Answers to the questions posed during an interview can be recorded by writing them down (either during the interview itself or immediately after the interview) or by tape-recording the responses, or by a combination of both.</a:t>
            </a:r>
          </a:p>
          <a:p>
            <a:pPr>
              <a:buNone/>
            </a:pPr>
            <a:endParaRPr lang="en-US" dirty="0" smtClean="0"/>
          </a:p>
          <a:p>
            <a:r>
              <a:rPr lang="en-US" dirty="0" smtClean="0"/>
              <a:t>Interviews can be conducted with varying degrees of flexibility.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a:bodyPr>
          <a:lstStyle/>
          <a:p>
            <a:r>
              <a:rPr lang="en-US" dirty="0" smtClean="0"/>
              <a:t>The two extremes, high and low degree of flexibility are described below:</a:t>
            </a:r>
          </a:p>
          <a:p>
            <a:pPr>
              <a:buNone/>
            </a:pPr>
            <a:r>
              <a:rPr lang="en-US" b="1" dirty="0" smtClean="0"/>
              <a:t>1.  High degree of flexibility:</a:t>
            </a:r>
            <a:endParaRPr lang="en-US" dirty="0" smtClean="0"/>
          </a:p>
          <a:p>
            <a:pPr>
              <a:buNone/>
            </a:pPr>
            <a:r>
              <a:rPr lang="en-US" dirty="0" smtClean="0"/>
              <a:t>    The unstructured or loosely structured method of asking questions can be used for interviewing individuals as well as groups of key informants. (For details concerning focus group discussions (FGDs).</a:t>
            </a:r>
          </a:p>
          <a:p>
            <a:pPr>
              <a:buNone/>
            </a:pPr>
            <a:r>
              <a:rPr lang="en-US" b="1" dirty="0" smtClean="0"/>
              <a:t>2. Low degree of flexibility:</a:t>
            </a:r>
            <a:endParaRPr lang="en-US" dirty="0" smtClean="0"/>
          </a:p>
          <a:p>
            <a:pPr>
              <a:buNone/>
            </a:pPr>
            <a:r>
              <a:rPr lang="en-US" dirty="0" smtClean="0"/>
              <a:t>    Less flexible methods of interviewing are useful when the researcher is relatively knowledgeable about expected answers or when the number of respondents being interviewed is relatively large e.g. questionnaires</a:t>
            </a:r>
            <a:r>
              <a:rPr lang="en-US" b="1" dirty="0" smtClean="0"/>
              <a:t>.</a:t>
            </a:r>
            <a:r>
              <a:rPr lang="en-US" dirty="0" smtClean="0"/>
              <a:t>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458200" cy="5334000"/>
          </a:xfrm>
        </p:spPr>
        <p:txBody>
          <a:bodyPr/>
          <a:lstStyle/>
          <a:p>
            <a:pPr>
              <a:buNone/>
            </a:pPr>
            <a:r>
              <a:rPr lang="en-US" b="1" i="1" dirty="0" smtClean="0"/>
              <a:t>4. Administering written questionnaires</a:t>
            </a:r>
            <a:endParaRPr lang="en-US" dirty="0" smtClean="0"/>
          </a:p>
          <a:p>
            <a:pPr>
              <a:buNone/>
            </a:pPr>
            <a:r>
              <a:rPr lang="en-US" dirty="0" smtClean="0"/>
              <a:t>    Self-administered questionnaire) is a data collection tool in which written questions are presented that are to be answered by the respondents in written form.</a:t>
            </a:r>
          </a:p>
          <a:p>
            <a:pPr>
              <a:buNone/>
            </a:pPr>
            <a:endParaRPr lang="en-US" dirty="0" smtClean="0"/>
          </a:p>
          <a:p>
            <a:pPr lvl="0">
              <a:buNone/>
            </a:pPr>
            <a:r>
              <a:rPr lang="en-US" dirty="0" smtClean="0"/>
              <a:t>1. Sending questionnaires by mail with clear instructions .</a:t>
            </a:r>
          </a:p>
          <a:p>
            <a:pPr lvl="0">
              <a:buNone/>
            </a:pPr>
            <a:r>
              <a:rPr lang="en-US" dirty="0" smtClean="0"/>
              <a:t>2. Gathering all or part of the respondents in one place at one time, giving oral or written instructions, and letting the respondents fill out the questionnaires. </a:t>
            </a:r>
          </a:p>
          <a:p>
            <a:pPr lvl="0">
              <a:buNone/>
            </a:pPr>
            <a:r>
              <a:rPr lang="en-US" dirty="0" smtClean="0"/>
              <a:t>3. Hand-delivering questionnaires to respondents and collecting them later. </a:t>
            </a:r>
          </a:p>
          <a:p>
            <a:pPr>
              <a:buNone/>
            </a:pPr>
            <a:endParaRPr lang="en-US" dirty="0" smtClean="0"/>
          </a:p>
          <a:p>
            <a:pPr>
              <a:buNone/>
            </a:pPr>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a:bodyPr>
          <a:lstStyle/>
          <a:p>
            <a:pPr>
              <a:buNone/>
            </a:pPr>
            <a:r>
              <a:rPr lang="en-US" b="1" i="1" dirty="0" smtClean="0"/>
              <a:t>5. Focus group discussions (FGD)</a:t>
            </a:r>
            <a:endParaRPr lang="en-US" dirty="0" smtClean="0"/>
          </a:p>
          <a:p>
            <a:r>
              <a:rPr lang="en-US" dirty="0" smtClean="0"/>
              <a:t>A focus group discussion allows a group of 8 - 12 informants to freely discuss a certain subject with the guidance of a facilitator or reporter. </a:t>
            </a:r>
          </a:p>
          <a:p>
            <a:pPr>
              <a:buNone/>
            </a:pPr>
            <a:endParaRPr lang="en-US" b="1" i="1" dirty="0" smtClean="0"/>
          </a:p>
          <a:p>
            <a:pPr>
              <a:buNone/>
            </a:pPr>
            <a:endParaRPr lang="en-US" b="1" i="1" dirty="0" smtClean="0"/>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81600"/>
          </a:xfrm>
        </p:spPr>
        <p:txBody>
          <a:bodyPr/>
          <a:lstStyle/>
          <a:p>
            <a:pPr>
              <a:buNone/>
            </a:pPr>
            <a:r>
              <a:rPr lang="en-US" b="1" i="1" dirty="0" smtClean="0"/>
              <a:t>6. Projective techniques</a:t>
            </a:r>
            <a:endParaRPr lang="en-US" dirty="0" smtClean="0"/>
          </a:p>
          <a:p>
            <a:pPr>
              <a:buNone/>
            </a:pPr>
            <a:r>
              <a:rPr lang="en-US" dirty="0" smtClean="0"/>
              <a:t>   When a researcher uses projective techniques, (s)he asks an informant to react to some kind of visual or verbal stimulus.</a:t>
            </a:r>
          </a:p>
          <a:p>
            <a:endParaRPr lang="en-US" dirty="0" smtClean="0"/>
          </a:p>
          <a:p>
            <a:pPr>
              <a:buNone/>
            </a:pPr>
            <a:r>
              <a:rPr lang="en-US" dirty="0" smtClean="0"/>
              <a:t>    E.g. She/he may ask the informant: Suppose your child suffered from diarrhea, what would you do?</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a:bodyPr>
          <a:lstStyle/>
          <a:p>
            <a:r>
              <a:rPr lang="en-US" b="1" i="1" dirty="0" smtClean="0"/>
              <a:t>7. Mapping and scaling</a:t>
            </a:r>
            <a:endParaRPr lang="en-US" dirty="0" smtClean="0"/>
          </a:p>
          <a:p>
            <a:r>
              <a:rPr lang="en-US" b="1" dirty="0" smtClean="0"/>
              <a:t>Mapping</a:t>
            </a:r>
            <a:r>
              <a:rPr lang="en-US" dirty="0" smtClean="0"/>
              <a:t> is a valuable technique for visually displaying relationships and resources.</a:t>
            </a:r>
          </a:p>
          <a:p>
            <a:pPr>
              <a:buNone/>
            </a:pPr>
            <a:r>
              <a:rPr lang="en-US" dirty="0" smtClean="0"/>
              <a:t>   </a:t>
            </a:r>
          </a:p>
          <a:p>
            <a:pPr>
              <a:buNone/>
            </a:pPr>
            <a:r>
              <a:rPr lang="en-US" dirty="0" smtClean="0"/>
              <a:t>It gives researchers a good overview of the physical situation and may help to highlight relationships hitherto unrecognized.</a:t>
            </a:r>
          </a:p>
          <a:p>
            <a:pPr>
              <a:buNone/>
            </a:pPr>
            <a:endParaRPr lang="en-US" dirty="0" smtClean="0"/>
          </a:p>
          <a:p>
            <a:pPr>
              <a:buNone/>
            </a:pPr>
            <a:r>
              <a:rPr lang="en-US" dirty="0" smtClean="0"/>
              <a:t>Mapping a community is also very useful and often indispensable as a pre-stage to sampling.</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200" dirty="0" smtClean="0">
                <a:latin typeface="Arial Black" pitchFamily="34" charset="0"/>
              </a:rPr>
              <a:t>Session objectives</a:t>
            </a:r>
            <a:endParaRPr lang="en-US" sz="3200" dirty="0">
              <a:latin typeface="Arial Black" pitchFamily="34" charset="0"/>
            </a:endParaRPr>
          </a:p>
        </p:txBody>
      </p:sp>
      <p:sp>
        <p:nvSpPr>
          <p:cNvPr id="3" name="Content Placeholder 2"/>
          <p:cNvSpPr>
            <a:spLocks noGrp="1"/>
          </p:cNvSpPr>
          <p:nvPr>
            <p:ph idx="1"/>
          </p:nvPr>
        </p:nvSpPr>
        <p:spPr>
          <a:xfrm>
            <a:off x="457200" y="1447800"/>
            <a:ext cx="8229600" cy="4389120"/>
          </a:xfrm>
        </p:spPr>
        <p:txBody>
          <a:bodyPr>
            <a:normAutofit fontScale="85000" lnSpcReduction="20000"/>
          </a:bodyPr>
          <a:lstStyle/>
          <a:p>
            <a:pPr>
              <a:buNone/>
            </a:pPr>
            <a:r>
              <a:rPr lang="en-US" dirty="0" smtClean="0"/>
              <a:t>At the end of this session you should be able to:</a:t>
            </a:r>
          </a:p>
          <a:p>
            <a:pPr lvl="0"/>
            <a:r>
              <a:rPr lang="en-US" b="1" dirty="0" smtClean="0"/>
              <a:t>Describe</a:t>
            </a:r>
            <a:r>
              <a:rPr lang="en-US" dirty="0" smtClean="0"/>
              <a:t> various data collection techniques and state their uses and limitations. </a:t>
            </a:r>
          </a:p>
          <a:p>
            <a:pPr lvl="0"/>
            <a:endParaRPr lang="en-US" dirty="0" smtClean="0"/>
          </a:p>
          <a:p>
            <a:pPr lvl="0"/>
            <a:r>
              <a:rPr lang="en-US" dirty="0" smtClean="0"/>
              <a:t>Advantageously </a:t>
            </a:r>
            <a:r>
              <a:rPr lang="en-US" b="1" dirty="0" smtClean="0"/>
              <a:t>use a combination</a:t>
            </a:r>
            <a:r>
              <a:rPr lang="en-US" dirty="0" smtClean="0"/>
              <a:t> of different data collection techniques. </a:t>
            </a:r>
          </a:p>
          <a:p>
            <a:pPr lvl="0"/>
            <a:endParaRPr lang="en-US" dirty="0" smtClean="0"/>
          </a:p>
          <a:p>
            <a:pPr lvl="0"/>
            <a:r>
              <a:rPr lang="en-US" b="1" dirty="0" smtClean="0"/>
              <a:t>Identify</a:t>
            </a:r>
            <a:r>
              <a:rPr lang="en-US" dirty="0" smtClean="0"/>
              <a:t> various sources of bias in data collection and ways of preventing bias. </a:t>
            </a:r>
          </a:p>
          <a:p>
            <a:pPr lvl="0"/>
            <a:endParaRPr lang="en-US" dirty="0" smtClean="0"/>
          </a:p>
          <a:p>
            <a:pPr lvl="0"/>
            <a:r>
              <a:rPr lang="en-US" b="1" dirty="0" smtClean="0"/>
              <a:t>Identify</a:t>
            </a:r>
            <a:r>
              <a:rPr lang="en-US" dirty="0" smtClean="0"/>
              <a:t> ethical issues involved in the implementation of research and ways of ensuring that your research informants or subjects are not harmed by your study. </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627888"/>
          </a:xfrm>
        </p:spPr>
        <p:txBody>
          <a:bodyPr>
            <a:normAutofit fontScale="90000"/>
          </a:bodyPr>
          <a:lstStyle/>
          <a:p>
            <a:r>
              <a:rPr lang="en-US" sz="3600" b="1" dirty="0" smtClean="0"/>
              <a:t>Data collection techniques and tools</a:t>
            </a:r>
            <a:r>
              <a:rPr lang="en-US" dirty="0" smtClean="0"/>
              <a:t/>
            </a:r>
            <a:br>
              <a:rPr lang="en-US" dirty="0" smtClean="0"/>
            </a:br>
            <a:endParaRPr lang="en-US" dirty="0"/>
          </a:p>
        </p:txBody>
      </p:sp>
      <p:pic>
        <p:nvPicPr>
          <p:cNvPr id="4" name="Content Placeholder 3" descr="http://www.idrc.ca/IMAGES/books/070/designandco_161_la_0.jpg"/>
          <p:cNvPicPr>
            <a:picLocks noGrp="1"/>
          </p:cNvPicPr>
          <p:nvPr>
            <p:ph idx="1"/>
          </p:nvPr>
        </p:nvPicPr>
        <p:blipFill>
          <a:blip r:embed="rId2"/>
          <a:srcRect/>
          <a:stretch>
            <a:fillRect/>
          </a:stretch>
        </p:blipFill>
        <p:spPr bwMode="auto">
          <a:xfrm>
            <a:off x="457200" y="1219200"/>
            <a:ext cx="8458200" cy="53340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www.idrc.ca/IMAGES/books/070/designandco_162_la_0.jpg"/>
          <p:cNvPicPr>
            <a:picLocks noGrp="1"/>
          </p:cNvPicPr>
          <p:nvPr>
            <p:ph idx="1"/>
          </p:nvPr>
        </p:nvPicPr>
        <p:blipFill>
          <a:blip r:embed="rId2"/>
          <a:srcRect/>
          <a:stretch>
            <a:fillRect/>
          </a:stretch>
        </p:blipFill>
        <p:spPr bwMode="auto">
          <a:xfrm>
            <a:off x="0" y="0"/>
            <a:ext cx="9144000" cy="685799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r>
              <a:rPr lang="en-US" sz="3600" b="1" dirty="0" smtClean="0"/>
              <a:t>BIAS IN INFORMATION COLLECTION</a:t>
            </a:r>
            <a:endParaRPr lang="en-US" sz="3600" dirty="0"/>
          </a:p>
        </p:txBody>
      </p:sp>
      <p:sp>
        <p:nvSpPr>
          <p:cNvPr id="3" name="Content Placeholder 2"/>
          <p:cNvSpPr>
            <a:spLocks noGrp="1"/>
          </p:cNvSpPr>
          <p:nvPr>
            <p:ph idx="1"/>
          </p:nvPr>
        </p:nvSpPr>
        <p:spPr/>
        <p:txBody>
          <a:bodyPr>
            <a:normAutofit/>
          </a:bodyPr>
          <a:lstStyle/>
          <a:p>
            <a:pPr>
              <a:buNone/>
            </a:pPr>
            <a:r>
              <a:rPr lang="en-US" b="1" dirty="0" smtClean="0"/>
              <a:t>1. Defective instruments, such as:</a:t>
            </a:r>
            <a:endParaRPr lang="en-US" dirty="0" smtClean="0"/>
          </a:p>
          <a:p>
            <a:pPr lvl="0">
              <a:buNone/>
            </a:pPr>
            <a:r>
              <a:rPr lang="en-US" dirty="0" smtClean="0"/>
              <a:t>   Questionnaires with: </a:t>
            </a:r>
          </a:p>
          <a:p>
            <a:r>
              <a:rPr lang="en-US" dirty="0" smtClean="0"/>
              <a:t>little is known  about the topic.</a:t>
            </a:r>
          </a:p>
          <a:p>
            <a:r>
              <a:rPr lang="en-US" dirty="0" smtClean="0"/>
              <a:t>vaguely phrased questions;</a:t>
            </a:r>
          </a:p>
          <a:p>
            <a:r>
              <a:rPr lang="en-US" dirty="0" smtClean="0"/>
              <a:t>‘leading questions’ that cause the respondent to believe one answer would be preferred over another.</a:t>
            </a:r>
          </a:p>
          <a:p>
            <a:r>
              <a:rPr lang="en-US" dirty="0" smtClean="0"/>
              <a:t>questions placed in an illogical order.</a:t>
            </a:r>
          </a:p>
          <a:p>
            <a:pPr lvl="0"/>
            <a:r>
              <a:rPr lang="en-US" dirty="0" smtClean="0"/>
              <a:t>Weighing scales or other measuring equipment that are not standardized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lstStyle/>
          <a:p>
            <a:r>
              <a:rPr lang="en-US" b="1" dirty="0" smtClean="0"/>
              <a:t>2. Observer bias:</a:t>
            </a:r>
            <a:endParaRPr lang="en-US" dirty="0" smtClean="0"/>
          </a:p>
          <a:p>
            <a:pPr>
              <a:buNone/>
            </a:pPr>
            <a:r>
              <a:rPr lang="en-US" dirty="0" smtClean="0"/>
              <a:t>   Observer bias can easily occur when conducting observations or utilizing loosely structured group- or individual interviews. </a:t>
            </a:r>
          </a:p>
          <a:p>
            <a:pPr>
              <a:buNone/>
            </a:pPr>
            <a:endParaRPr lang="en-US" dirty="0" smtClean="0"/>
          </a:p>
          <a:p>
            <a:pPr>
              <a:buNone/>
            </a:pPr>
            <a:r>
              <a:rPr lang="en-US" dirty="0" smtClean="0"/>
              <a:t>   There is a risk that the data collector  will only see or hear things in which he is interested or will miss information that is critical to the research.</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lstStyle/>
          <a:p>
            <a:r>
              <a:rPr lang="en-US" b="1" dirty="0" smtClean="0"/>
              <a:t>3. Effect of the interview on the informant.</a:t>
            </a:r>
            <a:endParaRPr lang="en-US" dirty="0" smtClean="0"/>
          </a:p>
          <a:p>
            <a:pPr>
              <a:buNone/>
            </a:pPr>
            <a:r>
              <a:rPr lang="en-US" dirty="0" smtClean="0"/>
              <a:t>   This is a possible factor in all interview situations. The informant may mistrust the intention of the interview and dodge certain questions or give misleading answers</a:t>
            </a:r>
            <a:r>
              <a:rPr lang="en-US" b="1" dirty="0" smtClean="0"/>
              <a:t>.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lstStyle/>
          <a:p>
            <a:pPr>
              <a:buNone/>
            </a:pPr>
            <a:r>
              <a:rPr lang="en-US" b="1" dirty="0" smtClean="0"/>
              <a:t>4. Information bias:</a:t>
            </a:r>
            <a:endParaRPr lang="en-US" dirty="0" smtClean="0"/>
          </a:p>
          <a:p>
            <a:r>
              <a:rPr lang="en-US" dirty="0" smtClean="0"/>
              <a:t>Sometimes the information itself has weaknesses. Medical records may have many blanks or be unreadable. </a:t>
            </a:r>
          </a:p>
          <a:p>
            <a:endParaRPr lang="en-US" dirty="0" smtClean="0"/>
          </a:p>
          <a:p>
            <a:r>
              <a:rPr lang="en-US" dirty="0" smtClean="0"/>
              <a:t>Another common information bias is due to gaps in people’s memory; this is called </a:t>
            </a:r>
            <a:r>
              <a:rPr lang="en-US" i="1" dirty="0" smtClean="0"/>
              <a:t>memory</a:t>
            </a:r>
            <a:r>
              <a:rPr lang="en-US" dirty="0" smtClean="0"/>
              <a:t> or </a:t>
            </a:r>
            <a:r>
              <a:rPr lang="en-US" i="1" dirty="0" smtClean="0"/>
              <a:t>recall bias.</a:t>
            </a:r>
            <a:r>
              <a:rPr lang="en-US" dirty="0" smtClean="0"/>
              <a:t>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Exercise</a:t>
            </a:r>
            <a:endParaRPr lang="ar-SA"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Determine  DV &amp; IV</a:t>
            </a:r>
            <a:endParaRPr lang="ar-SA" dirty="0"/>
          </a:p>
        </p:txBody>
      </p:sp>
      <p:graphicFrame>
        <p:nvGraphicFramePr>
          <p:cNvPr id="4" name="Content Placeholder 3"/>
          <p:cNvGraphicFramePr>
            <a:graphicFrameLocks noGrp="1"/>
          </p:cNvGraphicFramePr>
          <p:nvPr>
            <p:ph idx="1"/>
          </p:nvPr>
        </p:nvGraphicFramePr>
        <p:xfrm>
          <a:off x="428595" y="1600200"/>
          <a:ext cx="7715305" cy="3971939"/>
        </p:xfrm>
        <a:graphic>
          <a:graphicData uri="http://schemas.openxmlformats.org/drawingml/2006/table">
            <a:tbl>
              <a:tblPr rtl="1" firstRow="1" bandRow="1">
                <a:tableStyleId>{5C22544A-7EE6-4342-B048-85BDC9FD1C3A}</a:tableStyleId>
              </a:tblPr>
              <a:tblGrid>
                <a:gridCol w="1543061"/>
                <a:gridCol w="1543061"/>
                <a:gridCol w="1543061"/>
                <a:gridCol w="1543061"/>
                <a:gridCol w="1543061"/>
              </a:tblGrid>
              <a:tr h="1185283">
                <a:tc>
                  <a:txBody>
                    <a:bodyPr/>
                    <a:lstStyle/>
                    <a:p>
                      <a:pPr algn="l" rtl="0">
                        <a:lnSpc>
                          <a:spcPct val="115000"/>
                        </a:lnSpc>
                        <a:spcAft>
                          <a:spcPts val="1000"/>
                        </a:spcAft>
                      </a:pPr>
                      <a:r>
                        <a:rPr lang="en-US" sz="1800" b="1" dirty="0">
                          <a:latin typeface="Times New Roman"/>
                          <a:ea typeface="Times New Roman"/>
                          <a:cs typeface="Arial"/>
                        </a:rPr>
                        <a:t>Total</a:t>
                      </a:r>
                      <a:endParaRPr lang="en-US" sz="1800" b="1" dirty="0">
                        <a:latin typeface="Calibri"/>
                        <a:ea typeface="Calibri"/>
                        <a:cs typeface="Arial"/>
                      </a:endParaRPr>
                    </a:p>
                  </a:txBody>
                  <a:tcPr marL="68580" marR="68580" marT="0" marB="0"/>
                </a:tc>
                <a:tc>
                  <a:txBody>
                    <a:bodyPr/>
                    <a:lstStyle/>
                    <a:p>
                      <a:pPr algn="l" rtl="0">
                        <a:lnSpc>
                          <a:spcPct val="115000"/>
                        </a:lnSpc>
                        <a:spcAft>
                          <a:spcPts val="1000"/>
                        </a:spcAft>
                      </a:pPr>
                      <a:r>
                        <a:rPr lang="en-US" sz="1800" b="1" dirty="0">
                          <a:latin typeface="Times New Roman"/>
                          <a:ea typeface="Times New Roman"/>
                          <a:cs typeface="Arial"/>
                        </a:rPr>
                        <a:t>Stage 1</a:t>
                      </a:r>
                      <a:endParaRPr lang="en-US" sz="1800" b="1" dirty="0">
                        <a:latin typeface="Calibri"/>
                        <a:ea typeface="Calibri"/>
                        <a:cs typeface="Arial"/>
                      </a:endParaRPr>
                    </a:p>
                  </a:txBody>
                  <a:tcPr marL="68580" marR="68580" marT="0" marB="0"/>
                </a:tc>
                <a:tc>
                  <a:txBody>
                    <a:bodyPr/>
                    <a:lstStyle/>
                    <a:p>
                      <a:pPr algn="l" rtl="0">
                        <a:lnSpc>
                          <a:spcPct val="115000"/>
                        </a:lnSpc>
                        <a:spcAft>
                          <a:spcPts val="1000"/>
                        </a:spcAft>
                      </a:pPr>
                      <a:r>
                        <a:rPr lang="en-US" sz="1800" b="1">
                          <a:latin typeface="Times New Roman"/>
                          <a:ea typeface="Times New Roman"/>
                          <a:cs typeface="Arial"/>
                        </a:rPr>
                        <a:t>Stage 2</a:t>
                      </a:r>
                      <a:endParaRPr lang="en-US" sz="1800" b="1">
                        <a:latin typeface="Calibri"/>
                        <a:ea typeface="Calibri"/>
                        <a:cs typeface="Arial"/>
                      </a:endParaRPr>
                    </a:p>
                  </a:txBody>
                  <a:tcPr marL="68580" marR="68580" marT="0" marB="0"/>
                </a:tc>
                <a:tc>
                  <a:txBody>
                    <a:bodyPr/>
                    <a:lstStyle/>
                    <a:p>
                      <a:pPr algn="l" rtl="0">
                        <a:lnSpc>
                          <a:spcPct val="115000"/>
                        </a:lnSpc>
                        <a:spcAft>
                          <a:spcPts val="1000"/>
                        </a:spcAft>
                      </a:pPr>
                      <a:r>
                        <a:rPr lang="en-US" sz="1800" b="1">
                          <a:latin typeface="Times New Roman"/>
                          <a:ea typeface="Times New Roman"/>
                          <a:cs typeface="Arial"/>
                        </a:rPr>
                        <a:t>Stage 3</a:t>
                      </a:r>
                      <a:endParaRPr lang="en-US" sz="1800" b="1">
                        <a:latin typeface="Calibri"/>
                        <a:ea typeface="Calibri"/>
                        <a:cs typeface="Arial"/>
                      </a:endParaRPr>
                    </a:p>
                  </a:txBody>
                  <a:tcPr marL="68580" marR="68580" marT="0" marB="0"/>
                </a:tc>
                <a:tc>
                  <a:txBody>
                    <a:bodyPr/>
                    <a:lstStyle/>
                    <a:p>
                      <a:pPr algn="l" rtl="0">
                        <a:lnSpc>
                          <a:spcPct val="115000"/>
                        </a:lnSpc>
                        <a:spcAft>
                          <a:spcPts val="1000"/>
                        </a:spcAft>
                      </a:pPr>
                      <a:r>
                        <a:rPr lang="en-US" sz="1800" b="1" dirty="0">
                          <a:latin typeface="Times New Roman"/>
                          <a:ea typeface="Times New Roman"/>
                          <a:cs typeface="Arial"/>
                        </a:rPr>
                        <a:t>Duration of symptoms in months</a:t>
                      </a:r>
                      <a:endParaRPr lang="en-US" sz="1800" b="1" dirty="0">
                        <a:latin typeface="Calibri"/>
                        <a:ea typeface="Calibri"/>
                        <a:cs typeface="Arial"/>
                      </a:endParaRPr>
                    </a:p>
                  </a:txBody>
                  <a:tcPr marL="68580" marR="68580" marT="0" marB="0"/>
                </a:tc>
              </a:tr>
              <a:tr h="696664">
                <a:tc>
                  <a:txBody>
                    <a:bodyPr/>
                    <a:lstStyle/>
                    <a:p>
                      <a:pPr algn="l" rtl="0">
                        <a:lnSpc>
                          <a:spcPct val="115000"/>
                        </a:lnSpc>
                        <a:spcAft>
                          <a:spcPts val="1000"/>
                        </a:spcAft>
                      </a:pPr>
                      <a:r>
                        <a:rPr lang="en-US" sz="1800" b="1" dirty="0">
                          <a:latin typeface="Times New Roman"/>
                          <a:ea typeface="Times New Roman"/>
                          <a:cs typeface="Arial"/>
                        </a:rPr>
                        <a:t>15</a:t>
                      </a:r>
                      <a:endParaRPr lang="en-US" sz="1800" b="1" dirty="0">
                        <a:latin typeface="Calibri"/>
                        <a:ea typeface="Calibri"/>
                        <a:cs typeface="Arial"/>
                      </a:endParaRPr>
                    </a:p>
                  </a:txBody>
                  <a:tcPr marL="68580" marR="68580" marT="0" marB="0"/>
                </a:tc>
                <a:tc>
                  <a:txBody>
                    <a:bodyPr/>
                    <a:lstStyle/>
                    <a:p>
                      <a:pPr algn="l" rtl="0">
                        <a:lnSpc>
                          <a:spcPct val="115000"/>
                        </a:lnSpc>
                        <a:spcAft>
                          <a:spcPts val="1000"/>
                        </a:spcAft>
                      </a:pPr>
                      <a:r>
                        <a:rPr lang="en-US" sz="1800" b="1" dirty="0">
                          <a:latin typeface="Times New Roman"/>
                          <a:ea typeface="Times New Roman"/>
                          <a:cs typeface="Arial"/>
                        </a:rPr>
                        <a:t>10</a:t>
                      </a:r>
                      <a:endParaRPr lang="en-US" sz="1800" b="1" dirty="0">
                        <a:latin typeface="Calibri"/>
                        <a:ea typeface="Calibri"/>
                        <a:cs typeface="Arial"/>
                      </a:endParaRPr>
                    </a:p>
                  </a:txBody>
                  <a:tcPr marL="68580" marR="68580" marT="0" marB="0"/>
                </a:tc>
                <a:tc>
                  <a:txBody>
                    <a:bodyPr/>
                    <a:lstStyle/>
                    <a:p>
                      <a:pPr algn="l" rtl="0">
                        <a:lnSpc>
                          <a:spcPct val="115000"/>
                        </a:lnSpc>
                        <a:spcAft>
                          <a:spcPts val="1000"/>
                        </a:spcAft>
                      </a:pPr>
                      <a:r>
                        <a:rPr lang="en-US" sz="1800" b="1">
                          <a:latin typeface="Times New Roman"/>
                          <a:ea typeface="Times New Roman"/>
                          <a:cs typeface="Arial"/>
                        </a:rPr>
                        <a:t>3</a:t>
                      </a:r>
                      <a:endParaRPr lang="en-US" sz="1800" b="1">
                        <a:latin typeface="Calibri"/>
                        <a:ea typeface="Calibri"/>
                        <a:cs typeface="Arial"/>
                      </a:endParaRPr>
                    </a:p>
                  </a:txBody>
                  <a:tcPr marL="68580" marR="68580" marT="0" marB="0"/>
                </a:tc>
                <a:tc>
                  <a:txBody>
                    <a:bodyPr/>
                    <a:lstStyle/>
                    <a:p>
                      <a:pPr algn="l" rtl="0">
                        <a:lnSpc>
                          <a:spcPct val="115000"/>
                        </a:lnSpc>
                        <a:spcAft>
                          <a:spcPts val="1000"/>
                        </a:spcAft>
                      </a:pPr>
                      <a:r>
                        <a:rPr lang="en-US" sz="1800" b="1">
                          <a:latin typeface="Times New Roman"/>
                          <a:ea typeface="Times New Roman"/>
                          <a:cs typeface="Arial"/>
                        </a:rPr>
                        <a:t>2</a:t>
                      </a:r>
                      <a:endParaRPr lang="en-US" sz="1800" b="1">
                        <a:latin typeface="Calibri"/>
                        <a:ea typeface="Calibri"/>
                        <a:cs typeface="Arial"/>
                      </a:endParaRPr>
                    </a:p>
                  </a:txBody>
                  <a:tcPr marL="68580" marR="68580" marT="0" marB="0"/>
                </a:tc>
                <a:tc>
                  <a:txBody>
                    <a:bodyPr/>
                    <a:lstStyle/>
                    <a:p>
                      <a:pPr algn="l" rtl="0">
                        <a:lnSpc>
                          <a:spcPct val="115000"/>
                        </a:lnSpc>
                        <a:spcAft>
                          <a:spcPts val="1000"/>
                        </a:spcAft>
                      </a:pPr>
                      <a:r>
                        <a:rPr lang="en-US" sz="1800" b="1" dirty="0">
                          <a:latin typeface="Times New Roman"/>
                          <a:ea typeface="Times New Roman"/>
                          <a:cs typeface="Arial"/>
                        </a:rPr>
                        <a:t>&lt; 3 </a:t>
                      </a:r>
                      <a:endParaRPr lang="en-US" sz="1800" b="1" dirty="0">
                        <a:latin typeface="Calibri"/>
                        <a:ea typeface="Calibri"/>
                        <a:cs typeface="Arial"/>
                      </a:endParaRPr>
                    </a:p>
                  </a:txBody>
                  <a:tcPr marL="68580" marR="68580" marT="0" marB="0"/>
                </a:tc>
              </a:tr>
              <a:tr h="696664">
                <a:tc>
                  <a:txBody>
                    <a:bodyPr/>
                    <a:lstStyle/>
                    <a:p>
                      <a:pPr algn="l" rtl="0">
                        <a:lnSpc>
                          <a:spcPct val="115000"/>
                        </a:lnSpc>
                        <a:spcAft>
                          <a:spcPts val="1000"/>
                        </a:spcAft>
                      </a:pPr>
                      <a:r>
                        <a:rPr lang="en-US" sz="1800" b="1" dirty="0">
                          <a:latin typeface="Times New Roman"/>
                          <a:ea typeface="Times New Roman"/>
                          <a:cs typeface="Arial"/>
                        </a:rPr>
                        <a:t>19</a:t>
                      </a:r>
                      <a:endParaRPr lang="en-US" sz="1800" b="1" dirty="0">
                        <a:latin typeface="Calibri"/>
                        <a:ea typeface="Calibri"/>
                        <a:cs typeface="Arial"/>
                      </a:endParaRPr>
                    </a:p>
                  </a:txBody>
                  <a:tcPr marL="68580" marR="68580" marT="0" marB="0"/>
                </a:tc>
                <a:tc>
                  <a:txBody>
                    <a:bodyPr/>
                    <a:lstStyle/>
                    <a:p>
                      <a:pPr algn="l" rtl="0">
                        <a:lnSpc>
                          <a:spcPct val="115000"/>
                        </a:lnSpc>
                        <a:spcAft>
                          <a:spcPts val="1000"/>
                        </a:spcAft>
                      </a:pPr>
                      <a:r>
                        <a:rPr lang="en-US" sz="1800" b="1" dirty="0">
                          <a:latin typeface="Times New Roman"/>
                          <a:ea typeface="Times New Roman"/>
                          <a:cs typeface="Arial"/>
                        </a:rPr>
                        <a:t>6</a:t>
                      </a:r>
                      <a:endParaRPr lang="en-US" sz="1800" b="1" dirty="0">
                        <a:latin typeface="Calibri"/>
                        <a:ea typeface="Calibri"/>
                        <a:cs typeface="Arial"/>
                      </a:endParaRPr>
                    </a:p>
                  </a:txBody>
                  <a:tcPr marL="68580" marR="68580" marT="0" marB="0"/>
                </a:tc>
                <a:tc>
                  <a:txBody>
                    <a:bodyPr/>
                    <a:lstStyle/>
                    <a:p>
                      <a:pPr algn="l" rtl="0">
                        <a:lnSpc>
                          <a:spcPct val="115000"/>
                        </a:lnSpc>
                        <a:spcAft>
                          <a:spcPts val="1000"/>
                        </a:spcAft>
                      </a:pPr>
                      <a:r>
                        <a:rPr lang="en-US" sz="1800" b="1">
                          <a:latin typeface="Times New Roman"/>
                          <a:ea typeface="Times New Roman"/>
                          <a:cs typeface="Arial"/>
                        </a:rPr>
                        <a:t>5</a:t>
                      </a:r>
                      <a:endParaRPr lang="en-US" sz="1800" b="1">
                        <a:latin typeface="Calibri"/>
                        <a:ea typeface="Calibri"/>
                        <a:cs typeface="Arial"/>
                      </a:endParaRPr>
                    </a:p>
                  </a:txBody>
                  <a:tcPr marL="68580" marR="68580" marT="0" marB="0"/>
                </a:tc>
                <a:tc>
                  <a:txBody>
                    <a:bodyPr/>
                    <a:lstStyle/>
                    <a:p>
                      <a:pPr algn="l" rtl="0">
                        <a:lnSpc>
                          <a:spcPct val="115000"/>
                        </a:lnSpc>
                        <a:spcAft>
                          <a:spcPts val="1000"/>
                        </a:spcAft>
                      </a:pPr>
                      <a:r>
                        <a:rPr lang="en-US" sz="1800" b="1">
                          <a:latin typeface="Times New Roman"/>
                          <a:ea typeface="Times New Roman"/>
                          <a:cs typeface="Arial"/>
                        </a:rPr>
                        <a:t>8</a:t>
                      </a:r>
                      <a:endParaRPr lang="en-US" sz="1800" b="1">
                        <a:latin typeface="Calibri"/>
                        <a:ea typeface="Calibri"/>
                        <a:cs typeface="Arial"/>
                      </a:endParaRPr>
                    </a:p>
                  </a:txBody>
                  <a:tcPr marL="68580" marR="68580" marT="0" marB="0"/>
                </a:tc>
                <a:tc>
                  <a:txBody>
                    <a:bodyPr/>
                    <a:lstStyle/>
                    <a:p>
                      <a:pPr algn="l" rtl="0">
                        <a:lnSpc>
                          <a:spcPct val="115000"/>
                        </a:lnSpc>
                        <a:spcAft>
                          <a:spcPts val="1000"/>
                        </a:spcAft>
                      </a:pPr>
                      <a:r>
                        <a:rPr lang="en-US" sz="1800" b="1" dirty="0">
                          <a:latin typeface="Times New Roman"/>
                          <a:ea typeface="Times New Roman"/>
                          <a:cs typeface="Arial"/>
                        </a:rPr>
                        <a:t>4-6</a:t>
                      </a:r>
                      <a:endParaRPr lang="en-US" sz="1800" b="1" dirty="0">
                        <a:latin typeface="Calibri"/>
                        <a:ea typeface="Calibri"/>
                        <a:cs typeface="Arial"/>
                      </a:endParaRPr>
                    </a:p>
                  </a:txBody>
                  <a:tcPr marL="68580" marR="68580" marT="0" marB="0"/>
                </a:tc>
              </a:tr>
              <a:tr h="696664">
                <a:tc>
                  <a:txBody>
                    <a:bodyPr/>
                    <a:lstStyle/>
                    <a:p>
                      <a:pPr algn="l" rtl="0">
                        <a:lnSpc>
                          <a:spcPct val="115000"/>
                        </a:lnSpc>
                        <a:spcAft>
                          <a:spcPts val="1000"/>
                        </a:spcAft>
                      </a:pPr>
                      <a:r>
                        <a:rPr lang="en-US" sz="1800" b="1" dirty="0">
                          <a:latin typeface="Times New Roman"/>
                          <a:ea typeface="Times New Roman"/>
                          <a:cs typeface="Arial"/>
                        </a:rPr>
                        <a:t>39</a:t>
                      </a:r>
                      <a:endParaRPr lang="en-US" sz="1800" b="1" dirty="0">
                        <a:latin typeface="Calibri"/>
                        <a:ea typeface="Calibri"/>
                        <a:cs typeface="Arial"/>
                      </a:endParaRPr>
                    </a:p>
                  </a:txBody>
                  <a:tcPr marL="68580" marR="68580" marT="0" marB="0"/>
                </a:tc>
                <a:tc>
                  <a:txBody>
                    <a:bodyPr/>
                    <a:lstStyle/>
                    <a:p>
                      <a:pPr algn="l" rtl="0">
                        <a:lnSpc>
                          <a:spcPct val="115000"/>
                        </a:lnSpc>
                        <a:spcAft>
                          <a:spcPts val="1000"/>
                        </a:spcAft>
                      </a:pPr>
                      <a:r>
                        <a:rPr lang="en-US" sz="1800" b="1" dirty="0">
                          <a:latin typeface="Times New Roman"/>
                          <a:ea typeface="Times New Roman"/>
                          <a:cs typeface="Arial"/>
                        </a:rPr>
                        <a:t>1</a:t>
                      </a:r>
                      <a:endParaRPr lang="en-US" sz="1800" b="1" dirty="0">
                        <a:latin typeface="Calibri"/>
                        <a:ea typeface="Calibri"/>
                        <a:cs typeface="Arial"/>
                      </a:endParaRPr>
                    </a:p>
                  </a:txBody>
                  <a:tcPr marL="68580" marR="68580" marT="0" marB="0"/>
                </a:tc>
                <a:tc>
                  <a:txBody>
                    <a:bodyPr/>
                    <a:lstStyle/>
                    <a:p>
                      <a:pPr algn="l" rtl="0">
                        <a:lnSpc>
                          <a:spcPct val="115000"/>
                        </a:lnSpc>
                        <a:spcAft>
                          <a:spcPts val="1000"/>
                        </a:spcAft>
                      </a:pPr>
                      <a:r>
                        <a:rPr lang="en-US" sz="1800" b="1">
                          <a:latin typeface="Times New Roman"/>
                          <a:ea typeface="Times New Roman"/>
                          <a:cs typeface="Arial"/>
                        </a:rPr>
                        <a:t>18</a:t>
                      </a:r>
                      <a:endParaRPr lang="en-US" sz="1800" b="1">
                        <a:latin typeface="Calibri"/>
                        <a:ea typeface="Calibri"/>
                        <a:cs typeface="Arial"/>
                      </a:endParaRPr>
                    </a:p>
                  </a:txBody>
                  <a:tcPr marL="68580" marR="68580" marT="0" marB="0"/>
                </a:tc>
                <a:tc>
                  <a:txBody>
                    <a:bodyPr/>
                    <a:lstStyle/>
                    <a:p>
                      <a:pPr algn="l" rtl="0">
                        <a:lnSpc>
                          <a:spcPct val="115000"/>
                        </a:lnSpc>
                        <a:spcAft>
                          <a:spcPts val="1000"/>
                        </a:spcAft>
                      </a:pPr>
                      <a:r>
                        <a:rPr lang="en-US" sz="1800" b="1">
                          <a:latin typeface="Times New Roman"/>
                          <a:ea typeface="Times New Roman"/>
                          <a:cs typeface="Arial"/>
                        </a:rPr>
                        <a:t>20</a:t>
                      </a:r>
                      <a:endParaRPr lang="en-US" sz="1800" b="1">
                        <a:latin typeface="Calibri"/>
                        <a:ea typeface="Calibri"/>
                        <a:cs typeface="Arial"/>
                      </a:endParaRPr>
                    </a:p>
                  </a:txBody>
                  <a:tcPr marL="68580" marR="68580" marT="0" marB="0"/>
                </a:tc>
                <a:tc>
                  <a:txBody>
                    <a:bodyPr/>
                    <a:lstStyle/>
                    <a:p>
                      <a:pPr algn="l" rtl="0">
                        <a:lnSpc>
                          <a:spcPct val="115000"/>
                        </a:lnSpc>
                        <a:spcAft>
                          <a:spcPts val="1000"/>
                        </a:spcAft>
                      </a:pPr>
                      <a:r>
                        <a:rPr lang="en-US" sz="1800" b="1" dirty="0">
                          <a:latin typeface="Times New Roman"/>
                          <a:ea typeface="Times New Roman"/>
                          <a:cs typeface="Arial"/>
                        </a:rPr>
                        <a:t>7-10</a:t>
                      </a:r>
                      <a:endParaRPr lang="en-US" sz="1800" b="1" dirty="0">
                        <a:latin typeface="Calibri"/>
                        <a:ea typeface="Calibri"/>
                        <a:cs typeface="Arial"/>
                      </a:endParaRPr>
                    </a:p>
                  </a:txBody>
                  <a:tcPr marL="68580" marR="68580" marT="0" marB="0"/>
                </a:tc>
              </a:tr>
              <a:tr h="696664">
                <a:tc>
                  <a:txBody>
                    <a:bodyPr/>
                    <a:lstStyle/>
                    <a:p>
                      <a:pPr algn="l" rtl="0">
                        <a:lnSpc>
                          <a:spcPct val="115000"/>
                        </a:lnSpc>
                        <a:spcAft>
                          <a:spcPts val="1000"/>
                        </a:spcAft>
                      </a:pPr>
                      <a:r>
                        <a:rPr lang="en-US" sz="1800" b="1" dirty="0">
                          <a:latin typeface="Times New Roman"/>
                          <a:ea typeface="Times New Roman"/>
                          <a:cs typeface="Arial"/>
                        </a:rPr>
                        <a:t>54</a:t>
                      </a:r>
                      <a:endParaRPr lang="en-US" sz="1800" b="1" dirty="0">
                        <a:latin typeface="Calibri"/>
                        <a:ea typeface="Calibri"/>
                        <a:cs typeface="Arial"/>
                      </a:endParaRPr>
                    </a:p>
                  </a:txBody>
                  <a:tcPr marL="68580" marR="68580" marT="0" marB="0"/>
                </a:tc>
                <a:tc>
                  <a:txBody>
                    <a:bodyPr/>
                    <a:lstStyle/>
                    <a:p>
                      <a:pPr algn="l" rtl="0">
                        <a:lnSpc>
                          <a:spcPct val="115000"/>
                        </a:lnSpc>
                        <a:spcAft>
                          <a:spcPts val="1000"/>
                        </a:spcAft>
                      </a:pPr>
                      <a:r>
                        <a:rPr lang="en-US" sz="1800" b="1" dirty="0">
                          <a:latin typeface="Times New Roman"/>
                          <a:ea typeface="Times New Roman"/>
                          <a:cs typeface="Arial"/>
                        </a:rPr>
                        <a:t>5</a:t>
                      </a:r>
                      <a:endParaRPr lang="en-US" sz="1800" b="1" dirty="0">
                        <a:latin typeface="Calibri"/>
                        <a:ea typeface="Calibri"/>
                        <a:cs typeface="Arial"/>
                      </a:endParaRPr>
                    </a:p>
                  </a:txBody>
                  <a:tcPr marL="68580" marR="68580" marT="0" marB="0"/>
                </a:tc>
                <a:tc>
                  <a:txBody>
                    <a:bodyPr/>
                    <a:lstStyle/>
                    <a:p>
                      <a:pPr algn="l" rtl="0">
                        <a:lnSpc>
                          <a:spcPct val="115000"/>
                        </a:lnSpc>
                        <a:spcAft>
                          <a:spcPts val="1000"/>
                        </a:spcAft>
                      </a:pPr>
                      <a:r>
                        <a:rPr lang="en-US" sz="1800" b="1">
                          <a:latin typeface="Times New Roman"/>
                          <a:ea typeface="Times New Roman"/>
                          <a:cs typeface="Arial"/>
                        </a:rPr>
                        <a:t>23</a:t>
                      </a:r>
                      <a:endParaRPr lang="en-US" sz="1800" b="1">
                        <a:latin typeface="Calibri"/>
                        <a:ea typeface="Calibri"/>
                        <a:cs typeface="Arial"/>
                      </a:endParaRPr>
                    </a:p>
                  </a:txBody>
                  <a:tcPr marL="68580" marR="68580" marT="0" marB="0"/>
                </a:tc>
                <a:tc>
                  <a:txBody>
                    <a:bodyPr/>
                    <a:lstStyle/>
                    <a:p>
                      <a:pPr algn="l" rtl="0">
                        <a:lnSpc>
                          <a:spcPct val="115000"/>
                        </a:lnSpc>
                        <a:spcAft>
                          <a:spcPts val="1000"/>
                        </a:spcAft>
                      </a:pPr>
                      <a:r>
                        <a:rPr lang="en-US" sz="1800" b="1">
                          <a:latin typeface="Times New Roman"/>
                          <a:ea typeface="Times New Roman"/>
                          <a:cs typeface="Arial"/>
                        </a:rPr>
                        <a:t>26</a:t>
                      </a:r>
                      <a:endParaRPr lang="en-US" sz="1800" b="1">
                        <a:latin typeface="Calibri"/>
                        <a:ea typeface="Calibri"/>
                        <a:cs typeface="Arial"/>
                      </a:endParaRPr>
                    </a:p>
                  </a:txBody>
                  <a:tcPr marL="68580" marR="68580" marT="0" marB="0"/>
                </a:tc>
                <a:tc>
                  <a:txBody>
                    <a:bodyPr/>
                    <a:lstStyle/>
                    <a:p>
                      <a:pPr algn="l" rtl="0">
                        <a:lnSpc>
                          <a:spcPct val="115000"/>
                        </a:lnSpc>
                        <a:spcAft>
                          <a:spcPts val="1000"/>
                        </a:spcAft>
                      </a:pPr>
                      <a:r>
                        <a:rPr lang="en-US" sz="1800" b="1" dirty="0">
                          <a:latin typeface="Times New Roman"/>
                          <a:ea typeface="Times New Roman"/>
                          <a:cs typeface="Arial"/>
                        </a:rPr>
                        <a:t>11-12</a:t>
                      </a:r>
                      <a:endParaRPr lang="en-US" sz="1800" b="1" dirty="0">
                        <a:latin typeface="Calibri"/>
                        <a:ea typeface="Calibri"/>
                        <a:cs typeface="Arial"/>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48" y="1357298"/>
            <a:ext cx="7286676" cy="1077218"/>
          </a:xfrm>
          <a:prstGeom prst="rect">
            <a:avLst/>
          </a:prstGeom>
        </p:spPr>
        <p:txBody>
          <a:bodyPr wrap="square">
            <a:spAutoFit/>
          </a:bodyPr>
          <a:lstStyle/>
          <a:p>
            <a:pPr algn="l"/>
            <a:r>
              <a:rPr lang="en-US" sz="3200" dirty="0"/>
              <a:t>Study examining if </a:t>
            </a:r>
            <a:r>
              <a:rPr lang="en-US" sz="3200" dirty="0" err="1"/>
              <a:t>t.v</a:t>
            </a:r>
            <a:r>
              <a:rPr lang="en-US" sz="3200" dirty="0"/>
              <a:t>. violence increases aggression in children.</a:t>
            </a:r>
            <a:r>
              <a:rPr lang="en-US" dirty="0"/>
              <a:t> </a:t>
            </a:r>
            <a:endParaRPr lang="ar-SA" dirty="0"/>
          </a:p>
        </p:txBody>
      </p:sp>
      <p:sp>
        <p:nvSpPr>
          <p:cNvPr id="3" name="Rectangle 2"/>
          <p:cNvSpPr/>
          <p:nvPr/>
        </p:nvSpPr>
        <p:spPr>
          <a:xfrm>
            <a:off x="500034" y="3214686"/>
            <a:ext cx="7429552" cy="1077218"/>
          </a:xfrm>
          <a:prstGeom prst="rect">
            <a:avLst/>
          </a:prstGeom>
        </p:spPr>
        <p:txBody>
          <a:bodyPr wrap="square">
            <a:spAutoFit/>
          </a:bodyPr>
          <a:lstStyle/>
          <a:p>
            <a:pPr algn="l" rtl="0"/>
            <a:r>
              <a:rPr lang="en-US" sz="3200" dirty="0" smtClean="0"/>
              <a:t>     IV</a:t>
            </a:r>
            <a:r>
              <a:rPr lang="en-US" sz="3200" dirty="0"/>
              <a:t>: </a:t>
            </a:r>
            <a:r>
              <a:rPr lang="en-US" sz="3200" dirty="0" err="1"/>
              <a:t>tv</a:t>
            </a:r>
            <a:r>
              <a:rPr lang="en-US" sz="3200" dirty="0"/>
              <a:t> violence  </a:t>
            </a:r>
            <a:br>
              <a:rPr lang="en-US" sz="3200" dirty="0"/>
            </a:br>
            <a:r>
              <a:rPr lang="en-US" sz="3200" dirty="0"/>
              <a:t>     DV:  children's aggression </a:t>
            </a:r>
            <a:endParaRPr lang="ar-SA"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rtl="0">
              <a:buNone/>
            </a:pPr>
            <a:r>
              <a:rPr lang="en-US" dirty="0"/>
              <a:t>Study predicting that alcohol drinking will decrease people's reaction time while driving. </a:t>
            </a:r>
            <a:endParaRPr lang="ar-S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Lecture contents</a:t>
            </a:r>
            <a:endParaRPr lang="en-US" dirty="0"/>
          </a:p>
        </p:txBody>
      </p:sp>
      <p:sp>
        <p:nvSpPr>
          <p:cNvPr id="3" name="Content Placeholder 2"/>
          <p:cNvSpPr>
            <a:spLocks noGrp="1"/>
          </p:cNvSpPr>
          <p:nvPr>
            <p:ph idx="1"/>
          </p:nvPr>
        </p:nvSpPr>
        <p:spPr/>
        <p:txBody>
          <a:bodyPr>
            <a:normAutofit/>
          </a:bodyPr>
          <a:lstStyle/>
          <a:p>
            <a:pPr marL="514350" indent="-514350"/>
            <a:r>
              <a:rPr lang="en-US" b="1" dirty="0" smtClean="0"/>
              <a:t>Overview of data collection techniques.</a:t>
            </a:r>
          </a:p>
          <a:p>
            <a:pPr marL="514350" indent="-514350"/>
            <a:endParaRPr lang="en-US" b="1" dirty="0" smtClean="0"/>
          </a:p>
          <a:p>
            <a:pPr marL="514350" indent="-514350"/>
            <a:r>
              <a:rPr lang="en-US" b="1" dirty="0" smtClean="0"/>
              <a:t>The importance of combining different data</a:t>
            </a:r>
          </a:p>
          <a:p>
            <a:pPr marL="514350" indent="-514350">
              <a:buNone/>
            </a:pPr>
            <a:r>
              <a:rPr lang="en-US" b="1" dirty="0" smtClean="0"/>
              <a:t>       collection techniques</a:t>
            </a:r>
            <a:r>
              <a:rPr lang="en-US" dirty="0" smtClean="0"/>
              <a:t> .</a:t>
            </a:r>
          </a:p>
          <a:p>
            <a:pPr marL="514350" indent="-514350"/>
            <a:endParaRPr lang="en-US" dirty="0" smtClean="0"/>
          </a:p>
          <a:p>
            <a:pPr marL="514350" indent="-514350"/>
            <a:r>
              <a:rPr lang="en-US" b="1" dirty="0" smtClean="0"/>
              <a:t>Bias in information collection.</a:t>
            </a:r>
          </a:p>
          <a:p>
            <a:pPr marL="514350" indent="-514350"/>
            <a:endParaRPr lang="en-US" b="1" dirty="0" smtClean="0"/>
          </a:p>
          <a:p>
            <a:pPr marL="514350" indent="-514350"/>
            <a:r>
              <a:rPr lang="en-US" b="1" dirty="0" smtClean="0"/>
              <a:t>Ethical considerations</a:t>
            </a:r>
            <a:r>
              <a:rPr lang="en-US" dirty="0" smtClean="0"/>
              <a:t> </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105835"/>
            <a:ext cx="8229600" cy="1569660"/>
          </a:xfrm>
          <a:prstGeom prst="rect">
            <a:avLst/>
          </a:prstGeom>
        </p:spPr>
        <p:txBody>
          <a:bodyPr wrap="square">
            <a:spAutoFit/>
          </a:bodyPr>
          <a:lstStyle/>
          <a:p>
            <a:r>
              <a:rPr lang="en-US" sz="3200" b="1" dirty="0" smtClean="0">
                <a:solidFill>
                  <a:srgbClr val="000000"/>
                </a:solidFill>
                <a:latin typeface="Arial" pitchFamily="34" charset="0"/>
                <a:ea typeface="Times New Roman" pitchFamily="18" charset="0"/>
                <a:cs typeface="Arial" pitchFamily="34" charset="0"/>
              </a:rPr>
              <a:t> IV:  alcohol drinking  </a:t>
            </a:r>
            <a:br>
              <a:rPr lang="en-US" sz="3200" b="1" dirty="0" smtClean="0">
                <a:solidFill>
                  <a:srgbClr val="000000"/>
                </a:solidFill>
                <a:latin typeface="Arial" pitchFamily="34" charset="0"/>
                <a:ea typeface="Times New Roman" pitchFamily="18" charset="0"/>
                <a:cs typeface="Arial" pitchFamily="34" charset="0"/>
              </a:rPr>
            </a:br>
            <a:r>
              <a:rPr lang="en-US" sz="3200" b="1" dirty="0" smtClean="0">
                <a:solidFill>
                  <a:srgbClr val="000000"/>
                </a:solidFill>
                <a:latin typeface="Arial" pitchFamily="34" charset="0"/>
                <a:ea typeface="Times New Roman" pitchFamily="18" charset="0"/>
                <a:cs typeface="Arial" pitchFamily="34" charset="0"/>
              </a:rPr>
              <a:t>     DV:  people's reaction time while driving </a:t>
            </a:r>
            <a:endParaRPr lang="ar-SA" sz="3200" b="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US" b="1" dirty="0"/>
              <a:t>Study examining if perspective taking improves with age. </a:t>
            </a:r>
            <a:endParaRPr lang="ar-SA" b="1" dirty="0"/>
          </a:p>
        </p:txBody>
      </p:sp>
      <p:sp>
        <p:nvSpPr>
          <p:cNvPr id="5121" name="Rectangle 1"/>
          <p:cNvSpPr>
            <a:spLocks noChangeArrowheads="1"/>
          </p:cNvSpPr>
          <p:nvPr/>
        </p:nvSpPr>
        <p:spPr bwMode="auto">
          <a:xfrm>
            <a:off x="0" y="3429000"/>
            <a:ext cx="7643834"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t>
            </a:r>
            <a:r>
              <a:rPr kumimoji="0" lang="en-US" sz="32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3105835"/>
            <a:ext cx="6934200" cy="1077218"/>
          </a:xfrm>
          <a:prstGeom prst="rect">
            <a:avLst/>
          </a:prstGeom>
        </p:spPr>
        <p:txBody>
          <a:bodyPr wrap="square">
            <a:spAutoFit/>
          </a:bodyPr>
          <a:lstStyle/>
          <a:p>
            <a:r>
              <a:rPr lang="en-US" dirty="0" smtClean="0">
                <a:solidFill>
                  <a:srgbClr val="000000"/>
                </a:solidFill>
                <a:latin typeface="Arial" pitchFamily="34" charset="0"/>
                <a:ea typeface="Times New Roman" pitchFamily="18" charset="0"/>
                <a:cs typeface="Arial" pitchFamily="34" charset="0"/>
              </a:rPr>
              <a:t> </a:t>
            </a:r>
            <a:r>
              <a:rPr lang="en-US" sz="3200" dirty="0" smtClean="0">
                <a:solidFill>
                  <a:srgbClr val="000000"/>
                </a:solidFill>
                <a:latin typeface="Arial" pitchFamily="34" charset="0"/>
                <a:ea typeface="Times New Roman" pitchFamily="18" charset="0"/>
                <a:cs typeface="Arial" pitchFamily="34" charset="0"/>
              </a:rPr>
              <a:t>IV:  age  </a:t>
            </a:r>
            <a:br>
              <a:rPr lang="en-US" sz="3200" dirty="0" smtClean="0">
                <a:solidFill>
                  <a:srgbClr val="000000"/>
                </a:solidFill>
                <a:latin typeface="Arial" pitchFamily="34" charset="0"/>
                <a:ea typeface="Times New Roman" pitchFamily="18" charset="0"/>
                <a:cs typeface="Arial" pitchFamily="34" charset="0"/>
              </a:rPr>
            </a:br>
            <a:r>
              <a:rPr lang="en-US" sz="3200" dirty="0" smtClean="0">
                <a:solidFill>
                  <a:srgbClr val="000000"/>
                </a:solidFill>
                <a:latin typeface="Arial" pitchFamily="34" charset="0"/>
                <a:ea typeface="Times New Roman" pitchFamily="18" charset="0"/>
                <a:cs typeface="Arial" pitchFamily="34" charset="0"/>
              </a:rPr>
              <a:t>     DV:  perspective taking </a:t>
            </a:r>
            <a:endParaRPr lang="ar-SA" sz="32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US" b="1" dirty="0"/>
              <a:t>Study predicting that high school sports build character. </a:t>
            </a:r>
            <a:endParaRPr lang="en-US" b="1" dirty="0" smtClean="0"/>
          </a:p>
          <a:p>
            <a:pPr algn="l" rtl="0"/>
            <a:endParaRPr lang="en-US" b="1" dirty="0"/>
          </a:p>
          <a:p>
            <a:pPr algn="l" rtl="0"/>
            <a:endParaRPr lang="en-US" b="1" dirty="0" smtClean="0"/>
          </a:p>
          <a:p>
            <a:pPr algn="l" rtl="0"/>
            <a:endParaRPr lang="ar-SA"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105835"/>
            <a:ext cx="6248400" cy="646331"/>
          </a:xfrm>
          <a:prstGeom prst="rect">
            <a:avLst/>
          </a:prstGeom>
        </p:spPr>
        <p:txBody>
          <a:bodyPr wrap="square">
            <a:spAutoFit/>
          </a:bodyPr>
          <a:lstStyle/>
          <a:p>
            <a:r>
              <a:rPr lang="en-US" b="1" dirty="0" smtClean="0"/>
              <a:t>IV:  high school sports  </a:t>
            </a:r>
            <a:br>
              <a:rPr lang="en-US" b="1" dirty="0" smtClean="0"/>
            </a:br>
            <a:r>
              <a:rPr lang="en-US" b="1" dirty="0" smtClean="0"/>
              <a:t>     DV:  character </a:t>
            </a:r>
            <a:endParaRPr lang="en-US" b="1"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US" dirty="0"/>
              <a:t>.  </a:t>
            </a:r>
            <a:r>
              <a:rPr lang="en-US" b="1" dirty="0"/>
              <a:t>How do changes in work space affect employee reaction? </a:t>
            </a:r>
            <a:endParaRPr lang="en-US" b="1" dirty="0" smtClean="0"/>
          </a:p>
          <a:p>
            <a:pPr algn="l" rtl="0"/>
            <a:endParaRPr lang="en-US" b="1" dirty="0"/>
          </a:p>
          <a:p>
            <a:pPr algn="l" rtl="0"/>
            <a:endParaRPr lang="en-US" b="1" dirty="0" smtClean="0"/>
          </a:p>
          <a:p>
            <a:pPr algn="l" rtl="0"/>
            <a:r>
              <a:rPr lang="en-US" dirty="0"/>
              <a:t>. </a:t>
            </a:r>
            <a:endParaRPr lang="en-US" b="1" dirty="0"/>
          </a:p>
          <a:p>
            <a:pPr algn="l" rtl="0"/>
            <a:endParaRPr lang="ar-SA"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3105835"/>
            <a:ext cx="4572000" cy="646331"/>
          </a:xfrm>
          <a:prstGeom prst="rect">
            <a:avLst/>
          </a:prstGeom>
        </p:spPr>
        <p:txBody>
          <a:bodyPr>
            <a:spAutoFit/>
          </a:bodyPr>
          <a:lstStyle/>
          <a:p>
            <a:r>
              <a:rPr lang="en-US" b="1" dirty="0" smtClean="0"/>
              <a:t>IV:  changes in work space  </a:t>
            </a:r>
            <a:br>
              <a:rPr lang="en-US" b="1" dirty="0" smtClean="0"/>
            </a:br>
            <a:r>
              <a:rPr lang="en-US" b="1" dirty="0" smtClean="0"/>
              <a:t>     DV:  employee reaction </a:t>
            </a:r>
            <a:endParaRPr lang="en-US" b="1"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US" b="1" dirty="0"/>
              <a:t>Study predicting that pedestrians will walk faster on hot days versus cold days. </a:t>
            </a:r>
            <a:endParaRPr lang="en-US" b="1" dirty="0" smtClean="0"/>
          </a:p>
          <a:p>
            <a:pPr algn="l" rtl="0"/>
            <a:endParaRPr lang="en-US" b="1" dirty="0"/>
          </a:p>
          <a:p>
            <a:pPr algn="l" rtl="0"/>
            <a:endParaRPr lang="en-US" b="1" dirty="0"/>
          </a:p>
          <a:p>
            <a:pPr algn="l" rtl="0"/>
            <a:endParaRPr lang="ar-SA"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3105835"/>
            <a:ext cx="5791200" cy="646331"/>
          </a:xfrm>
          <a:prstGeom prst="rect">
            <a:avLst/>
          </a:prstGeom>
        </p:spPr>
        <p:txBody>
          <a:bodyPr wrap="square">
            <a:spAutoFit/>
          </a:bodyPr>
          <a:lstStyle/>
          <a:p>
            <a:r>
              <a:rPr lang="en-US" b="1" dirty="0" smtClean="0"/>
              <a:t>IV:  temperature (hot vs. cold)  </a:t>
            </a:r>
            <a:br>
              <a:rPr lang="en-US" b="1" dirty="0" smtClean="0"/>
            </a:br>
            <a:r>
              <a:rPr lang="en-US" b="1" dirty="0" smtClean="0"/>
              <a:t>     DV:  tempo of pedestrian walking </a:t>
            </a:r>
            <a:endParaRPr lang="en-US" b="1"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US" b="1" dirty="0"/>
              <a:t>Are younger siblings treated better by their parents than older siblings</a:t>
            </a:r>
            <a:r>
              <a:rPr lang="en-US" b="1" dirty="0" smtClean="0"/>
              <a:t>?</a:t>
            </a:r>
          </a:p>
          <a:p>
            <a:pPr algn="l" rtl="0"/>
            <a:endParaRPr lang="en-US" b="1" dirty="0"/>
          </a:p>
          <a:p>
            <a:pPr algn="l" rtl="0"/>
            <a:endParaRPr lang="en-US" b="1" dirty="0" smtClean="0"/>
          </a:p>
          <a:p>
            <a:pPr algn="l" rtl="0"/>
            <a:r>
              <a:rPr lang="en-US" dirty="0"/>
              <a:t>. </a:t>
            </a:r>
            <a:endParaRPr lang="ar-S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514350" indent="-514350"/>
            <a:r>
              <a:rPr lang="en-US" sz="3600" b="1" dirty="0" smtClean="0"/>
              <a:t>Overview of data collection techniques.</a:t>
            </a:r>
          </a:p>
        </p:txBody>
      </p:sp>
      <p:sp>
        <p:nvSpPr>
          <p:cNvPr id="3" name="Content Placeholder 2"/>
          <p:cNvSpPr>
            <a:spLocks noGrp="1"/>
          </p:cNvSpPr>
          <p:nvPr>
            <p:ph idx="1"/>
          </p:nvPr>
        </p:nvSpPr>
        <p:spPr>
          <a:xfrm>
            <a:off x="457200" y="2468880"/>
            <a:ext cx="8229600" cy="4389120"/>
          </a:xfrm>
        </p:spPr>
        <p:txBody>
          <a:bodyPr/>
          <a:lstStyle/>
          <a:p>
            <a:r>
              <a:rPr lang="en-US" dirty="0" smtClean="0"/>
              <a:t>Data-collection techniques are </a:t>
            </a:r>
            <a:r>
              <a:rPr lang="en-US" b="1" dirty="0" smtClean="0"/>
              <a:t>systematically</a:t>
            </a:r>
            <a:r>
              <a:rPr lang="en-US" dirty="0" smtClean="0"/>
              <a:t> collection of information about study sampling units(people, objects, phenomena) and the study settings .</a:t>
            </a:r>
          </a:p>
          <a:p>
            <a:endParaRPr lang="en-US" dirty="0" smtClean="0"/>
          </a:p>
          <a:p>
            <a:r>
              <a:rPr lang="en-US" dirty="0" smtClean="0"/>
              <a:t>If data are collected haphazardly, it will be difficult to answer research questions in a conclusive way.</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967335"/>
            <a:ext cx="4572000" cy="923330"/>
          </a:xfrm>
          <a:prstGeom prst="rect">
            <a:avLst/>
          </a:prstGeom>
        </p:spPr>
        <p:txBody>
          <a:bodyPr>
            <a:spAutoFit/>
          </a:bodyPr>
          <a:lstStyle/>
          <a:p>
            <a:r>
              <a:rPr lang="en-US" b="1" dirty="0" smtClean="0"/>
              <a:t>IV:  Sibling status (younger/older)  </a:t>
            </a:r>
            <a:br>
              <a:rPr lang="en-US" b="1" dirty="0" smtClean="0"/>
            </a:br>
            <a:r>
              <a:rPr lang="en-US" b="1" dirty="0" smtClean="0"/>
              <a:t>     DV:  treatment by parents </a:t>
            </a:r>
          </a:p>
          <a:p>
            <a:r>
              <a:rPr lang="en-US" b="1" dirty="0" smtClean="0"/>
              <a:t> </a:t>
            </a:r>
            <a:endParaRPr lang="en-US" b="1"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buNone/>
            </a:pPr>
            <a:r>
              <a:rPr lang="en-US" b="1" dirty="0"/>
              <a:t>For the following examples, identify </a:t>
            </a:r>
          </a:p>
          <a:p>
            <a:pPr lvl="0" algn="l" rtl="0"/>
            <a:r>
              <a:rPr lang="en-US" dirty="0"/>
              <a:t>The dependent variable</a:t>
            </a:r>
          </a:p>
          <a:p>
            <a:pPr lvl="0" algn="l" rtl="0"/>
            <a:r>
              <a:rPr lang="en-US" dirty="0"/>
              <a:t>The independent variable</a:t>
            </a:r>
          </a:p>
          <a:p>
            <a:pPr lvl="0" algn="l" rtl="0"/>
            <a:r>
              <a:rPr lang="en-US" dirty="0"/>
              <a:t>The experimental condition(s)/experimental group(s)</a:t>
            </a:r>
          </a:p>
          <a:p>
            <a:pPr lvl="0" algn="l" rtl="0"/>
            <a:r>
              <a:rPr lang="en-US" dirty="0"/>
              <a:t>The control condition/control group</a:t>
            </a:r>
          </a:p>
          <a:p>
            <a:pPr algn="l" rtl="0"/>
            <a:endParaRPr lang="ar-SA"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lstStyle/>
          <a:p>
            <a:pPr algn="l" rtl="0"/>
            <a:r>
              <a:rPr lang="en-US" dirty="0"/>
              <a:t>A researcher is studying the effect of sleep on aggression, thinking that less sleep will lead to more aggression. She has some people sleep 6 hours per night, some people sleep 3 hours per night and some people sleep as much as they want. She then monitors aggressive behavior during basketball games among participants. </a:t>
            </a:r>
          </a:p>
          <a:p>
            <a:pPr algn="l" rtl="0"/>
            <a:endParaRPr lang="ar-SA"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normAutofit/>
          </a:bodyPr>
          <a:lstStyle/>
          <a:p>
            <a:pPr algn="l" rtl="0"/>
            <a:r>
              <a:rPr lang="en-US" dirty="0"/>
              <a:t>A researcher is curious to find out what effect classical music has on people’s level of relaxation (as measured by heart rate).  He suspects that listening to classical music will make people feel more calm and relaxed.  He lets one group listen to classical music for one hour. He lets another group sit in a quiet room for one hour (</a:t>
            </a:r>
            <a:r>
              <a:rPr lang="en-US" dirty="0" err="1"/>
              <a:t>i.e</a:t>
            </a:r>
            <a:r>
              <a:rPr lang="en-US" dirty="0"/>
              <a:t> they hear no music). After one hour, he monitors the heart rate of each participant to measure their level of relaxation. </a:t>
            </a:r>
          </a:p>
          <a:p>
            <a:pPr algn="l" rtl="0"/>
            <a:endParaRPr lang="ar-SA"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normAutofit/>
          </a:bodyPr>
          <a:lstStyle/>
          <a:p>
            <a:pPr algn="l" rtl="0"/>
            <a:r>
              <a:rPr lang="en-US" dirty="0"/>
              <a:t>A researcher conducts an experiment to assess the effects of alcohol on people's sense of balance. He divides his subjects into three groups: in one group the participants drink one ounce of alcohol, in another they drink two ounces of alcohol and in a third group the participants drink soda. He then watches as each participant tries to walk on a straight line from one corner of the room to the next and notes how many times they stumble outside the line. </a:t>
            </a:r>
          </a:p>
          <a:p>
            <a:pPr algn="l" rtl="0"/>
            <a:endParaRPr lang="ar-SA"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endParaRPr lang="en-US" dirty="0" smtClean="0"/>
          </a:p>
          <a:p>
            <a:pPr algn="ctr">
              <a:buNone/>
            </a:pPr>
            <a:r>
              <a:rPr lang="en-US" dirty="0" smtClean="0"/>
              <a:t>Thank you</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Example:</a:t>
            </a:r>
            <a:r>
              <a:rPr lang="en-US" dirty="0" smtClean="0"/>
              <a:t/>
            </a:r>
            <a:br>
              <a:rPr lang="en-US" dirty="0" smtClean="0"/>
            </a:br>
            <a:endParaRPr lang="en-US" dirty="0"/>
          </a:p>
        </p:txBody>
      </p:sp>
      <p:sp>
        <p:nvSpPr>
          <p:cNvPr id="3" name="Content Placeholder 2"/>
          <p:cNvSpPr>
            <a:spLocks noGrp="1"/>
          </p:cNvSpPr>
          <p:nvPr>
            <p:ph idx="1"/>
          </p:nvPr>
        </p:nvSpPr>
        <p:spPr>
          <a:xfrm>
            <a:off x="381000" y="1447800"/>
            <a:ext cx="8229600" cy="4389120"/>
          </a:xfrm>
        </p:spPr>
        <p:txBody>
          <a:bodyPr>
            <a:normAutofit/>
          </a:bodyPr>
          <a:lstStyle/>
          <a:p>
            <a:r>
              <a:rPr lang="en-US" sz="2800" dirty="0" smtClean="0"/>
              <a:t>During a nutrition survey three different weighing scales were used in three villages. The researchers did not record which scales were used in which village. After completion of the survey it was discovered that the scales were not standardized and indicated different weights when weighing the same child. </a:t>
            </a:r>
          </a:p>
          <a:p>
            <a:r>
              <a:rPr lang="en-US" sz="2800" dirty="0" smtClean="0"/>
              <a:t>Can investigators conclude in which village malnutrition was most prevalent?</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52600"/>
            <a:ext cx="8229600" cy="591312"/>
          </a:xfrm>
        </p:spPr>
        <p:txBody>
          <a:bodyPr>
            <a:normAutofit fontScale="90000"/>
          </a:bodyPr>
          <a:lstStyle/>
          <a:p>
            <a:r>
              <a:rPr lang="en-US" dirty="0" smtClean="0"/>
              <a:t>data collection techniques</a:t>
            </a:r>
            <a:br>
              <a:rPr lang="en-US" dirty="0" smtClean="0"/>
            </a:br>
            <a:endParaRPr lang="en-US" dirty="0"/>
          </a:p>
        </p:txBody>
      </p:sp>
      <p:sp>
        <p:nvSpPr>
          <p:cNvPr id="3" name="Content Placeholder 2"/>
          <p:cNvSpPr>
            <a:spLocks noGrp="1"/>
          </p:cNvSpPr>
          <p:nvPr>
            <p:ph idx="1"/>
          </p:nvPr>
        </p:nvSpPr>
        <p:spPr/>
        <p:txBody>
          <a:bodyPr/>
          <a:lstStyle/>
          <a:p>
            <a:pPr marL="514350" lvl="0" indent="-514350">
              <a:buFont typeface="+mj-lt"/>
              <a:buAutoNum type="arabicPeriod"/>
            </a:pPr>
            <a:r>
              <a:rPr lang="en-US" dirty="0" smtClean="0"/>
              <a:t>Using available information </a:t>
            </a:r>
          </a:p>
          <a:p>
            <a:pPr marL="514350" lvl="0" indent="-514350">
              <a:buFont typeface="+mj-lt"/>
              <a:buAutoNum type="arabicPeriod"/>
            </a:pPr>
            <a:r>
              <a:rPr lang="en-US" dirty="0" smtClean="0"/>
              <a:t>Observing </a:t>
            </a:r>
          </a:p>
          <a:p>
            <a:pPr marL="514350" lvl="0" indent="-514350">
              <a:buFont typeface="+mj-lt"/>
              <a:buAutoNum type="arabicPeriod"/>
            </a:pPr>
            <a:r>
              <a:rPr lang="en-US" dirty="0" smtClean="0"/>
              <a:t>Interviewing (face-to-face) </a:t>
            </a:r>
          </a:p>
          <a:p>
            <a:pPr marL="514350" lvl="0" indent="-514350">
              <a:buFont typeface="+mj-lt"/>
              <a:buAutoNum type="arabicPeriod"/>
            </a:pPr>
            <a:r>
              <a:rPr lang="en-US" dirty="0" smtClean="0"/>
              <a:t>Administering written questionnaires </a:t>
            </a:r>
          </a:p>
          <a:p>
            <a:pPr marL="514350" lvl="0" indent="-514350">
              <a:buFont typeface="+mj-lt"/>
              <a:buAutoNum type="arabicPeriod"/>
            </a:pPr>
            <a:r>
              <a:rPr lang="en-US" dirty="0" smtClean="0"/>
              <a:t>Focus group discussions </a:t>
            </a:r>
          </a:p>
          <a:p>
            <a:pPr marL="514350" lvl="0" indent="-514350">
              <a:buFont typeface="+mj-lt"/>
              <a:buAutoNum type="arabicPeriod"/>
            </a:pPr>
            <a:r>
              <a:rPr lang="en-US" dirty="0" smtClean="0"/>
              <a:t>Projective techniques, mapping, scaling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143000"/>
            <a:ext cx="8229600" cy="1143000"/>
          </a:xfrm>
        </p:spPr>
        <p:txBody>
          <a:bodyPr>
            <a:normAutofit fontScale="90000"/>
          </a:bodyPr>
          <a:lstStyle/>
          <a:p>
            <a:pPr lvl="0"/>
            <a:r>
              <a:rPr lang="en-US" dirty="0" smtClean="0"/>
              <a:t>Using available information </a:t>
            </a:r>
            <a:br>
              <a:rPr lang="en-US" dirty="0" smtClean="0"/>
            </a:br>
            <a:endParaRPr lang="en-US" dirty="0"/>
          </a:p>
        </p:txBody>
      </p:sp>
      <p:sp>
        <p:nvSpPr>
          <p:cNvPr id="3" name="Content Placeholder 2"/>
          <p:cNvSpPr>
            <a:spLocks noGrp="1"/>
          </p:cNvSpPr>
          <p:nvPr>
            <p:ph idx="1"/>
          </p:nvPr>
        </p:nvSpPr>
        <p:spPr/>
        <p:txBody>
          <a:bodyPr/>
          <a:lstStyle/>
          <a:p>
            <a:r>
              <a:rPr lang="en-US" dirty="0" smtClean="0"/>
              <a:t>Usually there is a large amount of data that has already been collected by others.</a:t>
            </a:r>
          </a:p>
          <a:p>
            <a:r>
              <a:rPr lang="en-US" dirty="0" smtClean="0"/>
              <a:t>Locating these sources and retrieving the information is a good starting point in any data collection effort.</a:t>
            </a:r>
          </a:p>
          <a:p>
            <a:pPr>
              <a:buNone/>
            </a:pPr>
            <a:endParaRPr lang="en-US" dirty="0" smtClean="0"/>
          </a:p>
          <a:p>
            <a:r>
              <a:rPr lang="en-US" dirty="0" smtClean="0"/>
              <a:t>Examples:</a:t>
            </a:r>
          </a:p>
          <a:p>
            <a:pPr>
              <a:buNone/>
            </a:pPr>
            <a:r>
              <a:rPr lang="en-US" dirty="0" smtClean="0"/>
              <a:t>    health information system data, census data, unpublished reports and publications in archives and libraries. Death registry or birth registry.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The use of </a:t>
            </a:r>
            <a:r>
              <a:rPr lang="en-US" b="1" dirty="0" smtClean="0"/>
              <a:t>key informants:</a:t>
            </a:r>
          </a:p>
          <a:p>
            <a:pPr>
              <a:buNone/>
            </a:pPr>
            <a:r>
              <a:rPr lang="en-US" dirty="0" smtClean="0"/>
              <a:t>    knowledgeable community leaders .</a:t>
            </a:r>
          </a:p>
          <a:p>
            <a:pPr>
              <a:buNone/>
            </a:pPr>
            <a:r>
              <a:rPr lang="en-US" dirty="0" smtClean="0"/>
              <a:t>    health staff at various levels. </a:t>
            </a:r>
          </a:p>
          <a:p>
            <a:pPr>
              <a:buNone/>
            </a:pPr>
            <a:r>
              <a:rPr lang="en-US" dirty="0" smtClean="0"/>
              <a:t>  </a:t>
            </a:r>
          </a:p>
          <a:p>
            <a:r>
              <a:rPr lang="en-US" dirty="0" smtClean="0"/>
              <a:t>Other sources of available data are </a:t>
            </a:r>
            <a:r>
              <a:rPr lang="en-US" b="1" dirty="0" smtClean="0"/>
              <a:t>newspapers</a:t>
            </a:r>
            <a:r>
              <a:rPr lang="en-US" dirty="0" smtClean="0"/>
              <a:t> and published </a:t>
            </a:r>
            <a:r>
              <a:rPr lang="en-US" b="1" dirty="0" smtClean="0"/>
              <a:t>case histories</a:t>
            </a:r>
            <a:r>
              <a:rPr lang="en-US" dirty="0" smtClean="0"/>
              <a:t>, e.g., patients suffering from serious diseases, or their relatives, telling their experiences and how they cope.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181600"/>
          </a:xfrm>
        </p:spPr>
        <p:txBody>
          <a:bodyPr>
            <a:normAutofit/>
          </a:bodyPr>
          <a:lstStyle/>
          <a:p>
            <a:r>
              <a:rPr lang="en-US" dirty="0" smtClean="0"/>
              <a:t>In order to retrieve the data from available sources, the researcher will have to design an instrument such as a checklist or compilation sheet. </a:t>
            </a:r>
          </a:p>
          <a:p>
            <a:endParaRPr lang="en-US" dirty="0" smtClean="0"/>
          </a:p>
          <a:p>
            <a:r>
              <a:rPr lang="en-US" dirty="0" smtClean="0"/>
              <a:t>In designing such instruments, it is important to inspect the layout of the source documents from which the data is to be extracted. </a:t>
            </a:r>
          </a:p>
          <a:p>
            <a:endParaRPr lang="en-US" dirty="0" smtClean="0"/>
          </a:p>
          <a:p>
            <a:r>
              <a:rPr lang="en-US" dirty="0" smtClean="0"/>
              <a:t>This will save time and reduce error.</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219</TotalTime>
  <Words>1656</Words>
  <Application>Microsoft Office PowerPoint</Application>
  <PresentationFormat>On-screen Show (4:3)</PresentationFormat>
  <Paragraphs>189</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Flow</vt:lpstr>
      <vt:lpstr>Data Collection Tools</vt:lpstr>
      <vt:lpstr>Session objectives</vt:lpstr>
      <vt:lpstr>Lecture contents</vt:lpstr>
      <vt:lpstr>Overview of data collection techniques.</vt:lpstr>
      <vt:lpstr>Example: </vt:lpstr>
      <vt:lpstr>data collection techniques </vt:lpstr>
      <vt:lpstr>Using available information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Data collection techniques and tools </vt:lpstr>
      <vt:lpstr>PowerPoint Presentation</vt:lpstr>
      <vt:lpstr>BIAS IN INFORMATION COLLECTION</vt:lpstr>
      <vt:lpstr>PowerPoint Presentation</vt:lpstr>
      <vt:lpstr>PowerPoint Presentation</vt:lpstr>
      <vt:lpstr>PowerPoint Presentation</vt:lpstr>
      <vt:lpstr>Exercise</vt:lpstr>
      <vt:lpstr>Determine  DV &amp; IV</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Deftones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Collection Tools</dc:title>
  <dc:creator>Ashry</dc:creator>
  <cp:lastModifiedBy>3422</cp:lastModifiedBy>
  <cp:revision>42</cp:revision>
  <dcterms:created xsi:type="dcterms:W3CDTF">2013-12-24T19:59:04Z</dcterms:created>
  <dcterms:modified xsi:type="dcterms:W3CDTF">2015-10-14T08:44:50Z</dcterms:modified>
</cp:coreProperties>
</file>