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22"/>
  </p:notesMasterIdLst>
  <p:handoutMasterIdLst>
    <p:handoutMasterId r:id="rId23"/>
  </p:handoutMasterIdLst>
  <p:sldIdLst>
    <p:sldId id="256" r:id="rId3"/>
    <p:sldId id="291" r:id="rId4"/>
    <p:sldId id="292" r:id="rId5"/>
    <p:sldId id="301" r:id="rId6"/>
    <p:sldId id="300" r:id="rId7"/>
    <p:sldId id="294" r:id="rId8"/>
    <p:sldId id="302" r:id="rId9"/>
    <p:sldId id="303" r:id="rId10"/>
    <p:sldId id="295" r:id="rId11"/>
    <p:sldId id="296" r:id="rId12"/>
    <p:sldId id="297" r:id="rId13"/>
    <p:sldId id="304" r:id="rId14"/>
    <p:sldId id="298" r:id="rId15"/>
    <p:sldId id="306" r:id="rId16"/>
    <p:sldId id="305" r:id="rId17"/>
    <p:sldId id="312" r:id="rId18"/>
    <p:sldId id="316" r:id="rId19"/>
    <p:sldId id="315" r:id="rId20"/>
    <p:sldId id="313" r:id="rId21"/>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varScale="1">
        <p:scale>
          <a:sx n="68" d="100"/>
          <a:sy n="68" d="100"/>
        </p:scale>
        <p:origin x="-600"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eaLnBrk="1" hangingPunct="1">
              <a:defRPr sz="1200"/>
            </a:lvl1pPr>
          </a:lstStyle>
          <a:p>
            <a:pPr>
              <a:defRPr/>
            </a:pPr>
            <a:fld id="{75E5ED42-6D00-412C-836E-E9E780B4FBFB}" type="datetimeFigureOut">
              <a:rPr lang="en-US"/>
              <a:pPr>
                <a:defRPr/>
              </a:pPr>
              <a:t>9/8/2015</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EB90F9B-A756-4AA5-B1EE-DBA3ABD0A76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eaLnBrk="1" hangingPunct="1">
              <a:defRPr sz="1200"/>
            </a:lvl1pPr>
          </a:lstStyle>
          <a:p>
            <a:pPr>
              <a:defRPr/>
            </a:pPr>
            <a:fld id="{0C84CDC5-DD3D-49B6-85CF-9F12771A1075}" type="datetimeFigureOut">
              <a:rPr lang="en-US"/>
              <a:pPr>
                <a:defRPr/>
              </a:pPr>
              <a:t>9/8/2015</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540D6E1-7BDF-44F6-A57C-6C893D1F24B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a:lstStyle/>
          <a:p>
            <a:fld id="{FE380532-44F0-497E-B6C0-DA30DD55BC73}" type="slidenum">
              <a:rPr lang="ar-SA" altLang="ar-SA" smtClean="0">
                <a:solidFill>
                  <a:srgbClr val="000000"/>
                </a:solidFill>
              </a:rPr>
              <a:pPr/>
              <a:t>3</a:t>
            </a:fld>
            <a:endParaRPr lang="en-GB" altLang="ar-SA" smtClean="0">
              <a:solidFill>
                <a:srgbClr val="000000"/>
              </a:solidFill>
            </a:endParaRPr>
          </a:p>
        </p:txBody>
      </p:sp>
      <p:sp>
        <p:nvSpPr>
          <p:cNvPr id="29699" name="Rectangle 2"/>
          <p:cNvSpPr>
            <a:spLocks noGrp="1" noRot="1" noChangeAspect="1" noChangeArrowheads="1" noTextEdit="1"/>
          </p:cNvSpPr>
          <p:nvPr>
            <p:ph type="sldImg"/>
          </p:nvPr>
        </p:nvSpPr>
        <p:spPr bwMode="auto">
          <a:xfrm>
            <a:off x="2862263" y="519113"/>
            <a:ext cx="3417887" cy="2562225"/>
          </a:xfrm>
          <a:noFill/>
          <a:ln>
            <a:solidFill>
              <a:srgbClr val="000000"/>
            </a:solidFill>
            <a:miter lim="800000"/>
            <a:headEnd/>
            <a:tailEnd/>
          </a:ln>
        </p:spPr>
      </p:sp>
      <p:sp>
        <p:nvSpPr>
          <p:cNvPr id="29700" name="Rectangle 3"/>
          <p:cNvSpPr>
            <a:spLocks noGrp="1" noChangeArrowheads="1"/>
          </p:cNvSpPr>
          <p:nvPr>
            <p:ph type="body" idx="1"/>
          </p:nvPr>
        </p:nvSpPr>
        <p:spPr bwMode="auto">
          <a:xfrm>
            <a:off x="1201738" y="3257550"/>
            <a:ext cx="6734175" cy="3084513"/>
          </a:xfrm>
          <a:noFill/>
        </p:spPr>
        <p:txBody>
          <a:bodyPr wrap="square" numCol="1" anchor="t" anchorCtr="0" compatLnSpc="1">
            <a:prstTxWarp prst="textNoShape">
              <a:avLst/>
            </a:prstTxWarp>
          </a:bodyPr>
          <a:lstStyle/>
          <a:p>
            <a:pPr eaLnBrk="1" hangingPunct="1">
              <a:spcBef>
                <a:spcPct val="0"/>
              </a:spcBef>
            </a:pPr>
            <a:endParaRPr lang="en-GB" altLang="ar-SA"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282E3521-DDA1-49AA-8566-2D140E7701BA}" type="slidenum">
              <a:rPr lang="ar-SA" altLang="ar-SA" smtClean="0">
                <a:solidFill>
                  <a:srgbClr val="000000"/>
                </a:solidFill>
              </a:rPr>
              <a:pPr/>
              <a:t>6</a:t>
            </a:fld>
            <a:endParaRPr lang="en-US" altLang="ar-SA" smtClean="0">
              <a:solidFill>
                <a:srgbClr val="000000"/>
              </a:solidFill>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xfrm>
            <a:off x="1219200" y="3257550"/>
            <a:ext cx="6705600" cy="30861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ln>
            <a:miter lim="800000"/>
            <a:headEnd/>
            <a:tailEnd/>
          </a:ln>
        </p:spPr>
        <p:txBody>
          <a:bodyPr/>
          <a:lstStyle/>
          <a:p>
            <a:fld id="{4A040A96-C72B-4422-BDE1-55C6BF4A272F}" type="slidenum">
              <a:rPr lang="ar-SA" altLang="ar-SA" smtClean="0"/>
              <a:pPr/>
              <a:t>15</a:t>
            </a:fld>
            <a:endParaRPr lang="en-US" altLang="ar-SA" smtClean="0"/>
          </a:p>
        </p:txBody>
      </p:sp>
      <p:sp>
        <p:nvSpPr>
          <p:cNvPr id="31747" name="Rectangle 2"/>
          <p:cNvSpPr>
            <a:spLocks noGrp="1" noRot="1" noChangeAspect="1" noChangeArrowheads="1" noTextEdit="1"/>
          </p:cNvSpPr>
          <p:nvPr>
            <p:ph type="sldImg"/>
          </p:nvPr>
        </p:nvSpPr>
        <p:spPr bwMode="auto">
          <a:xfrm>
            <a:off x="2862263" y="519113"/>
            <a:ext cx="3417887" cy="2562225"/>
          </a:xfrm>
          <a:noFill/>
          <a:ln>
            <a:solidFill>
              <a:srgbClr val="000000"/>
            </a:solidFill>
            <a:miter lim="800000"/>
            <a:headEnd/>
            <a:tailEnd/>
          </a:ln>
        </p:spPr>
      </p:sp>
      <p:sp>
        <p:nvSpPr>
          <p:cNvPr id="31748" name="Rectangle 3"/>
          <p:cNvSpPr>
            <a:spLocks noGrp="1" noChangeArrowheads="1"/>
          </p:cNvSpPr>
          <p:nvPr>
            <p:ph type="body" idx="1"/>
          </p:nvPr>
        </p:nvSpPr>
        <p:spPr bwMode="auto">
          <a:xfrm>
            <a:off x="1201738" y="3257550"/>
            <a:ext cx="6734175" cy="3084513"/>
          </a:xfrm>
          <a:noFill/>
        </p:spPr>
        <p:txBody>
          <a:bodyPr wrap="square" numCol="1" anchor="t" anchorCtr="0" compatLnSpc="1">
            <a:prstTxWarp prst="textNoShape">
              <a:avLst/>
            </a:prstTxWarp>
          </a:bodyPr>
          <a:lstStyle/>
          <a:p>
            <a:pPr eaLnBrk="1" hangingPunct="1"/>
            <a:endParaRPr lang="ar-EG" altLang="ar-SA"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ABBDCFD8-A068-4733-A1F1-F955AFB556CA}" type="datetime4">
              <a:rPr lang="en-US"/>
              <a:pPr>
                <a:defRPr/>
              </a:pPr>
              <a:t>September 8, 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2E14CD87-9BBE-4612-9C9E-4C846F90C32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ECD244F-AC13-4AAA-8CC2-42D1010E22EB}" type="datetime4">
              <a:rPr lang="en-US"/>
              <a:pPr>
                <a:defRPr/>
              </a:pPr>
              <a:t>September 8, 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3AD59913-0E1D-4756-907F-7652B24481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E9795E-E35D-4720-BAB0-0B82BD84CB86}" type="datetime4">
              <a:rPr lang="en-US"/>
              <a:pPr>
                <a:defRPr/>
              </a:pPr>
              <a:t>September 8, 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16FF2C19-259B-4431-9B81-E69E49EC44A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D3271B-ED77-405F-92EE-5EBA6542BCEA}" type="datetime4">
              <a:rPr lang="en-US"/>
              <a:pPr>
                <a:defRPr/>
              </a:pPr>
              <a:t>September 8, 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4A5E6330-2032-4A95-A34E-3D95E97C3B0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457200" y="1600200"/>
            <a:ext cx="8229600" cy="4525963"/>
          </a:xfrm>
        </p:spPr>
        <p:txBody>
          <a:bodyPr/>
          <a:lstStyle/>
          <a:p>
            <a:pPr lvl="0"/>
            <a:endParaRPr lang="ar-SA" noProof="0"/>
          </a:p>
        </p:txBody>
      </p:sp>
      <p:sp>
        <p:nvSpPr>
          <p:cNvPr id="4" name="Date Placeholder 3"/>
          <p:cNvSpPr>
            <a:spLocks noGrp="1"/>
          </p:cNvSpPr>
          <p:nvPr>
            <p:ph type="dt" sz="half" idx="10"/>
          </p:nvPr>
        </p:nvSpPr>
        <p:spPr>
          <a:xfrm>
            <a:off x="6553200" y="6245225"/>
            <a:ext cx="2133600" cy="476250"/>
          </a:xfrm>
        </p:spPr>
        <p:txBody>
          <a:bodyPr/>
          <a:lstStyle>
            <a:lvl1pPr>
              <a:defRPr/>
            </a:lvl1pPr>
          </a:lstStyle>
          <a:p>
            <a:pPr>
              <a:defRPr/>
            </a:pPr>
            <a:fld id="{30B7E306-9388-4709-877F-F9F071C7C3CF}" type="datetime4">
              <a:rPr lang="en-US"/>
              <a:pPr>
                <a:defRPr/>
              </a:pPr>
              <a:t>September 8, 2015</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a:xfrm>
            <a:off x="457200" y="6245225"/>
            <a:ext cx="2133600" cy="476250"/>
          </a:xfrm>
        </p:spPr>
        <p:txBody>
          <a:bodyPr/>
          <a:lstStyle>
            <a:lvl1pPr>
              <a:defRPr/>
            </a:lvl1pPr>
          </a:lstStyle>
          <a:p>
            <a:pPr>
              <a:defRPr/>
            </a:pPr>
            <a:fld id="{3977F606-FB84-45C9-A902-A53A7889FE5A}" type="slidenum">
              <a:rPr lang="ar-SA"/>
              <a:pPr>
                <a:defRPr/>
              </a:pPr>
              <a:t>‹#›</a:t>
            </a:fld>
            <a:endParaRPr lang="en-US"/>
          </a:p>
        </p:txBody>
      </p:sp>
    </p:spTree>
  </p:cSld>
  <p:clrMapOvr>
    <a:masterClrMapping/>
  </p:clrMapOvr>
  <p:transition>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p:txBody>
          <a:bodyPr/>
          <a:lstStyle>
            <a:lvl1pPr>
              <a:defRPr/>
            </a:lvl1pPr>
          </a:lstStyle>
          <a:p>
            <a:pPr>
              <a:defRPr/>
            </a:pPr>
            <a:fld id="{8C4584D8-2BA7-41F4-982B-62FD4D9A948C}" type="datetime4">
              <a:rPr lang="en-US"/>
              <a:pPr>
                <a:defRPr/>
              </a:pPr>
              <a:t>September 8, 2015</a:t>
            </a:fld>
            <a:endParaRPr lang="en-US"/>
          </a:p>
        </p:txBody>
      </p:sp>
      <p:sp>
        <p:nvSpPr>
          <p:cNvPr id="6" name="Rectangle 41"/>
          <p:cNvSpPr>
            <a:spLocks noGrp="1" noChangeArrowheads="1"/>
          </p:cNvSpPr>
          <p:nvPr>
            <p:ph type="ftr" sz="quarter" idx="11"/>
          </p:nvPr>
        </p:nvSpPr>
        <p:spPr/>
        <p:txBody>
          <a:bodyPr/>
          <a:lstStyle>
            <a:lvl1pPr>
              <a:defRPr/>
            </a:lvl1pPr>
          </a:lstStyle>
          <a:p>
            <a:pPr>
              <a:defRPr/>
            </a:pPr>
            <a:r>
              <a:rPr lang="en-US"/>
              <a:t>Prof. Ashry Gad</a:t>
            </a:r>
          </a:p>
        </p:txBody>
      </p:sp>
      <p:sp>
        <p:nvSpPr>
          <p:cNvPr id="7" name="Rectangle 42"/>
          <p:cNvSpPr>
            <a:spLocks noGrp="1" noChangeArrowheads="1"/>
          </p:cNvSpPr>
          <p:nvPr>
            <p:ph type="sldNum" sz="quarter" idx="12"/>
          </p:nvPr>
        </p:nvSpPr>
        <p:spPr/>
        <p:txBody>
          <a:bodyPr/>
          <a:lstStyle>
            <a:lvl1pPr>
              <a:defRPr/>
            </a:lvl1pPr>
          </a:lstStyle>
          <a:p>
            <a:pPr>
              <a:defRPr/>
            </a:pPr>
            <a:fld id="{F219C2F0-C297-41E7-8B5E-B8F131720732}" type="slidenum">
              <a:rPr lang="ar-SA"/>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C16E0881-9389-48ED-AB42-81F47D7DDE59}" type="datetime4">
              <a:rPr lang="en-US"/>
              <a:pPr>
                <a:defRPr/>
              </a:pPr>
              <a:t>September 8, 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6C35A7DF-F264-409B-B753-7F8253D39C61}"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61D7B7-983F-4DB5-B568-71700F29CE0F}" type="datetime4">
              <a:rPr lang="en-US"/>
              <a:pPr>
                <a:defRPr/>
              </a:pPr>
              <a:t>September 8, 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9435DFDE-7412-4EE7-847E-9B96E227844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283E2B-14DC-42DF-8F83-6FF46D8A67CC}" type="datetime4">
              <a:rPr lang="en-US"/>
              <a:pPr>
                <a:defRPr/>
              </a:pPr>
              <a:t>September 8, 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621A45F8-4509-43F9-87D6-64547E3CAD60}"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1FE9BDC-01AD-41EC-839C-3EB22BEBE949}" type="datetime4">
              <a:rPr lang="en-US"/>
              <a:pPr>
                <a:defRPr/>
              </a:pPr>
              <a:t>September 8, 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E019CD16-A377-45EE-9515-E816E34F195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8297E00-287A-48CD-959F-49A9D539FCE5}" type="datetime4">
              <a:rPr lang="en-US"/>
              <a:pPr>
                <a:defRPr/>
              </a:pPr>
              <a:t>September 8, 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Prof. Ashry Gad</a:t>
            </a:r>
          </a:p>
        </p:txBody>
      </p:sp>
      <p:sp>
        <p:nvSpPr>
          <p:cNvPr id="9" name="Slide Number Placeholder 5"/>
          <p:cNvSpPr>
            <a:spLocks noGrp="1"/>
          </p:cNvSpPr>
          <p:nvPr>
            <p:ph type="sldNum" sz="quarter" idx="12"/>
          </p:nvPr>
        </p:nvSpPr>
        <p:spPr/>
        <p:txBody>
          <a:bodyPr/>
          <a:lstStyle>
            <a:lvl1pPr>
              <a:defRPr/>
            </a:lvl1pPr>
          </a:lstStyle>
          <a:p>
            <a:pPr>
              <a:defRPr/>
            </a:pPr>
            <a:fld id="{8E9438F5-46CA-49C0-908F-3FF7A458D6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9BE95-4BA8-4CC8-A9A0-A876FA3024B9}" type="datetime4">
              <a:rPr lang="en-US"/>
              <a:pPr>
                <a:defRPr/>
              </a:pPr>
              <a:t>September 8, 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F2B2B7A1-83ED-4518-80FA-EC78FDA6337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D27B52F-2FA5-454F-9755-0E87C388E01D}" type="datetime4">
              <a:rPr lang="en-US"/>
              <a:pPr>
                <a:defRPr/>
              </a:pPr>
              <a:t>September 8, 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Prof. Ashry Gad</a:t>
            </a:r>
          </a:p>
        </p:txBody>
      </p:sp>
      <p:sp>
        <p:nvSpPr>
          <p:cNvPr id="5" name="Slide Number Placeholder 5"/>
          <p:cNvSpPr>
            <a:spLocks noGrp="1"/>
          </p:cNvSpPr>
          <p:nvPr>
            <p:ph type="sldNum" sz="quarter" idx="12"/>
          </p:nvPr>
        </p:nvSpPr>
        <p:spPr/>
        <p:txBody>
          <a:bodyPr/>
          <a:lstStyle>
            <a:lvl1pPr>
              <a:defRPr/>
            </a:lvl1pPr>
          </a:lstStyle>
          <a:p>
            <a:pPr>
              <a:defRPr/>
            </a:pPr>
            <a:fld id="{1D641D08-90F9-4529-BF96-5AFE1E0030E8}"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86ED91-281B-4949-9DA5-66E6DE162E89}" type="datetime4">
              <a:rPr lang="en-US"/>
              <a:pPr>
                <a:defRPr/>
              </a:pPr>
              <a:t>September 8, 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Prof. Ashry Gad</a:t>
            </a:r>
          </a:p>
        </p:txBody>
      </p:sp>
      <p:sp>
        <p:nvSpPr>
          <p:cNvPr id="4" name="Slide Number Placeholder 5"/>
          <p:cNvSpPr>
            <a:spLocks noGrp="1"/>
          </p:cNvSpPr>
          <p:nvPr>
            <p:ph type="sldNum" sz="quarter" idx="12"/>
          </p:nvPr>
        </p:nvSpPr>
        <p:spPr/>
        <p:txBody>
          <a:bodyPr/>
          <a:lstStyle>
            <a:lvl1pPr>
              <a:defRPr/>
            </a:lvl1pPr>
          </a:lstStyle>
          <a:p>
            <a:pPr>
              <a:defRPr/>
            </a:pPr>
            <a:fld id="{6C6D6F4E-B2A1-4C5F-9EDC-1421F070279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F1CA5E-3F4A-472B-A8A4-067A91513F7E}" type="datetime4">
              <a:rPr lang="en-US"/>
              <a:pPr>
                <a:defRPr/>
              </a:pPr>
              <a:t>September 8, 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D57DAA05-C7BC-4D5B-AAC4-1FF6346FD91B}"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05928E3-0FE5-4263-BC7B-3D6BA5479410}" type="datetime4">
              <a:rPr lang="en-US"/>
              <a:pPr>
                <a:defRPr/>
              </a:pPr>
              <a:t>September 8, 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1009B2FC-1E46-49FB-B7A1-F6E4B38DD641}"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254CB3-A7CB-4132-8BE9-BBF9D0B3774E}" type="datetime4">
              <a:rPr lang="en-US"/>
              <a:pPr>
                <a:defRPr/>
              </a:pPr>
              <a:t>September 8, 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93BBF92B-FB85-45E1-8052-2EF9E8A4DA2F}"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D407CF-CE66-4EBF-8B12-79B704CAED5F}" type="datetime4">
              <a:rPr lang="en-US"/>
              <a:pPr>
                <a:defRPr/>
              </a:pPr>
              <a:t>September 8, 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44FC85D4-B3FD-422D-84EB-66C1B80E04FB}"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495800"/>
          </a:xfrm>
        </p:spPr>
        <p:txBody>
          <a:bodyPr/>
          <a:lstStyle/>
          <a:p>
            <a:pPr lvl="0"/>
            <a:endParaRPr lang="en-US" noProof="0" smtClean="0"/>
          </a:p>
        </p:txBody>
      </p:sp>
      <p:sp>
        <p:nvSpPr>
          <p:cNvPr id="5" name="Rectangle 24"/>
          <p:cNvSpPr>
            <a:spLocks noGrp="1" noChangeArrowheads="1"/>
          </p:cNvSpPr>
          <p:nvPr>
            <p:ph type="dt" sz="half" idx="10"/>
          </p:nvPr>
        </p:nvSpPr>
        <p:spPr/>
        <p:txBody>
          <a:bodyPr/>
          <a:lstStyle>
            <a:lvl1pPr>
              <a:defRPr/>
            </a:lvl1pPr>
          </a:lstStyle>
          <a:p>
            <a:pPr>
              <a:defRPr/>
            </a:pPr>
            <a:fld id="{E3F0A92B-9AB0-4161-A665-3087F967286D}" type="datetime4">
              <a:rPr lang="en-US"/>
              <a:pPr>
                <a:defRPr/>
              </a:pPr>
              <a:t>September 8, 2015</a:t>
            </a:fld>
            <a:endParaRPr lang="en-US"/>
          </a:p>
        </p:txBody>
      </p:sp>
      <p:sp>
        <p:nvSpPr>
          <p:cNvPr id="6" name="Rectangle 25"/>
          <p:cNvSpPr>
            <a:spLocks noGrp="1" noChangeArrowheads="1"/>
          </p:cNvSpPr>
          <p:nvPr>
            <p:ph type="ftr" sz="quarter" idx="11"/>
          </p:nvPr>
        </p:nvSpPr>
        <p:spPr/>
        <p:txBody>
          <a:bodyPr/>
          <a:lstStyle>
            <a:lvl1pPr>
              <a:defRPr/>
            </a:lvl1pPr>
          </a:lstStyle>
          <a:p>
            <a:pPr>
              <a:defRPr/>
            </a:pPr>
            <a:r>
              <a:rPr lang="en-US"/>
              <a:t>Prof. Ashry Gad</a:t>
            </a:r>
          </a:p>
        </p:txBody>
      </p:sp>
      <p:sp>
        <p:nvSpPr>
          <p:cNvPr id="7" name="Rectangle 26"/>
          <p:cNvSpPr>
            <a:spLocks noGrp="1" noChangeArrowheads="1"/>
          </p:cNvSpPr>
          <p:nvPr>
            <p:ph type="sldNum" sz="quarter" idx="12"/>
          </p:nvPr>
        </p:nvSpPr>
        <p:spPr/>
        <p:txBody>
          <a:bodyPr/>
          <a:lstStyle>
            <a:lvl1pPr>
              <a:defRPr/>
            </a:lvl1pPr>
          </a:lstStyle>
          <a:p>
            <a:pPr>
              <a:defRPr/>
            </a:pPr>
            <a:fld id="{6DF7B6A9-3D74-4219-95F8-22B5D225E6C7}" type="slidenum">
              <a:rPr lang="ar-SA"/>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495800"/>
          </a:xfrm>
        </p:spPr>
        <p:txBody>
          <a:bodyPr/>
          <a:lstStyle/>
          <a:p>
            <a:pPr lvl="0"/>
            <a:endParaRPr lang="en-US" noProof="0" smtClean="0"/>
          </a:p>
        </p:txBody>
      </p:sp>
      <p:sp>
        <p:nvSpPr>
          <p:cNvPr id="4" name="Rectangle 24"/>
          <p:cNvSpPr>
            <a:spLocks noGrp="1" noChangeArrowheads="1"/>
          </p:cNvSpPr>
          <p:nvPr>
            <p:ph type="dt" sz="half" idx="10"/>
          </p:nvPr>
        </p:nvSpPr>
        <p:spPr/>
        <p:txBody>
          <a:bodyPr/>
          <a:lstStyle>
            <a:lvl1pPr>
              <a:defRPr/>
            </a:lvl1pPr>
          </a:lstStyle>
          <a:p>
            <a:pPr>
              <a:defRPr/>
            </a:pPr>
            <a:fld id="{51720A4F-8920-4D81-987C-1D52833ED75C}" type="datetime4">
              <a:rPr lang="en-US"/>
              <a:pPr>
                <a:defRPr/>
              </a:pPr>
              <a:t>September 8, 2015</a:t>
            </a:fld>
            <a:endParaRPr lang="en-US"/>
          </a:p>
        </p:txBody>
      </p:sp>
      <p:sp>
        <p:nvSpPr>
          <p:cNvPr id="5" name="Rectangle 25"/>
          <p:cNvSpPr>
            <a:spLocks noGrp="1" noChangeArrowheads="1"/>
          </p:cNvSpPr>
          <p:nvPr>
            <p:ph type="ftr" sz="quarter" idx="11"/>
          </p:nvPr>
        </p:nvSpPr>
        <p:spPr/>
        <p:txBody>
          <a:bodyPr/>
          <a:lstStyle>
            <a:lvl1pPr>
              <a:defRPr/>
            </a:lvl1pPr>
          </a:lstStyle>
          <a:p>
            <a:pPr>
              <a:defRPr/>
            </a:pPr>
            <a:r>
              <a:rPr lang="en-US"/>
              <a:t>Prof. Ashry Gad</a:t>
            </a:r>
          </a:p>
        </p:txBody>
      </p:sp>
      <p:sp>
        <p:nvSpPr>
          <p:cNvPr id="6" name="Rectangle 26"/>
          <p:cNvSpPr>
            <a:spLocks noGrp="1" noChangeArrowheads="1"/>
          </p:cNvSpPr>
          <p:nvPr>
            <p:ph type="sldNum" sz="quarter" idx="12"/>
          </p:nvPr>
        </p:nvSpPr>
        <p:spPr/>
        <p:txBody>
          <a:bodyPr/>
          <a:lstStyle>
            <a:lvl1pPr>
              <a:defRPr/>
            </a:lvl1pPr>
          </a:lstStyle>
          <a:p>
            <a:pPr>
              <a:defRPr/>
            </a:pPr>
            <a:fld id="{09EAE791-7DCF-474B-AB65-BD1EEFB6A555}"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9648AE5-4C1C-4BC3-A556-B5F8482DBFE1}" type="datetime4">
              <a:rPr lang="en-US"/>
              <a:pPr>
                <a:defRPr/>
              </a:pPr>
              <a:t>September 8, 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Prof. Ashry Gad</a:t>
            </a:r>
          </a:p>
        </p:txBody>
      </p:sp>
      <p:sp>
        <p:nvSpPr>
          <p:cNvPr id="5" name="Slide Number Placeholder 5"/>
          <p:cNvSpPr>
            <a:spLocks noGrp="1"/>
          </p:cNvSpPr>
          <p:nvPr>
            <p:ph type="sldNum" sz="quarter" idx="12"/>
          </p:nvPr>
        </p:nvSpPr>
        <p:spPr/>
        <p:txBody>
          <a:bodyPr/>
          <a:lstStyle>
            <a:lvl1pPr>
              <a:defRPr/>
            </a:lvl1pPr>
          </a:lstStyle>
          <a:p>
            <a:pPr>
              <a:defRPr/>
            </a:pPr>
            <a:fld id="{30D02A3D-17FC-49F2-9838-41F3C30B5D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CD7F399-6606-42C7-B102-E8733CE04667}" type="datetime4">
              <a:rPr lang="en-US"/>
              <a:pPr>
                <a:defRPr/>
              </a:pPr>
              <a:t>September 8, 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64A80E0D-5286-4B3B-BF53-9375093284F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C61022C-2C8C-4074-BFBB-1AA6B0659D74}" type="datetime4">
              <a:rPr lang="en-US"/>
              <a:pPr>
                <a:defRPr/>
              </a:pPr>
              <a:t>September 8, 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DA5AEFFF-1E01-4106-A840-2FF70548D63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5B67318-3D97-4B5E-9783-8E24D92AF554}" type="datetime4">
              <a:rPr lang="en-US"/>
              <a:pPr>
                <a:defRPr/>
              </a:pPr>
              <a:t>September 8, 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Prof. Ashry Gad</a:t>
            </a:r>
          </a:p>
        </p:txBody>
      </p:sp>
      <p:sp>
        <p:nvSpPr>
          <p:cNvPr id="9" name="Slide Number Placeholder 5"/>
          <p:cNvSpPr>
            <a:spLocks noGrp="1"/>
          </p:cNvSpPr>
          <p:nvPr>
            <p:ph type="sldNum" sz="quarter" idx="12"/>
          </p:nvPr>
        </p:nvSpPr>
        <p:spPr/>
        <p:txBody>
          <a:bodyPr/>
          <a:lstStyle>
            <a:lvl1pPr>
              <a:defRPr/>
            </a:lvl1pPr>
          </a:lstStyle>
          <a:p>
            <a:pPr>
              <a:defRPr/>
            </a:pPr>
            <a:fld id="{D1973525-7035-49F6-8E7D-2798EED37CF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C7035CF-826C-494C-974B-D1953FF1A9CA}" type="datetime4">
              <a:rPr lang="en-US"/>
              <a:pPr>
                <a:defRPr/>
              </a:pPr>
              <a:t>September 8, 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Prof. Ashry Gad</a:t>
            </a:r>
          </a:p>
        </p:txBody>
      </p:sp>
      <p:sp>
        <p:nvSpPr>
          <p:cNvPr id="5" name="Slide Number Placeholder 5"/>
          <p:cNvSpPr>
            <a:spLocks noGrp="1"/>
          </p:cNvSpPr>
          <p:nvPr>
            <p:ph type="sldNum" sz="quarter" idx="12"/>
          </p:nvPr>
        </p:nvSpPr>
        <p:spPr/>
        <p:txBody>
          <a:bodyPr/>
          <a:lstStyle>
            <a:lvl1pPr>
              <a:defRPr/>
            </a:lvl1pPr>
          </a:lstStyle>
          <a:p>
            <a:pPr>
              <a:defRPr/>
            </a:pPr>
            <a:fld id="{5D147A0B-6462-4626-95FD-C30EC52CA67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51698D-7FC8-4864-BCE7-917FCF23D5F6}" type="datetime4">
              <a:rPr lang="en-US"/>
              <a:pPr>
                <a:defRPr/>
              </a:pPr>
              <a:t>September 8, 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Prof. Ashry Gad</a:t>
            </a:r>
          </a:p>
        </p:txBody>
      </p:sp>
      <p:sp>
        <p:nvSpPr>
          <p:cNvPr id="4" name="Slide Number Placeholder 5"/>
          <p:cNvSpPr>
            <a:spLocks noGrp="1"/>
          </p:cNvSpPr>
          <p:nvPr>
            <p:ph type="sldNum" sz="quarter" idx="12"/>
          </p:nvPr>
        </p:nvSpPr>
        <p:spPr/>
        <p:txBody>
          <a:bodyPr/>
          <a:lstStyle>
            <a:lvl1pPr>
              <a:defRPr/>
            </a:lvl1pPr>
          </a:lstStyle>
          <a:p>
            <a:pPr>
              <a:defRPr/>
            </a:pPr>
            <a:fld id="{3260B095-F813-4439-AA25-4803DC85DD5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0B15FE-E324-462A-9A00-F7270EA11401}" type="datetime4">
              <a:rPr lang="en-US"/>
              <a:pPr>
                <a:defRPr/>
              </a:pPr>
              <a:t>September 8, 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72086FC0-99C9-4609-9C6B-5B03D5D0012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jpe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1027"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FFFFFF">
                    <a:tint val="75000"/>
                  </a:srgbClr>
                </a:solidFill>
                <a:latin typeface="+mn-lt"/>
                <a:cs typeface="+mn-cs"/>
              </a:defRPr>
            </a:lvl1pPr>
          </a:lstStyle>
          <a:p>
            <a:pPr>
              <a:defRPr/>
            </a:pPr>
            <a:fld id="{3975CEF3-9975-4425-AC20-49C29BED3279}" type="datetime4">
              <a:rPr lang="en-US"/>
              <a:pPr>
                <a:defRPr/>
              </a:pPr>
              <a:t>September 8, 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tint val="75000"/>
                  </a:srgbClr>
                </a:solidFill>
                <a:latin typeface="+mn-lt"/>
                <a:cs typeface="+mn-cs"/>
              </a:defRPr>
            </a:lvl1pPr>
          </a:lstStyle>
          <a:p>
            <a:pPr>
              <a:defRPr/>
            </a:pPr>
            <a:r>
              <a:rPr lang="en-US"/>
              <a:t>Prof. Ashry Gad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itchFamily="34" charset="0"/>
              </a:defRPr>
            </a:lvl1pPr>
          </a:lstStyle>
          <a:p>
            <a:pPr>
              <a:defRPr/>
            </a:pPr>
            <a:fld id="{BEE7A863-653A-42BA-A6E2-BD9B5D8133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5"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4" r:id="rId12"/>
    <p:sldLayoutId id="2147484036" r:id="rId13"/>
    <p:sldLayoutId id="2147484037" r:id="rId14"/>
  </p:sldLayoutIdLst>
  <p:hf hdr="0" ftr="0"/>
  <p:txStyles>
    <p:titleStyle>
      <a:lvl1pPr algn="ctr" rtl="0" eaLnBrk="0" fontAlgn="base" hangingPunct="0">
        <a:spcBef>
          <a:spcPct val="0"/>
        </a:spcBef>
        <a:spcAft>
          <a:spcPct val="0"/>
        </a:spcAft>
        <a:defRPr sz="4000" kern="1200">
          <a:solidFill>
            <a:srgbClr val="000000"/>
          </a:solidFill>
          <a:latin typeface="Tahoma" pitchFamily="34" charset="0"/>
          <a:ea typeface="+mj-ea"/>
          <a:cs typeface="Tahoma" pitchFamily="34" charset="0"/>
        </a:defRPr>
      </a:lvl1pPr>
      <a:lvl2pPr algn="ctr" rtl="0" eaLnBrk="0" fontAlgn="base" hangingPunct="0">
        <a:spcBef>
          <a:spcPct val="0"/>
        </a:spcBef>
        <a:spcAft>
          <a:spcPct val="0"/>
        </a:spcAft>
        <a:defRPr sz="4000">
          <a:solidFill>
            <a:srgbClr val="000000"/>
          </a:solidFill>
          <a:latin typeface="Tahoma" pitchFamily="112" charset="0"/>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2051"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FFFFFF">
                    <a:tint val="75000"/>
                  </a:srgbClr>
                </a:solidFill>
                <a:latin typeface="+mn-lt"/>
                <a:cs typeface="+mn-cs"/>
              </a:defRPr>
            </a:lvl1pPr>
          </a:lstStyle>
          <a:p>
            <a:pPr>
              <a:defRPr/>
            </a:pPr>
            <a:fld id="{E15EF693-573A-48D2-8F38-1434666B1B89}" type="datetime4">
              <a:rPr lang="en-US"/>
              <a:pPr>
                <a:defRPr/>
              </a:pPr>
              <a:t>September 8, 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tint val="75000"/>
                  </a:srgbClr>
                </a:solidFill>
                <a:latin typeface="+mn-lt"/>
                <a:cs typeface="+mn-cs"/>
              </a:defRPr>
            </a:lvl1pPr>
          </a:lstStyle>
          <a:p>
            <a:pPr>
              <a:defRPr/>
            </a:pPr>
            <a:r>
              <a:rPr lang="en-US"/>
              <a:t>Prof. Ashry Gad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itchFamily="34" charset="0"/>
              </a:defRPr>
            </a:lvl1pPr>
          </a:lstStyle>
          <a:p>
            <a:pPr>
              <a:defRPr/>
            </a:pPr>
            <a:fld id="{11EF97E8-C1C4-4066-ACC7-BCD3D722F4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 id="2147484039" r:id="rId12"/>
    <p:sldLayoutId id="2147484040" r:id="rId13"/>
  </p:sldLayoutIdLst>
  <p:hf hdr="0" ftr="0"/>
  <p:txStyles>
    <p:titleStyle>
      <a:lvl1pPr algn="ctr" rtl="0" eaLnBrk="0" fontAlgn="base" hangingPunct="0">
        <a:spcBef>
          <a:spcPct val="0"/>
        </a:spcBef>
        <a:spcAft>
          <a:spcPct val="0"/>
        </a:spcAft>
        <a:defRPr sz="4000" kern="1200">
          <a:solidFill>
            <a:srgbClr val="000000"/>
          </a:solidFill>
          <a:latin typeface="Tahoma" pitchFamily="34" charset="0"/>
          <a:ea typeface="+mj-ea"/>
          <a:cs typeface="Tahoma" pitchFamily="34" charset="0"/>
        </a:defRPr>
      </a:lvl1pPr>
      <a:lvl2pPr algn="ctr" rtl="0" eaLnBrk="0" fontAlgn="base" hangingPunct="0">
        <a:spcBef>
          <a:spcPct val="0"/>
        </a:spcBef>
        <a:spcAft>
          <a:spcPct val="0"/>
        </a:spcAft>
        <a:defRPr sz="4000">
          <a:solidFill>
            <a:srgbClr val="000000"/>
          </a:solidFill>
          <a:latin typeface="Tahoma" pitchFamily="112" charset="0"/>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1905000" y="1295400"/>
            <a:ext cx="5943600" cy="1143000"/>
          </a:xfrm>
        </p:spPr>
        <p:txBody>
          <a:bodyPr>
            <a:normAutofit fontScale="90000"/>
          </a:bodyPr>
          <a:lstStyle/>
          <a:p>
            <a:pPr eaLnBrk="1" hangingPunct="1">
              <a:defRPr/>
            </a:pPr>
            <a:r>
              <a:rPr lang="en-US" sz="4000" smtClean="0">
                <a:solidFill>
                  <a:schemeClr val="tx2"/>
                </a:solidFill>
              </a:rPr>
              <a:t>CROSS SECTIONAL STUDIES</a:t>
            </a:r>
          </a:p>
        </p:txBody>
      </p:sp>
      <p:sp>
        <p:nvSpPr>
          <p:cNvPr id="9219" name="Subtitle 2"/>
          <p:cNvSpPr>
            <a:spLocks noGrp="1"/>
          </p:cNvSpPr>
          <p:nvPr>
            <p:ph type="subTitle" idx="1"/>
          </p:nvPr>
        </p:nvSpPr>
        <p:spPr>
          <a:xfrm>
            <a:off x="1371600" y="4495800"/>
            <a:ext cx="6934200" cy="1752600"/>
          </a:xfrm>
        </p:spPr>
        <p:txBody>
          <a:bodyPr/>
          <a:lstStyle/>
          <a:p>
            <a:pPr eaLnBrk="1" hangingPunct="1"/>
            <a:r>
              <a:rPr lang="en-US" altLang="ar-SA" sz="2400" smtClean="0">
                <a:solidFill>
                  <a:schemeClr val="tx1"/>
                </a:solidFill>
                <a:latin typeface="Calibri" pitchFamily="34" charset="0"/>
              </a:rPr>
              <a:t>Dr. Salwa  A. Tayel &amp; Prof. Ahmed Mandil</a:t>
            </a:r>
          </a:p>
          <a:p>
            <a:pPr eaLnBrk="1" hangingPunct="1"/>
            <a:r>
              <a:rPr lang="en-US" altLang="ar-SA" sz="2400" smtClean="0">
                <a:solidFill>
                  <a:schemeClr val="tx1"/>
                </a:solidFill>
                <a:latin typeface="Calibri" pitchFamily="34" charset="0"/>
              </a:rPr>
              <a:t>KSU, Department of Family &amp; Community medicine</a:t>
            </a:r>
          </a:p>
          <a:p>
            <a:pPr eaLnBrk="1" hangingPunct="1"/>
            <a:r>
              <a:rPr lang="en-US" altLang="ar-SA" sz="2400" smtClean="0">
                <a:solidFill>
                  <a:schemeClr val="tx1"/>
                </a:solidFill>
                <a:latin typeface="Calibri" pitchFamily="34" charset="0"/>
              </a:rPr>
              <a:t>September, 2013</a:t>
            </a:r>
          </a:p>
          <a:p>
            <a:pPr eaLnBrk="1" hangingPunct="1"/>
            <a:endParaRPr lang="en-US" altLang="ar-SA" sz="2400" smtClean="0">
              <a:solidFill>
                <a:schemeClr val="tx1"/>
              </a:solidFill>
              <a:latin typeface="Calibri" pitchFamily="34" charset="0"/>
            </a:endParaRPr>
          </a:p>
          <a:p>
            <a:pPr eaLnBrk="1" hangingPunct="1"/>
            <a:endParaRPr lang="en-US" altLang="ar-SA" sz="2400" smtClean="0">
              <a:solidFill>
                <a:schemeClr val="tx1"/>
              </a:solidFill>
              <a:latin typeface="Calibri" pitchFamily="34" charset="0"/>
            </a:endParaRPr>
          </a:p>
        </p:txBody>
      </p:sp>
      <p:sp>
        <p:nvSpPr>
          <p:cNvPr id="4" name="Date Placeholder 3"/>
          <p:cNvSpPr>
            <a:spLocks noGrp="1"/>
          </p:cNvSpPr>
          <p:nvPr>
            <p:ph type="dt" sz="quarter" idx="10"/>
          </p:nvPr>
        </p:nvSpPr>
        <p:spPr/>
        <p:txBody>
          <a:bodyPr/>
          <a:lstStyle/>
          <a:p>
            <a:pPr>
              <a:defRPr/>
            </a:pPr>
            <a:fld id="{4C4888BE-2FB4-4F0C-8873-ACF7B47C0B01}" type="datetime4">
              <a:rPr lang="en-US"/>
              <a:pPr>
                <a:defRPr/>
              </a:pPr>
              <a:t>September 8, 2015</a:t>
            </a:fld>
            <a:endParaRPr lang="en-US"/>
          </a:p>
        </p:txBody>
      </p:sp>
      <p:sp>
        <p:nvSpPr>
          <p:cNvPr id="9221" name="Slide Number Placeholder 4"/>
          <p:cNvSpPr>
            <a:spLocks noGrp="1"/>
          </p:cNvSpPr>
          <p:nvPr>
            <p:ph type="sldNum" sz="quarter" idx="12"/>
          </p:nvPr>
        </p:nvSpPr>
        <p:spPr bwMode="auto">
          <a:noFill/>
          <a:ln>
            <a:miter lim="800000"/>
            <a:headEnd/>
            <a:tailEnd/>
          </a:ln>
        </p:spPr>
        <p:txBody>
          <a:bodyPr/>
          <a:lstStyle/>
          <a:p>
            <a:fld id="{30706530-5645-41E1-890A-FFD210A7266F}" type="slidenum">
              <a:rPr lang="en-US" altLang="ar-SA" smtClean="0"/>
              <a:pPr/>
              <a:t>1</a:t>
            </a:fld>
            <a:endParaRPr lang="en-US" altLang="ar-SA" smtClean="0"/>
          </a:p>
        </p:txBody>
      </p:sp>
      <p:pic>
        <p:nvPicPr>
          <p:cNvPr id="6" name="Picture 5"/>
          <p:cNvPicPr/>
          <p:nvPr/>
        </p:nvPicPr>
        <p:blipFill>
          <a:blip r:embed="rId2" cstate="print"/>
          <a:srcRect/>
          <a:stretch>
            <a:fillRect/>
          </a:stretch>
        </p:blipFill>
        <p:spPr bwMode="auto">
          <a:xfrm>
            <a:off x="152400" y="228600"/>
            <a:ext cx="13716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1220788"/>
            <a:ext cx="8229600" cy="5865812"/>
          </a:xfrm>
        </p:spPr>
        <p:txBody>
          <a:bodyPr/>
          <a:lstStyle/>
          <a:p>
            <a:pPr marL="514350" indent="-514350" eaLnBrk="1" hangingPunct="1">
              <a:buFont typeface="Calibri" pitchFamily="34" charset="0"/>
              <a:buAutoNum type="arabicPeriod" startAt="3"/>
            </a:pPr>
            <a:r>
              <a:rPr lang="en-US" altLang="ar-SA" sz="2800" dirty="0" smtClean="0"/>
              <a:t>Factors associated with diseases e.g. smoking, physical activity.</a:t>
            </a:r>
          </a:p>
          <a:p>
            <a:pPr marL="514350" indent="-514350" eaLnBrk="1" hangingPunct="1">
              <a:buFont typeface="Calibri" pitchFamily="34" charset="0"/>
              <a:buAutoNum type="arabicPeriod" startAt="3"/>
            </a:pPr>
            <a:r>
              <a:rPr lang="en-US" altLang="ar-SA" sz="2800" dirty="0" smtClean="0"/>
              <a:t>Factors </a:t>
            </a:r>
            <a:r>
              <a:rPr lang="en-US" altLang="ar-SA" sz="2800" dirty="0" smtClean="0">
                <a:solidFill>
                  <a:srgbClr val="FF0000"/>
                </a:solidFill>
              </a:rPr>
              <a:t>associated</a:t>
            </a:r>
            <a:r>
              <a:rPr lang="en-US" altLang="ar-SA" sz="2800" dirty="0" smtClean="0"/>
              <a:t> with use of health services e.g. awareness of services, health insurance.</a:t>
            </a:r>
          </a:p>
          <a:p>
            <a:pPr marL="514350" indent="-514350" eaLnBrk="1" hangingPunct="1">
              <a:buFont typeface="Calibri" pitchFamily="34" charset="0"/>
              <a:buAutoNum type="arabicPeriod" startAt="3"/>
            </a:pPr>
            <a:r>
              <a:rPr lang="en-US" altLang="ar-SA" sz="2800" dirty="0" smtClean="0"/>
              <a:t>Determine the association of various factors and diseases.</a:t>
            </a:r>
          </a:p>
          <a:p>
            <a:pPr marL="514350" indent="-514350" eaLnBrk="1" hangingPunct="1">
              <a:buFont typeface="Calibri" pitchFamily="34" charset="0"/>
              <a:buAutoNum type="arabicPeriod" startAt="3"/>
            </a:pPr>
            <a:r>
              <a:rPr lang="en-US" altLang="ar-SA" sz="2800" dirty="0" smtClean="0"/>
              <a:t>Make comparisons within and among various communities to determine if services are allocated according to needs.</a:t>
            </a:r>
          </a:p>
          <a:p>
            <a:pPr marL="514350" indent="-514350" eaLnBrk="1" hangingPunct="1">
              <a:buFont typeface="Calibri" pitchFamily="34" charset="0"/>
              <a:buAutoNum type="arabicPeriod" startAt="3"/>
            </a:pPr>
            <a:endParaRPr lang="en-US" altLang="ar-SA" sz="2800" dirty="0" smtClean="0"/>
          </a:p>
          <a:p>
            <a:pPr marL="514350" indent="-514350" eaLnBrk="1" hangingPunct="1">
              <a:buFont typeface="Calibri" pitchFamily="34" charset="0"/>
              <a:buAutoNum type="arabicPeriod" startAt="3"/>
            </a:pPr>
            <a:endParaRPr lang="en-US" altLang="ar-SA" sz="2800" dirty="0" smtClean="0"/>
          </a:p>
        </p:txBody>
      </p:sp>
      <p:sp>
        <p:nvSpPr>
          <p:cNvPr id="3" name="Date Placeholder 2"/>
          <p:cNvSpPr>
            <a:spLocks noGrp="1"/>
          </p:cNvSpPr>
          <p:nvPr>
            <p:ph type="dt" sz="quarter" idx="10"/>
          </p:nvPr>
        </p:nvSpPr>
        <p:spPr/>
        <p:txBody>
          <a:bodyPr/>
          <a:lstStyle/>
          <a:p>
            <a:pPr>
              <a:defRPr/>
            </a:pPr>
            <a:fld id="{1A21B62D-42AD-4AB1-AB6E-16A554F91D42}" type="datetime4">
              <a:rPr lang="en-US">
                <a:solidFill>
                  <a:schemeClr val="tx1">
                    <a:tint val="75000"/>
                  </a:schemeClr>
                </a:solidFill>
              </a:rPr>
              <a:pPr>
                <a:defRPr/>
              </a:pPr>
              <a:t>September 8, 2015</a:t>
            </a:fld>
            <a:endParaRPr lang="en-US">
              <a:solidFill>
                <a:schemeClr val="tx1">
                  <a:tint val="75000"/>
                </a:schemeClr>
              </a:solidFill>
            </a:endParaRPr>
          </a:p>
        </p:txBody>
      </p:sp>
      <p:sp>
        <p:nvSpPr>
          <p:cNvPr id="18436" name="Rectangle 2"/>
          <p:cNvSpPr>
            <a:spLocks noGrp="1" noChangeArrowheads="1"/>
          </p:cNvSpPr>
          <p:nvPr>
            <p:ph type="title"/>
          </p:nvPr>
        </p:nvSpPr>
        <p:spPr/>
        <p:txBody>
          <a:bodyPr/>
          <a:lstStyle/>
          <a:p>
            <a:pPr eaLnBrk="1" hangingPunct="1"/>
            <a:r>
              <a:rPr lang="en-US" altLang="ar-SA" sz="3200" b="1" smtClean="0">
                <a:solidFill>
                  <a:schemeClr val="bg2"/>
                </a:solidFill>
              </a:rPr>
              <a:t>Uses of cross sectional studies (Health survey)</a:t>
            </a:r>
          </a:p>
        </p:txBody>
      </p:sp>
      <p:sp>
        <p:nvSpPr>
          <p:cNvPr id="18437" name="Slide Number Placeholder 5"/>
          <p:cNvSpPr>
            <a:spLocks noGrp="1"/>
          </p:cNvSpPr>
          <p:nvPr>
            <p:ph type="sldNum" sz="quarter" idx="12"/>
          </p:nvPr>
        </p:nvSpPr>
        <p:spPr bwMode="auto">
          <a:noFill/>
          <a:ln>
            <a:miter lim="800000"/>
            <a:headEnd/>
            <a:tailEnd/>
          </a:ln>
        </p:spPr>
        <p:txBody>
          <a:bodyPr/>
          <a:lstStyle/>
          <a:p>
            <a:fld id="{E9F841D2-7C86-45A9-B366-98ADE1DEC83E}" type="slidenum">
              <a:rPr lang="en-US" altLang="ar-SA" smtClean="0"/>
              <a:pPr/>
              <a:t>10</a:t>
            </a:fld>
            <a:endParaRPr lang="en-US" altLang="ar-S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 calcmode="lin" valueType="num">
                                      <p:cBhvr additive="base">
                                        <p:cTn id="7" dur="5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4">
                                            <p:txEl>
                                              <p:pRg st="1" end="1"/>
                                            </p:txEl>
                                          </p:spTgt>
                                        </p:tgtEl>
                                        <p:attrNameLst>
                                          <p:attrName>style.visibility</p:attrName>
                                        </p:attrNameLst>
                                      </p:cBhvr>
                                      <p:to>
                                        <p:strVal val="visible"/>
                                      </p:to>
                                    </p:set>
                                    <p:anim calcmode="lin" valueType="num">
                                      <p:cBhvr additive="base">
                                        <p:cTn id="13" dur="500" fill="hold"/>
                                        <p:tgtEl>
                                          <p:spTgt spid="184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434">
                                            <p:txEl>
                                              <p:pRg st="2" end="2"/>
                                            </p:txEl>
                                          </p:spTgt>
                                        </p:tgtEl>
                                        <p:attrNameLst>
                                          <p:attrName>style.visibility</p:attrName>
                                        </p:attrNameLst>
                                      </p:cBhvr>
                                      <p:to>
                                        <p:strVal val="visible"/>
                                      </p:to>
                                    </p:set>
                                    <p:anim calcmode="lin" valueType="num">
                                      <p:cBhvr additive="base">
                                        <p:cTn id="19" dur="500" fill="hold"/>
                                        <p:tgtEl>
                                          <p:spTgt spid="1843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434">
                                            <p:txEl>
                                              <p:pRg st="3" end="3"/>
                                            </p:txEl>
                                          </p:spTgt>
                                        </p:tgtEl>
                                        <p:attrNameLst>
                                          <p:attrName>style.visibility</p:attrName>
                                        </p:attrNameLst>
                                      </p:cBhvr>
                                      <p:to>
                                        <p:strVal val="visible"/>
                                      </p:to>
                                    </p:set>
                                    <p:anim calcmode="lin" valueType="num">
                                      <p:cBhvr additive="base">
                                        <p:cTn id="25" dur="500" fill="hold"/>
                                        <p:tgtEl>
                                          <p:spTgt spid="1843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B3C6D36-642C-4612-AA2A-72A435884B18}" type="datetime4">
              <a:rPr lang="en-US"/>
              <a:pPr>
                <a:defRPr/>
              </a:pPr>
              <a:t>September 8, 2015</a:t>
            </a:fld>
            <a:endParaRPr lang="en-US"/>
          </a:p>
        </p:txBody>
      </p:sp>
      <p:sp>
        <p:nvSpPr>
          <p:cNvPr id="105474" name="Rectangle 2"/>
          <p:cNvSpPr>
            <a:spLocks noGrp="1" noChangeArrowheads="1"/>
          </p:cNvSpPr>
          <p:nvPr>
            <p:ph type="body" idx="1"/>
          </p:nvPr>
        </p:nvSpPr>
        <p:spPr>
          <a:xfrm>
            <a:off x="152400" y="1138238"/>
            <a:ext cx="8915400" cy="4957762"/>
          </a:xfrm>
        </p:spPr>
        <p:txBody>
          <a:bodyPr/>
          <a:lstStyle/>
          <a:p>
            <a:pPr marL="609600" indent="-609600" eaLnBrk="1" hangingPunct="1">
              <a:lnSpc>
                <a:spcPct val="150000"/>
              </a:lnSpc>
              <a:buSzPct val="110000"/>
              <a:buFont typeface="Wingdings" pitchFamily="2" charset="2"/>
              <a:buAutoNum type="arabicPeriod"/>
            </a:pPr>
            <a:r>
              <a:rPr lang="en-US" altLang="ar-SA" sz="2400" smtClean="0"/>
              <a:t>National Surveys; National Health and Nutrition Exam Survey (NHANES) in USA</a:t>
            </a:r>
          </a:p>
          <a:p>
            <a:pPr marL="609600" indent="-609600" eaLnBrk="1" hangingPunct="1">
              <a:lnSpc>
                <a:spcPct val="150000"/>
              </a:lnSpc>
              <a:buSzPct val="110000"/>
              <a:buFont typeface="Wingdings" pitchFamily="2" charset="2"/>
              <a:buAutoNum type="arabicPeriod"/>
            </a:pPr>
            <a:r>
              <a:rPr lang="en-US" altLang="ar-SA" sz="2400" smtClean="0"/>
              <a:t>Patient satisfaction in primary care clinics </a:t>
            </a:r>
          </a:p>
          <a:p>
            <a:pPr marL="609600" indent="-609600" eaLnBrk="1" hangingPunct="1">
              <a:lnSpc>
                <a:spcPct val="150000"/>
              </a:lnSpc>
              <a:buSzPct val="110000"/>
              <a:buFont typeface="Wingdings" pitchFamily="2" charset="2"/>
              <a:buAutoNum type="arabicPeriod"/>
            </a:pPr>
            <a:r>
              <a:rPr lang="en-US" altLang="ar-SA" sz="2400" smtClean="0"/>
              <a:t>CHD in relation to physical exercises.</a:t>
            </a:r>
          </a:p>
          <a:p>
            <a:pPr marL="609600" indent="-609600" eaLnBrk="1" hangingPunct="1">
              <a:lnSpc>
                <a:spcPct val="150000"/>
              </a:lnSpc>
              <a:buSzPct val="110000"/>
              <a:buFont typeface="Wingdings" pitchFamily="2" charset="2"/>
              <a:buAutoNum type="arabicPeriod"/>
            </a:pPr>
            <a:r>
              <a:rPr lang="en-US" altLang="ar-SA" sz="2400" smtClean="0"/>
              <a:t>Obesity in relation to diabetes mellitus.</a:t>
            </a:r>
          </a:p>
          <a:p>
            <a:pPr marL="609600" indent="-609600" eaLnBrk="1" hangingPunct="1">
              <a:lnSpc>
                <a:spcPct val="150000"/>
              </a:lnSpc>
              <a:buSzPct val="110000"/>
              <a:buFont typeface="Wingdings" pitchFamily="2" charset="2"/>
              <a:buAutoNum type="arabicPeriod"/>
            </a:pPr>
            <a:r>
              <a:rPr lang="en-US" altLang="ar-SA" sz="2400" smtClean="0"/>
              <a:t>Knowledge, Attitude and Practice (KAP) about mammogram, vaccination programs,….</a:t>
            </a:r>
          </a:p>
          <a:p>
            <a:pPr marL="609600" indent="-609600" eaLnBrk="1" hangingPunct="1">
              <a:lnSpc>
                <a:spcPct val="150000"/>
              </a:lnSpc>
              <a:buSzPct val="110000"/>
              <a:buFont typeface="Wingdings" pitchFamily="2" charset="2"/>
              <a:buAutoNum type="arabicPeriod"/>
            </a:pPr>
            <a:r>
              <a:rPr lang="en-US" altLang="ar-SA" sz="2400" smtClean="0"/>
              <a:t>A census is another example of a cross sectional study.</a:t>
            </a:r>
          </a:p>
          <a:p>
            <a:pPr marL="609600" indent="-609600" eaLnBrk="1" hangingPunct="1">
              <a:lnSpc>
                <a:spcPct val="150000"/>
              </a:lnSpc>
              <a:buSzPct val="110000"/>
              <a:buFont typeface="Wingdings" pitchFamily="2" charset="2"/>
              <a:buAutoNum type="arabicPeriod"/>
            </a:pPr>
            <a:endParaRPr lang="en-US" altLang="ar-SA" sz="2400" smtClean="0"/>
          </a:p>
        </p:txBody>
      </p:sp>
      <p:sp>
        <p:nvSpPr>
          <p:cNvPr id="7" name="Rectangle 2"/>
          <p:cNvSpPr>
            <a:spLocks noGrp="1" noChangeArrowheads="1"/>
          </p:cNvSpPr>
          <p:nvPr>
            <p:ph type="title"/>
          </p:nvPr>
        </p:nvSpPr>
        <p:spPr>
          <a:xfrm>
            <a:off x="76200" y="0"/>
            <a:ext cx="7924800" cy="1139825"/>
          </a:xfrm>
        </p:spPr>
        <p:txBody>
          <a:bodyPr/>
          <a:lstStyle/>
          <a:p>
            <a:pPr eaLnBrk="1" hangingPunct="1"/>
            <a:r>
              <a:rPr lang="en-US" altLang="ar-SA" sz="3200" b="1" smtClean="0">
                <a:solidFill>
                  <a:schemeClr val="bg2"/>
                </a:solidFill>
                <a:latin typeface="Arial" pitchFamily="34" charset="0"/>
                <a:cs typeface="Arial" pitchFamily="34" charset="0"/>
              </a:rPr>
              <a:t>Examples of Cross-sectional Studies</a:t>
            </a:r>
          </a:p>
        </p:txBody>
      </p:sp>
      <p:sp>
        <p:nvSpPr>
          <p:cNvPr id="19461" name="Slide Number Placeholder 5"/>
          <p:cNvSpPr>
            <a:spLocks noGrp="1"/>
          </p:cNvSpPr>
          <p:nvPr>
            <p:ph type="sldNum" sz="quarter" idx="12"/>
          </p:nvPr>
        </p:nvSpPr>
        <p:spPr bwMode="auto">
          <a:noFill/>
          <a:ln>
            <a:miter lim="800000"/>
            <a:headEnd/>
            <a:tailEnd/>
          </a:ln>
        </p:spPr>
        <p:txBody>
          <a:bodyPr/>
          <a:lstStyle/>
          <a:p>
            <a:fld id="{CABF01AD-B507-4D49-B6A9-773F9C40AD92}" type="slidenum">
              <a:rPr lang="en-US" altLang="ar-SA" smtClean="0"/>
              <a:pPr/>
              <a:t>11</a:t>
            </a:fld>
            <a:endParaRPr lang="en-US" altLang="ar-SA"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05474">
                                            <p:txEl>
                                              <p:pRg st="0" end="0"/>
                                            </p:txEl>
                                          </p:spTgt>
                                        </p:tgtEl>
                                        <p:attrNameLst>
                                          <p:attrName>style.visibility</p:attrName>
                                        </p:attrNameLst>
                                      </p:cBhvr>
                                      <p:to>
                                        <p:strVal val="visible"/>
                                      </p:to>
                                    </p:set>
                                    <p:animEffect transition="in" filter="randombar(horizontal)">
                                      <p:cBhvr>
                                        <p:cTn id="15" dur="500"/>
                                        <p:tgtEl>
                                          <p:spTgt spid="105474">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05474">
                                            <p:txEl>
                                              <p:pRg st="1" end="1"/>
                                            </p:txEl>
                                          </p:spTgt>
                                        </p:tgtEl>
                                        <p:attrNameLst>
                                          <p:attrName>style.visibility</p:attrName>
                                        </p:attrNameLst>
                                      </p:cBhvr>
                                      <p:to>
                                        <p:strVal val="visible"/>
                                      </p:to>
                                    </p:set>
                                    <p:animEffect transition="in" filter="randombar(horizontal)">
                                      <p:cBhvr>
                                        <p:cTn id="20" dur="500"/>
                                        <p:tgtEl>
                                          <p:spTgt spid="105474">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05474">
                                            <p:txEl>
                                              <p:pRg st="2" end="2"/>
                                            </p:txEl>
                                          </p:spTgt>
                                        </p:tgtEl>
                                        <p:attrNameLst>
                                          <p:attrName>style.visibility</p:attrName>
                                        </p:attrNameLst>
                                      </p:cBhvr>
                                      <p:to>
                                        <p:strVal val="visible"/>
                                      </p:to>
                                    </p:set>
                                    <p:animEffect transition="in" filter="randombar(horizontal)">
                                      <p:cBhvr>
                                        <p:cTn id="25" dur="500"/>
                                        <p:tgtEl>
                                          <p:spTgt spid="105474">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05474">
                                            <p:txEl>
                                              <p:pRg st="3" end="3"/>
                                            </p:txEl>
                                          </p:spTgt>
                                        </p:tgtEl>
                                        <p:attrNameLst>
                                          <p:attrName>style.visibility</p:attrName>
                                        </p:attrNameLst>
                                      </p:cBhvr>
                                      <p:to>
                                        <p:strVal val="visible"/>
                                      </p:to>
                                    </p:set>
                                    <p:animEffect transition="in" filter="randombar(horizontal)">
                                      <p:cBhvr>
                                        <p:cTn id="30" dur="500"/>
                                        <p:tgtEl>
                                          <p:spTgt spid="105474">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05474">
                                            <p:txEl>
                                              <p:pRg st="4" end="4"/>
                                            </p:txEl>
                                          </p:spTgt>
                                        </p:tgtEl>
                                        <p:attrNameLst>
                                          <p:attrName>style.visibility</p:attrName>
                                        </p:attrNameLst>
                                      </p:cBhvr>
                                      <p:to>
                                        <p:strVal val="visible"/>
                                      </p:to>
                                    </p:set>
                                    <p:animEffect transition="in" filter="randombar(horizontal)">
                                      <p:cBhvr>
                                        <p:cTn id="35" dur="500"/>
                                        <p:tgtEl>
                                          <p:spTgt spid="105474">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05474">
                                            <p:txEl>
                                              <p:pRg st="5" end="5"/>
                                            </p:txEl>
                                          </p:spTgt>
                                        </p:tgtEl>
                                        <p:attrNameLst>
                                          <p:attrName>style.visibility</p:attrName>
                                        </p:attrNameLst>
                                      </p:cBhvr>
                                      <p:to>
                                        <p:strVal val="visible"/>
                                      </p:to>
                                    </p:set>
                                    <p:animEffect transition="in" filter="randombar(horizontal)">
                                      <p:cBhvr>
                                        <p:cTn id="40" dur="500"/>
                                        <p:tgtEl>
                                          <p:spTgt spid="10547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1143000"/>
            <a:ext cx="8229600" cy="4876800"/>
          </a:xfrm>
        </p:spPr>
        <p:txBody>
          <a:bodyPr/>
          <a:lstStyle/>
          <a:p>
            <a:pPr eaLnBrk="1" hangingPunct="1">
              <a:lnSpc>
                <a:spcPct val="110000"/>
              </a:lnSpc>
            </a:pPr>
            <a:r>
              <a:rPr lang="en-US" altLang="ar-SA" sz="2800" dirty="0" smtClean="0"/>
              <a:t>Cross sectional studies are the best way to determine prevalence rates;</a:t>
            </a:r>
          </a:p>
          <a:p>
            <a:pPr lvl="1" eaLnBrk="1" hangingPunct="1">
              <a:lnSpc>
                <a:spcPct val="110000"/>
              </a:lnSpc>
            </a:pPr>
            <a:r>
              <a:rPr lang="en-US" altLang="ar-SA" sz="2800" dirty="0" smtClean="0"/>
              <a:t>Can estimate overall and specific disease prevalence rates</a:t>
            </a:r>
          </a:p>
          <a:p>
            <a:pPr lvl="1" eaLnBrk="1" hangingPunct="1">
              <a:lnSpc>
                <a:spcPct val="110000"/>
              </a:lnSpc>
            </a:pPr>
            <a:r>
              <a:rPr lang="en-US" altLang="ar-SA" sz="2800" dirty="0" smtClean="0"/>
              <a:t>Can estimate exposure proportions/prevalence in the population.</a:t>
            </a:r>
          </a:p>
          <a:p>
            <a:pPr eaLnBrk="1" hangingPunct="1"/>
            <a:r>
              <a:rPr lang="en-US" altLang="ar-SA" sz="2800" dirty="0" smtClean="0"/>
              <a:t>They are useful at identifying associations and generating hypotheses about the cause of disease</a:t>
            </a:r>
          </a:p>
          <a:p>
            <a:pPr eaLnBrk="1" hangingPunct="1"/>
            <a:r>
              <a:rPr lang="en-US" altLang="ar-SA" sz="2800" dirty="0" smtClean="0"/>
              <a:t>They are useful to study conditions that are relatively frequent with long duration (chronic conditions)</a:t>
            </a:r>
          </a:p>
          <a:p>
            <a:pPr eaLnBrk="1" hangingPunct="1">
              <a:buFont typeface="Arial" pitchFamily="34" charset="0"/>
              <a:buNone/>
            </a:pPr>
            <a:endParaRPr lang="en-US" altLang="ar-SA" sz="2800" dirty="0" smtClean="0"/>
          </a:p>
        </p:txBody>
      </p:sp>
      <p:sp>
        <p:nvSpPr>
          <p:cNvPr id="4" name="Date Placeholder 3"/>
          <p:cNvSpPr>
            <a:spLocks noGrp="1"/>
          </p:cNvSpPr>
          <p:nvPr>
            <p:ph type="dt" sz="quarter" idx="10"/>
          </p:nvPr>
        </p:nvSpPr>
        <p:spPr/>
        <p:txBody>
          <a:bodyPr/>
          <a:lstStyle/>
          <a:p>
            <a:pPr>
              <a:defRPr/>
            </a:pPr>
            <a:fld id="{337B67BA-754E-4319-916F-34E0771455BA}" type="datetime4">
              <a:rPr lang="en-US"/>
              <a:pPr>
                <a:defRPr/>
              </a:pPr>
              <a:t>September 8, 2015</a:t>
            </a:fld>
            <a:endParaRPr lang="en-US"/>
          </a:p>
        </p:txBody>
      </p:sp>
      <p:sp>
        <p:nvSpPr>
          <p:cNvPr id="20484" name="Rectangle 2"/>
          <p:cNvSpPr>
            <a:spLocks noGrp="1" noChangeArrowheads="1"/>
          </p:cNvSpPr>
          <p:nvPr>
            <p:ph type="title"/>
          </p:nvPr>
        </p:nvSpPr>
        <p:spPr>
          <a:xfrm>
            <a:off x="304800" y="152400"/>
            <a:ext cx="7924800" cy="838200"/>
          </a:xfrm>
        </p:spPr>
        <p:txBody>
          <a:bodyPr/>
          <a:lstStyle/>
          <a:p>
            <a:pPr eaLnBrk="1" hangingPunct="1"/>
            <a:r>
              <a:rPr lang="en-US" altLang="ar-SA" sz="3200" b="1" smtClean="0">
                <a:solidFill>
                  <a:schemeClr val="bg2"/>
                </a:solidFill>
                <a:latin typeface="Arial" pitchFamily="34" charset="0"/>
                <a:cs typeface="Arial" pitchFamily="34" charset="0"/>
              </a:rPr>
              <a:t>Advantages of Cross-sectional Studies</a:t>
            </a:r>
          </a:p>
        </p:txBody>
      </p:sp>
      <p:sp>
        <p:nvSpPr>
          <p:cNvPr id="20485" name="Slide Number Placeholder 5"/>
          <p:cNvSpPr>
            <a:spLocks noGrp="1"/>
          </p:cNvSpPr>
          <p:nvPr>
            <p:ph type="sldNum" sz="quarter" idx="12"/>
          </p:nvPr>
        </p:nvSpPr>
        <p:spPr bwMode="auto">
          <a:noFill/>
          <a:ln>
            <a:miter lim="800000"/>
            <a:headEnd/>
            <a:tailEnd/>
          </a:ln>
        </p:spPr>
        <p:txBody>
          <a:bodyPr/>
          <a:lstStyle/>
          <a:p>
            <a:fld id="{8B046256-B92E-4A6E-A5BD-C2775BC0F29A}" type="slidenum">
              <a:rPr lang="en-US" altLang="ar-SA" smtClean="0"/>
              <a:pPr/>
              <a:t>12</a:t>
            </a:fld>
            <a:endParaRPr lang="en-US" altLang="ar-S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 calcmode="lin" valueType="num">
                                      <p:cBhvr additive="base">
                                        <p:cTn id="7" dur="5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2">
                                            <p:txEl>
                                              <p:pRg st="1" end="1"/>
                                            </p:txEl>
                                          </p:spTgt>
                                        </p:tgtEl>
                                        <p:attrNameLst>
                                          <p:attrName>style.visibility</p:attrName>
                                        </p:attrNameLst>
                                      </p:cBhvr>
                                      <p:to>
                                        <p:strVal val="visible"/>
                                      </p:to>
                                    </p:set>
                                    <p:anim calcmode="lin" valueType="num">
                                      <p:cBhvr additive="base">
                                        <p:cTn id="13" dur="500" fill="hold"/>
                                        <p:tgtEl>
                                          <p:spTgt spid="2048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2">
                                            <p:txEl>
                                              <p:pRg st="2" end="2"/>
                                            </p:txEl>
                                          </p:spTgt>
                                        </p:tgtEl>
                                        <p:attrNameLst>
                                          <p:attrName>style.visibility</p:attrName>
                                        </p:attrNameLst>
                                      </p:cBhvr>
                                      <p:to>
                                        <p:strVal val="visible"/>
                                      </p:to>
                                    </p:set>
                                    <p:anim calcmode="lin" valueType="num">
                                      <p:cBhvr additive="base">
                                        <p:cTn id="19" dur="500" fill="hold"/>
                                        <p:tgtEl>
                                          <p:spTgt spid="2048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482">
                                            <p:txEl>
                                              <p:pRg st="3" end="3"/>
                                            </p:txEl>
                                          </p:spTgt>
                                        </p:tgtEl>
                                        <p:attrNameLst>
                                          <p:attrName>style.visibility</p:attrName>
                                        </p:attrNameLst>
                                      </p:cBhvr>
                                      <p:to>
                                        <p:strVal val="visible"/>
                                      </p:to>
                                    </p:set>
                                    <p:anim calcmode="lin" valueType="num">
                                      <p:cBhvr additive="base">
                                        <p:cTn id="25" dur="500" fill="hold"/>
                                        <p:tgtEl>
                                          <p:spTgt spid="2048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482">
                                            <p:txEl>
                                              <p:pRg st="4" end="4"/>
                                            </p:txEl>
                                          </p:spTgt>
                                        </p:tgtEl>
                                        <p:attrNameLst>
                                          <p:attrName>style.visibility</p:attrName>
                                        </p:attrNameLst>
                                      </p:cBhvr>
                                      <p:to>
                                        <p:strVal val="visible"/>
                                      </p:to>
                                    </p:set>
                                    <p:anim calcmode="lin" valueType="num">
                                      <p:cBhvr additive="base">
                                        <p:cTn id="31" dur="500" fill="hold"/>
                                        <p:tgtEl>
                                          <p:spTgt spid="2048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2648026-9055-43B1-9A4A-303C017E47DE}" type="datetime4">
              <a:rPr lang="en-US"/>
              <a:pPr>
                <a:defRPr/>
              </a:pPr>
              <a:t>September 8, 2015</a:t>
            </a:fld>
            <a:endParaRPr lang="en-US"/>
          </a:p>
        </p:txBody>
      </p:sp>
      <p:sp>
        <p:nvSpPr>
          <p:cNvPr id="240642" name="Rectangle 2"/>
          <p:cNvSpPr>
            <a:spLocks noGrp="1" noChangeArrowheads="1"/>
          </p:cNvSpPr>
          <p:nvPr>
            <p:ph type="title"/>
          </p:nvPr>
        </p:nvSpPr>
        <p:spPr>
          <a:xfrm>
            <a:off x="152400" y="76200"/>
            <a:ext cx="8686800" cy="1139825"/>
          </a:xfrm>
        </p:spPr>
        <p:txBody>
          <a:bodyPr/>
          <a:lstStyle/>
          <a:p>
            <a:pPr eaLnBrk="1" hangingPunct="1"/>
            <a:r>
              <a:rPr lang="en-US" altLang="ar-SA" sz="3200" b="1" smtClean="0">
                <a:solidFill>
                  <a:schemeClr val="bg2"/>
                </a:solidFill>
                <a:latin typeface="Arial" pitchFamily="34" charset="0"/>
                <a:cs typeface="Arial" pitchFamily="34" charset="0"/>
              </a:rPr>
              <a:t>Advantages of Cross-sectional Studies</a:t>
            </a:r>
          </a:p>
        </p:txBody>
      </p:sp>
      <p:sp>
        <p:nvSpPr>
          <p:cNvPr id="240643" name="Rectangle 3"/>
          <p:cNvSpPr>
            <a:spLocks noGrp="1" noChangeArrowheads="1"/>
          </p:cNvSpPr>
          <p:nvPr>
            <p:ph type="body" idx="1"/>
          </p:nvPr>
        </p:nvSpPr>
        <p:spPr>
          <a:xfrm>
            <a:off x="228600" y="1447800"/>
            <a:ext cx="8686800" cy="5257800"/>
          </a:xfrm>
        </p:spPr>
        <p:txBody>
          <a:bodyPr/>
          <a:lstStyle/>
          <a:p>
            <a:pPr eaLnBrk="1" hangingPunct="1"/>
            <a:r>
              <a:rPr lang="en-US" altLang="ar-SA" sz="2800" smtClean="0"/>
              <a:t>Relatively easy, quick and inexpensive. Because </a:t>
            </a:r>
          </a:p>
          <a:p>
            <a:pPr lvl="1" eaLnBrk="1" hangingPunct="1"/>
            <a:r>
              <a:rPr lang="en-US" altLang="ar-SA" sz="2800" smtClean="0"/>
              <a:t>Only one group is used, data are collected only once and multiple outcomes can be studied</a:t>
            </a:r>
          </a:p>
          <a:p>
            <a:pPr lvl="1" eaLnBrk="1" hangingPunct="1"/>
            <a:r>
              <a:rPr lang="en-US" altLang="ar-SA" sz="2800" smtClean="0"/>
              <a:t>As there is no follow up, less time and resources are required to run the study.</a:t>
            </a:r>
          </a:p>
          <a:p>
            <a:pPr eaLnBrk="1" hangingPunct="1"/>
            <a:r>
              <a:rPr lang="en-US" altLang="ar-SA" sz="2800" smtClean="0"/>
              <a:t>Minimal </a:t>
            </a:r>
            <a:r>
              <a:rPr lang="en-US" altLang="ar-SA" sz="2800" u="sng" smtClean="0"/>
              <a:t>ethical</a:t>
            </a:r>
            <a:r>
              <a:rPr lang="en-US" altLang="ar-SA" sz="2800" smtClean="0"/>
              <a:t> problems because no intervention is applied.</a:t>
            </a:r>
          </a:p>
          <a:p>
            <a:pPr eaLnBrk="1" hangingPunct="1"/>
            <a:r>
              <a:rPr lang="en-US" altLang="ar-SA" sz="2800" smtClean="0"/>
              <a:t>Can be used to estimate the risk  by calculating the odds ratio.</a:t>
            </a:r>
          </a:p>
        </p:txBody>
      </p:sp>
      <p:sp>
        <p:nvSpPr>
          <p:cNvPr id="21509" name="Slide Number Placeholder 5"/>
          <p:cNvSpPr>
            <a:spLocks noGrp="1"/>
          </p:cNvSpPr>
          <p:nvPr>
            <p:ph type="sldNum" sz="quarter" idx="12"/>
          </p:nvPr>
        </p:nvSpPr>
        <p:spPr bwMode="auto">
          <a:noFill/>
          <a:ln>
            <a:miter lim="800000"/>
            <a:headEnd/>
            <a:tailEnd/>
          </a:ln>
        </p:spPr>
        <p:txBody>
          <a:bodyPr/>
          <a:lstStyle/>
          <a:p>
            <a:fld id="{F24FA5BD-6D06-4799-918E-784FB948D83B}" type="slidenum">
              <a:rPr lang="en-US" altLang="ar-SA" smtClean="0"/>
              <a:pPr/>
              <a:t>13</a:t>
            </a:fld>
            <a:endParaRPr lang="en-US" altLang="ar-S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40642"/>
                                        </p:tgtEl>
                                        <p:attrNameLst>
                                          <p:attrName>style.visibility</p:attrName>
                                        </p:attrNameLst>
                                      </p:cBhvr>
                                      <p:to>
                                        <p:strVal val="visible"/>
                                      </p:to>
                                    </p:set>
                                    <p:anim calcmode="lin" valueType="num">
                                      <p:cBhvr>
                                        <p:cTn id="7" dur="500" fill="hold"/>
                                        <p:tgtEl>
                                          <p:spTgt spid="24064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4064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4064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40642"/>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12" fill="hold" grpId="0" nodeType="clickEffect">
                                  <p:stCondLst>
                                    <p:cond delay="0"/>
                                  </p:stCondLst>
                                  <p:childTnLst>
                                    <p:set>
                                      <p:cBhvr>
                                        <p:cTn id="14" dur="1" fill="hold">
                                          <p:stCondLst>
                                            <p:cond delay="0"/>
                                          </p:stCondLst>
                                        </p:cTn>
                                        <p:tgtEl>
                                          <p:spTgt spid="240643">
                                            <p:txEl>
                                              <p:pRg st="0" end="0"/>
                                            </p:txEl>
                                          </p:spTgt>
                                        </p:tgtEl>
                                        <p:attrNameLst>
                                          <p:attrName>style.visibility</p:attrName>
                                        </p:attrNameLst>
                                      </p:cBhvr>
                                      <p:to>
                                        <p:strVal val="visible"/>
                                      </p:to>
                                    </p:set>
                                    <p:anim calcmode="lin" valueType="num">
                                      <p:cBhvr additive="base">
                                        <p:cTn id="15" dur="500" fill="hold"/>
                                        <p:tgtEl>
                                          <p:spTgt spid="240643">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4064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240643">
                                            <p:txEl>
                                              <p:pRg st="1" end="1"/>
                                            </p:txEl>
                                          </p:spTgt>
                                        </p:tgtEl>
                                        <p:attrNameLst>
                                          <p:attrName>style.visibility</p:attrName>
                                        </p:attrNameLst>
                                      </p:cBhvr>
                                      <p:to>
                                        <p:strVal val="visible"/>
                                      </p:to>
                                    </p:set>
                                    <p:anim calcmode="lin" valueType="num">
                                      <p:cBhvr additive="base">
                                        <p:cTn id="19" dur="500" fill="hold"/>
                                        <p:tgtEl>
                                          <p:spTgt spid="2406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064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240643">
                                            <p:txEl>
                                              <p:pRg st="2" end="2"/>
                                            </p:txEl>
                                          </p:spTgt>
                                        </p:tgtEl>
                                        <p:attrNameLst>
                                          <p:attrName>style.visibility</p:attrName>
                                        </p:attrNameLst>
                                      </p:cBhvr>
                                      <p:to>
                                        <p:strVal val="visible"/>
                                      </p:to>
                                    </p:set>
                                    <p:anim calcmode="lin" valueType="num">
                                      <p:cBhvr additive="base">
                                        <p:cTn id="23" dur="500" fill="hold"/>
                                        <p:tgtEl>
                                          <p:spTgt spid="240643">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406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12" fill="hold" grpId="0" nodeType="clickEffect">
                                  <p:stCondLst>
                                    <p:cond delay="0"/>
                                  </p:stCondLst>
                                  <p:childTnLst>
                                    <p:set>
                                      <p:cBhvr>
                                        <p:cTn id="28" dur="1" fill="hold">
                                          <p:stCondLst>
                                            <p:cond delay="0"/>
                                          </p:stCondLst>
                                        </p:cTn>
                                        <p:tgtEl>
                                          <p:spTgt spid="240643">
                                            <p:txEl>
                                              <p:pRg st="3" end="3"/>
                                            </p:txEl>
                                          </p:spTgt>
                                        </p:tgtEl>
                                        <p:attrNameLst>
                                          <p:attrName>style.visibility</p:attrName>
                                        </p:attrNameLst>
                                      </p:cBhvr>
                                      <p:to>
                                        <p:strVal val="visible"/>
                                      </p:to>
                                    </p:set>
                                    <p:anim calcmode="lin" valueType="num">
                                      <p:cBhvr additive="base">
                                        <p:cTn id="29" dur="500" fill="hold"/>
                                        <p:tgtEl>
                                          <p:spTgt spid="240643">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406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240643">
                                            <p:txEl>
                                              <p:pRg st="4" end="4"/>
                                            </p:txEl>
                                          </p:spTgt>
                                        </p:tgtEl>
                                        <p:attrNameLst>
                                          <p:attrName>style.visibility</p:attrName>
                                        </p:attrNameLst>
                                      </p:cBhvr>
                                      <p:to>
                                        <p:strVal val="visible"/>
                                      </p:to>
                                    </p:set>
                                    <p:anim calcmode="lin" valueType="num">
                                      <p:cBhvr additive="base">
                                        <p:cTn id="35" dur="500" fill="hold"/>
                                        <p:tgtEl>
                                          <p:spTgt spid="240643">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406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p:bldP spid="24064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304800" y="1143000"/>
            <a:ext cx="8610600" cy="5181600"/>
          </a:xfrm>
        </p:spPr>
        <p:txBody>
          <a:bodyPr/>
          <a:lstStyle/>
          <a:p>
            <a:pPr eaLnBrk="1" hangingPunct="1">
              <a:buFont typeface="Arial" pitchFamily="34" charset="0"/>
              <a:buNone/>
            </a:pPr>
            <a:r>
              <a:rPr lang="en-US" altLang="ar-SA" sz="2800" dirty="0" smtClean="0"/>
              <a:t>1. The most important problem with cross sectional study is that they do not differentiate between cause and effect or the sequence of events; </a:t>
            </a:r>
          </a:p>
          <a:p>
            <a:pPr lvl="1" eaLnBrk="1" hangingPunct="1"/>
            <a:r>
              <a:rPr lang="en-US" altLang="ar-SA" sz="2800" dirty="0" smtClean="0"/>
              <a:t>Thus temporal sequence of exposure and effect may be difficult to determine; Chicken-egg dilemma) </a:t>
            </a:r>
          </a:p>
          <a:p>
            <a:pPr lvl="1" eaLnBrk="1" hangingPunct="1"/>
            <a:r>
              <a:rPr lang="en-US" altLang="ar-SA" sz="2800" dirty="0" smtClean="0"/>
              <a:t>For example, a study finding an association between low CD4 counts and HIV infection does not demonstrate whether HIV infection lowers CD4 levels or low CD4 levels predispose to HIV infection. </a:t>
            </a:r>
          </a:p>
        </p:txBody>
      </p:sp>
      <p:sp>
        <p:nvSpPr>
          <p:cNvPr id="4" name="Date Placeholder 3"/>
          <p:cNvSpPr>
            <a:spLocks noGrp="1"/>
          </p:cNvSpPr>
          <p:nvPr>
            <p:ph type="dt" sz="quarter" idx="10"/>
          </p:nvPr>
        </p:nvSpPr>
        <p:spPr/>
        <p:txBody>
          <a:bodyPr/>
          <a:lstStyle/>
          <a:p>
            <a:pPr>
              <a:defRPr/>
            </a:pPr>
            <a:fld id="{A6A5C344-06FD-4FB2-8B6E-38766C33C9DD}" type="datetime4">
              <a:rPr lang="en-US"/>
              <a:pPr>
                <a:defRPr/>
              </a:pPr>
              <a:t>September 8, 2015</a:t>
            </a:fld>
            <a:endParaRPr lang="en-US"/>
          </a:p>
        </p:txBody>
      </p:sp>
      <p:sp>
        <p:nvSpPr>
          <p:cNvPr id="22532" name="Slide Number Placeholder 4"/>
          <p:cNvSpPr>
            <a:spLocks noGrp="1"/>
          </p:cNvSpPr>
          <p:nvPr>
            <p:ph type="sldNum" sz="quarter" idx="12"/>
          </p:nvPr>
        </p:nvSpPr>
        <p:spPr bwMode="auto">
          <a:noFill/>
          <a:ln>
            <a:miter lim="800000"/>
            <a:headEnd/>
            <a:tailEnd/>
          </a:ln>
        </p:spPr>
        <p:txBody>
          <a:bodyPr/>
          <a:lstStyle/>
          <a:p>
            <a:fld id="{8F3EA597-EE19-495D-87CE-ACFA38A9E92D}" type="slidenum">
              <a:rPr lang="en-US" altLang="ar-SA" smtClean="0"/>
              <a:pPr/>
              <a:t>14</a:t>
            </a:fld>
            <a:endParaRPr lang="en-US" altLang="ar-SA" smtClean="0"/>
          </a:p>
        </p:txBody>
      </p:sp>
      <p:sp>
        <p:nvSpPr>
          <p:cNvPr id="22533" name="Rectangle 2"/>
          <p:cNvSpPr>
            <a:spLocks noGrp="1" noChangeArrowheads="1"/>
          </p:cNvSpPr>
          <p:nvPr>
            <p:ph type="title"/>
          </p:nvPr>
        </p:nvSpPr>
        <p:spPr>
          <a:xfrm>
            <a:off x="304800" y="152400"/>
            <a:ext cx="8305800" cy="838200"/>
          </a:xfrm>
        </p:spPr>
        <p:txBody>
          <a:bodyPr/>
          <a:lstStyle/>
          <a:p>
            <a:pPr eaLnBrk="1" hangingPunct="1"/>
            <a:r>
              <a:rPr lang="en-US" altLang="ar-SA" sz="3200" b="1" smtClean="0">
                <a:solidFill>
                  <a:schemeClr val="bg2"/>
                </a:solidFill>
                <a:latin typeface="Arial" pitchFamily="34" charset="0"/>
                <a:cs typeface="Arial" pitchFamily="34" charset="0"/>
              </a:rPr>
              <a:t>Disadvantages of Cross-sectional Studies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228600" y="1143000"/>
            <a:ext cx="8153400" cy="5486400"/>
          </a:xfrm>
        </p:spPr>
        <p:txBody>
          <a:bodyPr/>
          <a:lstStyle/>
          <a:p>
            <a:pPr marL="628650" indent="-514350" eaLnBrk="1" hangingPunct="1">
              <a:buFont typeface="Calibri" pitchFamily="34" charset="0"/>
              <a:buAutoNum type="arabicPeriod" startAt="2"/>
            </a:pPr>
            <a:r>
              <a:rPr lang="en-US" altLang="ar-SA" sz="2800" dirty="0" smtClean="0"/>
              <a:t>Rare conditions cannot efficiently be studied using cross sectional studies because even in large samples there may be no one with the disease. In this situation it is better to study a cross sectional sample of patients who already have the disease (a case series). </a:t>
            </a:r>
          </a:p>
          <a:p>
            <a:pPr marL="628650" indent="-514350" eaLnBrk="1" hangingPunct="1">
              <a:buFont typeface="Calibri" pitchFamily="34" charset="0"/>
              <a:buAutoNum type="arabicPeriod" startAt="2"/>
            </a:pPr>
            <a:r>
              <a:rPr lang="en-US" altLang="ar-SA" sz="2800" dirty="0" smtClean="0"/>
              <a:t>It deals with survivors  so, </a:t>
            </a:r>
          </a:p>
          <a:p>
            <a:pPr marL="1028700" lvl="1" indent="-514350" eaLnBrk="1" hangingPunct="1">
              <a:buFont typeface="Arial" pitchFamily="34" charset="0"/>
              <a:buNone/>
            </a:pPr>
            <a:r>
              <a:rPr lang="en-US" altLang="ar-SA" sz="2800" dirty="0" smtClean="0"/>
              <a:t>Not appropriate for studying highly fatal diseases or a disease with short duration of expression</a:t>
            </a:r>
          </a:p>
          <a:p>
            <a:pPr marL="628650" indent="-514350" eaLnBrk="1" hangingPunct="1">
              <a:buFont typeface="Calibri" pitchFamily="34" charset="0"/>
              <a:buAutoNum type="arabicPeriod" startAt="2"/>
            </a:pPr>
            <a:r>
              <a:rPr lang="en-US" altLang="ar-SA" sz="2800" dirty="0" smtClean="0"/>
              <a:t>Not useful for establishing causal relationships</a:t>
            </a:r>
          </a:p>
          <a:p>
            <a:pPr marL="628650" indent="-514350" eaLnBrk="1" hangingPunct="1">
              <a:buFont typeface="Calibri" pitchFamily="34" charset="0"/>
              <a:buAutoNum type="arabicPeriod" startAt="2"/>
            </a:pPr>
            <a:r>
              <a:rPr lang="en-US" altLang="ar-SA" sz="2800" dirty="0" smtClean="0"/>
              <a:t>Confounding is difficult to control.</a:t>
            </a:r>
          </a:p>
          <a:p>
            <a:pPr marL="628650" indent="-514350" eaLnBrk="1" hangingPunct="1">
              <a:buFont typeface="Calibri" pitchFamily="34" charset="0"/>
              <a:buAutoNum type="arabicPeriod" startAt="2"/>
            </a:pPr>
            <a:endParaRPr lang="en-US" altLang="ar-SA" sz="2800" dirty="0" smtClean="0"/>
          </a:p>
          <a:p>
            <a:pPr marL="628650" indent="-514350" eaLnBrk="1" hangingPunct="1">
              <a:buFont typeface="Calibri" pitchFamily="34" charset="0"/>
              <a:buAutoNum type="arabicPeriod" startAt="2"/>
            </a:pPr>
            <a:endParaRPr lang="en-US" altLang="ar-SA" sz="2800" dirty="0" smtClean="0"/>
          </a:p>
          <a:p>
            <a:pPr marL="1428750" lvl="2" indent="-514350" eaLnBrk="1" hangingPunct="1">
              <a:buFont typeface="Calibri" pitchFamily="34" charset="0"/>
              <a:buAutoNum type="arabicPeriod"/>
            </a:pPr>
            <a:endParaRPr lang="en-US" altLang="ar-SA" sz="2800" dirty="0" smtClean="0"/>
          </a:p>
          <a:p>
            <a:pPr marL="1428750" lvl="2" indent="-514350" eaLnBrk="1" hangingPunct="1">
              <a:buFont typeface="Calibri" pitchFamily="34" charset="0"/>
              <a:buAutoNum type="arabicPeriod"/>
            </a:pPr>
            <a:endParaRPr lang="en-US" altLang="ar-SA" sz="2800" dirty="0" smtClean="0"/>
          </a:p>
        </p:txBody>
      </p:sp>
      <p:sp>
        <p:nvSpPr>
          <p:cNvPr id="5" name="Date Placeholder 4"/>
          <p:cNvSpPr>
            <a:spLocks noGrp="1"/>
          </p:cNvSpPr>
          <p:nvPr>
            <p:ph type="dt" sz="quarter" idx="10"/>
          </p:nvPr>
        </p:nvSpPr>
        <p:spPr/>
        <p:txBody>
          <a:bodyPr/>
          <a:lstStyle/>
          <a:p>
            <a:pPr>
              <a:defRPr/>
            </a:pPr>
            <a:fld id="{C0C8A064-7D42-430E-B106-4786EDAC758E}" type="datetime4">
              <a:rPr lang="en-US"/>
              <a:pPr>
                <a:defRPr/>
              </a:pPr>
              <a:t>September 8, 2015</a:t>
            </a:fld>
            <a:endParaRPr lang="en-US" dirty="0"/>
          </a:p>
        </p:txBody>
      </p:sp>
      <p:sp>
        <p:nvSpPr>
          <p:cNvPr id="23556" name="Rectangle 2"/>
          <p:cNvSpPr>
            <a:spLocks noGrp="1" noChangeArrowheads="1"/>
          </p:cNvSpPr>
          <p:nvPr>
            <p:ph type="title"/>
          </p:nvPr>
        </p:nvSpPr>
        <p:spPr>
          <a:xfrm>
            <a:off x="457200" y="152400"/>
            <a:ext cx="8001000" cy="838200"/>
          </a:xfrm>
        </p:spPr>
        <p:txBody>
          <a:bodyPr/>
          <a:lstStyle/>
          <a:p>
            <a:pPr eaLnBrk="1" hangingPunct="1"/>
            <a:r>
              <a:rPr lang="en-US" altLang="ar-SA" sz="3200" b="1" smtClean="0">
                <a:solidFill>
                  <a:schemeClr val="bg2"/>
                </a:solidFill>
                <a:latin typeface="Arial" pitchFamily="34" charset="0"/>
                <a:cs typeface="Arial" pitchFamily="34" charset="0"/>
              </a:rPr>
              <a:t>Disadvantages of Cross-sectional Studies</a:t>
            </a:r>
          </a:p>
        </p:txBody>
      </p:sp>
      <p:sp>
        <p:nvSpPr>
          <p:cNvPr id="23557" name="Slide Number Placeholder 6"/>
          <p:cNvSpPr>
            <a:spLocks noGrp="1"/>
          </p:cNvSpPr>
          <p:nvPr>
            <p:ph type="sldNum" sz="quarter" idx="12"/>
          </p:nvPr>
        </p:nvSpPr>
        <p:spPr bwMode="auto">
          <a:noFill/>
          <a:ln>
            <a:miter lim="800000"/>
            <a:headEnd/>
            <a:tailEnd/>
          </a:ln>
        </p:spPr>
        <p:txBody>
          <a:bodyPr/>
          <a:lstStyle/>
          <a:p>
            <a:fld id="{07A2535B-FDCC-402C-A0EF-0C1944F83B94}" type="slidenum">
              <a:rPr lang="en-US" altLang="ar-SA" smtClean="0"/>
              <a:pPr/>
              <a:t>15</a:t>
            </a:fld>
            <a:endParaRPr lang="en-US" altLang="ar-S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 calcmode="lin" valueType="num">
                                      <p:cBhvr additive="base">
                                        <p:cTn id="7" dur="5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4">
                                            <p:txEl>
                                              <p:pRg st="1" end="1"/>
                                            </p:txEl>
                                          </p:spTgt>
                                        </p:tgtEl>
                                        <p:attrNameLst>
                                          <p:attrName>style.visibility</p:attrName>
                                        </p:attrNameLst>
                                      </p:cBhvr>
                                      <p:to>
                                        <p:strVal val="visible"/>
                                      </p:to>
                                    </p:set>
                                    <p:anim calcmode="lin" valueType="num">
                                      <p:cBhvr additive="base">
                                        <p:cTn id="13" dur="5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554">
                                            <p:txEl>
                                              <p:pRg st="2" end="2"/>
                                            </p:txEl>
                                          </p:spTgt>
                                        </p:tgtEl>
                                        <p:attrNameLst>
                                          <p:attrName>style.visibility</p:attrName>
                                        </p:attrNameLst>
                                      </p:cBhvr>
                                      <p:to>
                                        <p:strVal val="visible"/>
                                      </p:to>
                                    </p:set>
                                    <p:anim calcmode="lin" valueType="num">
                                      <p:cBhvr additive="base">
                                        <p:cTn id="19" dur="5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554">
                                            <p:txEl>
                                              <p:pRg st="3" end="3"/>
                                            </p:txEl>
                                          </p:spTgt>
                                        </p:tgtEl>
                                        <p:attrNameLst>
                                          <p:attrName>style.visibility</p:attrName>
                                        </p:attrNameLst>
                                      </p:cBhvr>
                                      <p:to>
                                        <p:strVal val="visible"/>
                                      </p:to>
                                    </p:set>
                                    <p:anim calcmode="lin" valueType="num">
                                      <p:cBhvr additive="base">
                                        <p:cTn id="25" dur="500" fill="hold"/>
                                        <p:tgtEl>
                                          <p:spTgt spid="235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3554">
                                            <p:txEl>
                                              <p:pRg st="4" end="4"/>
                                            </p:txEl>
                                          </p:spTgt>
                                        </p:tgtEl>
                                        <p:attrNameLst>
                                          <p:attrName>style.visibility</p:attrName>
                                        </p:attrNameLst>
                                      </p:cBhvr>
                                      <p:to>
                                        <p:strVal val="visible"/>
                                      </p:to>
                                    </p:set>
                                    <p:anim calcmode="lin" valueType="num">
                                      <p:cBhvr additive="base">
                                        <p:cTn id="31" dur="500" fill="hold"/>
                                        <p:tgtEl>
                                          <p:spTgt spid="2355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371600" y="3008313"/>
          <a:ext cx="6780212" cy="2194320"/>
        </p:xfrm>
        <a:graphic>
          <a:graphicData uri="http://schemas.openxmlformats.org/drawingml/2006/table">
            <a:tbl>
              <a:tblPr firstRow="1" bandRow="1">
                <a:tableStyleId>{5C22544A-7EE6-4342-B048-85BDC9FD1C3A}</a:tableStyleId>
              </a:tblPr>
              <a:tblGrid>
                <a:gridCol w="1676588"/>
                <a:gridCol w="1676588"/>
                <a:gridCol w="1750448"/>
                <a:gridCol w="1676588"/>
              </a:tblGrid>
              <a:tr h="396114">
                <a:tc>
                  <a:txBody>
                    <a:bodyPr/>
                    <a:lstStyle/>
                    <a:p>
                      <a:endParaRPr lang="en-US" sz="2000" dirty="0"/>
                    </a:p>
                  </a:txBody>
                  <a:tcPr marL="91450" marR="91450" marT="45690" marB="45690">
                    <a:solidFill>
                      <a:schemeClr val="bg2"/>
                    </a:solidFill>
                  </a:tcPr>
                </a:tc>
                <a:tc>
                  <a:txBody>
                    <a:bodyPr/>
                    <a:lstStyle/>
                    <a:p>
                      <a:r>
                        <a:rPr lang="en-US" sz="2000" dirty="0" smtClean="0"/>
                        <a:t>Infant colic</a:t>
                      </a:r>
                      <a:endParaRPr lang="en-US" sz="2000" dirty="0"/>
                    </a:p>
                  </a:txBody>
                  <a:tcPr marL="91450" marR="91450" marT="45690" marB="45690">
                    <a:solidFill>
                      <a:schemeClr val="bg2"/>
                    </a:solidFill>
                  </a:tcPr>
                </a:tc>
                <a:tc>
                  <a:txBody>
                    <a:bodyPr/>
                    <a:lstStyle/>
                    <a:p>
                      <a:r>
                        <a:rPr lang="en-US" sz="2000" dirty="0" smtClean="0"/>
                        <a:t>No infant colic</a:t>
                      </a:r>
                      <a:endParaRPr lang="en-US" sz="2000" dirty="0"/>
                    </a:p>
                  </a:txBody>
                  <a:tcPr marL="91450" marR="91450" marT="45690" marB="45690">
                    <a:solidFill>
                      <a:schemeClr val="bg2"/>
                    </a:solidFill>
                  </a:tcPr>
                </a:tc>
                <a:tc>
                  <a:txBody>
                    <a:bodyPr/>
                    <a:lstStyle/>
                    <a:p>
                      <a:r>
                        <a:rPr lang="en-US" sz="2000" dirty="0" smtClean="0"/>
                        <a:t>Total</a:t>
                      </a:r>
                      <a:endParaRPr lang="en-US" sz="2000" dirty="0"/>
                    </a:p>
                  </a:txBody>
                  <a:tcPr marL="91450" marR="91450" marT="45690" marB="45690">
                    <a:solidFill>
                      <a:schemeClr val="bg2"/>
                    </a:solidFill>
                  </a:tcPr>
                </a:tc>
              </a:tr>
              <a:tr h="700848">
                <a:tc>
                  <a:txBody>
                    <a:bodyPr/>
                    <a:lstStyle/>
                    <a:p>
                      <a:r>
                        <a:rPr lang="en-US" sz="2000" dirty="0" smtClean="0"/>
                        <a:t>Mother smoking</a:t>
                      </a:r>
                      <a:endParaRPr lang="en-US" sz="2000" dirty="0"/>
                    </a:p>
                  </a:txBody>
                  <a:tcPr marL="91450" marR="91450" marT="45690" marB="45690">
                    <a:solidFill>
                      <a:schemeClr val="bg2"/>
                    </a:solidFill>
                  </a:tcPr>
                </a:tc>
                <a:tc>
                  <a:txBody>
                    <a:bodyPr/>
                    <a:lstStyle/>
                    <a:p>
                      <a:r>
                        <a:rPr lang="en-US" sz="2000" dirty="0" smtClean="0"/>
                        <a:t>15</a:t>
                      </a:r>
                      <a:endParaRPr lang="en-US" sz="2000" dirty="0"/>
                    </a:p>
                  </a:txBody>
                  <a:tcPr marL="91450" marR="91450" marT="45690" marB="45690">
                    <a:solidFill>
                      <a:schemeClr val="bg2"/>
                    </a:solidFill>
                  </a:tcPr>
                </a:tc>
                <a:tc>
                  <a:txBody>
                    <a:bodyPr/>
                    <a:lstStyle/>
                    <a:p>
                      <a:r>
                        <a:rPr lang="en-US" sz="2000" dirty="0" smtClean="0"/>
                        <a:t>167</a:t>
                      </a:r>
                      <a:endParaRPr lang="en-US" sz="2000" dirty="0"/>
                    </a:p>
                  </a:txBody>
                  <a:tcPr marL="91450" marR="91450" marT="45690" marB="45690">
                    <a:solidFill>
                      <a:schemeClr val="bg2"/>
                    </a:solidFill>
                  </a:tcPr>
                </a:tc>
                <a:tc>
                  <a:txBody>
                    <a:bodyPr/>
                    <a:lstStyle/>
                    <a:p>
                      <a:r>
                        <a:rPr lang="en-US" sz="2000" dirty="0" smtClean="0"/>
                        <a:t>182</a:t>
                      </a:r>
                      <a:endParaRPr lang="en-US" sz="2000" dirty="0"/>
                    </a:p>
                  </a:txBody>
                  <a:tcPr marL="91450" marR="91450" marT="45690" marB="45690">
                    <a:solidFill>
                      <a:schemeClr val="bg2"/>
                    </a:solidFill>
                  </a:tcPr>
                </a:tc>
              </a:tr>
              <a:tr h="700848">
                <a:tc>
                  <a:txBody>
                    <a:bodyPr/>
                    <a:lstStyle/>
                    <a:p>
                      <a:r>
                        <a:rPr lang="en-US" sz="2000" dirty="0" smtClean="0"/>
                        <a:t>Mother not smoking</a:t>
                      </a:r>
                      <a:endParaRPr lang="en-US" sz="2000" dirty="0"/>
                    </a:p>
                  </a:txBody>
                  <a:tcPr marL="91450" marR="91450" marT="45690" marB="45690">
                    <a:solidFill>
                      <a:schemeClr val="bg2"/>
                    </a:solidFill>
                  </a:tcPr>
                </a:tc>
                <a:tc>
                  <a:txBody>
                    <a:bodyPr/>
                    <a:lstStyle/>
                    <a:p>
                      <a:r>
                        <a:rPr lang="en-US" sz="2000" dirty="0" smtClean="0"/>
                        <a:t>111</a:t>
                      </a:r>
                      <a:endParaRPr lang="en-US" sz="2000" dirty="0"/>
                    </a:p>
                  </a:txBody>
                  <a:tcPr marL="91450" marR="91450" marT="45690" marB="45690">
                    <a:solidFill>
                      <a:schemeClr val="bg2"/>
                    </a:solidFill>
                  </a:tcPr>
                </a:tc>
                <a:tc>
                  <a:txBody>
                    <a:bodyPr/>
                    <a:lstStyle/>
                    <a:p>
                      <a:r>
                        <a:rPr lang="en-US" sz="2000" dirty="0" smtClean="0"/>
                        <a:t>2,477</a:t>
                      </a:r>
                      <a:endParaRPr lang="en-US" sz="2000" dirty="0"/>
                    </a:p>
                  </a:txBody>
                  <a:tcPr marL="91450" marR="91450" marT="45690" marB="45690">
                    <a:solidFill>
                      <a:schemeClr val="bg2"/>
                    </a:solidFill>
                  </a:tcPr>
                </a:tc>
                <a:tc>
                  <a:txBody>
                    <a:bodyPr/>
                    <a:lstStyle/>
                    <a:p>
                      <a:r>
                        <a:rPr lang="en-US" sz="2000" dirty="0" smtClean="0"/>
                        <a:t>2,588</a:t>
                      </a:r>
                      <a:endParaRPr lang="en-US" sz="2000" dirty="0"/>
                    </a:p>
                  </a:txBody>
                  <a:tcPr marL="91450" marR="91450" marT="45690" marB="45690">
                    <a:solidFill>
                      <a:schemeClr val="bg2"/>
                    </a:solidFill>
                  </a:tcPr>
                </a:tc>
              </a:tr>
              <a:tr h="396114">
                <a:tc>
                  <a:txBody>
                    <a:bodyPr/>
                    <a:lstStyle/>
                    <a:p>
                      <a:endParaRPr lang="en-US" sz="2000" dirty="0"/>
                    </a:p>
                  </a:txBody>
                  <a:tcPr marL="91450" marR="91450" marT="45690" marB="45690">
                    <a:solidFill>
                      <a:schemeClr val="bg2"/>
                    </a:solidFill>
                  </a:tcPr>
                </a:tc>
                <a:tc>
                  <a:txBody>
                    <a:bodyPr/>
                    <a:lstStyle/>
                    <a:p>
                      <a:r>
                        <a:rPr lang="en-US" sz="2000" dirty="0" smtClean="0"/>
                        <a:t>126</a:t>
                      </a:r>
                      <a:endParaRPr lang="en-US" sz="2000" dirty="0"/>
                    </a:p>
                  </a:txBody>
                  <a:tcPr marL="91450" marR="91450" marT="45690" marB="45690">
                    <a:solidFill>
                      <a:schemeClr val="bg2"/>
                    </a:solidFill>
                  </a:tcPr>
                </a:tc>
                <a:tc>
                  <a:txBody>
                    <a:bodyPr/>
                    <a:lstStyle/>
                    <a:p>
                      <a:r>
                        <a:rPr lang="en-US" sz="2000" dirty="0" smtClean="0"/>
                        <a:t>2,644</a:t>
                      </a:r>
                      <a:endParaRPr lang="en-US" sz="2000" dirty="0"/>
                    </a:p>
                  </a:txBody>
                  <a:tcPr marL="91450" marR="91450" marT="45690" marB="45690">
                    <a:solidFill>
                      <a:schemeClr val="bg2"/>
                    </a:solidFill>
                  </a:tcPr>
                </a:tc>
                <a:tc>
                  <a:txBody>
                    <a:bodyPr/>
                    <a:lstStyle/>
                    <a:p>
                      <a:r>
                        <a:rPr lang="en-US" sz="2000" smtClean="0"/>
                        <a:t>2,770</a:t>
                      </a:r>
                      <a:endParaRPr lang="en-US" sz="2000" dirty="0"/>
                    </a:p>
                  </a:txBody>
                  <a:tcPr marL="91450" marR="91450" marT="45690" marB="45690">
                    <a:solidFill>
                      <a:schemeClr val="bg2"/>
                    </a:solidFill>
                  </a:tcPr>
                </a:tc>
              </a:tr>
            </a:tbl>
          </a:graphicData>
        </a:graphic>
      </p:graphicFrame>
      <p:sp>
        <p:nvSpPr>
          <p:cNvPr id="4" name="Date Placeholder 3"/>
          <p:cNvSpPr>
            <a:spLocks noGrp="1"/>
          </p:cNvSpPr>
          <p:nvPr>
            <p:ph type="dt" sz="quarter" idx="10"/>
          </p:nvPr>
        </p:nvSpPr>
        <p:spPr/>
        <p:txBody>
          <a:bodyPr/>
          <a:lstStyle/>
          <a:p>
            <a:pPr>
              <a:defRPr/>
            </a:pPr>
            <a:fld id="{9BE76DCA-C61F-4EC0-A04D-66475B5379A9}" type="datetime4">
              <a:rPr lang="en-US"/>
              <a:pPr>
                <a:defRPr/>
              </a:pPr>
              <a:t>September 8, 2015</a:t>
            </a:fld>
            <a:endParaRPr lang="en-US"/>
          </a:p>
        </p:txBody>
      </p:sp>
      <p:sp>
        <p:nvSpPr>
          <p:cNvPr id="24606" name="Slide Number Placeholder 4"/>
          <p:cNvSpPr>
            <a:spLocks noGrp="1"/>
          </p:cNvSpPr>
          <p:nvPr>
            <p:ph type="sldNum" sz="quarter" idx="12"/>
          </p:nvPr>
        </p:nvSpPr>
        <p:spPr bwMode="auto">
          <a:noFill/>
          <a:ln>
            <a:miter lim="800000"/>
            <a:headEnd/>
            <a:tailEnd/>
          </a:ln>
        </p:spPr>
        <p:txBody>
          <a:bodyPr/>
          <a:lstStyle/>
          <a:p>
            <a:fld id="{47DDB420-2B95-4DFE-9411-42F868871513}" type="slidenum">
              <a:rPr lang="en-US" altLang="ar-SA" smtClean="0"/>
              <a:pPr/>
              <a:t>16</a:t>
            </a:fld>
            <a:endParaRPr lang="en-US" altLang="ar-SA" smtClean="0"/>
          </a:p>
        </p:txBody>
      </p:sp>
      <p:sp>
        <p:nvSpPr>
          <p:cNvPr id="24607" name="Rectangle 1"/>
          <p:cNvSpPr>
            <a:spLocks noChangeArrowheads="1"/>
          </p:cNvSpPr>
          <p:nvPr/>
        </p:nvSpPr>
        <p:spPr bwMode="auto">
          <a:xfrm>
            <a:off x="381000" y="1524000"/>
            <a:ext cx="7696200" cy="1200150"/>
          </a:xfrm>
          <a:prstGeom prst="rect">
            <a:avLst/>
          </a:prstGeom>
          <a:noFill/>
          <a:ln w="9525">
            <a:noFill/>
            <a:miter lim="800000"/>
            <a:headEnd/>
            <a:tailEnd/>
          </a:ln>
        </p:spPr>
        <p:txBody>
          <a:bodyPr>
            <a:spAutoFit/>
          </a:bodyPr>
          <a:lstStyle/>
          <a:p>
            <a:pPr eaLnBrk="1" hangingPunct="1"/>
            <a:r>
              <a:rPr lang="en-US" altLang="ar-SA" sz="2400" dirty="0"/>
              <a:t>* A cross-sectional study of maternal smoking as a risk factor for infant colic. The results of the study are shown below</a:t>
            </a:r>
            <a:endParaRPr lang="ar-EG" altLang="ar-SA" sz="2400" dirty="0"/>
          </a:p>
        </p:txBody>
      </p:sp>
      <p:sp>
        <p:nvSpPr>
          <p:cNvPr id="7" name="Rectangle 2"/>
          <p:cNvSpPr txBox="1">
            <a:spLocks noGrp="1" noChangeArrowheads="1"/>
          </p:cNvSpPr>
          <p:nvPr>
            <p:ph type="title"/>
          </p:nvPr>
        </p:nvSpPr>
        <p:spPr/>
        <p:txBody>
          <a:bodyPr/>
          <a:lstStyle/>
          <a:p>
            <a:pPr>
              <a:defRPr/>
            </a:pPr>
            <a:r>
              <a:rPr lang="en-US" b="1" kern="0" dirty="0" smtClean="0">
                <a:solidFill>
                  <a:schemeClr val="bg2"/>
                </a:solidFill>
                <a:latin typeface="+mj-lt"/>
                <a:cs typeface="+mj-cs"/>
              </a:rPr>
              <a:t>Example Cross-sectional Study</a:t>
            </a:r>
            <a:endParaRPr lang="en-US" b="1" kern="0" dirty="0">
              <a:solidFill>
                <a:schemeClr val="bg2"/>
              </a:solidFill>
              <a:latin typeface="+mj-lt"/>
              <a:cs typeface="+mj-cs"/>
            </a:endParaRPr>
          </a:p>
        </p:txBody>
      </p:sp>
      <p:sp>
        <p:nvSpPr>
          <p:cNvPr id="24609" name="Rectangle 7"/>
          <p:cNvSpPr>
            <a:spLocks noChangeArrowheads="1"/>
          </p:cNvSpPr>
          <p:nvPr/>
        </p:nvSpPr>
        <p:spPr bwMode="auto">
          <a:xfrm>
            <a:off x="1066800" y="5678488"/>
            <a:ext cx="7391400" cy="646112"/>
          </a:xfrm>
          <a:prstGeom prst="rect">
            <a:avLst/>
          </a:prstGeom>
          <a:noFill/>
          <a:ln w="9525">
            <a:noFill/>
            <a:miter lim="800000"/>
            <a:headEnd/>
            <a:tailEnd/>
          </a:ln>
        </p:spPr>
        <p:txBody>
          <a:bodyPr>
            <a:spAutoFit/>
          </a:bodyPr>
          <a:lstStyle/>
          <a:p>
            <a:r>
              <a:rPr lang="en-US" altLang="ar-SA"/>
              <a:t>* Reijneveld SA, Brugman E, Hirasing RA. Infantile colic: maternal smoking as potential risk factor. Arch Dis Child 2000;83(4):302-303.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fld id="{035D6B2B-B59A-46E8-BF23-46846C68B584}" type="datetime4">
              <a:rPr lang="en-US" smtClean="0"/>
              <a:pPr>
                <a:defRPr/>
              </a:pPr>
              <a:t>September 8, 2015</a:t>
            </a:fld>
            <a:endParaRPr lang="en-US"/>
          </a:p>
        </p:txBody>
      </p:sp>
      <p:sp>
        <p:nvSpPr>
          <p:cNvPr id="25603" name="Slide Number Placeholder 2"/>
          <p:cNvSpPr>
            <a:spLocks noGrp="1"/>
          </p:cNvSpPr>
          <p:nvPr>
            <p:ph type="sldNum" sz="quarter" idx="12"/>
          </p:nvPr>
        </p:nvSpPr>
        <p:spPr bwMode="auto">
          <a:noFill/>
          <a:ln>
            <a:miter lim="800000"/>
            <a:headEnd/>
            <a:tailEnd/>
          </a:ln>
        </p:spPr>
        <p:txBody>
          <a:bodyPr/>
          <a:lstStyle/>
          <a:p>
            <a:fld id="{D0671BF7-CAEA-40BE-8D13-B4EE0346304F}" type="slidenum">
              <a:rPr lang="en-US" altLang="ar-SA" smtClean="0"/>
              <a:pPr/>
              <a:t>17</a:t>
            </a:fld>
            <a:endParaRPr lang="en-US" altLang="ar-SA" smtClean="0"/>
          </a:p>
        </p:txBody>
      </p:sp>
      <p:sp>
        <p:nvSpPr>
          <p:cNvPr id="25604" name="Rectangle 3"/>
          <p:cNvSpPr>
            <a:spLocks noChangeArrowheads="1"/>
          </p:cNvSpPr>
          <p:nvPr/>
        </p:nvSpPr>
        <p:spPr bwMode="auto">
          <a:xfrm>
            <a:off x="152400" y="1138238"/>
            <a:ext cx="8991600" cy="5262562"/>
          </a:xfrm>
          <a:prstGeom prst="rect">
            <a:avLst/>
          </a:prstGeom>
          <a:noFill/>
          <a:ln w="9525">
            <a:noFill/>
            <a:miter lim="800000"/>
            <a:headEnd/>
            <a:tailEnd/>
          </a:ln>
        </p:spPr>
        <p:txBody>
          <a:bodyPr>
            <a:spAutoFit/>
          </a:bodyPr>
          <a:lstStyle/>
          <a:p>
            <a:pPr eaLnBrk="1" hangingPunct="1">
              <a:lnSpc>
                <a:spcPct val="150000"/>
              </a:lnSpc>
              <a:buFont typeface="Arial" pitchFamily="34" charset="0"/>
              <a:buChar char="•"/>
            </a:pPr>
            <a:r>
              <a:rPr lang="en-US" altLang="ar-SA" sz="2800"/>
              <a:t>Prevalence of colic with smoking mothers = a/(a + b) = 15/182 = 8.2%.</a:t>
            </a:r>
          </a:p>
          <a:p>
            <a:pPr eaLnBrk="1" hangingPunct="1">
              <a:lnSpc>
                <a:spcPct val="150000"/>
              </a:lnSpc>
            </a:pPr>
            <a:endParaRPr lang="en-US" altLang="ar-SA" sz="2800"/>
          </a:p>
          <a:p>
            <a:pPr eaLnBrk="1" hangingPunct="1">
              <a:lnSpc>
                <a:spcPct val="150000"/>
              </a:lnSpc>
              <a:buFont typeface="Arial" pitchFamily="34" charset="0"/>
              <a:buChar char="•"/>
            </a:pPr>
            <a:r>
              <a:rPr lang="en-US" altLang="ar-SA" sz="2800"/>
              <a:t>Prevalence of colic with nonsmoking mothers = c/(c+ d) = 111/2,588 = 4.3%.</a:t>
            </a:r>
          </a:p>
          <a:p>
            <a:pPr eaLnBrk="1" hangingPunct="1">
              <a:lnSpc>
                <a:spcPct val="150000"/>
              </a:lnSpc>
            </a:pPr>
            <a:endParaRPr lang="en-US" altLang="ar-SA" sz="2800"/>
          </a:p>
          <a:p>
            <a:pPr eaLnBrk="1" hangingPunct="1">
              <a:lnSpc>
                <a:spcPct val="150000"/>
              </a:lnSpc>
              <a:buFont typeface="Arial" pitchFamily="34" charset="0"/>
              <a:buChar char="•"/>
            </a:pPr>
            <a:r>
              <a:rPr lang="en-US" altLang="ar-SA" sz="2800"/>
              <a:t>Prevalence of colic overall = (a + c)/(a + b + c + d) = 126/2,770 = 4.5%.    </a:t>
            </a:r>
          </a:p>
        </p:txBody>
      </p:sp>
      <p:sp>
        <p:nvSpPr>
          <p:cNvPr id="5" name="Rectangle 2"/>
          <p:cNvSpPr txBox="1">
            <a:spLocks noChangeArrowheads="1"/>
          </p:cNvSpPr>
          <p:nvPr/>
        </p:nvSpPr>
        <p:spPr>
          <a:xfrm>
            <a:off x="228600" y="152400"/>
            <a:ext cx="7924800" cy="838200"/>
          </a:xfrm>
          <a:prstGeom prst="rect">
            <a:avLst/>
          </a:prstGeom>
        </p:spPr>
        <p:txBody>
          <a:bodyPr/>
          <a:lstStyle/>
          <a:p>
            <a:pPr algn="ctr" eaLnBrk="1" hangingPunct="1">
              <a:defRPr/>
            </a:pPr>
            <a:r>
              <a:rPr lang="en-US" sz="4000" b="1" kern="0" dirty="0">
                <a:solidFill>
                  <a:schemeClr val="bg2"/>
                </a:solidFill>
                <a:latin typeface="+mj-lt"/>
                <a:ea typeface="+mj-ea"/>
                <a:cs typeface="+mj-cs"/>
              </a:rPr>
              <a:t>Example Cross-sectional Study-cont.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ar-SA" b="1" smtClean="0">
                <a:solidFill>
                  <a:schemeClr val="bg2"/>
                </a:solidFill>
              </a:rPr>
              <a:t>References</a:t>
            </a:r>
          </a:p>
        </p:txBody>
      </p:sp>
      <p:sp>
        <p:nvSpPr>
          <p:cNvPr id="26627" name="Content Placeholder 2"/>
          <p:cNvSpPr>
            <a:spLocks noGrp="1"/>
          </p:cNvSpPr>
          <p:nvPr>
            <p:ph idx="1"/>
          </p:nvPr>
        </p:nvSpPr>
        <p:spPr/>
        <p:txBody>
          <a:bodyPr/>
          <a:lstStyle/>
          <a:p>
            <a:r>
              <a:rPr lang="en-GB" altLang="ar-SA" sz="2800" smtClean="0"/>
              <a:t>C J Mann. Observational research methods. Research design II: cohort, cross sectional, and case-control studies. Emerg Med J 2003;20:54–60</a:t>
            </a:r>
          </a:p>
          <a:p>
            <a:r>
              <a:rPr lang="en-GB" altLang="ar-SA" sz="2800" smtClean="0"/>
              <a:t>Hulley SB, Cummings SR, Browner WS, Grady DG, Newman TB. Designing Clinical Research, 3rd Edition 2007 Lippincott Williams &amp; Wilkins</a:t>
            </a:r>
          </a:p>
          <a:p>
            <a:endParaRPr lang="en-US" altLang="ar-SA" sz="2800" b="1" smtClean="0"/>
          </a:p>
        </p:txBody>
      </p:sp>
      <p:sp>
        <p:nvSpPr>
          <p:cNvPr id="26628" name="Slide Number Placeholder 3"/>
          <p:cNvSpPr>
            <a:spLocks noGrp="1"/>
          </p:cNvSpPr>
          <p:nvPr>
            <p:ph type="sldNum" sz="quarter" idx="12"/>
          </p:nvPr>
        </p:nvSpPr>
        <p:spPr bwMode="auto">
          <a:noFill/>
          <a:ln>
            <a:miter lim="800000"/>
            <a:headEnd/>
            <a:tailEnd/>
          </a:ln>
        </p:spPr>
        <p:txBody>
          <a:bodyPr/>
          <a:lstStyle/>
          <a:p>
            <a:fld id="{54B655DB-EDC5-480F-A12E-4EC1E9417BCE}" type="slidenum">
              <a:rPr lang="en-US" altLang="ar-SA" smtClean="0"/>
              <a:pPr/>
              <a:t>18</a:t>
            </a:fld>
            <a:endParaRPr lang="en-US" altLang="ar-SA"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fld id="{1724ACF8-F0E4-4182-A9EE-669177B424BC}" type="datetime4">
              <a:rPr lang="en-US" smtClean="0"/>
              <a:pPr>
                <a:defRPr/>
              </a:pPr>
              <a:t>September 8, 2015</a:t>
            </a:fld>
            <a:endParaRPr lang="en-US"/>
          </a:p>
        </p:txBody>
      </p:sp>
      <p:sp>
        <p:nvSpPr>
          <p:cNvPr id="27651" name="Slide Number Placeholder 2"/>
          <p:cNvSpPr>
            <a:spLocks noGrp="1"/>
          </p:cNvSpPr>
          <p:nvPr>
            <p:ph type="sldNum" sz="quarter" idx="12"/>
          </p:nvPr>
        </p:nvSpPr>
        <p:spPr bwMode="auto">
          <a:noFill/>
          <a:ln>
            <a:miter lim="800000"/>
            <a:headEnd/>
            <a:tailEnd/>
          </a:ln>
        </p:spPr>
        <p:txBody>
          <a:bodyPr/>
          <a:lstStyle/>
          <a:p>
            <a:fld id="{35CDD262-CBD1-4C7D-BF67-678FB534D819}" type="slidenum">
              <a:rPr lang="en-US" altLang="ar-SA" smtClean="0"/>
              <a:pPr/>
              <a:t>19</a:t>
            </a:fld>
            <a:endParaRPr lang="en-US" altLang="ar-SA" smtClean="0"/>
          </a:p>
        </p:txBody>
      </p:sp>
      <p:sp>
        <p:nvSpPr>
          <p:cNvPr id="27652" name="TextBox 3"/>
          <p:cNvSpPr txBox="1">
            <a:spLocks noChangeArrowheads="1"/>
          </p:cNvSpPr>
          <p:nvPr/>
        </p:nvSpPr>
        <p:spPr bwMode="auto">
          <a:xfrm>
            <a:off x="2281238" y="2819400"/>
            <a:ext cx="4424362" cy="1108075"/>
          </a:xfrm>
          <a:prstGeom prst="rect">
            <a:avLst/>
          </a:prstGeom>
          <a:noFill/>
          <a:ln w="9525">
            <a:noFill/>
            <a:miter lim="800000"/>
            <a:headEnd/>
            <a:tailEnd/>
          </a:ln>
        </p:spPr>
        <p:txBody>
          <a:bodyPr wrap="none">
            <a:spAutoFit/>
          </a:bodyPr>
          <a:lstStyle/>
          <a:p>
            <a:pPr eaLnBrk="1" hangingPunct="1"/>
            <a:r>
              <a:rPr lang="en-US" altLang="ar-SA" sz="6600">
                <a:solidFill>
                  <a:srgbClr val="FFC000"/>
                </a:solidFill>
              </a:rPr>
              <a:t>Thank You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
          <p:cNvSpPr>
            <a:spLocks noChangeArrowheads="1"/>
          </p:cNvSpPr>
          <p:nvPr/>
        </p:nvSpPr>
        <p:spPr bwMode="auto">
          <a:xfrm>
            <a:off x="152400" y="1384300"/>
            <a:ext cx="8686800" cy="2862263"/>
          </a:xfrm>
          <a:prstGeom prst="rect">
            <a:avLst/>
          </a:prstGeom>
          <a:noFill/>
          <a:ln w="9525">
            <a:noFill/>
            <a:miter lim="800000"/>
            <a:headEnd/>
            <a:tailEnd/>
          </a:ln>
        </p:spPr>
        <p:txBody>
          <a:bodyPr>
            <a:spAutoFit/>
          </a:bodyPr>
          <a:lstStyle/>
          <a:p>
            <a:pPr eaLnBrk="1" hangingPunct="1">
              <a:lnSpc>
                <a:spcPct val="150000"/>
              </a:lnSpc>
              <a:defRPr/>
            </a:pPr>
            <a:r>
              <a:rPr lang="en-US" sz="2400" b="1" dirty="0">
                <a:solidFill>
                  <a:srgbClr val="FFFFFF"/>
                </a:solidFill>
                <a:latin typeface="+mn-lt"/>
              </a:rPr>
              <a:t>By the end of this lecture students will be able to:</a:t>
            </a:r>
          </a:p>
          <a:p>
            <a:pPr marL="571500" indent="-571500" algn="just" eaLnBrk="1" hangingPunct="1">
              <a:lnSpc>
                <a:spcPct val="150000"/>
              </a:lnSpc>
              <a:buFont typeface="Arial" pitchFamily="34" charset="0"/>
              <a:buChar char="•"/>
              <a:defRPr/>
            </a:pPr>
            <a:r>
              <a:rPr lang="en-US" sz="2400" b="1" dirty="0">
                <a:solidFill>
                  <a:srgbClr val="FFFFFF"/>
                </a:solidFill>
                <a:latin typeface="+mn-lt"/>
              </a:rPr>
              <a:t>Recognize the concepts &amp; uses of cross sectional studies.</a:t>
            </a:r>
          </a:p>
          <a:p>
            <a:pPr marL="571500" indent="-571500" algn="just" eaLnBrk="1" hangingPunct="1">
              <a:lnSpc>
                <a:spcPct val="150000"/>
              </a:lnSpc>
              <a:buFont typeface="Arial" pitchFamily="34" charset="0"/>
              <a:buChar char="•"/>
              <a:defRPr/>
            </a:pPr>
            <a:r>
              <a:rPr lang="en-US" sz="2400" b="1" dirty="0">
                <a:solidFill>
                  <a:srgbClr val="FFFFFF"/>
                </a:solidFill>
                <a:latin typeface="+mn-lt"/>
              </a:rPr>
              <a:t>Understand the basic features of cross-sectional studies.</a:t>
            </a:r>
          </a:p>
          <a:p>
            <a:pPr marL="571500" indent="-571500" algn="just" eaLnBrk="1" hangingPunct="1">
              <a:lnSpc>
                <a:spcPct val="150000"/>
              </a:lnSpc>
              <a:buFont typeface="Arial" pitchFamily="34" charset="0"/>
              <a:buChar char="•"/>
              <a:defRPr/>
            </a:pPr>
            <a:r>
              <a:rPr lang="en-US" sz="2400" b="1" dirty="0">
                <a:solidFill>
                  <a:srgbClr val="FFFFFF"/>
                </a:solidFill>
                <a:latin typeface="+mn-lt"/>
              </a:rPr>
              <a:t>List the advantages and disadvantages of cross-sectional study design.</a:t>
            </a:r>
          </a:p>
        </p:txBody>
      </p:sp>
      <p:sp>
        <p:nvSpPr>
          <p:cNvPr id="10243" name="Title 1"/>
          <p:cNvSpPr>
            <a:spLocks noGrp="1"/>
          </p:cNvSpPr>
          <p:nvPr>
            <p:ph type="title"/>
          </p:nvPr>
        </p:nvSpPr>
        <p:spPr>
          <a:xfrm>
            <a:off x="457200" y="152400"/>
            <a:ext cx="6629400" cy="990600"/>
          </a:xfrm>
        </p:spPr>
        <p:txBody>
          <a:bodyPr/>
          <a:lstStyle/>
          <a:p>
            <a:pPr eaLnBrk="1" hangingPunct="1"/>
            <a:r>
              <a:rPr lang="en-US" altLang="ar-SA" b="1" smtClean="0">
                <a:solidFill>
                  <a:schemeClr val="bg2"/>
                </a:solidFill>
                <a:latin typeface="Footlight MT Light" pitchFamily="18" charset="0"/>
              </a:rPr>
              <a:t>OBJECTIVES OF THE LECTURE</a:t>
            </a:r>
          </a:p>
        </p:txBody>
      </p:sp>
      <p:sp>
        <p:nvSpPr>
          <p:cNvPr id="5" name="Date Placeholder 4"/>
          <p:cNvSpPr>
            <a:spLocks noGrp="1"/>
          </p:cNvSpPr>
          <p:nvPr>
            <p:ph type="dt" sz="quarter" idx="10"/>
          </p:nvPr>
        </p:nvSpPr>
        <p:spPr/>
        <p:txBody>
          <a:bodyPr/>
          <a:lstStyle/>
          <a:p>
            <a:pPr>
              <a:defRPr/>
            </a:pPr>
            <a:fld id="{DDFDEF77-E4DC-498A-8A49-A1AE8EE5D303}" type="datetime4">
              <a:rPr lang="en-US"/>
              <a:pPr>
                <a:defRPr/>
              </a:pPr>
              <a:t>September 8, 2015</a:t>
            </a:fld>
            <a:endParaRPr lang="en-US"/>
          </a:p>
        </p:txBody>
      </p:sp>
      <p:sp>
        <p:nvSpPr>
          <p:cNvPr id="10245" name="Slide Number Placeholder 5"/>
          <p:cNvSpPr>
            <a:spLocks noGrp="1"/>
          </p:cNvSpPr>
          <p:nvPr>
            <p:ph type="sldNum" sz="quarter" idx="12"/>
          </p:nvPr>
        </p:nvSpPr>
        <p:spPr bwMode="auto">
          <a:noFill/>
          <a:ln>
            <a:miter lim="800000"/>
            <a:headEnd/>
            <a:tailEnd/>
          </a:ln>
        </p:spPr>
        <p:txBody>
          <a:bodyPr/>
          <a:lstStyle/>
          <a:p>
            <a:fld id="{90E2ED51-E056-4C72-A34E-5CC4E6F34702}" type="slidenum">
              <a:rPr lang="en-US" altLang="ar-SA" smtClean="0"/>
              <a:pPr/>
              <a:t>2</a:t>
            </a:fld>
            <a:endParaRPr lang="en-US" altLang="ar-SA" smtClean="0"/>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quarter" idx="10"/>
          </p:nvPr>
        </p:nvSpPr>
        <p:spPr/>
        <p:txBody>
          <a:bodyPr/>
          <a:lstStyle/>
          <a:p>
            <a:pPr>
              <a:defRPr/>
            </a:pPr>
            <a:fld id="{F7F04FB7-6D03-4884-841D-20725AF1C0FD}" type="datetime4">
              <a:rPr lang="en-US"/>
              <a:pPr>
                <a:defRPr/>
              </a:pPr>
              <a:t>September 8, 2015</a:t>
            </a:fld>
            <a:endParaRPr lang="en-US"/>
          </a:p>
        </p:txBody>
      </p:sp>
      <p:sp>
        <p:nvSpPr>
          <p:cNvPr id="11267" name="Rectangle 3"/>
          <p:cNvSpPr>
            <a:spLocks noGrp="1" noChangeArrowheads="1"/>
          </p:cNvSpPr>
          <p:nvPr>
            <p:ph type="body" idx="1"/>
          </p:nvPr>
        </p:nvSpPr>
        <p:spPr>
          <a:xfrm>
            <a:off x="152400" y="1219200"/>
            <a:ext cx="8763000" cy="2362200"/>
          </a:xfrm>
        </p:spPr>
        <p:txBody>
          <a:bodyPr/>
          <a:lstStyle/>
          <a:p>
            <a:pPr algn="just" eaLnBrk="1" hangingPunct="1"/>
            <a:r>
              <a:rPr lang="en-US" altLang="ar-SA" sz="2400" smtClean="0">
                <a:latin typeface="Arial" pitchFamily="34" charset="0"/>
              </a:rPr>
              <a:t>An “observational” design that measures existing disease (D) and current exposure levels (E) at a single point in time (a cross-section of the population) </a:t>
            </a:r>
          </a:p>
          <a:p>
            <a:pPr algn="just" eaLnBrk="1" hangingPunct="1"/>
            <a:r>
              <a:rPr lang="en-US" altLang="ar-SA" sz="2400" smtClean="0">
                <a:latin typeface="Arial" pitchFamily="34" charset="0"/>
              </a:rPr>
              <a:t>Exposure and disease status are assessed simultaneously among individuals in a well defined population. </a:t>
            </a:r>
          </a:p>
        </p:txBody>
      </p:sp>
      <p:sp>
        <p:nvSpPr>
          <p:cNvPr id="95236" name="Rectangle 4"/>
          <p:cNvSpPr>
            <a:spLocks noChangeArrowheads="1"/>
          </p:cNvSpPr>
          <p:nvPr/>
        </p:nvSpPr>
        <p:spPr bwMode="auto">
          <a:xfrm>
            <a:off x="3048000" y="3581400"/>
            <a:ext cx="908050" cy="1898650"/>
          </a:xfrm>
          <a:prstGeom prst="rect">
            <a:avLst/>
          </a:prstGeom>
          <a:solidFill>
            <a:schemeClr val="accent1"/>
          </a:solidFill>
          <a:ln w="12700">
            <a:solidFill>
              <a:schemeClr val="tx1"/>
            </a:solidFill>
            <a:miter lim="800000"/>
            <a:headEnd/>
            <a:tailEnd/>
          </a:ln>
        </p:spPr>
        <p:txBody>
          <a:bodyPr wrap="none" anchor="ctr"/>
          <a:lstStyle/>
          <a:p>
            <a:pPr eaLnBrk="1" hangingPunct="1"/>
            <a:endParaRPr lang="ar-SA" altLang="ar-SA">
              <a:solidFill>
                <a:srgbClr val="FFFFFF"/>
              </a:solidFill>
            </a:endParaRPr>
          </a:p>
        </p:txBody>
      </p:sp>
      <p:sp>
        <p:nvSpPr>
          <p:cNvPr id="95237" name="Line 5"/>
          <p:cNvSpPr>
            <a:spLocks noChangeShapeType="1"/>
          </p:cNvSpPr>
          <p:nvPr/>
        </p:nvSpPr>
        <p:spPr bwMode="auto">
          <a:xfrm>
            <a:off x="1981200" y="5562600"/>
            <a:ext cx="6400800" cy="0"/>
          </a:xfrm>
          <a:prstGeom prst="line">
            <a:avLst/>
          </a:prstGeom>
          <a:noFill/>
          <a:ln w="63500">
            <a:solidFill>
              <a:srgbClr val="FFFF00"/>
            </a:solidFill>
            <a:round/>
            <a:headEnd/>
            <a:tailEnd type="triangle" w="med" len="med"/>
          </a:ln>
        </p:spPr>
        <p:txBody>
          <a:bodyPr wrap="none" anchor="ctr"/>
          <a:lstStyle/>
          <a:p>
            <a:endParaRPr lang="en-US"/>
          </a:p>
        </p:txBody>
      </p:sp>
      <p:sp>
        <p:nvSpPr>
          <p:cNvPr id="95238" name="Text Box 6"/>
          <p:cNvSpPr txBox="1">
            <a:spLocks noChangeArrowheads="1"/>
          </p:cNvSpPr>
          <p:nvPr/>
        </p:nvSpPr>
        <p:spPr bwMode="auto">
          <a:xfrm>
            <a:off x="4724400" y="5562600"/>
            <a:ext cx="758825" cy="457200"/>
          </a:xfrm>
          <a:prstGeom prst="rect">
            <a:avLst/>
          </a:prstGeom>
          <a:noFill/>
          <a:ln w="9525">
            <a:noFill/>
            <a:miter lim="800000"/>
            <a:headEnd/>
            <a:tailEnd/>
          </a:ln>
        </p:spPr>
        <p:txBody>
          <a:bodyPr wrap="none">
            <a:spAutoFit/>
          </a:bodyPr>
          <a:lstStyle/>
          <a:p>
            <a:r>
              <a:rPr lang="en-US" altLang="ar-SA" sz="2400" b="1">
                <a:solidFill>
                  <a:srgbClr val="FFFF00"/>
                </a:solidFill>
                <a:latin typeface="Times New Roman" pitchFamily="18" charset="0"/>
              </a:rPr>
              <a:t>time</a:t>
            </a:r>
          </a:p>
        </p:txBody>
      </p:sp>
      <p:sp>
        <p:nvSpPr>
          <p:cNvPr id="95239" name="AutoShape 7"/>
          <p:cNvSpPr>
            <a:spLocks noChangeArrowheads="1"/>
          </p:cNvSpPr>
          <p:nvPr/>
        </p:nvSpPr>
        <p:spPr bwMode="auto">
          <a:xfrm>
            <a:off x="3276600" y="5791200"/>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p>
            <a:pPr eaLnBrk="1" hangingPunct="1"/>
            <a:endParaRPr lang="ar-SA" altLang="ar-SA">
              <a:solidFill>
                <a:srgbClr val="FFFFFF"/>
              </a:solidFill>
            </a:endParaRPr>
          </a:p>
        </p:txBody>
      </p:sp>
      <p:sp>
        <p:nvSpPr>
          <p:cNvPr id="95240" name="Text Box 8"/>
          <p:cNvSpPr txBox="1">
            <a:spLocks noChangeArrowheads="1"/>
          </p:cNvSpPr>
          <p:nvPr/>
        </p:nvSpPr>
        <p:spPr bwMode="auto">
          <a:xfrm>
            <a:off x="3962400" y="6019800"/>
            <a:ext cx="4986338" cy="457200"/>
          </a:xfrm>
          <a:prstGeom prst="rect">
            <a:avLst/>
          </a:prstGeom>
          <a:noFill/>
          <a:ln w="9525">
            <a:noFill/>
            <a:miter lim="800000"/>
            <a:headEnd/>
            <a:tailEnd/>
          </a:ln>
        </p:spPr>
        <p:txBody>
          <a:bodyPr wrap="none">
            <a:spAutoFit/>
          </a:bodyPr>
          <a:lstStyle/>
          <a:p>
            <a:r>
              <a:rPr lang="en-US" altLang="ar-SA" sz="2400" b="1">
                <a:solidFill>
                  <a:srgbClr val="FFFFFF"/>
                </a:solidFill>
                <a:latin typeface="Times New Roman" pitchFamily="18" charset="0"/>
              </a:rPr>
              <a:t>Study only exists at this point in time</a:t>
            </a:r>
          </a:p>
        </p:txBody>
      </p:sp>
      <p:sp>
        <p:nvSpPr>
          <p:cNvPr id="11273" name="Rectangle 11"/>
          <p:cNvSpPr>
            <a:spLocks noGrp="1" noChangeArrowheads="1"/>
          </p:cNvSpPr>
          <p:nvPr>
            <p:ph type="title"/>
          </p:nvPr>
        </p:nvSpPr>
        <p:spPr>
          <a:xfrm>
            <a:off x="76200" y="381000"/>
            <a:ext cx="8610600" cy="609600"/>
          </a:xfrm>
        </p:spPr>
        <p:txBody>
          <a:bodyPr/>
          <a:lstStyle/>
          <a:p>
            <a:pPr eaLnBrk="1" hangingPunct="1"/>
            <a:r>
              <a:rPr lang="en-US" altLang="ar-SA" sz="3200" b="1" smtClean="0">
                <a:solidFill>
                  <a:schemeClr val="bg2"/>
                </a:solidFill>
                <a:latin typeface="Arial" pitchFamily="34" charset="0"/>
                <a:cs typeface="Arial" pitchFamily="34" charset="0"/>
              </a:rPr>
              <a:t>Cross-Sectional Studies/ surveys</a:t>
            </a:r>
          </a:p>
        </p:txBody>
      </p:sp>
      <p:sp>
        <p:nvSpPr>
          <p:cNvPr id="11274" name="Slide Number Placeholder 10"/>
          <p:cNvSpPr>
            <a:spLocks noGrp="1"/>
          </p:cNvSpPr>
          <p:nvPr>
            <p:ph type="sldNum" sz="quarter" idx="12"/>
          </p:nvPr>
        </p:nvSpPr>
        <p:spPr bwMode="auto">
          <a:noFill/>
          <a:ln>
            <a:miter lim="800000"/>
            <a:headEnd/>
            <a:tailEnd/>
          </a:ln>
        </p:spPr>
        <p:txBody>
          <a:bodyPr/>
          <a:lstStyle/>
          <a:p>
            <a:fld id="{12236B0F-4B41-4E41-ADD4-03B492AFB433}" type="slidenum">
              <a:rPr lang="en-US" altLang="ar-SA" smtClean="0"/>
              <a:pPr/>
              <a:t>3</a:t>
            </a:fld>
            <a:endParaRPr lang="en-US" altLang="ar-SA"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5236"/>
                                        </p:tgtEl>
                                        <p:attrNameLst>
                                          <p:attrName>style.visibility</p:attrName>
                                        </p:attrNameLst>
                                      </p:cBhvr>
                                      <p:to>
                                        <p:strVal val="visible"/>
                                      </p:to>
                                    </p:set>
                                    <p:animEffect transition="in" filter="circle(in)">
                                      <p:cBhvr>
                                        <p:cTn id="7" dur="1000"/>
                                        <p:tgtEl>
                                          <p:spTgt spid="952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5237"/>
                                        </p:tgtEl>
                                        <p:attrNameLst>
                                          <p:attrName>style.visibility</p:attrName>
                                        </p:attrNameLst>
                                      </p:cBhvr>
                                      <p:to>
                                        <p:strVal val="visible"/>
                                      </p:to>
                                    </p:set>
                                    <p:anim calcmode="lin" valueType="num">
                                      <p:cBhvr additive="base">
                                        <p:cTn id="12" dur="500" fill="hold"/>
                                        <p:tgtEl>
                                          <p:spTgt spid="95237"/>
                                        </p:tgtEl>
                                        <p:attrNameLst>
                                          <p:attrName>ppt_x</p:attrName>
                                        </p:attrNameLst>
                                      </p:cBhvr>
                                      <p:tavLst>
                                        <p:tav tm="0">
                                          <p:val>
                                            <p:strVal val="0-#ppt_w/2"/>
                                          </p:val>
                                        </p:tav>
                                        <p:tav tm="100000">
                                          <p:val>
                                            <p:strVal val="#ppt_x"/>
                                          </p:val>
                                        </p:tav>
                                      </p:tavLst>
                                    </p:anim>
                                    <p:anim calcmode="lin" valueType="num">
                                      <p:cBhvr additive="base">
                                        <p:cTn id="13" dur="500" fill="hold"/>
                                        <p:tgtEl>
                                          <p:spTgt spid="9523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9" presetClass="entr" presetSubtype="0" decel="100000" fill="hold" grpId="0" nodeType="clickEffect">
                                  <p:stCondLst>
                                    <p:cond delay="0"/>
                                  </p:stCondLst>
                                  <p:childTnLst>
                                    <p:set>
                                      <p:cBhvr>
                                        <p:cTn id="17" dur="1" fill="hold">
                                          <p:stCondLst>
                                            <p:cond delay="0"/>
                                          </p:stCondLst>
                                        </p:cTn>
                                        <p:tgtEl>
                                          <p:spTgt spid="95238"/>
                                        </p:tgtEl>
                                        <p:attrNameLst>
                                          <p:attrName>style.visibility</p:attrName>
                                        </p:attrNameLst>
                                      </p:cBhvr>
                                      <p:to>
                                        <p:strVal val="visible"/>
                                      </p:to>
                                    </p:set>
                                    <p:anim calcmode="lin" valueType="num">
                                      <p:cBhvr>
                                        <p:cTn id="18" dur="500" fill="hold"/>
                                        <p:tgtEl>
                                          <p:spTgt spid="95238"/>
                                        </p:tgtEl>
                                        <p:attrNameLst>
                                          <p:attrName>ppt_w</p:attrName>
                                        </p:attrNameLst>
                                      </p:cBhvr>
                                      <p:tavLst>
                                        <p:tav tm="0">
                                          <p:val>
                                            <p:fltVal val="0"/>
                                          </p:val>
                                        </p:tav>
                                        <p:tav tm="100000">
                                          <p:val>
                                            <p:strVal val="#ppt_w"/>
                                          </p:val>
                                        </p:tav>
                                      </p:tavLst>
                                    </p:anim>
                                    <p:anim calcmode="lin" valueType="num">
                                      <p:cBhvr>
                                        <p:cTn id="19" dur="500" fill="hold"/>
                                        <p:tgtEl>
                                          <p:spTgt spid="95238"/>
                                        </p:tgtEl>
                                        <p:attrNameLst>
                                          <p:attrName>ppt_h</p:attrName>
                                        </p:attrNameLst>
                                      </p:cBhvr>
                                      <p:tavLst>
                                        <p:tav tm="0">
                                          <p:val>
                                            <p:fltVal val="0"/>
                                          </p:val>
                                        </p:tav>
                                        <p:tav tm="100000">
                                          <p:val>
                                            <p:strVal val="#ppt_h"/>
                                          </p:val>
                                        </p:tav>
                                      </p:tavLst>
                                    </p:anim>
                                    <p:anim calcmode="lin" valueType="num">
                                      <p:cBhvr>
                                        <p:cTn id="20" dur="500" fill="hold"/>
                                        <p:tgtEl>
                                          <p:spTgt spid="95238"/>
                                        </p:tgtEl>
                                        <p:attrNameLst>
                                          <p:attrName>style.rotation</p:attrName>
                                        </p:attrNameLst>
                                      </p:cBhvr>
                                      <p:tavLst>
                                        <p:tav tm="0">
                                          <p:val>
                                            <p:fltVal val="360"/>
                                          </p:val>
                                        </p:tav>
                                        <p:tav tm="100000">
                                          <p:val>
                                            <p:fltVal val="0"/>
                                          </p:val>
                                        </p:tav>
                                      </p:tavLst>
                                    </p:anim>
                                    <p:animEffect transition="in" filter="fade">
                                      <p:cBhvr>
                                        <p:cTn id="21" dur="500"/>
                                        <p:tgtEl>
                                          <p:spTgt spid="9523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5239"/>
                                        </p:tgtEl>
                                        <p:attrNameLst>
                                          <p:attrName>style.visibility</p:attrName>
                                        </p:attrNameLst>
                                      </p:cBhvr>
                                      <p:to>
                                        <p:strVal val="visible"/>
                                      </p:to>
                                    </p:set>
                                    <p:anim calcmode="lin" valueType="num">
                                      <p:cBhvr additive="base">
                                        <p:cTn id="26" dur="500" fill="hold"/>
                                        <p:tgtEl>
                                          <p:spTgt spid="95239"/>
                                        </p:tgtEl>
                                        <p:attrNameLst>
                                          <p:attrName>ppt_x</p:attrName>
                                        </p:attrNameLst>
                                      </p:cBhvr>
                                      <p:tavLst>
                                        <p:tav tm="0">
                                          <p:val>
                                            <p:strVal val="#ppt_x"/>
                                          </p:val>
                                        </p:tav>
                                        <p:tav tm="100000">
                                          <p:val>
                                            <p:strVal val="#ppt_x"/>
                                          </p:val>
                                        </p:tav>
                                      </p:tavLst>
                                    </p:anim>
                                    <p:anim calcmode="lin" valueType="num">
                                      <p:cBhvr additive="base">
                                        <p:cTn id="27" dur="500" fill="hold"/>
                                        <p:tgtEl>
                                          <p:spTgt spid="95239"/>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9" fill="hold" grpId="0" nodeType="clickEffect">
                                  <p:stCondLst>
                                    <p:cond delay="0"/>
                                  </p:stCondLst>
                                  <p:childTnLst>
                                    <p:set>
                                      <p:cBhvr>
                                        <p:cTn id="31" dur="1" fill="hold">
                                          <p:stCondLst>
                                            <p:cond delay="0"/>
                                          </p:stCondLst>
                                        </p:cTn>
                                        <p:tgtEl>
                                          <p:spTgt spid="95240"/>
                                        </p:tgtEl>
                                        <p:attrNameLst>
                                          <p:attrName>style.visibility</p:attrName>
                                        </p:attrNameLst>
                                      </p:cBhvr>
                                      <p:to>
                                        <p:strVal val="visible"/>
                                      </p:to>
                                    </p:set>
                                    <p:anim calcmode="lin" valueType="num">
                                      <p:cBhvr additive="base">
                                        <p:cTn id="32" dur="500" fill="hold"/>
                                        <p:tgtEl>
                                          <p:spTgt spid="95240"/>
                                        </p:tgtEl>
                                        <p:attrNameLst>
                                          <p:attrName>ppt_x</p:attrName>
                                        </p:attrNameLst>
                                      </p:cBhvr>
                                      <p:tavLst>
                                        <p:tav tm="0">
                                          <p:val>
                                            <p:strVal val="0-#ppt_w/2"/>
                                          </p:val>
                                        </p:tav>
                                        <p:tav tm="100000">
                                          <p:val>
                                            <p:strVal val="#ppt_x"/>
                                          </p:val>
                                        </p:tav>
                                      </p:tavLst>
                                    </p:anim>
                                    <p:anim calcmode="lin" valueType="num">
                                      <p:cBhvr additive="base">
                                        <p:cTn id="33" dur="500" fill="hold"/>
                                        <p:tgtEl>
                                          <p:spTgt spid="952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animBg="1"/>
      <p:bldP spid="95237" grpId="0" animBg="1"/>
      <p:bldP spid="95238" grpId="0"/>
      <p:bldP spid="95239" grpId="0" animBg="1"/>
      <p:bldP spid="952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ar-SA" sz="3200" b="1" smtClean="0">
                <a:solidFill>
                  <a:schemeClr val="tx2"/>
                </a:solidFill>
              </a:rPr>
              <a:t>Cross sectional studies</a:t>
            </a:r>
          </a:p>
        </p:txBody>
      </p:sp>
      <p:sp>
        <p:nvSpPr>
          <p:cNvPr id="12291" name="Content Placeholder 2"/>
          <p:cNvSpPr>
            <a:spLocks noGrp="1"/>
          </p:cNvSpPr>
          <p:nvPr>
            <p:ph idx="1"/>
          </p:nvPr>
        </p:nvSpPr>
        <p:spPr/>
        <p:txBody>
          <a:bodyPr/>
          <a:lstStyle/>
          <a:p>
            <a:pPr eaLnBrk="1" hangingPunct="1"/>
            <a:r>
              <a:rPr lang="en-US" altLang="ar-SA" sz="2800" smtClean="0"/>
              <a:t>These are primarily used to determine prevalence, e.g. the number of cases in a population at a given point in time.</a:t>
            </a:r>
          </a:p>
          <a:p>
            <a:pPr eaLnBrk="1" hangingPunct="1"/>
            <a:r>
              <a:rPr lang="en-US" altLang="ar-SA" sz="2800" smtClean="0"/>
              <a:t>All the measurements on each person are made once at one point in time. </a:t>
            </a:r>
          </a:p>
          <a:p>
            <a:pPr eaLnBrk="1" hangingPunct="1"/>
            <a:r>
              <a:rPr lang="en-US" altLang="ar-SA" sz="2800" smtClean="0"/>
              <a:t>At one point in time the subjects are assessed to determine whether they were exposed to the relevant agent and whether they have the outcome of interest</a:t>
            </a:r>
          </a:p>
        </p:txBody>
      </p:sp>
      <p:sp>
        <p:nvSpPr>
          <p:cNvPr id="4" name="Date Placeholder 3"/>
          <p:cNvSpPr>
            <a:spLocks noGrp="1"/>
          </p:cNvSpPr>
          <p:nvPr>
            <p:ph type="dt" sz="quarter" idx="10"/>
          </p:nvPr>
        </p:nvSpPr>
        <p:spPr/>
        <p:txBody>
          <a:bodyPr/>
          <a:lstStyle/>
          <a:p>
            <a:pPr>
              <a:defRPr/>
            </a:pPr>
            <a:fld id="{F7F46539-D99A-40A7-94EE-C2A8C8998FA3}" type="datetime4">
              <a:rPr lang="en-US"/>
              <a:pPr>
                <a:defRPr/>
              </a:pPr>
              <a:t>September 8, 2015</a:t>
            </a:fld>
            <a:endParaRPr lang="en-US"/>
          </a:p>
        </p:txBody>
      </p:sp>
      <p:sp>
        <p:nvSpPr>
          <p:cNvPr id="12293" name="Slide Number Placeholder 4"/>
          <p:cNvSpPr>
            <a:spLocks noGrp="1"/>
          </p:cNvSpPr>
          <p:nvPr>
            <p:ph type="sldNum" sz="quarter" idx="12"/>
          </p:nvPr>
        </p:nvSpPr>
        <p:spPr bwMode="auto">
          <a:noFill/>
          <a:ln>
            <a:miter lim="800000"/>
            <a:headEnd/>
            <a:tailEnd/>
          </a:ln>
        </p:spPr>
        <p:txBody>
          <a:bodyPr/>
          <a:lstStyle/>
          <a:p>
            <a:fld id="{51CAFFF4-40A6-4A5C-A56B-E99D00210ADD}" type="slidenum">
              <a:rPr lang="en-US" altLang="ar-SA" smtClean="0"/>
              <a:pPr/>
              <a:t>4</a:t>
            </a:fld>
            <a:endParaRPr lang="en-US" altLang="ar-SA"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idx="1"/>
          </p:nvPr>
        </p:nvPicPr>
        <p:blipFill>
          <a:blip r:embed="rId2"/>
          <a:srcRect b="14542"/>
          <a:stretch>
            <a:fillRect/>
          </a:stretch>
        </p:blipFill>
        <p:spPr>
          <a:xfrm>
            <a:off x="609600" y="1828800"/>
            <a:ext cx="8153400" cy="3200400"/>
          </a:xfrm>
        </p:spPr>
      </p:pic>
      <p:sp>
        <p:nvSpPr>
          <p:cNvPr id="13315" name="Rectangle 4"/>
          <p:cNvSpPr>
            <a:spLocks noChangeArrowheads="1"/>
          </p:cNvSpPr>
          <p:nvPr/>
        </p:nvSpPr>
        <p:spPr bwMode="auto">
          <a:xfrm>
            <a:off x="304800" y="304800"/>
            <a:ext cx="8485188" cy="708025"/>
          </a:xfrm>
          <a:prstGeom prst="rect">
            <a:avLst/>
          </a:prstGeom>
          <a:noFill/>
          <a:ln w="9525">
            <a:noFill/>
            <a:miter lim="800000"/>
            <a:headEnd/>
            <a:tailEnd/>
          </a:ln>
        </p:spPr>
        <p:txBody>
          <a:bodyPr wrap="none">
            <a:spAutoFit/>
          </a:bodyPr>
          <a:lstStyle/>
          <a:p>
            <a:pPr eaLnBrk="1" hangingPunct="1"/>
            <a:r>
              <a:rPr lang="en-US" altLang="ar-SA" sz="4000" b="1">
                <a:solidFill>
                  <a:schemeClr val="tx2"/>
                </a:solidFill>
                <a:latin typeface="Calibri" pitchFamily="34" charset="0"/>
              </a:rPr>
              <a:t>Study design for cross sectional studies</a:t>
            </a:r>
          </a:p>
        </p:txBody>
      </p:sp>
      <p:sp>
        <p:nvSpPr>
          <p:cNvPr id="4" name="Date Placeholder 3"/>
          <p:cNvSpPr>
            <a:spLocks noGrp="1"/>
          </p:cNvSpPr>
          <p:nvPr>
            <p:ph type="dt" sz="quarter" idx="10"/>
          </p:nvPr>
        </p:nvSpPr>
        <p:spPr/>
        <p:txBody>
          <a:bodyPr/>
          <a:lstStyle/>
          <a:p>
            <a:pPr>
              <a:defRPr/>
            </a:pPr>
            <a:fld id="{A4FAD27E-10CD-48BB-8DF0-5B0C206DA260}" type="datetime4">
              <a:rPr lang="en-US"/>
              <a:pPr>
                <a:defRPr/>
              </a:pPr>
              <a:t>September 8, 2015</a:t>
            </a:fld>
            <a:endParaRPr lang="en-US"/>
          </a:p>
        </p:txBody>
      </p:sp>
      <p:sp>
        <p:nvSpPr>
          <p:cNvPr id="13317" name="Slide Number Placeholder 4"/>
          <p:cNvSpPr>
            <a:spLocks noGrp="1"/>
          </p:cNvSpPr>
          <p:nvPr>
            <p:ph type="sldNum" sz="quarter" idx="12"/>
          </p:nvPr>
        </p:nvSpPr>
        <p:spPr bwMode="auto">
          <a:noFill/>
          <a:ln>
            <a:miter lim="800000"/>
            <a:headEnd/>
            <a:tailEnd/>
          </a:ln>
        </p:spPr>
        <p:txBody>
          <a:bodyPr/>
          <a:lstStyle/>
          <a:p>
            <a:fld id="{6AE4A85B-099F-4A86-AD7B-2A286F0D375A}" type="slidenum">
              <a:rPr lang="en-US" altLang="ar-SA" smtClean="0"/>
              <a:pPr/>
              <a:t>5</a:t>
            </a:fld>
            <a:endParaRPr lang="en-US" altLang="ar-SA"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66688" y="76200"/>
            <a:ext cx="8874125" cy="990600"/>
          </a:xfrm>
          <a:prstGeom prst="rect">
            <a:avLst/>
          </a:prstGeom>
          <a:noFill/>
          <a:ln w="9525">
            <a:noFill/>
            <a:miter lim="800000"/>
            <a:headEnd/>
            <a:tailEnd/>
          </a:ln>
        </p:spPr>
        <p:txBody>
          <a:bodyPr lIns="92075" tIns="46038" rIns="92075" bIns="46038" anchor="ctr"/>
          <a:lstStyle/>
          <a:p>
            <a:pPr algn="ctr" eaLnBrk="1" hangingPunct="1"/>
            <a:r>
              <a:rPr lang="en-US" altLang="en-US" sz="4400" b="1">
                <a:solidFill>
                  <a:schemeClr val="bg2"/>
                </a:solidFill>
              </a:rPr>
              <a:t>Cross-sectional Study</a:t>
            </a:r>
          </a:p>
        </p:txBody>
      </p:sp>
      <p:sp>
        <p:nvSpPr>
          <p:cNvPr id="14339" name="Text Box 3"/>
          <p:cNvSpPr txBox="1">
            <a:spLocks noChangeArrowheads="1"/>
          </p:cNvSpPr>
          <p:nvPr/>
        </p:nvSpPr>
        <p:spPr bwMode="auto">
          <a:xfrm>
            <a:off x="2895600" y="1981200"/>
            <a:ext cx="3581400" cy="457200"/>
          </a:xfrm>
          <a:prstGeom prst="rect">
            <a:avLst/>
          </a:prstGeom>
          <a:noFill/>
          <a:ln w="12700" cap="sq">
            <a:noFill/>
            <a:miter lim="800000"/>
            <a:headEnd type="none" w="sm" len="sm"/>
            <a:tailEnd type="none" w="sm" len="sm"/>
          </a:ln>
        </p:spPr>
        <p:txBody>
          <a:bodyPr>
            <a:spAutoFit/>
          </a:bodyPr>
          <a:lstStyle/>
          <a:p>
            <a:pPr>
              <a:spcBef>
                <a:spcPct val="50000"/>
              </a:spcBef>
            </a:pPr>
            <a:r>
              <a:rPr lang="en-US" altLang="en-US" sz="2400" b="1">
                <a:solidFill>
                  <a:srgbClr val="FFFFFF"/>
                </a:solidFill>
                <a:ea typeface="Osaka"/>
                <a:cs typeface="Osaka"/>
              </a:rPr>
              <a:t>Sample of Population</a:t>
            </a:r>
            <a:endParaRPr lang="en-US" altLang="en-US" sz="2400">
              <a:solidFill>
                <a:srgbClr val="FFFFFF"/>
              </a:solidFill>
              <a:latin typeface="Times New Roman" pitchFamily="18" charset="0"/>
              <a:ea typeface="Osaka"/>
              <a:cs typeface="Osaka"/>
            </a:endParaRPr>
          </a:p>
        </p:txBody>
      </p:sp>
      <p:sp>
        <p:nvSpPr>
          <p:cNvPr id="14340" name="Rectangle 4"/>
          <p:cNvSpPr>
            <a:spLocks noChangeArrowheads="1"/>
          </p:cNvSpPr>
          <p:nvPr/>
        </p:nvSpPr>
        <p:spPr bwMode="auto">
          <a:xfrm>
            <a:off x="947738" y="1828800"/>
            <a:ext cx="7180262" cy="3886200"/>
          </a:xfrm>
          <a:prstGeom prst="rect">
            <a:avLst/>
          </a:prstGeom>
          <a:noFill/>
          <a:ln w="12700" cap="sq">
            <a:solidFill>
              <a:srgbClr val="FFFFFF"/>
            </a:solidFill>
            <a:miter lim="800000"/>
            <a:headEnd type="none" w="sm" len="sm"/>
            <a:tailEnd type="none" w="sm" len="sm"/>
          </a:ln>
        </p:spPr>
        <p:txBody>
          <a:bodyPr wrap="none" anchor="ctr"/>
          <a:lstStyle/>
          <a:p>
            <a:pPr eaLnBrk="1" hangingPunct="1"/>
            <a:endParaRPr lang="ar-EG" altLang="ar-SA">
              <a:solidFill>
                <a:srgbClr val="FFFFFF"/>
              </a:solidFill>
            </a:endParaRPr>
          </a:p>
        </p:txBody>
      </p:sp>
      <p:sp>
        <p:nvSpPr>
          <p:cNvPr id="14341" name="Rectangle 5"/>
          <p:cNvSpPr>
            <a:spLocks noChangeArrowheads="1"/>
          </p:cNvSpPr>
          <p:nvPr/>
        </p:nvSpPr>
        <p:spPr bwMode="auto">
          <a:xfrm>
            <a:off x="1371600" y="2819400"/>
            <a:ext cx="2667000" cy="2590800"/>
          </a:xfrm>
          <a:prstGeom prst="rect">
            <a:avLst/>
          </a:prstGeom>
          <a:noFill/>
          <a:ln w="12700" cap="sq">
            <a:solidFill>
              <a:srgbClr val="FFFFFF"/>
            </a:solidFill>
            <a:miter lim="800000"/>
            <a:headEnd type="none" w="sm" len="sm"/>
            <a:tailEnd type="none" w="sm" len="sm"/>
          </a:ln>
        </p:spPr>
        <p:txBody>
          <a:bodyPr wrap="none" anchor="ctr"/>
          <a:lstStyle/>
          <a:p>
            <a:pPr eaLnBrk="1" hangingPunct="1"/>
            <a:endParaRPr lang="ar-EG" altLang="ar-SA">
              <a:solidFill>
                <a:srgbClr val="FFFFFF"/>
              </a:solidFill>
            </a:endParaRPr>
          </a:p>
        </p:txBody>
      </p:sp>
      <p:sp>
        <p:nvSpPr>
          <p:cNvPr id="14342" name="Rectangle 6"/>
          <p:cNvSpPr>
            <a:spLocks noChangeArrowheads="1"/>
          </p:cNvSpPr>
          <p:nvPr/>
        </p:nvSpPr>
        <p:spPr bwMode="auto">
          <a:xfrm>
            <a:off x="4800600" y="2819400"/>
            <a:ext cx="2819400" cy="2590800"/>
          </a:xfrm>
          <a:prstGeom prst="rect">
            <a:avLst/>
          </a:prstGeom>
          <a:noFill/>
          <a:ln w="12700" cap="sq">
            <a:solidFill>
              <a:srgbClr val="FFFFFF"/>
            </a:solidFill>
            <a:miter lim="800000"/>
            <a:headEnd type="none" w="sm" len="sm"/>
            <a:tailEnd type="none" w="sm" len="sm"/>
          </a:ln>
        </p:spPr>
        <p:txBody>
          <a:bodyPr wrap="none" anchor="ctr"/>
          <a:lstStyle/>
          <a:p>
            <a:pPr eaLnBrk="1" hangingPunct="1"/>
            <a:endParaRPr lang="ar-EG" altLang="ar-SA">
              <a:solidFill>
                <a:srgbClr val="FFFFFF"/>
              </a:solidFill>
            </a:endParaRPr>
          </a:p>
        </p:txBody>
      </p:sp>
      <p:sp>
        <p:nvSpPr>
          <p:cNvPr id="10247" name="Text Box 7"/>
          <p:cNvSpPr txBox="1">
            <a:spLocks noChangeArrowheads="1"/>
          </p:cNvSpPr>
          <p:nvPr/>
        </p:nvSpPr>
        <p:spPr bwMode="auto">
          <a:xfrm>
            <a:off x="1447800" y="3048001"/>
            <a:ext cx="2514600" cy="1015663"/>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Physically active </a:t>
            </a:r>
          </a:p>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life style</a:t>
            </a:r>
          </a:p>
        </p:txBody>
      </p:sp>
      <p:sp>
        <p:nvSpPr>
          <p:cNvPr id="10248" name="Text Box 8"/>
          <p:cNvSpPr txBox="1">
            <a:spLocks noChangeArrowheads="1"/>
          </p:cNvSpPr>
          <p:nvPr/>
        </p:nvSpPr>
        <p:spPr bwMode="auto">
          <a:xfrm>
            <a:off x="4876800" y="3048000"/>
            <a:ext cx="2667000" cy="46166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Sedentary life style</a:t>
            </a:r>
          </a:p>
        </p:txBody>
      </p:sp>
      <p:sp>
        <p:nvSpPr>
          <p:cNvPr id="10249" name="Text Box 9"/>
          <p:cNvSpPr txBox="1">
            <a:spLocks noChangeArrowheads="1"/>
          </p:cNvSpPr>
          <p:nvPr/>
        </p:nvSpPr>
        <p:spPr bwMode="auto">
          <a:xfrm>
            <a:off x="1447800" y="4343400"/>
            <a:ext cx="2438400" cy="46166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Prevalence of IHD</a:t>
            </a:r>
          </a:p>
        </p:txBody>
      </p:sp>
      <p:sp>
        <p:nvSpPr>
          <p:cNvPr id="10250" name="Text Box 10"/>
          <p:cNvSpPr txBox="1">
            <a:spLocks noChangeArrowheads="1"/>
          </p:cNvSpPr>
          <p:nvPr/>
        </p:nvSpPr>
        <p:spPr bwMode="auto">
          <a:xfrm>
            <a:off x="4876800" y="4267200"/>
            <a:ext cx="2590800" cy="46166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Prevalence of IHD</a:t>
            </a:r>
          </a:p>
        </p:txBody>
      </p:sp>
      <p:sp>
        <p:nvSpPr>
          <p:cNvPr id="14347" name="Text Box 11"/>
          <p:cNvSpPr txBox="1">
            <a:spLocks noChangeArrowheads="1"/>
          </p:cNvSpPr>
          <p:nvPr/>
        </p:nvSpPr>
        <p:spPr bwMode="auto">
          <a:xfrm>
            <a:off x="2286000" y="5943600"/>
            <a:ext cx="44196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altLang="en-US" sz="2400" b="1">
                <a:solidFill>
                  <a:srgbClr val="FFFF00"/>
                </a:solidFill>
                <a:ea typeface="Osaka"/>
                <a:cs typeface="Osaka"/>
              </a:rPr>
              <a:t>Time Frame: Present</a:t>
            </a:r>
            <a:endParaRPr lang="en-US" altLang="en-US" sz="2400" b="1">
              <a:solidFill>
                <a:srgbClr val="FFFF00"/>
              </a:solidFill>
              <a:latin typeface="Times" pitchFamily="18" charset="0"/>
              <a:ea typeface="Osaka"/>
              <a:cs typeface="Osaka"/>
            </a:endParaRPr>
          </a:p>
        </p:txBody>
      </p:sp>
      <p:sp>
        <p:nvSpPr>
          <p:cNvPr id="12" name="Date Placeholder 11"/>
          <p:cNvSpPr>
            <a:spLocks noGrp="1"/>
          </p:cNvSpPr>
          <p:nvPr>
            <p:ph type="dt" sz="quarter" idx="10"/>
          </p:nvPr>
        </p:nvSpPr>
        <p:spPr/>
        <p:txBody>
          <a:bodyPr/>
          <a:lstStyle/>
          <a:p>
            <a:pPr>
              <a:defRPr/>
            </a:pPr>
            <a:fld id="{893C8464-F968-4CF5-9AE6-66B72EE73E70}" type="datetime4">
              <a:rPr lang="en-US"/>
              <a:pPr>
                <a:defRPr/>
              </a:pPr>
              <a:t>September 8, 2015</a:t>
            </a:fld>
            <a:endParaRPr lang="en-US"/>
          </a:p>
        </p:txBody>
      </p:sp>
      <p:sp>
        <p:nvSpPr>
          <p:cNvPr id="14349" name="Slide Number Placeholder 13"/>
          <p:cNvSpPr>
            <a:spLocks noGrp="1"/>
          </p:cNvSpPr>
          <p:nvPr>
            <p:ph type="sldNum" sz="quarter" idx="12"/>
          </p:nvPr>
        </p:nvSpPr>
        <p:spPr bwMode="auto">
          <a:noFill/>
          <a:ln>
            <a:miter lim="800000"/>
            <a:headEnd/>
            <a:tailEnd/>
          </a:ln>
        </p:spPr>
        <p:txBody>
          <a:bodyPr/>
          <a:lstStyle/>
          <a:p>
            <a:fld id="{98E6C60A-3FA2-470D-87F9-D5BFE0A80D93}" type="slidenum">
              <a:rPr lang="ar-SA" altLang="ar-SA" smtClean="0"/>
              <a:pPr/>
              <a:t>6</a:t>
            </a:fld>
            <a:endParaRPr lang="en-US" altLang="ar-SA"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2400"/>
            <a:ext cx="7467600" cy="838200"/>
          </a:xfrm>
        </p:spPr>
        <p:txBody>
          <a:bodyPr/>
          <a:lstStyle/>
          <a:p>
            <a:pPr eaLnBrk="1" hangingPunct="1"/>
            <a:r>
              <a:rPr lang="en-US" altLang="ar-SA" sz="3200" b="1" smtClean="0">
                <a:solidFill>
                  <a:schemeClr val="tx2"/>
                </a:solidFill>
              </a:rPr>
              <a:t>How to run a cross sectional study</a:t>
            </a:r>
          </a:p>
        </p:txBody>
      </p:sp>
      <p:sp>
        <p:nvSpPr>
          <p:cNvPr id="3" name="Content Placeholder 2"/>
          <p:cNvSpPr>
            <a:spLocks noGrp="1"/>
          </p:cNvSpPr>
          <p:nvPr>
            <p:ph idx="1"/>
          </p:nvPr>
        </p:nvSpPr>
        <p:spPr>
          <a:xfrm>
            <a:off x="457200" y="1143000"/>
            <a:ext cx="8229600" cy="5181600"/>
          </a:xfrm>
        </p:spPr>
        <p:txBody>
          <a:bodyPr rtlCol="0">
            <a:normAutofit lnSpcReduction="10000"/>
          </a:bodyPr>
          <a:lstStyle/>
          <a:p>
            <a:pPr eaLnBrk="1" fontAlgn="auto" hangingPunct="1">
              <a:spcAft>
                <a:spcPts val="0"/>
              </a:spcAft>
              <a:defRPr/>
            </a:pPr>
            <a:r>
              <a:rPr lang="en-US" sz="2400" dirty="0" smtClean="0"/>
              <a:t>Formulate the research question(s) and choose the sample population. </a:t>
            </a:r>
          </a:p>
          <a:p>
            <a:pPr eaLnBrk="1" fontAlgn="auto" hangingPunct="1">
              <a:spcAft>
                <a:spcPts val="0"/>
              </a:spcAft>
              <a:defRPr/>
            </a:pPr>
            <a:r>
              <a:rPr lang="en-US" sz="2400" dirty="0" smtClean="0"/>
              <a:t>Then decide what variables of the study population are relevant to the research question. </a:t>
            </a:r>
          </a:p>
          <a:p>
            <a:pPr eaLnBrk="1" fontAlgn="auto" hangingPunct="1">
              <a:spcAft>
                <a:spcPts val="0"/>
              </a:spcAft>
              <a:defRPr/>
            </a:pPr>
            <a:r>
              <a:rPr lang="en-US" sz="2400" dirty="0" smtClean="0"/>
              <a:t>A method for contacting sample subjects must be devised and then implemented.</a:t>
            </a:r>
          </a:p>
          <a:p>
            <a:pPr marL="457200" indent="-457200" eaLnBrk="1" hangingPunct="1">
              <a:defRPr/>
            </a:pPr>
            <a:r>
              <a:rPr lang="en-US" sz="2400" dirty="0" smtClean="0"/>
              <a:t>Many cross sectional studies are done using self administered questionnaires or alternatively each of the subjects may be interviewed. </a:t>
            </a:r>
          </a:p>
          <a:p>
            <a:pPr eaLnBrk="1" fontAlgn="auto" hangingPunct="1">
              <a:spcAft>
                <a:spcPts val="0"/>
              </a:spcAft>
              <a:defRPr/>
            </a:pPr>
            <a:r>
              <a:rPr lang="en-US" sz="2400" dirty="0" smtClean="0"/>
              <a:t>In this way the data are collected, summarized in a 2X2 table and can then be analyzed.</a:t>
            </a:r>
          </a:p>
          <a:p>
            <a:pPr eaLnBrk="1" fontAlgn="auto" hangingPunct="1">
              <a:spcAft>
                <a:spcPts val="0"/>
              </a:spcAft>
              <a:defRPr/>
            </a:pPr>
            <a:r>
              <a:rPr lang="en-US" sz="2400" dirty="0" smtClean="0"/>
              <a:t>The principal summary statistic of cross sectional studies is the odds ratio.</a:t>
            </a:r>
          </a:p>
          <a:p>
            <a:pPr eaLnBrk="1" fontAlgn="auto" hangingPunct="1">
              <a:spcAft>
                <a:spcPts val="0"/>
              </a:spcAft>
              <a:defRPr/>
            </a:pPr>
            <a:endParaRPr lang="en-US" sz="2400" dirty="0" smtClean="0"/>
          </a:p>
        </p:txBody>
      </p:sp>
      <p:sp>
        <p:nvSpPr>
          <p:cNvPr id="4" name="Date Placeholder 3"/>
          <p:cNvSpPr>
            <a:spLocks noGrp="1"/>
          </p:cNvSpPr>
          <p:nvPr>
            <p:ph type="dt" sz="quarter" idx="10"/>
          </p:nvPr>
        </p:nvSpPr>
        <p:spPr/>
        <p:txBody>
          <a:bodyPr/>
          <a:lstStyle/>
          <a:p>
            <a:pPr>
              <a:defRPr/>
            </a:pPr>
            <a:fld id="{0E919767-1186-4AB2-A7D1-01DC9CB81D43}" type="datetime4">
              <a:rPr lang="en-US"/>
              <a:pPr>
                <a:defRPr/>
              </a:pPr>
              <a:t>September 8, 2015</a:t>
            </a:fld>
            <a:endParaRPr lang="en-US"/>
          </a:p>
        </p:txBody>
      </p:sp>
      <p:sp>
        <p:nvSpPr>
          <p:cNvPr id="15365" name="Slide Number Placeholder 4"/>
          <p:cNvSpPr>
            <a:spLocks noGrp="1"/>
          </p:cNvSpPr>
          <p:nvPr>
            <p:ph type="sldNum" sz="quarter" idx="12"/>
          </p:nvPr>
        </p:nvSpPr>
        <p:spPr bwMode="auto">
          <a:noFill/>
          <a:ln>
            <a:miter lim="800000"/>
            <a:headEnd/>
            <a:tailEnd/>
          </a:ln>
        </p:spPr>
        <p:txBody>
          <a:bodyPr/>
          <a:lstStyle/>
          <a:p>
            <a:fld id="{C6A3BED0-1DD8-4A1D-9399-F84DC099373C}" type="slidenum">
              <a:rPr lang="en-US" altLang="ar-SA" smtClean="0"/>
              <a:pPr/>
              <a:t>7</a:t>
            </a:fld>
            <a:endParaRPr lang="en-US" altLang="ar-S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645FB175-4114-4603-BF36-B31E644C2084}" type="datetime4">
              <a:rPr lang="en-US"/>
              <a:pPr>
                <a:defRPr/>
              </a:pPr>
              <a:t>September 8, 2015</a:t>
            </a:fld>
            <a:endParaRPr lang="en-US"/>
          </a:p>
        </p:txBody>
      </p:sp>
      <p:graphicFrame>
        <p:nvGraphicFramePr>
          <p:cNvPr id="5" name="Table 4"/>
          <p:cNvGraphicFramePr>
            <a:graphicFrameLocks noGrp="1"/>
          </p:cNvGraphicFramePr>
          <p:nvPr/>
        </p:nvGraphicFramePr>
        <p:xfrm>
          <a:off x="1676400" y="2819400"/>
          <a:ext cx="6477000" cy="2667000"/>
        </p:xfrm>
        <a:graphic>
          <a:graphicData uri="http://schemas.openxmlformats.org/drawingml/2006/table">
            <a:tbl>
              <a:tblPr firstRow="1" bandRow="1">
                <a:tableStyleId>{5C22544A-7EE6-4342-B048-85BDC9FD1C3A}</a:tableStyleId>
              </a:tblPr>
              <a:tblGrid>
                <a:gridCol w="3238500"/>
                <a:gridCol w="3238500"/>
              </a:tblGrid>
              <a:tr h="8485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smtClean="0"/>
                        <a:t>QUESTIONNAIRE</a:t>
                      </a:r>
                      <a:r>
                        <a:rPr lang="en-US" sz="18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(Self-administered )</a:t>
                      </a:r>
                      <a:endParaRPr lang="en-US" sz="1800" dirty="0"/>
                    </a:p>
                  </a:txBody>
                  <a:tcPr marT="45713" marB="45713">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smtClean="0"/>
                        <a:t>INTERVIEW</a:t>
                      </a:r>
                    </a:p>
                    <a:p>
                      <a:pPr algn="l"/>
                      <a:endParaRPr lang="en-US" sz="1800" dirty="0"/>
                    </a:p>
                  </a:txBody>
                  <a:tcPr marT="45713" marB="45713">
                    <a:solidFill>
                      <a:schemeClr val="bg2"/>
                    </a:solidFill>
                  </a:tcPr>
                </a:tc>
              </a:tr>
              <a:tr h="484904">
                <a:tc>
                  <a:txBody>
                    <a:bodyPr/>
                    <a:lstStyle/>
                    <a:p>
                      <a:r>
                        <a:rPr lang="en-US" sz="1800" dirty="0" smtClean="0"/>
                        <a:t>Cheap </a:t>
                      </a:r>
                      <a:endParaRPr lang="en-US" sz="1800" dirty="0"/>
                    </a:p>
                  </a:txBody>
                  <a:tcPr marT="45713" marB="45713">
                    <a:solidFill>
                      <a:schemeClr val="bg2"/>
                    </a:solidFill>
                  </a:tcPr>
                </a:tc>
                <a:tc>
                  <a:txBody>
                    <a:bodyPr/>
                    <a:lstStyle/>
                    <a:p>
                      <a:r>
                        <a:rPr lang="en-US" sz="1800" dirty="0" smtClean="0"/>
                        <a:t>Expensive</a:t>
                      </a:r>
                      <a:endParaRPr lang="en-US" sz="1800" dirty="0"/>
                    </a:p>
                  </a:txBody>
                  <a:tcPr marT="45713" marB="45713">
                    <a:solidFill>
                      <a:schemeClr val="bg2"/>
                    </a:solidFill>
                  </a:tcPr>
                </a:tc>
              </a:tr>
              <a:tr h="848596">
                <a:tc>
                  <a:txBody>
                    <a:bodyPr/>
                    <a:lstStyle/>
                    <a:p>
                      <a:r>
                        <a:rPr lang="en-US" sz="1800" dirty="0" smtClean="0"/>
                        <a:t>Low response rate</a:t>
                      </a:r>
                      <a:endParaRPr lang="en-US" sz="1800" dirty="0"/>
                    </a:p>
                  </a:txBody>
                  <a:tcPr marT="45713" marB="45713">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High response rate</a:t>
                      </a:r>
                    </a:p>
                    <a:p>
                      <a:endParaRPr lang="en-US" sz="1800" dirty="0"/>
                    </a:p>
                  </a:txBody>
                  <a:tcPr marT="45713" marB="45713">
                    <a:solidFill>
                      <a:schemeClr val="bg2"/>
                    </a:solidFill>
                  </a:tcPr>
                </a:tc>
              </a:tr>
              <a:tr h="484904">
                <a:tc>
                  <a:txBody>
                    <a:bodyPr/>
                    <a:lstStyle/>
                    <a:p>
                      <a:r>
                        <a:rPr lang="en-US" sz="1800" dirty="0" smtClean="0"/>
                        <a:t>Large sample size </a:t>
                      </a:r>
                      <a:endParaRPr lang="en-US" sz="1800" dirty="0"/>
                    </a:p>
                  </a:txBody>
                  <a:tcPr marT="45713" marB="45713">
                    <a:solidFill>
                      <a:schemeClr val="bg2"/>
                    </a:solidFill>
                  </a:tcPr>
                </a:tc>
                <a:tc>
                  <a:txBody>
                    <a:bodyPr/>
                    <a:lstStyle/>
                    <a:p>
                      <a:pPr eaLnBrk="1" hangingPunct="1"/>
                      <a:r>
                        <a:rPr lang="en-US" sz="1800" dirty="0" smtClean="0"/>
                        <a:t>Smaller sample size</a:t>
                      </a:r>
                    </a:p>
                  </a:txBody>
                  <a:tcPr marT="45713" marB="45713">
                    <a:solidFill>
                      <a:schemeClr val="bg2"/>
                    </a:solidFill>
                  </a:tcPr>
                </a:tc>
              </a:tr>
            </a:tbl>
          </a:graphicData>
        </a:graphic>
      </p:graphicFrame>
      <p:sp>
        <p:nvSpPr>
          <p:cNvPr id="7" name="TextBox 6"/>
          <p:cNvSpPr txBox="1"/>
          <p:nvPr/>
        </p:nvSpPr>
        <p:spPr>
          <a:xfrm>
            <a:off x="381000" y="1371600"/>
            <a:ext cx="8229600" cy="1384300"/>
          </a:xfrm>
          <a:prstGeom prst="rect">
            <a:avLst/>
          </a:prstGeom>
          <a:noFill/>
        </p:spPr>
        <p:txBody>
          <a:bodyPr>
            <a:spAutoFit/>
          </a:bodyPr>
          <a:lstStyle/>
          <a:p>
            <a:pPr marL="457200" indent="-457200" eaLnBrk="1" hangingPunct="1">
              <a:buFont typeface="Arial" pitchFamily="34" charset="0"/>
              <a:buChar char="•"/>
              <a:defRPr/>
            </a:pPr>
            <a:r>
              <a:rPr lang="en-US" sz="2800" dirty="0">
                <a:latin typeface="+mn-lt"/>
              </a:rPr>
              <a:t>The following table lists the advantages and disadvantages of each:</a:t>
            </a:r>
          </a:p>
          <a:p>
            <a:pPr marL="457200" indent="-457200" eaLnBrk="1" hangingPunct="1">
              <a:buFont typeface="Arial" pitchFamily="34" charset="0"/>
              <a:buChar char="•"/>
              <a:defRPr/>
            </a:pPr>
            <a:endParaRPr lang="en-US" sz="2800" dirty="0">
              <a:latin typeface="+mn-lt"/>
            </a:endParaRPr>
          </a:p>
        </p:txBody>
      </p:sp>
      <p:sp>
        <p:nvSpPr>
          <p:cNvPr id="16405" name="Title 1"/>
          <p:cNvSpPr>
            <a:spLocks noGrp="1"/>
          </p:cNvSpPr>
          <p:nvPr>
            <p:ph type="title"/>
          </p:nvPr>
        </p:nvSpPr>
        <p:spPr>
          <a:xfrm>
            <a:off x="457200" y="152400"/>
            <a:ext cx="7239000" cy="838200"/>
          </a:xfrm>
        </p:spPr>
        <p:txBody>
          <a:bodyPr/>
          <a:lstStyle/>
          <a:p>
            <a:pPr eaLnBrk="1" hangingPunct="1"/>
            <a:r>
              <a:rPr lang="en-US" altLang="ar-SA" sz="3200" b="1" smtClean="0">
                <a:solidFill>
                  <a:schemeClr val="tx2"/>
                </a:solidFill>
              </a:rPr>
              <a:t>How to run a cross sectional study</a:t>
            </a:r>
          </a:p>
        </p:txBody>
      </p:sp>
      <p:sp>
        <p:nvSpPr>
          <p:cNvPr id="16406" name="Slide Number Placeholder 5"/>
          <p:cNvSpPr>
            <a:spLocks noGrp="1"/>
          </p:cNvSpPr>
          <p:nvPr>
            <p:ph type="sldNum" sz="quarter" idx="12"/>
          </p:nvPr>
        </p:nvSpPr>
        <p:spPr bwMode="auto">
          <a:noFill/>
          <a:ln>
            <a:miter lim="800000"/>
            <a:headEnd/>
            <a:tailEnd/>
          </a:ln>
        </p:spPr>
        <p:txBody>
          <a:bodyPr/>
          <a:lstStyle/>
          <a:p>
            <a:fld id="{A27CDDEC-99CD-45DB-9509-44D9CC122FA1}" type="slidenum">
              <a:rPr lang="en-US" altLang="ar-SA" smtClean="0"/>
              <a:pPr/>
              <a:t>8</a:t>
            </a:fld>
            <a:endParaRPr lang="en-US" altLang="ar-SA"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28600"/>
            <a:ext cx="6629400" cy="838200"/>
          </a:xfrm>
        </p:spPr>
        <p:txBody>
          <a:bodyPr/>
          <a:lstStyle/>
          <a:p>
            <a:pPr eaLnBrk="1" hangingPunct="1"/>
            <a:r>
              <a:rPr lang="en-US" altLang="ar-SA" sz="3200" b="1" smtClean="0">
                <a:solidFill>
                  <a:schemeClr val="bg2"/>
                </a:solidFill>
              </a:rPr>
              <a:t>Uses of cross sectional studies (Health survey)</a:t>
            </a:r>
          </a:p>
        </p:txBody>
      </p:sp>
      <p:sp>
        <p:nvSpPr>
          <p:cNvPr id="17411" name="Rectangle 3"/>
          <p:cNvSpPr>
            <a:spLocks noGrp="1" noChangeArrowheads="1"/>
          </p:cNvSpPr>
          <p:nvPr>
            <p:ph type="body" idx="1"/>
          </p:nvPr>
        </p:nvSpPr>
        <p:spPr>
          <a:xfrm>
            <a:off x="457200" y="1295400"/>
            <a:ext cx="8839200" cy="5181600"/>
          </a:xfrm>
        </p:spPr>
        <p:txBody>
          <a:bodyPr/>
          <a:lstStyle/>
          <a:p>
            <a:pPr marL="514350" indent="-514350" eaLnBrk="1" hangingPunct="1">
              <a:lnSpc>
                <a:spcPct val="150000"/>
              </a:lnSpc>
              <a:buFont typeface="Calibri" pitchFamily="34" charset="0"/>
              <a:buAutoNum type="arabicPeriod"/>
            </a:pPr>
            <a:r>
              <a:rPr lang="en-US" altLang="ar-SA" sz="2800" smtClean="0"/>
              <a:t>Describe the state of health</a:t>
            </a:r>
          </a:p>
          <a:p>
            <a:pPr marL="914400" lvl="1" indent="-514350">
              <a:lnSpc>
                <a:spcPct val="150000"/>
              </a:lnSpc>
              <a:buFont typeface="Arial" pitchFamily="34" charset="0"/>
              <a:buNone/>
            </a:pPr>
            <a:r>
              <a:rPr lang="en-US" altLang="ar-SA" sz="2800" smtClean="0"/>
              <a:t>Burden of illness: Prevalence &amp;Disability.</a:t>
            </a:r>
          </a:p>
          <a:p>
            <a:pPr marL="914400" lvl="1" indent="-514350" eaLnBrk="1" hangingPunct="1">
              <a:lnSpc>
                <a:spcPct val="150000"/>
              </a:lnSpc>
              <a:buFont typeface="Arial" pitchFamily="34" charset="0"/>
              <a:buNone/>
            </a:pPr>
            <a:r>
              <a:rPr lang="en-US" altLang="ar-SA" sz="2800" smtClean="0"/>
              <a:t>Burden of mortality: Death</a:t>
            </a:r>
          </a:p>
          <a:p>
            <a:pPr marL="514350" indent="-514350" eaLnBrk="1" hangingPunct="1">
              <a:lnSpc>
                <a:spcPct val="150000"/>
              </a:lnSpc>
              <a:buFont typeface="Calibri" pitchFamily="34" charset="0"/>
              <a:buAutoNum type="arabicPeriod" startAt="2"/>
            </a:pPr>
            <a:r>
              <a:rPr lang="en-US" altLang="ar-SA" sz="2800" smtClean="0"/>
              <a:t>Describe the distribution of risk factors &amp; other attributes.</a:t>
            </a:r>
          </a:p>
        </p:txBody>
      </p:sp>
      <p:sp>
        <p:nvSpPr>
          <p:cNvPr id="4" name="Date Placeholder 3"/>
          <p:cNvSpPr>
            <a:spLocks noGrp="1"/>
          </p:cNvSpPr>
          <p:nvPr>
            <p:ph type="dt" sz="quarter" idx="10"/>
          </p:nvPr>
        </p:nvSpPr>
        <p:spPr/>
        <p:txBody>
          <a:bodyPr/>
          <a:lstStyle/>
          <a:p>
            <a:pPr>
              <a:defRPr/>
            </a:pPr>
            <a:fld id="{7FF682D3-F4C7-4DA5-9C75-60198D8281A2}" type="datetime4">
              <a:rPr lang="en-US">
                <a:solidFill>
                  <a:schemeClr val="tx1">
                    <a:tint val="75000"/>
                  </a:schemeClr>
                </a:solidFill>
              </a:rPr>
              <a:pPr>
                <a:defRPr/>
              </a:pPr>
              <a:t>September 8, 2015</a:t>
            </a:fld>
            <a:endParaRPr lang="en-US">
              <a:solidFill>
                <a:schemeClr val="tx1">
                  <a:tint val="75000"/>
                </a:schemeClr>
              </a:solidFill>
            </a:endParaRPr>
          </a:p>
        </p:txBody>
      </p:sp>
      <p:sp>
        <p:nvSpPr>
          <p:cNvPr id="17413" name="Slide Number Placeholder 6"/>
          <p:cNvSpPr>
            <a:spLocks noGrp="1"/>
          </p:cNvSpPr>
          <p:nvPr>
            <p:ph type="sldNum" sz="quarter" idx="12"/>
          </p:nvPr>
        </p:nvSpPr>
        <p:spPr bwMode="auto">
          <a:noFill/>
          <a:ln>
            <a:miter lim="800000"/>
            <a:headEnd/>
            <a:tailEnd/>
          </a:ln>
        </p:spPr>
        <p:txBody>
          <a:bodyPr/>
          <a:lstStyle/>
          <a:p>
            <a:fld id="{E23DEED3-4DE1-43D7-B0BF-45143C467589}" type="slidenum">
              <a:rPr lang="en-US" altLang="ar-SA" smtClean="0"/>
              <a:pPr/>
              <a:t>9</a:t>
            </a:fld>
            <a:endParaRPr lang="en-US" altLang="ar-SA"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1251</TotalTime>
  <Words>1046</Words>
  <Application>Microsoft Office PowerPoint</Application>
  <PresentationFormat>On-screen Show (4:3)</PresentationFormat>
  <Paragraphs>153</Paragraphs>
  <Slides>19</Slides>
  <Notes>3</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TP101967919_template</vt:lpstr>
      <vt:lpstr>1_TP101967919_template</vt:lpstr>
      <vt:lpstr>CROSS SECTIONAL STUDIES</vt:lpstr>
      <vt:lpstr>OBJECTIVES OF THE LECTURE</vt:lpstr>
      <vt:lpstr>Cross-Sectional Studies/ surveys</vt:lpstr>
      <vt:lpstr>Cross sectional studies</vt:lpstr>
      <vt:lpstr>Slide 5</vt:lpstr>
      <vt:lpstr>Slide 6</vt:lpstr>
      <vt:lpstr>How to run a cross sectional study</vt:lpstr>
      <vt:lpstr>How to run a cross sectional study</vt:lpstr>
      <vt:lpstr>Uses of cross sectional studies (Health survey)</vt:lpstr>
      <vt:lpstr>Uses of cross sectional studies (Health survey)</vt:lpstr>
      <vt:lpstr>Examples of Cross-sectional Studies</vt:lpstr>
      <vt:lpstr>Advantages of Cross-sectional Studies</vt:lpstr>
      <vt:lpstr>Advantages of Cross-sectional Studies</vt:lpstr>
      <vt:lpstr>Disadvantages of Cross-sectional Studies</vt:lpstr>
      <vt:lpstr>Disadvantages of Cross-sectional Studies</vt:lpstr>
      <vt:lpstr>Example Cross-sectional Study</vt:lpstr>
      <vt:lpstr>Slide 17</vt:lpstr>
      <vt:lpstr>References</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DRSALWA</dc:creator>
  <cp:lastModifiedBy>Dr.Gosadi</cp:lastModifiedBy>
  <cp:revision>56</cp:revision>
  <dcterms:created xsi:type="dcterms:W3CDTF">2013-09-04T08:58:06Z</dcterms:created>
  <dcterms:modified xsi:type="dcterms:W3CDTF">2015-09-08T02:30:18Z</dcterms:modified>
</cp:coreProperties>
</file>