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0" r:id="rId1"/>
  </p:sldMasterIdLst>
  <p:notesMasterIdLst>
    <p:notesMasterId r:id="rId34"/>
  </p:notesMasterIdLst>
  <p:sldIdLst>
    <p:sldId id="307" r:id="rId2"/>
    <p:sldId id="293" r:id="rId3"/>
    <p:sldId id="295" r:id="rId4"/>
    <p:sldId id="297" r:id="rId5"/>
    <p:sldId id="271" r:id="rId6"/>
    <p:sldId id="308" r:id="rId7"/>
    <p:sldId id="304" r:id="rId8"/>
    <p:sldId id="273" r:id="rId9"/>
    <p:sldId id="320" r:id="rId10"/>
    <p:sldId id="322" r:id="rId11"/>
    <p:sldId id="274" r:id="rId12"/>
    <p:sldId id="275" r:id="rId13"/>
    <p:sldId id="276" r:id="rId14"/>
    <p:sldId id="305" r:id="rId15"/>
    <p:sldId id="277" r:id="rId16"/>
    <p:sldId id="309" r:id="rId17"/>
    <p:sldId id="278" r:id="rId18"/>
    <p:sldId id="279" r:id="rId19"/>
    <p:sldId id="280" r:id="rId20"/>
    <p:sldId id="321" r:id="rId21"/>
    <p:sldId id="281" r:id="rId22"/>
    <p:sldId id="282" r:id="rId23"/>
    <p:sldId id="283" r:id="rId24"/>
    <p:sldId id="284" r:id="rId25"/>
    <p:sldId id="285" r:id="rId26"/>
    <p:sldId id="306" r:id="rId27"/>
    <p:sldId id="288" r:id="rId28"/>
    <p:sldId id="287" r:id="rId29"/>
    <p:sldId id="311" r:id="rId30"/>
    <p:sldId id="290" r:id="rId31"/>
    <p:sldId id="291" r:id="rId32"/>
    <p:sldId id="323" r:id="rId3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660066"/>
    <a:srgbClr val="FF66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882" autoAdjust="0"/>
    <p:restoredTop sz="94605" autoAdjust="0"/>
  </p:normalViewPr>
  <p:slideViewPr>
    <p:cSldViewPr>
      <p:cViewPr>
        <p:scale>
          <a:sx n="60" d="100"/>
          <a:sy n="60" d="100"/>
        </p:scale>
        <p:origin x="-835" y="-259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106" y="10104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fld id="{3C5730B7-C317-44B6-B10D-5626C6F0A358}" type="datetimeFigureOut">
              <a:rPr lang="en-US"/>
              <a:pPr>
                <a:defRPr/>
              </a:pPr>
              <a:t>9/12/2015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fld id="{38037B08-3DB0-4A9C-941F-593D7AC961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8037B08-3DB0-4A9C-941F-593D7AC9618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50938" y="692150"/>
            <a:ext cx="4554537" cy="34163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5" name="Rectangle 3"/>
          <p:cNvSpPr>
            <a:spLocks noGrp="1"/>
          </p:cNvSpPr>
          <p:nvPr>
            <p:ph type="body" idx="1"/>
          </p:nvPr>
        </p:nvSpPr>
        <p:spPr bwMode="auto">
          <a:xfrm>
            <a:off x="901700" y="4343400"/>
            <a:ext cx="5049838" cy="4113213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0BEB52B0-42CA-4C17-BB9C-BBFDAF1E8ADF}" type="slidenum">
              <a:rPr lang="en-US" smtClean="0"/>
              <a:pPr/>
              <a:t>29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9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Rectangle 20"/>
          <p:cNvSpPr>
            <a:spLocks noChangeArrowheads="1"/>
          </p:cNvSpPr>
          <p:nvPr/>
        </p:nvSpPr>
        <p:spPr bwMode="white">
          <a:xfrm>
            <a:off x="8991600" y="3175"/>
            <a:ext cx="152400" cy="68580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Rectangle 23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Rectangle 24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Rectangle 25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" name="Straight Connector 26"/>
          <p:cNvSpPr>
            <a:spLocks noChangeShapeType="1"/>
          </p:cNvSpPr>
          <p:nvPr/>
        </p:nvSpPr>
        <p:spPr bwMode="auto">
          <a:xfrm>
            <a:off x="155575" y="241935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2" name="Rectangle 27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3" name="Oval 28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Oval 29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5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665877-D095-4C87-8A9C-C7FF1B1F1890}" type="datetimeFigureOut">
              <a:rPr lang="en-US"/>
              <a:pPr>
                <a:defRPr/>
              </a:pPr>
              <a:t>9/12/2015</a:t>
            </a:fld>
            <a:endParaRPr lang="en-US"/>
          </a:p>
        </p:txBody>
      </p:sp>
      <p:sp>
        <p:nvSpPr>
          <p:cNvPr id="16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 smtClean="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B510B6C3-D1EE-4622-9588-84561F0868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B38858-A7C0-4968-BE7A-A4624AA669B0}" type="datetimeFigureOut">
              <a:rPr lang="en-US"/>
              <a:pPr>
                <a:defRPr/>
              </a:pPr>
              <a:t>9/12/2015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FDC41F-F0CD-4A5E-BFC5-D55D454D30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9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Rectangle 20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Rectangle 23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Rectangle 2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Rectangle 25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" name="Rectangle 26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" name="Straight Connector 27"/>
          <p:cNvSpPr>
            <a:spLocks noChangeShapeType="1"/>
          </p:cNvSpPr>
          <p:nvPr/>
        </p:nvSpPr>
        <p:spPr bwMode="auto">
          <a:xfrm rot="5400000">
            <a:off x="4021137" y="3278188"/>
            <a:ext cx="6245225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" name="Oval 28"/>
          <p:cNvSpPr/>
          <p:nvPr/>
        </p:nvSpPr>
        <p:spPr>
          <a:xfrm>
            <a:off x="6838950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" name="Oval 29"/>
          <p:cNvSpPr/>
          <p:nvPr/>
        </p:nvSpPr>
        <p:spPr>
          <a:xfrm>
            <a:off x="6934200" y="3021013"/>
            <a:ext cx="420688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915150" y="3009900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B02B7F-31D8-49F2-A733-F0BCF11F07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EFBAEE-AED9-4CF9-8520-FF2E7F429092}" type="datetimeFigureOut">
              <a:rPr lang="en-US"/>
              <a:pPr>
                <a:defRPr/>
              </a:pPr>
              <a:t>9/12/2015</a:t>
            </a:fld>
            <a:endParaRPr 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Tahoma" pitchFamily="34" charset="0"/>
              </a:defRPr>
            </a:lvl1pPr>
          </a:lstStyle>
          <a:p>
            <a:pPr>
              <a:defRPr/>
            </a:pPr>
            <a:fld id="{7D0805E6-E3DC-4999-A5A7-5DA16B86FB4B}" type="datetime1">
              <a:rPr lang="ar-SA"/>
              <a:pPr>
                <a:defRPr/>
              </a:pPr>
              <a:t>11/29/1436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cs typeface="Tahoma" pitchFamily="34" charset="0"/>
              </a:defRPr>
            </a:lvl1pPr>
          </a:lstStyle>
          <a:p>
            <a:pPr>
              <a:defRPr/>
            </a:pPr>
            <a:fld id="{67C0CE52-31B0-484D-8039-9951A6160C44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 rtlCol="0">
            <a:normAutofit/>
          </a:bodyPr>
          <a:lstStyle/>
          <a:p>
            <a:pPr lvl="0"/>
            <a:endParaRPr lang="ar-SA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>
                <a:cs typeface="Tahoma" pitchFamily="34" charset="0"/>
              </a:defRPr>
            </a:lvl1pPr>
          </a:lstStyle>
          <a:p>
            <a:pPr>
              <a:defRPr/>
            </a:pPr>
            <a:fld id="{1194484D-879C-4164-B041-2FFF60FB57F4}" type="datetime1">
              <a:rPr lang="ar-SA"/>
              <a:pPr>
                <a:defRPr/>
              </a:pPr>
              <a:t>11/29/1436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>
                <a:cs typeface="Tahoma" pitchFamily="34" charset="0"/>
              </a:defRPr>
            </a:lvl1pPr>
          </a:lstStyle>
          <a:p>
            <a:pPr>
              <a:defRPr/>
            </a:pPr>
            <a:fld id="{C60C6EC5-D23B-440D-B9BF-A01D2E9ECAF0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comb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E23CF6-1ED9-4D14-B90F-236FFDF1C189}" type="datetimeFigureOut">
              <a:rPr lang="en-US"/>
              <a:pPr>
                <a:defRPr/>
              </a:pPr>
              <a:t>9/12/2015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2450" y="1027113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55AA3B-F462-4CD0-B281-EE079E5B54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Rectangle 20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Rectangle 23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Rectangle 24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Rectangle 25"/>
          <p:cNvSpPr>
            <a:spLocks noChangeArrowheads="1"/>
          </p:cNvSpPr>
          <p:nvPr/>
        </p:nvSpPr>
        <p:spPr bwMode="white">
          <a:xfrm>
            <a:off x="152400" y="2286000"/>
            <a:ext cx="8832850" cy="3048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Rectangle 26"/>
          <p:cNvSpPr>
            <a:spLocks noChangeArrowheads="1"/>
          </p:cNvSpPr>
          <p:nvPr/>
        </p:nvSpPr>
        <p:spPr bwMode="auto">
          <a:xfrm>
            <a:off x="155575" y="142875"/>
            <a:ext cx="8832850" cy="2139950"/>
          </a:xfrm>
          <a:prstGeom prst="rect">
            <a:avLst/>
          </a:prstGeom>
          <a:solidFill>
            <a:schemeClr val="accent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Rectangle 27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" name="Rectangle 28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2" name="Straight Connector 29"/>
          <p:cNvSpPr>
            <a:spLocks noChangeShapeType="1"/>
          </p:cNvSpPr>
          <p:nvPr/>
        </p:nvSpPr>
        <p:spPr bwMode="auto">
          <a:xfrm>
            <a:off x="152400" y="2438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3" name="Oval 30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Oval 31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12FD32-73AF-4E94-A00C-611DAB42C798}" type="datetimeFigureOut">
              <a:rPr lang="en-US"/>
              <a:pPr>
                <a:defRPr/>
              </a:pPr>
              <a:t>9/12/2015</a:t>
            </a:fld>
            <a:endParaRPr lang="en-US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 smtClean="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5C854528-3F11-45EE-8727-212F061A68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19"/>
          <p:cNvSpPr>
            <a:spLocks noChangeShapeType="1"/>
          </p:cNvSpPr>
          <p:nvPr/>
        </p:nvSpPr>
        <p:spPr bwMode="auto">
          <a:xfrm flipV="1">
            <a:off x="4562475" y="1576388"/>
            <a:ext cx="9525" cy="4818062"/>
          </a:xfrm>
          <a:prstGeom prst="line">
            <a:avLst/>
          </a:prstGeom>
          <a:noFill/>
          <a:ln w="9525" algn="ctr">
            <a:solidFill>
              <a:schemeClr val="tx2"/>
            </a:solidFill>
            <a:prstDash val="sys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10325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00FE42-708C-4304-A64F-E9D0F0AE2068}" type="datetimeFigureOut">
              <a:rPr lang="en-US"/>
              <a:pPr>
                <a:defRPr/>
              </a:pPr>
              <a:t>9/12/2015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D1A848-2F07-4B31-B72C-D909251350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19"/>
          <p:cNvSpPr>
            <a:spLocks noChangeShapeType="1"/>
          </p:cNvSpPr>
          <p:nvPr/>
        </p:nvSpPr>
        <p:spPr bwMode="auto">
          <a:xfrm flipV="1">
            <a:off x="4572000" y="2200275"/>
            <a:ext cx="0" cy="4187825"/>
          </a:xfrm>
          <a:prstGeom prst="line">
            <a:avLst/>
          </a:prstGeom>
          <a:noFill/>
          <a:ln w="9525" algn="ctr">
            <a:solidFill>
              <a:schemeClr val="tx2"/>
            </a:solidFill>
            <a:prstDash val="sys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Rectangle 20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Rectangle 23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Rectangle 2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Rectangle 2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Rectangle 26"/>
          <p:cNvSpPr/>
          <p:nvPr/>
        </p:nvSpPr>
        <p:spPr>
          <a:xfrm>
            <a:off x="152400" y="1371600"/>
            <a:ext cx="8832850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" name="Rectangle 27"/>
          <p:cNvSpPr>
            <a:spLocks noChangeArrowheads="1"/>
          </p:cNvSpPr>
          <p:nvPr/>
        </p:nvSpPr>
        <p:spPr bwMode="auto">
          <a:xfrm>
            <a:off x="146050" y="6391275"/>
            <a:ext cx="8832850" cy="31115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4" name="Straight Connector 28"/>
          <p:cNvSpPr>
            <a:spLocks noChangeShapeType="1"/>
          </p:cNvSpPr>
          <p:nvPr/>
        </p:nvSpPr>
        <p:spPr bwMode="auto">
          <a:xfrm>
            <a:off x="152400" y="1279525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5" name="Rectangle 29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6" name="Oval 30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7" name="Oval 31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8EE051-5757-4012-B9AF-CCAD001A844A}" type="datetimeFigureOut">
              <a:rPr lang="en-US"/>
              <a:pPr>
                <a:defRPr/>
              </a:pPr>
              <a:t>9/12/2015</a:t>
            </a:fld>
            <a:endParaRPr lang="en-US"/>
          </a:p>
        </p:txBody>
      </p:sp>
      <p:sp>
        <p:nvSpPr>
          <p:cNvPr id="19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10325"/>
            <a:ext cx="3581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988"/>
            <a:ext cx="457200" cy="441325"/>
          </a:xfrm>
        </p:spPr>
        <p:txBody>
          <a:bodyPr/>
          <a:lstStyle>
            <a:lvl1pPr algn="ctr">
              <a:defRPr smtClean="0"/>
            </a:lvl1pPr>
          </a:lstStyle>
          <a:p>
            <a:pPr>
              <a:defRPr/>
            </a:pPr>
            <a:fld id="{8B0B7832-9764-4214-A449-41E4A933E6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84EDEC-033D-4A28-8934-3CE11BBACE93}" type="datetimeFigureOut">
              <a:rPr lang="en-US"/>
              <a:pPr>
                <a:defRPr/>
              </a:pPr>
              <a:t>9/12/2015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6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42C8D2-2EBB-4FB4-B5D2-ECAFA5E7BD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9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" name="Rectangle 20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" name="Rectangle 23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Rectangle 2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Rectangle 25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" name="Rectangle 26"/>
          <p:cNvSpPr>
            <a:spLocks noChangeArrowheads="1"/>
          </p:cNvSpPr>
          <p:nvPr/>
        </p:nvSpPr>
        <p:spPr bwMode="auto">
          <a:xfrm>
            <a:off x="152400" y="15875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8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F5F735-8DAC-4FCA-B4B8-E3A29F6297A5}" type="datetimeFigureOut">
              <a:rPr lang="en-US"/>
              <a:pPr>
                <a:defRPr/>
              </a:pPr>
              <a:t>9/12/2015</a:t>
            </a:fld>
            <a:endParaRPr lang="en-US"/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5"/>
          </a:xfrm>
        </p:spPr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925BA676-FDA9-458F-B1C2-42B34333FD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9"/>
          <p:cNvSpPr>
            <a:spLocks noChangeArrowheads="1"/>
          </p:cNvSpPr>
          <p:nvPr/>
        </p:nvSpPr>
        <p:spPr bwMode="auto">
          <a:xfrm>
            <a:off x="152400" y="152400"/>
            <a:ext cx="8832850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" name="Rectangle 20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Rectangle 23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Rectangle 24"/>
          <p:cNvSpPr>
            <a:spLocks noChangeArrowheads="1"/>
          </p:cNvSpPr>
          <p:nvPr/>
        </p:nvSpPr>
        <p:spPr bwMode="white">
          <a:xfrm>
            <a:off x="0" y="0"/>
            <a:ext cx="9144000" cy="119063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Rectangle 25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Rectangle 26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Rectangle 27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2" name="Straight Connector 28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3" name="Oval 2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Oval 30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Rectangle 31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6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 smtClean="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545BAA4F-B5C2-454F-A88C-28F0CE9D01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7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C440A1-83AC-47B6-9E68-994510892B92}" type="datetimeFigureOut">
              <a:rPr lang="en-US"/>
              <a:pPr>
                <a:defRPr/>
              </a:pPr>
              <a:t>9/12/2015</a:t>
            </a:fld>
            <a:endParaRPr lang="en-US"/>
          </a:p>
        </p:txBody>
      </p:sp>
      <p:sp>
        <p:nvSpPr>
          <p:cNvPr id="18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382963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19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" name="Rectangle 20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Rectangle 23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Rectangle 24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Rectangle 25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Rectangle 26"/>
          <p:cNvSpPr>
            <a:spLocks noChangeArrowheads="1"/>
          </p:cNvSpPr>
          <p:nvPr/>
        </p:nvSpPr>
        <p:spPr bwMode="auto">
          <a:xfrm>
            <a:off x="152400" y="152400"/>
            <a:ext cx="8832850" cy="30162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" name="Rectangle 2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" name="Rectangle 28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3" name="Oval 2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Oval 30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Rectangle 31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795048-30D8-4A7F-8222-EB101C715C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7" name="Date Placeholder 4"/>
          <p:cNvSpPr>
            <a:spLocks noGrp="1"/>
          </p:cNvSpPr>
          <p:nvPr>
            <p:ph type="dt" sz="half" idx="11"/>
          </p:nvPr>
        </p:nvSpPr>
        <p:spPr>
          <a:xfrm>
            <a:off x="5788025" y="6405563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C13AD1-A6D9-44CB-94E1-0B1D2B5480C8}" type="datetimeFigureOut">
              <a:rPr lang="en-US"/>
              <a:pPr>
                <a:defRPr/>
              </a:pPr>
              <a:t>9/12/2015</a:t>
            </a:fld>
            <a:endParaRPr lang="en-US"/>
          </a:p>
        </p:txBody>
      </p:sp>
      <p:sp>
        <p:nvSpPr>
          <p:cNvPr id="18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584575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7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DF734719-AAE5-4071-A9FB-A42589583918}" type="datetimeFigureOut">
              <a:rPr lang="en-US"/>
              <a:pPr>
                <a:defRPr/>
              </a:pPr>
              <a:t>9/12/2015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39813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 smtClean="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A6C08463-5816-45A4-AE17-24BA6A368C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8" name="Title Placeholder 21"/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9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7" r:id="rId1"/>
    <p:sldLayoutId id="2147483858" r:id="rId2"/>
    <p:sldLayoutId id="2147483859" r:id="rId3"/>
    <p:sldLayoutId id="2147483860" r:id="rId4"/>
    <p:sldLayoutId id="2147483861" r:id="rId5"/>
    <p:sldLayoutId id="2147483862" r:id="rId6"/>
    <p:sldLayoutId id="2147483863" r:id="rId7"/>
    <p:sldLayoutId id="2147483864" r:id="rId8"/>
    <p:sldLayoutId id="2147483865" r:id="rId9"/>
    <p:sldLayoutId id="2147483866" r:id="rId10"/>
    <p:sldLayoutId id="2147483867" r:id="rId11"/>
    <p:sldLayoutId id="2147483868" r:id="rId12"/>
    <p:sldLayoutId id="2147483869" r:id="rId13"/>
  </p:sldLayoutIdLst>
  <p:txStyles>
    <p:titleStyle>
      <a:lvl1pPr algn="ctr" rtl="0" fontAlgn="base">
        <a:spcBef>
          <a:spcPct val="0"/>
        </a:spcBef>
        <a:spcAft>
          <a:spcPct val="0"/>
        </a:spcAft>
        <a:defRPr sz="3300" kern="1200">
          <a:solidFill>
            <a:srgbClr val="7B9899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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fontAlgn="base">
        <a:spcBef>
          <a:spcPct val="20000"/>
        </a:spcBef>
        <a:spcAft>
          <a:spcPct val="0"/>
        </a:spcAft>
        <a:buClr>
          <a:srgbClr val="8CADAE"/>
        </a:buClr>
        <a:buSzPct val="75000"/>
        <a:buFont typeface="Wingdings 2" pitchFamily="18" charset="2"/>
        <a:buChar char="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fontAlgn="base">
        <a:spcBef>
          <a:spcPct val="20000"/>
        </a:spcBef>
        <a:spcAft>
          <a:spcPct val="0"/>
        </a:spcAft>
        <a:buClr>
          <a:srgbClr val="8C7B70"/>
        </a:buClr>
        <a:buSzPct val="70000"/>
        <a:buFont typeface="Wingdings" pitchFamily="2" charset="2"/>
        <a:buChar char="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ct val="20000"/>
        </a:spcBef>
        <a:spcAft>
          <a:spcPct val="0"/>
        </a:spcAft>
        <a:buClr>
          <a:srgbClr val="8FB08C"/>
        </a:buClr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rgbClr val="7B9899"/>
                </a:solidFill>
              </a:rPr>
              <a:t>               </a:t>
            </a:r>
          </a:p>
        </p:txBody>
      </p:sp>
      <p:sp>
        <p:nvSpPr>
          <p:cNvPr id="15363" name="Subtitle 2"/>
          <p:cNvSpPr>
            <a:spLocks noGrp="1"/>
          </p:cNvSpPr>
          <p:nvPr>
            <p:ph sz="quarter" idx="1"/>
          </p:nvPr>
        </p:nvSpPr>
        <p:spPr>
          <a:xfrm>
            <a:off x="609600" y="3810000"/>
            <a:ext cx="6324600" cy="1627188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endParaRPr lang="en-US" sz="240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 2" pitchFamily="18" charset="2"/>
              <a:buNone/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Dr. Hayfaa A. Wahabi,</a:t>
            </a:r>
          </a:p>
          <a:p>
            <a:pPr>
              <a:buFont typeface="Wingdings 2" pitchFamily="18" charset="2"/>
              <a:buNone/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FRCOG, FRCS, Msc Med ED, </a:t>
            </a:r>
          </a:p>
          <a:p>
            <a:pPr>
              <a:buFont typeface="Wingdings 2" pitchFamily="18" charset="2"/>
              <a:buNone/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Msc. Assis.Reprod</a:t>
            </a:r>
          </a:p>
          <a:p>
            <a:pPr>
              <a:buFont typeface="Wingdings 2" pitchFamily="18" charset="2"/>
              <a:buNone/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Chair of EBHC &amp; KT</a:t>
            </a:r>
          </a:p>
          <a:p>
            <a:endParaRPr lang="en-US" sz="240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40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40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228600"/>
            <a:ext cx="1371600" cy="12954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5365" name="Rectangle 4"/>
          <p:cNvSpPr>
            <a:spLocks noChangeArrowheads="1"/>
          </p:cNvSpPr>
          <p:nvPr/>
        </p:nvSpPr>
        <p:spPr bwMode="auto">
          <a:xfrm>
            <a:off x="2590800" y="1447800"/>
            <a:ext cx="5764213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48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Case-Control Studies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Recall Bias: major problem</a:t>
            </a:r>
            <a:endParaRPr lang="en-US" sz="3600" b="1" smtClean="0">
              <a:solidFill>
                <a:srgbClr val="C00000"/>
              </a:solidFill>
            </a:endParaRPr>
          </a:p>
        </p:txBody>
      </p:sp>
      <p:sp>
        <p:nvSpPr>
          <p:cNvPr id="24579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Cases tend to recall small exposures (being diseased) and controls tend to forget  their important exposures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e.g. case control study of congenital disorders; mothers of neonates with congenital abnormality will recall minute details of exposures during pregnancy compared to mothers of healthy neonates 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Sources of cases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6B2330-DCAD-4DCA-81A8-3BD1F4B87189}" type="slidenum">
              <a:rPr lang="en-US"/>
              <a:pPr>
                <a:defRPr/>
              </a:pPr>
              <a:t>11</a:t>
            </a:fld>
            <a:endParaRPr lang="en-US"/>
          </a:p>
        </p:txBody>
      </p:sp>
      <p:sp>
        <p:nvSpPr>
          <p:cNvPr id="25604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Cases admitted to or discharged from a hospital, clinic or any health care facility.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Cases reported or diagnosed during a survey or surveillance system 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Incident cases in a going cohort study 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Death certificates with recorded cause of death.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Employment records.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Institutional records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2"/>
          <p:cNvSpPr txBox="1">
            <a:spLocks noChangeArrowheads="1"/>
          </p:cNvSpPr>
          <p:nvPr/>
        </p:nvSpPr>
        <p:spPr bwMode="auto">
          <a:xfrm>
            <a:off x="1003300" y="1182688"/>
            <a:ext cx="7467600" cy="49895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algn="justLow">
              <a:lnSpc>
                <a:spcPct val="13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tabLst>
                <a:tab pos="2070100" algn="l"/>
              </a:tabLst>
            </a:pPr>
            <a:r>
              <a:rPr lang="en-US" sz="2800">
                <a:latin typeface="Times New Roman" pitchFamily="18" charset="0"/>
                <a:cs typeface="Times New Roman" pitchFamily="18" charset="0"/>
              </a:rPr>
              <a:t>It is crucial to set up control group (s) from people</a:t>
            </a:r>
          </a:p>
          <a:p>
            <a:pPr marL="609600" indent="-609600" rtl="1">
              <a:lnSpc>
                <a:spcPct val="15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tabLst>
                <a:tab pos="2070100" algn="l"/>
              </a:tabLst>
            </a:pPr>
            <a:r>
              <a:rPr lang="en-US" sz="2800">
                <a:latin typeface="Times New Roman" pitchFamily="18" charset="0"/>
                <a:cs typeface="Times New Roman" pitchFamily="18" charset="0"/>
              </a:rPr>
              <a:t>who are certain not to have got the specified disease/condition.</a:t>
            </a:r>
          </a:p>
          <a:p>
            <a:pPr marL="609600" indent="-609600" rtl="1">
              <a:lnSpc>
                <a:spcPct val="15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tabLst>
                <a:tab pos="2070100" algn="l"/>
              </a:tabLst>
            </a:pPr>
            <a:endParaRPr lang="en-US" sz="2800">
              <a:latin typeface="Times New Roman" pitchFamily="18" charset="0"/>
              <a:cs typeface="Times New Roman" pitchFamily="18" charset="0"/>
            </a:endParaRPr>
          </a:p>
          <a:p>
            <a:pPr marL="609600" indent="-609600" rtl="1">
              <a:lnSpc>
                <a:spcPct val="15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tabLst>
                <a:tab pos="2070100" algn="l"/>
              </a:tabLst>
            </a:pPr>
            <a:r>
              <a:rPr lang="en-US" sz="2800">
                <a:latin typeface="Times New Roman" pitchFamily="18" charset="0"/>
                <a:cs typeface="Times New Roman" pitchFamily="18" charset="0"/>
              </a:rPr>
              <a:t>The aim of the control group is to compare the exposure rate among both cases and controls  (% smoking among cases and  controls)</a:t>
            </a:r>
          </a:p>
        </p:txBody>
      </p:sp>
      <p:sp>
        <p:nvSpPr>
          <p:cNvPr id="26627" name="Rectangle 6"/>
          <p:cNvSpPr>
            <a:spLocks noChangeArrowheads="1"/>
          </p:cNvSpPr>
          <p:nvPr/>
        </p:nvSpPr>
        <p:spPr bwMode="auto">
          <a:xfrm>
            <a:off x="987425" y="431800"/>
            <a:ext cx="6323013" cy="73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609600" indent="-609600" algn="ctr">
              <a:lnSpc>
                <a:spcPct val="13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tabLst>
                <a:tab pos="2070100" algn="l"/>
              </a:tabLst>
            </a:pPr>
            <a:r>
              <a:rPr lang="en-US" sz="36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SELECTION OF CONTROLS</a:t>
            </a:r>
            <a:endParaRPr lang="en-US" sz="3600" b="1">
              <a:solidFill>
                <a:srgbClr val="C00000"/>
              </a:solidFill>
              <a:latin typeface="Franklin Gothic Book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Sources of control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3656B4-3E28-4DB4-8418-E3EBA9417016}" type="slidenum">
              <a:rPr lang="en-US"/>
              <a:pPr>
                <a:defRPr/>
              </a:pPr>
              <a:t>13</a:t>
            </a:fld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990600" y="1295400"/>
            <a:ext cx="8229600" cy="4525963"/>
          </a:xfrm>
        </p:spPr>
        <p:txBody>
          <a:bodyPr rtlCol="0">
            <a:noAutofit/>
          </a:bodyPr>
          <a:lstStyle/>
          <a:p>
            <a:pPr marL="0" indent="0" fontAlgn="auto">
              <a:lnSpc>
                <a:spcPct val="15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b="1" u="sng" dirty="0" smtClean="0">
                <a:latin typeface="Times New Roman" pitchFamily="18" charset="0"/>
                <a:cs typeface="Times New Roman" pitchFamily="18" charset="0"/>
              </a:rPr>
              <a:t>Hospital controls </a:t>
            </a:r>
          </a:p>
          <a:p>
            <a:pPr marL="274320" indent="-274320" fontAlgn="auto">
              <a:lnSpc>
                <a:spcPct val="150000"/>
              </a:lnSpc>
              <a:spcAft>
                <a:spcPts val="0"/>
              </a:spcAft>
              <a:buFontTx/>
              <a:buNone/>
              <a:defRPr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Advantages of hospital controls:</a:t>
            </a:r>
          </a:p>
          <a:p>
            <a:pPr marL="274320" indent="-274320" fontAlgn="auto">
              <a:lnSpc>
                <a:spcPct val="150000"/>
              </a:lnSpc>
              <a:spcAft>
                <a:spcPts val="0"/>
              </a:spcAft>
              <a:buNone/>
              <a:defRPr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- Subjects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are easily accessible.</a:t>
            </a:r>
          </a:p>
          <a:p>
            <a:pPr marL="274320" indent="-274320" fontAlgn="auto">
              <a:lnSpc>
                <a:spcPct val="150000"/>
              </a:lnSpc>
              <a:spcAft>
                <a:spcPts val="0"/>
              </a:spcAft>
              <a:buNone/>
              <a:defRPr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- Patients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usually have time to participate.</a:t>
            </a:r>
          </a:p>
          <a:p>
            <a:pPr marL="274320" indent="-274320" fontAlgn="auto">
              <a:lnSpc>
                <a:spcPct val="150000"/>
              </a:lnSpc>
              <a:spcAft>
                <a:spcPts val="0"/>
              </a:spcAft>
              <a:buNone/>
              <a:defRPr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- Patients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are often motivated to cooperate with investigators.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Sources of control: cont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F5A9D6-D752-42C3-8433-6089DF5677A8}" type="slidenum">
              <a:rPr lang="en-US"/>
              <a:pPr>
                <a:defRPr/>
              </a:pPr>
              <a:t>14</a:t>
            </a:fld>
            <a:endParaRPr lang="en-US"/>
          </a:p>
        </p:txBody>
      </p:sp>
      <p:sp>
        <p:nvSpPr>
          <p:cNvPr id="28676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1-Hospital controls …..Advantages of hospital controls</a:t>
            </a:r>
          </a:p>
          <a:p>
            <a:pPr>
              <a:lnSpc>
                <a:spcPct val="150000"/>
              </a:lnSpc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Controls and cases may be drawn from similar social and geographical environment.</a:t>
            </a:r>
          </a:p>
          <a:p>
            <a:pPr>
              <a:lnSpc>
                <a:spcPct val="150000"/>
              </a:lnSpc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Differential recalls of prior exposure is likely to be minimized.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6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6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6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86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25104E-2604-4D0F-A39D-EFEDC1B6FA6B}" type="slidenum">
              <a:rPr lang="en-US"/>
              <a:pPr>
                <a:defRPr/>
              </a:pPr>
              <a:t>15</a:t>
            </a:fld>
            <a:endParaRPr lang="en-US"/>
          </a:p>
        </p:txBody>
      </p:sp>
      <p:sp>
        <p:nvSpPr>
          <p:cNvPr id="2969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939800" y="1774825"/>
            <a:ext cx="8229600" cy="4267200"/>
          </a:xfrm>
        </p:spPr>
        <p:txBody>
          <a:bodyPr/>
          <a:lstStyle/>
          <a:p>
            <a:pPr>
              <a:lnSpc>
                <a:spcPct val="150000"/>
              </a:lnSpc>
              <a:buFontTx/>
              <a:buNone/>
            </a:pPr>
            <a:r>
              <a:rPr lang="en-US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Disadvantages of hospital controls:</a:t>
            </a:r>
            <a:endParaRPr lang="en-US" sz="2800" b="1" dirty="0" smtClean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Differential hospitalization patterns may introduce selection bias.</a:t>
            </a:r>
          </a:p>
          <a:p>
            <a:pPr>
              <a:lnSpc>
                <a:spcPct val="150000"/>
              </a:lnSpc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Difficult to blind disease status from cases and controls.</a:t>
            </a:r>
          </a:p>
          <a:p>
            <a:pPr>
              <a:lnSpc>
                <a:spcPct val="150000"/>
              </a:lnSpc>
              <a:buFont typeface="Wingdings 2" pitchFamily="18" charset="2"/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700" name="Rectangle 5"/>
          <p:cNvSpPr>
            <a:spLocks noChangeArrowheads="1"/>
          </p:cNvSpPr>
          <p:nvPr/>
        </p:nvSpPr>
        <p:spPr bwMode="auto">
          <a:xfrm>
            <a:off x="711200" y="1212850"/>
            <a:ext cx="297973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sng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Hospital controls </a:t>
            </a:r>
            <a:endParaRPr lang="en-US">
              <a:latin typeface="Franklin Gothic Book" pitchFamily="34" charset="0"/>
            </a:endParaRPr>
          </a:p>
        </p:txBody>
      </p:sp>
      <p:sp>
        <p:nvSpPr>
          <p:cNvPr id="29701" name="TextBox 6"/>
          <p:cNvSpPr txBox="1">
            <a:spLocks noChangeArrowheads="1"/>
          </p:cNvSpPr>
          <p:nvPr/>
        </p:nvSpPr>
        <p:spPr bwMode="auto">
          <a:xfrm>
            <a:off x="838200" y="304800"/>
            <a:ext cx="416083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SOURCE OF CONTROL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FB98DA-9A78-4E62-BFC1-4C5423C24B4A}" type="slidenum">
              <a:rPr lang="en-US"/>
              <a:pPr>
                <a:defRPr/>
              </a:pPr>
              <a:t>16</a:t>
            </a:fld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2590800"/>
            <a:ext cx="8229600" cy="42672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An underestimate of the study effect may be obtained if control’s disease is etiologically similar to cases’ disease.</a:t>
            </a:r>
          </a:p>
        </p:txBody>
      </p:sp>
      <p:sp>
        <p:nvSpPr>
          <p:cNvPr id="30724" name="Rectangle 1"/>
          <p:cNvSpPr>
            <a:spLocks noChangeArrowheads="1"/>
          </p:cNvSpPr>
          <p:nvPr/>
        </p:nvSpPr>
        <p:spPr bwMode="auto">
          <a:xfrm>
            <a:off x="719138" y="1320800"/>
            <a:ext cx="6553200" cy="11339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lnSpc>
                <a:spcPct val="150000"/>
              </a:lnSpc>
              <a:spcBef>
                <a:spcPct val="20000"/>
              </a:spcBef>
              <a:buFont typeface="Arial" charset="0"/>
              <a:buChar char="•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1-Hospital controls …..disadvantages of hospital controls</a:t>
            </a:r>
          </a:p>
        </p:txBody>
      </p:sp>
      <p:sp>
        <p:nvSpPr>
          <p:cNvPr id="30725" name="TextBox 8"/>
          <p:cNvSpPr txBox="1">
            <a:spLocks noChangeArrowheads="1"/>
          </p:cNvSpPr>
          <p:nvPr/>
        </p:nvSpPr>
        <p:spPr bwMode="auto">
          <a:xfrm>
            <a:off x="838200" y="304800"/>
            <a:ext cx="416083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SOURCE OF CONTROL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Sources of control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969277-09B5-461D-9FB5-0EB961073CC1}" type="slidenum">
              <a:rPr lang="en-US"/>
              <a:pPr>
                <a:defRPr/>
              </a:pPr>
              <a:t>17</a:t>
            </a:fld>
            <a:endParaRPr lang="en-US"/>
          </a:p>
        </p:txBody>
      </p:sp>
      <p:sp>
        <p:nvSpPr>
          <p:cNvPr id="31748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marL="0" indent="0">
              <a:buFont typeface="Wingdings 2" pitchFamily="18" charset="2"/>
              <a:buNone/>
            </a:pPr>
            <a:r>
              <a:rPr lang="en-US" sz="2800" b="1" u="sng" dirty="0" smtClean="0">
                <a:latin typeface="Times New Roman" pitchFamily="18" charset="0"/>
                <a:cs typeface="Times New Roman" pitchFamily="18" charset="0"/>
              </a:rPr>
              <a:t>Community control:</a:t>
            </a:r>
          </a:p>
          <a:p>
            <a:pPr marL="0" indent="0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 probability sample of a defined population, if cases do belong to that population or a sample of </a:t>
            </a:r>
            <a:r>
              <a:rPr lang="en-US" sz="2800" u="sng" dirty="0" smtClean="0">
                <a:latin typeface="Times New Roman" pitchFamily="18" charset="0"/>
                <a:cs typeface="Times New Roman" pitchFamily="18" charset="0"/>
              </a:rPr>
              <a:t>relatives or associates of cases or neighborhood controls.</a:t>
            </a:r>
            <a:endParaRPr lang="en-US" sz="2800" dirty="0" smtClean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FontTx/>
              <a:buNone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Advantages of community controls</a:t>
            </a:r>
          </a:p>
          <a:p>
            <a:pPr marL="0" indent="0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Reduction of selection bias.</a:t>
            </a:r>
          </a:p>
          <a:p>
            <a:pPr marL="0" indent="0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Generalization of study results is more valid.</a:t>
            </a:r>
          </a:p>
          <a:p>
            <a:pPr marL="0" indent="0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May provide convenient control of extraneous variables.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48F798-9995-4243-B5A0-E9BC9E64B5F6}" type="slidenum">
              <a:rPr lang="en-US"/>
              <a:pPr>
                <a:defRPr/>
              </a:pPr>
              <a:t>18</a:t>
            </a:fld>
            <a:endParaRPr lang="en-US"/>
          </a:p>
        </p:txBody>
      </p:sp>
      <p:sp>
        <p:nvSpPr>
          <p:cNvPr id="28674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2362200"/>
            <a:ext cx="8229600" cy="2514600"/>
          </a:xfrm>
        </p:spPr>
        <p:txBody>
          <a:bodyPr rtlCol="0">
            <a:normAutofit fontScale="92500" lnSpcReduction="10000"/>
          </a:bodyPr>
          <a:lstStyle/>
          <a:p>
            <a:pPr marL="274320" indent="-274320" fontAlgn="auto">
              <a:lnSpc>
                <a:spcPct val="15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Time and money consuming.</a:t>
            </a:r>
          </a:p>
          <a:p>
            <a:pPr marL="274320" indent="-274320" fontAlgn="auto">
              <a:lnSpc>
                <a:spcPct val="15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May suffer low participation rate.</a:t>
            </a:r>
          </a:p>
          <a:p>
            <a:pPr marL="274320" indent="-274320" fontAlgn="auto">
              <a:lnSpc>
                <a:spcPct val="15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Cases and control may exhibit differential recall of prior exposures.</a:t>
            </a:r>
          </a:p>
        </p:txBody>
      </p:sp>
      <p:sp>
        <p:nvSpPr>
          <p:cNvPr id="32772" name="Rectangle 4"/>
          <p:cNvSpPr>
            <a:spLocks noChangeArrowheads="1"/>
          </p:cNvSpPr>
          <p:nvPr/>
        </p:nvSpPr>
        <p:spPr bwMode="auto">
          <a:xfrm>
            <a:off x="1600200" y="466725"/>
            <a:ext cx="6045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Disadvantages of community controls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8077200" cy="838200"/>
          </a:xfrm>
        </p:spPr>
        <p:txBody>
          <a:bodyPr/>
          <a:lstStyle/>
          <a:p>
            <a:r>
              <a:rPr lang="en-US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How many controls per case?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48E083-82E8-4C8B-87C8-192B3ADA3CC6}" type="slidenum">
              <a:rPr lang="en-US"/>
              <a:pPr>
                <a:defRPr/>
              </a:pPr>
              <a:t>19</a:t>
            </a:fld>
            <a:endParaRPr lang="en-US"/>
          </a:p>
        </p:txBody>
      </p:sp>
      <p:sp>
        <p:nvSpPr>
          <p:cNvPr id="33796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4800" y="1600200"/>
            <a:ext cx="8610600" cy="4525963"/>
          </a:xfrm>
        </p:spPr>
        <p:txBody>
          <a:bodyPr/>
          <a:lstStyle/>
          <a:p>
            <a:pPr marL="609600" indent="-609600"/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Ideal :      1 :  1</a:t>
            </a:r>
          </a:p>
          <a:p>
            <a:pPr marL="609600" indent="-609600"/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In case of Rare Cases (less # of cases then increase the  number  of controls to increase study power.</a:t>
            </a:r>
          </a:p>
          <a:p>
            <a:pPr marL="609600" indent="-609600">
              <a:buFontTx/>
              <a:buNone/>
            </a:pP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        up to 1 : 4  provides maximum power</a:t>
            </a:r>
          </a:p>
          <a:p>
            <a:pPr marL="609600" indent="-609600"/>
            <a:endParaRPr lang="en-US" sz="2800" smtClean="0">
              <a:latin typeface="Times New Roman" pitchFamily="18" charset="0"/>
              <a:cs typeface="Times New Roman" pitchFamily="18" charset="0"/>
            </a:endParaRPr>
          </a:p>
          <a:p>
            <a:pPr marL="609600" indent="-609600"/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More than 4 controls per one case will not add much to study power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smtClean="0">
                <a:solidFill>
                  <a:srgbClr val="C00000"/>
                </a:solidFill>
              </a:rPr>
              <a:t>Case-Control Studies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914400" y="1524000"/>
            <a:ext cx="7620000" cy="4953000"/>
          </a:xfrm>
        </p:spPr>
        <p:txBody>
          <a:bodyPr/>
          <a:lstStyle/>
          <a:p>
            <a:pPr>
              <a:spcBef>
                <a:spcPct val="50000"/>
              </a:spcBef>
              <a:buFont typeface="Wingdings 2" pitchFamily="18" charset="2"/>
              <a:buNone/>
            </a:pPr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Objectives: After this session, you will be</a:t>
            </a:r>
          </a:p>
          <a:p>
            <a:pPr>
              <a:spcBef>
                <a:spcPct val="50000"/>
              </a:spcBef>
              <a:buFont typeface="Wingdings 2" pitchFamily="18" charset="2"/>
              <a:buNone/>
            </a:pPr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familiar with:</a:t>
            </a:r>
          </a:p>
          <a:p>
            <a:pPr>
              <a:lnSpc>
                <a:spcPct val="90000"/>
              </a:lnSpc>
            </a:pP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The basic design of a case-control study</a:t>
            </a:r>
          </a:p>
          <a:p>
            <a:pPr>
              <a:lnSpc>
                <a:spcPct val="90000"/>
              </a:lnSpc>
            </a:pP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The type of research questions for which the case-control study is used.</a:t>
            </a:r>
          </a:p>
          <a:p>
            <a:pPr>
              <a:lnSpc>
                <a:spcPct val="90000"/>
              </a:lnSpc>
            </a:pP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Measurement of association in case-control studies.  </a:t>
            </a:r>
          </a:p>
          <a:p>
            <a:pPr>
              <a:lnSpc>
                <a:spcPct val="90000"/>
              </a:lnSpc>
            </a:pP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The advantages and limitations of case-control studies</a:t>
            </a:r>
          </a:p>
          <a:p>
            <a:pPr>
              <a:lnSpc>
                <a:spcPct val="90000"/>
              </a:lnSpc>
            </a:pP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Example of applications of case-control designs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Box 4"/>
          <p:cNvSpPr txBox="1">
            <a:spLocks noChangeArrowheads="1"/>
          </p:cNvSpPr>
          <p:nvPr/>
        </p:nvSpPr>
        <p:spPr bwMode="auto">
          <a:xfrm>
            <a:off x="914400" y="2133600"/>
            <a:ext cx="7251700" cy="206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dirty="0">
                <a:latin typeface="Franklin Gothic Book" pitchFamily="34" charset="0"/>
              </a:rPr>
              <a:t>Then to confirm/refute  if that the risk factor has occurred more frequently in the cases than in the controls using the measurement of association.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19"/>
          <p:cNvSpPr>
            <a:spLocks noGrp="1" noChangeArrowheads="1"/>
          </p:cNvSpPr>
          <p:nvPr>
            <p:ph type="title"/>
          </p:nvPr>
        </p:nvSpPr>
        <p:spPr>
          <a:xfrm>
            <a:off x="304800" y="-228600"/>
            <a:ext cx="8229600" cy="1143000"/>
          </a:xfrm>
        </p:spPr>
        <p:txBody>
          <a:bodyPr/>
          <a:lstStyle/>
          <a:p>
            <a:r>
              <a:rPr lang="en-US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Analysis of case control study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686800" cy="5105400"/>
          </a:xfrm>
        </p:spPr>
        <p:txBody>
          <a:bodyPr/>
          <a:lstStyle/>
          <a:p>
            <a:pPr>
              <a:buFontTx/>
              <a:buNone/>
            </a:pPr>
            <a:r>
              <a:rPr lang="en-US" sz="2800" smtClean="0">
                <a:solidFill>
                  <a:schemeClr val="accent1"/>
                </a:solidFill>
              </a:rPr>
              <a:t>	                                  	     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Disease status</a:t>
            </a:r>
          </a:p>
          <a:p>
            <a:pPr>
              <a:buFontTx/>
              <a:buNone/>
            </a:pP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                                     </a:t>
            </a:r>
          </a:p>
          <a:p>
            <a:pPr>
              <a:buFontTx/>
              <a:buNone/>
            </a:pP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                                           Cases          Controls</a:t>
            </a:r>
          </a:p>
          <a:p>
            <a:pPr>
              <a:buFontTx/>
              <a:buNone/>
            </a:pPr>
            <a:endParaRPr lang="en-US" sz="2800" smtClean="0">
              <a:solidFill>
                <a:schemeClr val="accent1"/>
              </a:solidFill>
            </a:endParaRPr>
          </a:p>
          <a:p>
            <a:pPr>
              <a:buFontTx/>
              <a:buNone/>
            </a:pP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Exposure     Yes</a:t>
            </a:r>
          </a:p>
          <a:p>
            <a:pPr>
              <a:buFontTx/>
              <a:buNone/>
            </a:pPr>
            <a:endParaRPr lang="en-US" sz="280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None/>
            </a:pP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                      NO</a:t>
            </a:r>
            <a:r>
              <a:rPr lang="en-US" sz="2400" b="1" smtClean="0">
                <a:solidFill>
                  <a:schemeClr val="accent1"/>
                </a:solidFill>
              </a:rPr>
              <a:t>		</a:t>
            </a:r>
          </a:p>
        </p:txBody>
      </p:sp>
      <p:graphicFrame>
        <p:nvGraphicFramePr>
          <p:cNvPr id="27672" name="Group 24"/>
          <p:cNvGraphicFramePr>
            <a:graphicFrameLocks noGrp="1"/>
          </p:cNvGraphicFramePr>
          <p:nvPr>
            <p:ph sz="half" idx="2"/>
          </p:nvPr>
        </p:nvGraphicFramePr>
        <p:xfrm>
          <a:off x="3657600" y="3200400"/>
          <a:ext cx="4038600" cy="2905125"/>
        </p:xfrm>
        <a:graphic>
          <a:graphicData uri="http://schemas.openxmlformats.org/drawingml/2006/table">
            <a:tbl>
              <a:tblPr rtl="1"/>
              <a:tblGrid>
                <a:gridCol w="2019300"/>
                <a:gridCol w="2019300"/>
              </a:tblGrid>
              <a:tr h="936625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8425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8425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B+D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A+C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0000"/>
                    </a:solidFill>
                  </a:tcPr>
                </a:tc>
              </a:tr>
            </a:tbl>
          </a:graphicData>
        </a:graphic>
      </p:graphicFrame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7B04378-7116-4F79-932E-9E3C1068DEB9}" type="slidenum">
              <a:rPr lang="ar-SA"/>
              <a:pPr>
                <a:defRPr/>
              </a:pPr>
              <a:t>21</a:t>
            </a:fld>
            <a:endParaRPr lang="en-US"/>
          </a:p>
        </p:txBody>
      </p:sp>
      <p:sp>
        <p:nvSpPr>
          <p:cNvPr id="35859" name="AutoShape 21"/>
          <p:cNvSpPr>
            <a:spLocks/>
          </p:cNvSpPr>
          <p:nvPr/>
        </p:nvSpPr>
        <p:spPr bwMode="auto">
          <a:xfrm>
            <a:off x="5219700" y="4076700"/>
            <a:ext cx="177800" cy="1781175"/>
          </a:xfrm>
          <a:prstGeom prst="rightBracket">
            <a:avLst>
              <a:gd name="adj" fmla="val 201331"/>
            </a:avLst>
          </a:prstGeom>
          <a:noFill/>
          <a:ln w="57150">
            <a:solidFill>
              <a:srgbClr val="663300"/>
            </a:solidFill>
            <a:miter lim="800000"/>
            <a:headEnd type="triangle" w="med" len="med"/>
            <a:tailEnd/>
          </a:ln>
        </p:spPr>
        <p:txBody>
          <a:bodyPr wrap="none" anchor="ctr"/>
          <a:lstStyle/>
          <a:p>
            <a:endParaRPr lang="ar-SA">
              <a:latin typeface="Franklin Gothic Book" pitchFamily="34" charset="0"/>
              <a:cs typeface="Tahoma" pitchFamily="34" charset="0"/>
            </a:endParaRPr>
          </a:p>
        </p:txBody>
      </p:sp>
      <p:sp>
        <p:nvSpPr>
          <p:cNvPr id="35860" name="AutoShape 22"/>
          <p:cNvSpPr>
            <a:spLocks/>
          </p:cNvSpPr>
          <p:nvPr/>
        </p:nvSpPr>
        <p:spPr bwMode="auto">
          <a:xfrm>
            <a:off x="5148263" y="5084763"/>
            <a:ext cx="228600" cy="609600"/>
          </a:xfrm>
          <a:prstGeom prst="rightBracket">
            <a:avLst>
              <a:gd name="adj" fmla="val 53593"/>
            </a:avLst>
          </a:prstGeom>
          <a:noFill/>
          <a:ln w="28575">
            <a:solidFill>
              <a:srgbClr val="663300"/>
            </a:solidFill>
            <a:miter lim="800000"/>
            <a:headEnd type="triangle" w="med" len="med"/>
            <a:tailEnd/>
          </a:ln>
        </p:spPr>
        <p:txBody>
          <a:bodyPr wrap="none" anchor="ctr"/>
          <a:lstStyle/>
          <a:p>
            <a:endParaRPr lang="ar-SA">
              <a:latin typeface="Franklin Gothic Book" pitchFamily="34" charset="0"/>
              <a:cs typeface="Tahoma" pitchFamily="34" charset="0"/>
            </a:endParaRPr>
          </a:p>
        </p:txBody>
      </p:sp>
      <p:sp>
        <p:nvSpPr>
          <p:cNvPr id="35861" name="AutoShape 23"/>
          <p:cNvSpPr>
            <a:spLocks/>
          </p:cNvSpPr>
          <p:nvPr/>
        </p:nvSpPr>
        <p:spPr bwMode="auto">
          <a:xfrm>
            <a:off x="6858000" y="3933825"/>
            <a:ext cx="161925" cy="1781175"/>
          </a:xfrm>
          <a:prstGeom prst="rightBracket">
            <a:avLst>
              <a:gd name="adj" fmla="val 221069"/>
            </a:avLst>
          </a:prstGeom>
          <a:noFill/>
          <a:ln w="57150">
            <a:solidFill>
              <a:srgbClr val="663300"/>
            </a:solidFill>
            <a:miter lim="800000"/>
            <a:headEnd type="triangle" w="med" len="med"/>
            <a:tailEnd/>
          </a:ln>
        </p:spPr>
        <p:txBody>
          <a:bodyPr wrap="none" anchor="ctr"/>
          <a:lstStyle/>
          <a:p>
            <a:endParaRPr lang="ar-SA">
              <a:latin typeface="Franklin Gothic Book" pitchFamily="34" charset="0"/>
              <a:cs typeface="Tahoma" pitchFamily="34" charset="0"/>
            </a:endParaRPr>
          </a:p>
        </p:txBody>
      </p:sp>
      <p:sp>
        <p:nvSpPr>
          <p:cNvPr id="35862" name="AutoShape 25"/>
          <p:cNvSpPr>
            <a:spLocks/>
          </p:cNvSpPr>
          <p:nvPr/>
        </p:nvSpPr>
        <p:spPr bwMode="auto">
          <a:xfrm>
            <a:off x="6804025" y="5013325"/>
            <a:ext cx="228600" cy="609600"/>
          </a:xfrm>
          <a:prstGeom prst="rightBracket">
            <a:avLst>
              <a:gd name="adj" fmla="val 53593"/>
            </a:avLst>
          </a:prstGeom>
          <a:noFill/>
          <a:ln w="28575">
            <a:solidFill>
              <a:srgbClr val="663300"/>
            </a:solidFill>
            <a:miter lim="800000"/>
            <a:headEnd type="triangle" w="med" len="med"/>
            <a:tailEnd/>
          </a:ln>
        </p:spPr>
        <p:txBody>
          <a:bodyPr wrap="none" anchor="ctr"/>
          <a:lstStyle/>
          <a:p>
            <a:endParaRPr lang="ar-SA">
              <a:latin typeface="Franklin Gothic Book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Measures of association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B60B6D-C353-4F1E-8F25-162125446B51}" type="slidenum">
              <a:rPr lang="en-US"/>
              <a:pPr>
                <a:defRPr/>
              </a:pPr>
              <a:t>22</a:t>
            </a:fld>
            <a:endParaRPr lang="en-US"/>
          </a:p>
        </p:txBody>
      </p:sp>
      <p:sp>
        <p:nvSpPr>
          <p:cNvPr id="36868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Risk of Association can be estimated in case control studies by means of </a:t>
            </a:r>
            <a:r>
              <a:rPr lang="en-US" sz="2800" u="sng" smtClean="0">
                <a:latin typeface="Times New Roman" pitchFamily="18" charset="0"/>
                <a:cs typeface="Times New Roman" pitchFamily="18" charset="0"/>
              </a:rPr>
              <a:t>odds ratio (OR) 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 which is the ratio of odds of exposure among diseased to the odds of exposure among controls.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Measures of association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C26640-972E-4336-AC40-8FE8A63F827B}" type="slidenum">
              <a:rPr lang="en-US"/>
              <a:pPr>
                <a:defRPr/>
              </a:pPr>
              <a:t>23</a:t>
            </a:fld>
            <a:endParaRPr lang="en-US"/>
          </a:p>
        </p:txBody>
      </p:sp>
      <p:sp>
        <p:nvSpPr>
          <p:cNvPr id="37892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09600" y="1839913"/>
            <a:ext cx="8534400" cy="5018087"/>
          </a:xfrm>
        </p:spPr>
        <p:txBody>
          <a:bodyPr/>
          <a:lstStyle/>
          <a:p>
            <a:r>
              <a:rPr lang="en-US" sz="2800" u="sng" smtClean="0">
                <a:latin typeface="Times New Roman" pitchFamily="18" charset="0"/>
                <a:cs typeface="Times New Roman" pitchFamily="18" charset="0"/>
              </a:rPr>
              <a:t>Calculating Odds </a:t>
            </a:r>
            <a:r>
              <a:rPr lang="en-US" sz="2800" i="1" smtClean="0">
                <a:latin typeface="Times New Roman" pitchFamily="18" charset="0"/>
                <a:cs typeface="Times New Roman" pitchFamily="18" charset="0"/>
              </a:rPr>
              <a:t>= </a:t>
            </a:r>
          </a:p>
          <a:p>
            <a:pPr>
              <a:buFont typeface="Wingdings 2" pitchFamily="18" charset="2"/>
              <a:buNone/>
            </a:pP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(number exposed </a:t>
            </a:r>
            <a:r>
              <a:rPr lang="en-US" sz="280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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 number unexposed)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Odds (Cases) = A/C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Odds (controls) = B/D</a:t>
            </a:r>
          </a:p>
          <a:p>
            <a:pPr>
              <a:spcBef>
                <a:spcPct val="50000"/>
              </a:spcBef>
              <a:buFont typeface="Arial" charset="0"/>
              <a:buNone/>
            </a:pP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Calculating Odds ratio or cross product ratio:</a:t>
            </a:r>
          </a:p>
          <a:p>
            <a:pPr>
              <a:spcBef>
                <a:spcPct val="50000"/>
              </a:spcBef>
              <a:buFont typeface="Arial" charset="0"/>
              <a:buNone/>
            </a:pP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Odds Ratio = (A/C) / (B/D) = </a:t>
            </a:r>
            <a:r>
              <a:rPr lang="en-US" sz="4400" smtClean="0">
                <a:latin typeface="Times New Roman" pitchFamily="18" charset="0"/>
                <a:cs typeface="Times New Roman" pitchFamily="18" charset="0"/>
              </a:rPr>
              <a:t>AD/BC</a:t>
            </a:r>
            <a:endParaRPr lang="en-US" sz="280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80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63" y="381000"/>
            <a:ext cx="8229600" cy="685800"/>
          </a:xfrm>
        </p:spPr>
        <p:txBody>
          <a:bodyPr/>
          <a:lstStyle/>
          <a:p>
            <a:r>
              <a:rPr lang="en-US" sz="32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Example of Case Control Study</a:t>
            </a:r>
          </a:p>
        </p:txBody>
      </p:sp>
      <p:sp>
        <p:nvSpPr>
          <p:cNvPr id="38915" name="Date Placeholder 17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43F3122E-AAF0-4FAE-B709-81DF054EB0C0}" type="datetime1">
              <a:rPr lang="ar-SA">
                <a:solidFill>
                  <a:schemeClr val="bg1"/>
                </a:solidFill>
                <a:cs typeface="Tahoma" pitchFamily="34" charset="0"/>
              </a:rPr>
              <a:pPr/>
              <a:t>11/29/1436</a:t>
            </a:fld>
            <a:endParaRPr lang="en-US">
              <a:solidFill>
                <a:schemeClr val="bg1"/>
              </a:solidFill>
            </a:endParaRPr>
          </a:p>
        </p:txBody>
      </p:sp>
      <p:sp>
        <p:nvSpPr>
          <p:cNvPr id="38916" name="Slide Number Placeholder 1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tIns="45720" bIns="45720" numCol="1" anchorCtr="0" compatLnSpc="1">
            <a:prstTxWarp prst="textNoShape">
              <a:avLst/>
            </a:prstTxWarp>
          </a:bodyPr>
          <a:lstStyle/>
          <a:p>
            <a:fld id="{8C0E0D99-F03A-4C43-A764-A4018C478C3F}" type="slidenum">
              <a:rPr lang="ar-SA">
                <a:solidFill>
                  <a:schemeClr val="bg1"/>
                </a:solidFill>
                <a:cs typeface="Tahoma" pitchFamily="34" charset="0"/>
              </a:rPr>
              <a:pPr/>
              <a:t>24</a:t>
            </a:fld>
            <a:endParaRPr lang="en-US">
              <a:solidFill>
                <a:schemeClr val="bg1"/>
              </a:solidFill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 rtlCol="0"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Cases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                      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Controls         </a:t>
            </a:r>
            <a:r>
              <a:rPr lang="en-US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           		</a:t>
            </a:r>
          </a:p>
        </p:txBody>
      </p:sp>
      <p:sp>
        <p:nvSpPr>
          <p:cNvPr id="38918" name="Rectangle 4"/>
          <p:cNvSpPr>
            <a:spLocks noChangeArrowheads="1"/>
          </p:cNvSpPr>
          <p:nvPr/>
        </p:nvSpPr>
        <p:spPr bwMode="auto">
          <a:xfrm>
            <a:off x="1143000" y="2667000"/>
            <a:ext cx="2209800" cy="9144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solidFill>
                  <a:schemeClr val="bg1"/>
                </a:solidFill>
                <a:latin typeface="Calibri" pitchFamily="34" charset="0"/>
              </a:rPr>
              <a:t>Myocardial</a:t>
            </a:r>
          </a:p>
          <a:p>
            <a:pPr algn="ctr"/>
            <a:r>
              <a:rPr lang="en-US" sz="2000">
                <a:solidFill>
                  <a:schemeClr val="bg1"/>
                </a:solidFill>
                <a:latin typeface="Calibri" pitchFamily="34" charset="0"/>
              </a:rPr>
              <a:t> infarction (MI) </a:t>
            </a:r>
          </a:p>
        </p:txBody>
      </p:sp>
      <p:sp>
        <p:nvSpPr>
          <p:cNvPr id="38919" name="Rectangle 5"/>
          <p:cNvSpPr>
            <a:spLocks noChangeArrowheads="1"/>
          </p:cNvSpPr>
          <p:nvPr/>
        </p:nvSpPr>
        <p:spPr bwMode="auto">
          <a:xfrm>
            <a:off x="5029200" y="2590800"/>
            <a:ext cx="2133600" cy="9144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  <a:latin typeface="Times New Roman" pitchFamily="18" charset="0"/>
              </a:rPr>
              <a:t>Other illnesses/</a:t>
            </a:r>
          </a:p>
          <a:p>
            <a:pPr algn="ctr"/>
            <a:r>
              <a:rPr lang="en-US">
                <a:solidFill>
                  <a:schemeClr val="bg1"/>
                </a:solidFill>
                <a:latin typeface="Times New Roman" pitchFamily="18" charset="0"/>
              </a:rPr>
              <a:t> Free of any illness</a:t>
            </a:r>
          </a:p>
        </p:txBody>
      </p:sp>
      <p:sp>
        <p:nvSpPr>
          <p:cNvPr id="38920" name="Line 6"/>
          <p:cNvSpPr>
            <a:spLocks noChangeShapeType="1"/>
          </p:cNvSpPr>
          <p:nvPr/>
        </p:nvSpPr>
        <p:spPr bwMode="auto">
          <a:xfrm flipH="1">
            <a:off x="1143000" y="3657600"/>
            <a:ext cx="381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8921" name="Line 7"/>
          <p:cNvSpPr>
            <a:spLocks noChangeShapeType="1"/>
          </p:cNvSpPr>
          <p:nvPr/>
        </p:nvSpPr>
        <p:spPr bwMode="auto">
          <a:xfrm>
            <a:off x="2971800" y="3657600"/>
            <a:ext cx="457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8922" name="Line 8"/>
          <p:cNvSpPr>
            <a:spLocks noChangeShapeType="1"/>
          </p:cNvSpPr>
          <p:nvPr/>
        </p:nvSpPr>
        <p:spPr bwMode="auto">
          <a:xfrm flipH="1">
            <a:off x="5105400" y="3429000"/>
            <a:ext cx="4572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8923" name="Line 9"/>
          <p:cNvSpPr>
            <a:spLocks noChangeShapeType="1"/>
          </p:cNvSpPr>
          <p:nvPr/>
        </p:nvSpPr>
        <p:spPr bwMode="auto">
          <a:xfrm>
            <a:off x="6553200" y="3505200"/>
            <a:ext cx="6096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250" name="Text Box 10"/>
          <p:cNvSpPr txBox="1">
            <a:spLocks noChangeArrowheads="1"/>
          </p:cNvSpPr>
          <p:nvPr/>
        </p:nvSpPr>
        <p:spPr bwMode="auto">
          <a:xfrm>
            <a:off x="533400" y="4267200"/>
            <a:ext cx="1039813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latin typeface="Calibri" pitchFamily="34" charset="0"/>
              </a:rPr>
              <a:t>EXPOSED</a:t>
            </a:r>
          </a:p>
          <a:p>
            <a:pPr>
              <a:defRPr/>
            </a:pPr>
            <a:endParaRPr lang="en-US">
              <a:latin typeface="Calibri" pitchFamily="34" charset="0"/>
            </a:endParaRPr>
          </a:p>
          <a:p>
            <a:pPr>
              <a:defRPr/>
            </a:pPr>
            <a:r>
              <a:rPr lang="en-US" b="1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SMOKED</a:t>
            </a:r>
          </a:p>
        </p:txBody>
      </p:sp>
      <p:sp>
        <p:nvSpPr>
          <p:cNvPr id="38925" name="Text Box 11"/>
          <p:cNvSpPr txBox="1">
            <a:spLocks noChangeArrowheads="1"/>
          </p:cNvSpPr>
          <p:nvPr/>
        </p:nvSpPr>
        <p:spPr bwMode="auto">
          <a:xfrm>
            <a:off x="2133600" y="4267200"/>
            <a:ext cx="1857375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accent1"/>
                </a:solidFill>
                <a:latin typeface="Calibri" pitchFamily="34" charset="0"/>
              </a:rPr>
              <a:t>   </a:t>
            </a:r>
            <a:r>
              <a:rPr lang="en-US">
                <a:latin typeface="Calibri" pitchFamily="34" charset="0"/>
              </a:rPr>
              <a:t>NOT EXPOSED</a:t>
            </a:r>
          </a:p>
          <a:p>
            <a:endParaRPr lang="en-US">
              <a:latin typeface="Calibri" pitchFamily="34" charset="0"/>
            </a:endParaRPr>
          </a:p>
          <a:p>
            <a:r>
              <a:rPr lang="en-US">
                <a:latin typeface="Calibri" pitchFamily="34" charset="0"/>
              </a:rPr>
              <a:t>   NEVER SMOKED</a:t>
            </a:r>
          </a:p>
        </p:txBody>
      </p:sp>
      <p:sp>
        <p:nvSpPr>
          <p:cNvPr id="10252" name="Text Box 12"/>
          <p:cNvSpPr txBox="1">
            <a:spLocks noChangeArrowheads="1"/>
          </p:cNvSpPr>
          <p:nvPr/>
        </p:nvSpPr>
        <p:spPr bwMode="auto">
          <a:xfrm>
            <a:off x="4572000" y="4191000"/>
            <a:ext cx="1039813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latin typeface="Calibri" pitchFamily="34" charset="0"/>
              </a:rPr>
              <a:t>EXPOSED</a:t>
            </a:r>
          </a:p>
          <a:p>
            <a:pPr>
              <a:defRPr/>
            </a:pPr>
            <a:endParaRPr lang="en-US">
              <a:latin typeface="Calibri" pitchFamily="34" charset="0"/>
            </a:endParaRPr>
          </a:p>
          <a:p>
            <a:pPr>
              <a:defRPr/>
            </a:pPr>
            <a:r>
              <a:rPr lang="en-US" b="1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SMOKED</a:t>
            </a:r>
          </a:p>
        </p:txBody>
      </p:sp>
      <p:sp>
        <p:nvSpPr>
          <p:cNvPr id="38927" name="Text Box 13"/>
          <p:cNvSpPr txBox="1">
            <a:spLocks noChangeArrowheads="1"/>
          </p:cNvSpPr>
          <p:nvPr/>
        </p:nvSpPr>
        <p:spPr bwMode="auto">
          <a:xfrm>
            <a:off x="6781800" y="4191000"/>
            <a:ext cx="1698625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libri" pitchFamily="34" charset="0"/>
              </a:rPr>
              <a:t>NOT EXPOSED</a:t>
            </a:r>
          </a:p>
          <a:p>
            <a:endParaRPr lang="en-US">
              <a:latin typeface="Calibri" pitchFamily="34" charset="0"/>
            </a:endParaRPr>
          </a:p>
          <a:p>
            <a:r>
              <a:rPr lang="en-US">
                <a:latin typeface="Calibri" pitchFamily="34" charset="0"/>
              </a:rPr>
              <a:t>NEVER SMOKED</a:t>
            </a:r>
          </a:p>
        </p:txBody>
      </p:sp>
      <p:sp>
        <p:nvSpPr>
          <p:cNvPr id="38928" name="Text Box 16"/>
          <p:cNvSpPr txBox="1">
            <a:spLocks noChangeArrowheads="1"/>
          </p:cNvSpPr>
          <p:nvPr/>
        </p:nvSpPr>
        <p:spPr bwMode="auto">
          <a:xfrm>
            <a:off x="914400" y="5715000"/>
            <a:ext cx="74025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latin typeface="Calibri" pitchFamily="34" charset="0"/>
              </a:rPr>
              <a:t>Compare proportions of exposed in cases and controls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285" name="Group 21"/>
          <p:cNvGraphicFramePr>
            <a:graphicFrameLocks noGrp="1"/>
          </p:cNvGraphicFramePr>
          <p:nvPr/>
        </p:nvGraphicFramePr>
        <p:xfrm>
          <a:off x="4038600" y="2895600"/>
          <a:ext cx="3505200" cy="1295400"/>
        </p:xfrm>
        <a:graphic>
          <a:graphicData uri="http://schemas.openxmlformats.org/drawingml/2006/table">
            <a:tbl>
              <a:tblPr/>
              <a:tblGrid>
                <a:gridCol w="1905000"/>
                <a:gridCol w="1600200"/>
              </a:tblGrid>
              <a:tr h="595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  <a:tr h="70008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  <p:sp>
        <p:nvSpPr>
          <p:cNvPr id="3994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/>
          <a:lstStyle/>
          <a:p>
            <a:r>
              <a:rPr lang="en-US" b="1" smtClean="0">
                <a:solidFill>
                  <a:srgbClr val="7B9899"/>
                </a:solidFill>
                <a:latin typeface="Times New Roman" pitchFamily="18" charset="0"/>
                <a:cs typeface="Times New Roman" pitchFamily="18" charset="0"/>
              </a:rPr>
              <a:t>Example of Case Control Study</a:t>
            </a:r>
          </a:p>
        </p:txBody>
      </p:sp>
      <p:sp>
        <p:nvSpPr>
          <p:cNvPr id="17424" name="Slide Number Placeholder 16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0A220C36-AF7A-4D78-9AA5-92FC27F1439A}" type="slidenum">
              <a:rPr lang="ar-SA">
                <a:cs typeface="Tahoma" pitchFamily="34" charset="0"/>
              </a:rPr>
              <a:pPr>
                <a:defRPr/>
              </a:pPr>
              <a:t>25</a:t>
            </a:fld>
            <a:endParaRPr lang="en-US"/>
          </a:p>
        </p:txBody>
      </p:sp>
      <p:sp>
        <p:nvSpPr>
          <p:cNvPr id="3995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533400" y="1905000"/>
            <a:ext cx="8229600" cy="4648200"/>
          </a:xfrm>
        </p:spPr>
        <p:txBody>
          <a:bodyPr/>
          <a:lstStyle/>
          <a:p>
            <a:pPr>
              <a:lnSpc>
                <a:spcPct val="70000"/>
              </a:lnSpc>
              <a:buFontTx/>
              <a:buNone/>
            </a:pPr>
            <a:r>
              <a:rPr lang="en-US" sz="2800" smtClean="0">
                <a:solidFill>
                  <a:schemeClr val="accent1"/>
                </a:solidFill>
              </a:rPr>
              <a:t>				</a:t>
            </a:r>
            <a:r>
              <a:rPr lang="en-US" sz="2800" smtClean="0"/>
              <a:t>        </a:t>
            </a:r>
            <a:r>
              <a:rPr lang="en-US" sz="2800" b="1" smtClean="0">
                <a:solidFill>
                  <a:srgbClr val="C00000"/>
                </a:solidFill>
              </a:rPr>
              <a:t>Cases (MI)       Controls</a:t>
            </a:r>
          </a:p>
          <a:p>
            <a:pPr>
              <a:lnSpc>
                <a:spcPct val="70000"/>
              </a:lnSpc>
              <a:buFontTx/>
              <a:buNone/>
            </a:pPr>
            <a:endParaRPr lang="en-US" sz="2800" smtClean="0">
              <a:solidFill>
                <a:schemeClr val="accent1"/>
              </a:solidFill>
            </a:endParaRPr>
          </a:p>
          <a:p>
            <a:pPr>
              <a:lnSpc>
                <a:spcPct val="140000"/>
              </a:lnSpc>
              <a:buFontTx/>
              <a:buNone/>
            </a:pPr>
            <a:r>
              <a:rPr lang="en-US" sz="2800" smtClean="0">
                <a:solidFill>
                  <a:srgbClr val="C00000"/>
                </a:solidFill>
              </a:rPr>
              <a:t>Smokers</a:t>
            </a:r>
            <a:r>
              <a:rPr lang="en-US" sz="2800" smtClean="0">
                <a:solidFill>
                  <a:schemeClr val="accent1"/>
                </a:solidFill>
              </a:rPr>
              <a:t>			</a:t>
            </a:r>
            <a:r>
              <a:rPr lang="en-US" sz="2800" b="1" smtClean="0">
                <a:solidFill>
                  <a:schemeClr val="bg1"/>
                </a:solidFill>
              </a:rPr>
              <a:t>110		        150</a:t>
            </a:r>
          </a:p>
          <a:p>
            <a:pPr>
              <a:lnSpc>
                <a:spcPct val="140000"/>
              </a:lnSpc>
              <a:buFontTx/>
              <a:buNone/>
            </a:pPr>
            <a:r>
              <a:rPr lang="en-US" sz="2800" smtClean="0">
                <a:solidFill>
                  <a:srgbClr val="C00000"/>
                </a:solidFill>
                <a:latin typeface="Arial" charset="0"/>
                <a:cs typeface="Arial" charset="0"/>
              </a:rPr>
              <a:t>Never</a:t>
            </a:r>
            <a:r>
              <a:rPr lang="en-US" sz="2800" smtClean="0">
                <a:solidFill>
                  <a:srgbClr val="C00000"/>
                </a:solidFill>
              </a:rPr>
              <a:t> smokers</a:t>
            </a:r>
            <a:r>
              <a:rPr lang="en-US" sz="2800" smtClean="0">
                <a:solidFill>
                  <a:schemeClr val="accent1"/>
                </a:solidFill>
              </a:rPr>
              <a:t>		  </a:t>
            </a:r>
            <a:r>
              <a:rPr lang="en-US" sz="2800" b="1" smtClean="0">
                <a:solidFill>
                  <a:schemeClr val="bg1"/>
                </a:solidFill>
              </a:rPr>
              <a:t>90</a:t>
            </a:r>
            <a:r>
              <a:rPr lang="en-US" sz="2800" smtClean="0">
                <a:solidFill>
                  <a:schemeClr val="accent1"/>
                </a:solidFill>
              </a:rPr>
              <a:t>		         </a:t>
            </a:r>
            <a:r>
              <a:rPr lang="en-US" sz="2800" b="1" smtClean="0">
                <a:solidFill>
                  <a:schemeClr val="bg1"/>
                </a:solidFill>
              </a:rPr>
              <a:t>250</a:t>
            </a:r>
          </a:p>
          <a:p>
            <a:pPr>
              <a:lnSpc>
                <a:spcPct val="70000"/>
              </a:lnSpc>
              <a:buFontTx/>
              <a:buNone/>
            </a:pPr>
            <a:endParaRPr lang="en-US" sz="2800" smtClean="0">
              <a:solidFill>
                <a:schemeClr val="accent1"/>
              </a:solidFill>
            </a:endParaRPr>
          </a:p>
          <a:p>
            <a:pPr>
              <a:lnSpc>
                <a:spcPct val="70000"/>
              </a:lnSpc>
              <a:buFontTx/>
              <a:buNone/>
            </a:pPr>
            <a:r>
              <a:rPr lang="en-US" sz="2800" smtClean="0"/>
              <a:t>Total		</a:t>
            </a:r>
            <a:r>
              <a:rPr lang="en-US" sz="2800" smtClean="0">
                <a:solidFill>
                  <a:schemeClr val="accent1"/>
                </a:solidFill>
              </a:rPr>
              <a:t>		</a:t>
            </a:r>
            <a:r>
              <a:rPr lang="en-US" sz="2800" smtClean="0"/>
              <a:t>200			400</a:t>
            </a:r>
          </a:p>
          <a:p>
            <a:pPr>
              <a:lnSpc>
                <a:spcPct val="70000"/>
              </a:lnSpc>
              <a:buFontTx/>
              <a:buNone/>
            </a:pPr>
            <a:endParaRPr lang="en-US" sz="2800" i="1" smtClean="0">
              <a:solidFill>
                <a:schemeClr val="accent1"/>
              </a:solidFill>
            </a:endParaRPr>
          </a:p>
          <a:p>
            <a:pPr>
              <a:lnSpc>
                <a:spcPct val="70000"/>
              </a:lnSpc>
              <a:buFontTx/>
              <a:buNone/>
            </a:pPr>
            <a:r>
              <a:rPr lang="en-US" sz="2800" b="1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% smokers		 	55%			 37.5%</a:t>
            </a:r>
          </a:p>
          <a:p>
            <a:pPr>
              <a:lnSpc>
                <a:spcPct val="70000"/>
              </a:lnSpc>
              <a:buFontTx/>
              <a:buNone/>
            </a:pPr>
            <a:r>
              <a:rPr lang="en-US" sz="2800" b="1" i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If disease is related to smoking then more cases than</a:t>
            </a:r>
          </a:p>
          <a:p>
            <a:pPr>
              <a:lnSpc>
                <a:spcPct val="70000"/>
              </a:lnSpc>
              <a:buFontTx/>
              <a:buNone/>
            </a:pPr>
            <a:r>
              <a:rPr lang="en-US" sz="2800" b="1" i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controls would be smokers </a:t>
            </a:r>
          </a:p>
          <a:p>
            <a:pPr>
              <a:lnSpc>
                <a:spcPct val="70000"/>
              </a:lnSpc>
              <a:buFontTx/>
              <a:buNone/>
            </a:pPr>
            <a:endParaRPr lang="en-US" sz="2800" i="1" smtClean="0">
              <a:solidFill>
                <a:schemeClr val="accent1"/>
              </a:solidFill>
            </a:endParaRPr>
          </a:p>
          <a:p>
            <a:pPr>
              <a:lnSpc>
                <a:spcPct val="70000"/>
              </a:lnSpc>
              <a:buFontTx/>
              <a:buNone/>
            </a:pPr>
            <a:endParaRPr lang="en-US" sz="2800" smtClean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8686800" cy="838200"/>
          </a:xfrm>
        </p:spPr>
        <p:txBody>
          <a:bodyPr/>
          <a:lstStyle/>
          <a:p>
            <a:r>
              <a:rPr lang="en-US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Measures of association </a:t>
            </a:r>
          </a:p>
        </p:txBody>
      </p:sp>
      <p:sp>
        <p:nvSpPr>
          <p:cNvPr id="18438" name="Slide Number Placeholder 7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ABD55C5D-1922-4D00-BCE2-E6E44BA24AAA}" type="slidenum">
              <a:rPr lang="ar-SA">
                <a:cs typeface="Tahoma" pitchFamily="34" charset="0"/>
              </a:rPr>
              <a:pPr>
                <a:defRPr/>
              </a:pPr>
              <a:t>26</a:t>
            </a:fld>
            <a:endParaRPr lang="en-US"/>
          </a:p>
        </p:txBody>
      </p:sp>
      <p:sp>
        <p:nvSpPr>
          <p:cNvPr id="40964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81000" y="1676400"/>
            <a:ext cx="8458200" cy="4525963"/>
          </a:xfrm>
        </p:spPr>
        <p:txBody>
          <a:bodyPr/>
          <a:lstStyle/>
          <a:p>
            <a:pPr>
              <a:lnSpc>
                <a:spcPct val="70000"/>
              </a:lnSpc>
            </a:pPr>
            <a:r>
              <a:rPr lang="en-US" sz="2600" dirty="0" smtClean="0"/>
              <a:t>Calculate Odds ratio (cross product ratio) </a:t>
            </a:r>
          </a:p>
          <a:p>
            <a:pPr>
              <a:lnSpc>
                <a:spcPct val="70000"/>
              </a:lnSpc>
              <a:buFontTx/>
              <a:buNone/>
            </a:pPr>
            <a:endParaRPr lang="en-US" sz="2600" dirty="0" smtClean="0"/>
          </a:p>
          <a:p>
            <a:pPr>
              <a:lnSpc>
                <a:spcPct val="70000"/>
              </a:lnSpc>
              <a:buFontTx/>
              <a:buNone/>
            </a:pPr>
            <a:r>
              <a:rPr lang="en-US" sz="2600" dirty="0" smtClean="0"/>
              <a:t>				Cases		Controls</a:t>
            </a:r>
          </a:p>
          <a:p>
            <a:pPr>
              <a:lnSpc>
                <a:spcPct val="70000"/>
              </a:lnSpc>
              <a:buFontTx/>
              <a:buNone/>
            </a:pPr>
            <a:r>
              <a:rPr lang="en-US" sz="2600" dirty="0" smtClean="0"/>
              <a:t>Exposed 		  110		   150</a:t>
            </a:r>
          </a:p>
          <a:p>
            <a:pPr>
              <a:lnSpc>
                <a:spcPct val="70000"/>
              </a:lnSpc>
              <a:buFontTx/>
              <a:buNone/>
            </a:pPr>
            <a:endParaRPr lang="en-US" sz="2600" dirty="0" smtClean="0"/>
          </a:p>
          <a:p>
            <a:pPr>
              <a:lnSpc>
                <a:spcPct val="70000"/>
              </a:lnSpc>
              <a:buFontTx/>
              <a:buNone/>
            </a:pPr>
            <a:r>
              <a:rPr lang="en-US" sz="2600" dirty="0" smtClean="0"/>
              <a:t>Not exposed 	    </a:t>
            </a:r>
            <a:r>
              <a:rPr lang="en-US" sz="2600" dirty="0" smtClean="0"/>
              <a:t> </a:t>
            </a:r>
            <a:r>
              <a:rPr lang="en-US" sz="2600" dirty="0" smtClean="0"/>
              <a:t>90		   250</a:t>
            </a:r>
          </a:p>
          <a:p>
            <a:pPr>
              <a:lnSpc>
                <a:spcPct val="70000"/>
              </a:lnSpc>
              <a:buFontTx/>
              <a:buNone/>
            </a:pPr>
            <a:endParaRPr lang="en-US" sz="2600" dirty="0" smtClean="0"/>
          </a:p>
          <a:p>
            <a:pPr>
              <a:lnSpc>
                <a:spcPct val="70000"/>
              </a:lnSpc>
              <a:buFontTx/>
              <a:buNone/>
            </a:pPr>
            <a:r>
              <a:rPr lang="en-US" sz="2600" dirty="0" smtClean="0"/>
              <a:t>OR=  </a:t>
            </a:r>
            <a:r>
              <a:rPr lang="en-US" sz="2600" b="1" dirty="0" smtClean="0"/>
              <a:t>ad/</a:t>
            </a:r>
            <a:r>
              <a:rPr lang="en-US" sz="2600" b="1" dirty="0" err="1" smtClean="0"/>
              <a:t>bc</a:t>
            </a:r>
            <a:r>
              <a:rPr lang="en-US" sz="2600" b="1" dirty="0" smtClean="0"/>
              <a:t> = [(110X250)/(150X90)]  = 27500/ 13500 = 2</a:t>
            </a:r>
          </a:p>
          <a:p>
            <a:pPr>
              <a:lnSpc>
                <a:spcPct val="70000"/>
              </a:lnSpc>
              <a:buFontTx/>
              <a:buNone/>
            </a:pPr>
            <a:r>
              <a:rPr lang="en-US" sz="2600" dirty="0" smtClean="0"/>
              <a:t>	</a:t>
            </a:r>
            <a:endParaRPr lang="en-US" sz="2600" b="1" dirty="0" smtClean="0"/>
          </a:p>
          <a:p>
            <a:pPr>
              <a:lnSpc>
                <a:spcPct val="70000"/>
              </a:lnSpc>
              <a:buFontTx/>
              <a:buNone/>
            </a:pPr>
            <a:endParaRPr lang="en-US" sz="2600" dirty="0" smtClean="0"/>
          </a:p>
          <a:p>
            <a:pPr>
              <a:lnSpc>
                <a:spcPct val="70000"/>
              </a:lnSpc>
              <a:buFontTx/>
              <a:buNone/>
            </a:pPr>
            <a:r>
              <a:rPr lang="en-US" sz="2600" dirty="0" smtClean="0"/>
              <a:t>Odds of exposure in cases : two times compared to controls 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3886200" y="2819400"/>
            <a:ext cx="1371600" cy="6096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rot="10800000" flipV="1">
            <a:off x="3733800" y="2819400"/>
            <a:ext cx="1447800" cy="6858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Date Placeholder 5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F088156D-D5C0-41EE-AB71-B753C67BEBFD}" type="slidenum">
              <a:rPr lang="ar-SA">
                <a:cs typeface="Tahoma" pitchFamily="34" charset="0"/>
              </a:rPr>
              <a:pPr>
                <a:defRPr/>
              </a:pPr>
              <a:t>27</a:t>
            </a:fld>
            <a:endParaRPr lang="en-US"/>
          </a:p>
        </p:txBody>
      </p:sp>
      <p:sp>
        <p:nvSpPr>
          <p:cNvPr id="335874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1295400" y="2057400"/>
            <a:ext cx="6477000" cy="3429000"/>
          </a:xfrm>
        </p:spPr>
        <p:txBody>
          <a:bodyPr/>
          <a:lstStyle/>
          <a:p>
            <a:pPr marL="609600" indent="-609600">
              <a:lnSpc>
                <a:spcPct val="130000"/>
              </a:lnSpc>
              <a:buClr>
                <a:schemeClr val="hlink"/>
              </a:buClr>
              <a:buFont typeface="Wingdings" pitchFamily="2" charset="2"/>
              <a:buNone/>
              <a:tabLst>
                <a:tab pos="2070100" algn="l"/>
              </a:tabLst>
            </a:pP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&gt; 1: means the exposure is a risk factor.</a:t>
            </a:r>
          </a:p>
          <a:p>
            <a:pPr marL="609600" indent="-609600">
              <a:lnSpc>
                <a:spcPct val="130000"/>
              </a:lnSpc>
              <a:buClr>
                <a:schemeClr val="hlink"/>
              </a:buClr>
              <a:buFont typeface="Wingdings" pitchFamily="2" charset="2"/>
              <a:buNone/>
              <a:tabLst>
                <a:tab pos="2070100" algn="l"/>
              </a:tabLst>
            </a:pP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= 1: means the exposure is not associated with the disease.</a:t>
            </a:r>
          </a:p>
          <a:p>
            <a:pPr marL="609600" indent="-609600">
              <a:lnSpc>
                <a:spcPct val="130000"/>
              </a:lnSpc>
              <a:buClr>
                <a:schemeClr val="hlink"/>
              </a:buClr>
              <a:buFont typeface="Wingdings" pitchFamily="2" charset="2"/>
              <a:buNone/>
              <a:tabLst>
                <a:tab pos="2070100" algn="l"/>
              </a:tabLst>
            </a:pP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&lt; 1: means the exposure is protective</a:t>
            </a:r>
          </a:p>
        </p:txBody>
      </p:sp>
      <p:sp>
        <p:nvSpPr>
          <p:cNvPr id="41989" name="Rectangle 6"/>
          <p:cNvSpPr>
            <a:spLocks noChangeArrowheads="1"/>
          </p:cNvSpPr>
          <p:nvPr/>
        </p:nvSpPr>
        <p:spPr bwMode="auto">
          <a:xfrm>
            <a:off x="1371600" y="228600"/>
            <a:ext cx="6716713" cy="741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609600" indent="-609600">
              <a:lnSpc>
                <a:spcPct val="130000"/>
              </a:lnSpc>
              <a:buClr>
                <a:schemeClr val="hlink"/>
              </a:buClr>
              <a:buFont typeface="Wingdings" pitchFamily="2" charset="2"/>
              <a:buNone/>
              <a:tabLst>
                <a:tab pos="2070100" algn="l"/>
              </a:tabLst>
            </a:pPr>
            <a:r>
              <a:rPr lang="en-US" sz="3600" b="1">
                <a:latin typeface="Times New Roman" pitchFamily="18" charset="0"/>
                <a:cs typeface="Times New Roman" pitchFamily="18" charset="0"/>
              </a:rPr>
              <a:t>Interpretation of (OR) odds ratio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3358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1000"/>
                                        <p:tgtEl>
                                          <p:spTgt spid="3358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1000"/>
                                        <p:tgtEl>
                                          <p:spTgt spid="3358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5874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1789" name="Group 45"/>
          <p:cNvGraphicFramePr>
            <a:graphicFrameLocks noGrp="1"/>
          </p:cNvGraphicFramePr>
          <p:nvPr>
            <p:ph type="tbl" idx="1"/>
          </p:nvPr>
        </p:nvGraphicFramePr>
        <p:xfrm>
          <a:off x="228600" y="1066800"/>
          <a:ext cx="8686800" cy="5335588"/>
        </p:xfrm>
        <a:graphic>
          <a:graphicData uri="http://schemas.openxmlformats.org/drawingml/2006/table">
            <a:tbl>
              <a:tblPr rtl="1"/>
              <a:tblGrid>
                <a:gridCol w="2428875"/>
                <a:gridCol w="2085975"/>
                <a:gridCol w="2000250"/>
                <a:gridCol w="2171700"/>
              </a:tblGrid>
              <a:tr h="1435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OR&gt;1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OR&lt;1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OR=1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B2C2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93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Odds of exposure </a:t>
                      </a:r>
                      <a:b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for cases are greater than the odds of exposure for controls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Odds of exposure for cases are less than the odds of exposure for controls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Odds of exposure are equal among cases and controls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B2C2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Odds comparison between cases and controls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065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Exposure increases disease risk</a:t>
                      </a:r>
                      <a:b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(Risk factor)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Exposure reduces disease risk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(Protective</a:t>
                      </a:r>
                      <a:b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factor)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Particular exposure is not a risk factor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B2C2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Exposure as a risk factor for the disease?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3032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3033" name="Rectangle 2"/>
          <p:cNvSpPr>
            <a:spLocks noChangeArrowheads="1"/>
          </p:cNvSpPr>
          <p:nvPr/>
        </p:nvSpPr>
        <p:spPr bwMode="auto">
          <a:xfrm>
            <a:off x="1447800" y="228600"/>
            <a:ext cx="5888038" cy="681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609600" indent="-609600" algn="ctr">
              <a:lnSpc>
                <a:spcPct val="130000"/>
              </a:lnSpc>
              <a:buClr>
                <a:schemeClr val="hlink"/>
              </a:buClr>
              <a:buFont typeface="Wingdings" pitchFamily="2" charset="2"/>
              <a:buNone/>
              <a:tabLst>
                <a:tab pos="2070100" algn="l"/>
              </a:tabLst>
            </a:pPr>
            <a:r>
              <a:rPr lang="en-US" sz="3200" b="1">
                <a:latin typeface="Franklin Gothic Book" pitchFamily="34" charset="0"/>
              </a:rPr>
              <a:t>Interpretation of (OR) odds ratio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762000" y="2895600"/>
            <a:ext cx="7543800" cy="276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lnSpc>
                <a:spcPct val="150000"/>
              </a:lnSpc>
              <a:spcBef>
                <a:spcPct val="20000"/>
              </a:spcBef>
              <a:buFont typeface="Arial" charset="0"/>
              <a:buChar char="•"/>
            </a:pPr>
            <a:r>
              <a:rPr lang="en-US" sz="28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The risk of Myocardial infarction (MI) is two times higher among smokers compared to non smokers. </a:t>
            </a:r>
          </a:p>
          <a:p>
            <a:pPr marL="342900" indent="-342900">
              <a:lnSpc>
                <a:spcPct val="150000"/>
              </a:lnSpc>
              <a:spcBef>
                <a:spcPct val="20000"/>
              </a:spcBef>
              <a:buFont typeface="Arial" charset="0"/>
              <a:buChar char="•"/>
            </a:pPr>
            <a:r>
              <a:rPr lang="en-US" sz="28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Smoking is a risk factor for MI</a:t>
            </a:r>
          </a:p>
        </p:txBody>
      </p:sp>
      <p:sp>
        <p:nvSpPr>
          <p:cNvPr id="44035" name="Rectangle 3"/>
          <p:cNvSpPr>
            <a:spLocks noChangeArrowheads="1"/>
          </p:cNvSpPr>
          <p:nvPr/>
        </p:nvSpPr>
        <p:spPr bwMode="auto">
          <a:xfrm>
            <a:off x="1093788" y="382588"/>
            <a:ext cx="7207250" cy="218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609600" indent="-609600" algn="ctr" rtl="1">
              <a:lnSpc>
                <a:spcPct val="130000"/>
              </a:lnSpc>
              <a:buClr>
                <a:schemeClr val="hlink"/>
              </a:buClr>
              <a:buFont typeface="Wingdings" pitchFamily="2" charset="2"/>
              <a:buNone/>
              <a:tabLst>
                <a:tab pos="2070100" algn="l"/>
              </a:tabLst>
            </a:pPr>
            <a:r>
              <a:rPr lang="en-US" sz="3600" b="1">
                <a:latin typeface="Times New Roman" pitchFamily="18" charset="0"/>
                <a:cs typeface="Times New Roman" pitchFamily="18" charset="0"/>
              </a:rPr>
              <a:t>How to interpretation of (OR) odds ratio from the previous example?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75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75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sz="4000" b="1" smtClean="0">
                <a:solidFill>
                  <a:srgbClr val="C00000"/>
                </a:solidFill>
              </a:rPr>
              <a:t>Definition: Case Control Study</a:t>
            </a:r>
          </a:p>
        </p:txBody>
      </p:sp>
      <p:sp>
        <p:nvSpPr>
          <p:cNvPr id="14339" name="Rectangle 4"/>
          <p:cNvSpPr>
            <a:spLocks noGrp="1" noChangeArrowheads="1"/>
          </p:cNvSpPr>
          <p:nvPr>
            <p:ph sz="quarter" idx="1"/>
          </p:nvPr>
        </p:nvSpPr>
        <p:spPr>
          <a:xfrm>
            <a:off x="304800" y="1524000"/>
            <a:ext cx="8610600" cy="5562600"/>
          </a:xfrm>
        </p:spPr>
        <p:txBody>
          <a:bodyPr rtlCol="0">
            <a:noAutofit/>
          </a:bodyPr>
          <a:lstStyle/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Analytic epidemiologic research design </a:t>
            </a:r>
          </a:p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en-US" sz="1200" dirty="0" smtClean="0"/>
          </a:p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The study population consists of groups : </a:t>
            </a:r>
          </a:p>
          <a:p>
            <a:pPr marL="548640" lvl="1" indent="-274320"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b="1" dirty="0" smtClean="0">
                <a:solidFill>
                  <a:srgbClr val="C00000"/>
                </a:solidFill>
              </a:rPr>
              <a:t>Cases   (with the disease) </a:t>
            </a:r>
            <a:endParaRPr lang="en-US" sz="1050" b="1" dirty="0" smtClean="0">
              <a:solidFill>
                <a:srgbClr val="C00000"/>
              </a:solidFill>
            </a:endParaRPr>
          </a:p>
          <a:p>
            <a:pPr marL="548640" lvl="1" indent="-274320"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en-US" sz="1050" b="1" dirty="0" smtClean="0">
              <a:solidFill>
                <a:srgbClr val="C00000"/>
              </a:solidFill>
            </a:endParaRPr>
          </a:p>
          <a:p>
            <a:pPr marL="548640" lvl="1" indent="-274320"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b="1" dirty="0" smtClean="0">
                <a:solidFill>
                  <a:srgbClr val="C00000"/>
                </a:solidFill>
              </a:rPr>
              <a:t>Controls (do not have the disease under study) </a:t>
            </a:r>
          </a:p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000" dirty="0" smtClean="0"/>
          </a:p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The investigator  measures/ inquires for exposure/s from cases and controls  using questionnaires</a:t>
            </a:r>
            <a:endParaRPr lang="en-US" sz="1050" dirty="0" smtClean="0"/>
          </a:p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100" dirty="0" smtClean="0"/>
              <a:t> </a:t>
            </a:r>
          </a:p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If exposure is related to disease its proportion will be higher in cases compared to controls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3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3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43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43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E611090-19E5-4D4B-9F4D-8919C67E6E36}" type="slidenum">
              <a:rPr lang="en-US"/>
              <a:pPr>
                <a:defRPr/>
              </a:pPr>
              <a:t>30</a:t>
            </a:fld>
            <a:endParaRPr lang="en-US"/>
          </a:p>
        </p:txBody>
      </p:sp>
      <p:sp>
        <p:nvSpPr>
          <p:cNvPr id="4505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752600"/>
            <a:ext cx="8229600" cy="4667250"/>
          </a:xfrm>
        </p:spPr>
        <p:txBody>
          <a:bodyPr/>
          <a:lstStyle/>
          <a:p>
            <a:pPr marL="457200" indent="-457200">
              <a:buFont typeface="Franklin Gothic Medium" pitchFamily="34" charset="0"/>
              <a:buAutoNum type="arabicPeriod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Useful in study of rare diseases</a:t>
            </a:r>
          </a:p>
          <a:p>
            <a:pPr marL="457200" indent="-457200">
              <a:buFont typeface="Franklin Gothic Medium" pitchFamily="34" charset="0"/>
              <a:buAutoNum type="arabicPeriod"/>
            </a:pPr>
            <a:r>
              <a:rPr lang="arn-CL" sz="2800" dirty="0" smtClean="0">
                <a:latin typeface="Times New Roman" pitchFamily="18" charset="0"/>
                <a:cs typeface="Times New Roman" pitchFamily="18" charset="0"/>
              </a:rPr>
              <a:t>Rapid evaluation of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disease with a long latency. e.g. chronic diseases</a:t>
            </a:r>
          </a:p>
          <a:p>
            <a:pPr marL="457200" indent="-457200">
              <a:buFont typeface="Franklin Gothic Medium" pitchFamily="34" charset="0"/>
              <a:buAutoNum type="arabicPeriod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Multiple exposures (risk factors) could be studied</a:t>
            </a:r>
          </a:p>
          <a:p>
            <a:pPr marL="457200" indent="-457200">
              <a:buFont typeface="Franklin Gothic Medium" pitchFamily="34" charset="0"/>
              <a:buAutoNum type="arabicPeriod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Useful in early stages of the development of knowledge.</a:t>
            </a:r>
          </a:p>
          <a:p>
            <a:pPr marL="457200" indent="-457200">
              <a:buFont typeface="Franklin Gothic Medium" pitchFamily="34" charset="0"/>
              <a:buAutoNum type="arabicPeriod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Does not require large samples and r</a:t>
            </a:r>
            <a:r>
              <a:rPr lang="arn-CL" sz="2800" dirty="0" smtClean="0">
                <a:latin typeface="Times New Roman" pitchFamily="18" charset="0"/>
                <a:cs typeface="Times New Roman" pitchFamily="18" charset="0"/>
              </a:rPr>
              <a:t>equires less money and personnel so it is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efficient, quick and cheap.</a:t>
            </a:r>
          </a:p>
        </p:txBody>
      </p:sp>
      <p:sp>
        <p:nvSpPr>
          <p:cNvPr id="45060" name="Rectangle 2"/>
          <p:cNvSpPr>
            <a:spLocks noChangeArrowheads="1"/>
          </p:cNvSpPr>
          <p:nvPr/>
        </p:nvSpPr>
        <p:spPr bwMode="auto">
          <a:xfrm>
            <a:off x="533400" y="457200"/>
            <a:ext cx="66929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3600" b="1">
                <a:latin typeface="Times New Roman" pitchFamily="18" charset="0"/>
                <a:cs typeface="Times New Roman" pitchFamily="18" charset="0"/>
              </a:rPr>
              <a:t>Advantages of case control study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D43F47-E41A-4BF3-AEA2-9DA07BB25D16}" type="slidenum">
              <a:rPr lang="en-US"/>
              <a:pPr>
                <a:defRPr/>
              </a:pPr>
              <a:t>31</a:t>
            </a:fld>
            <a:endParaRPr lang="en-US"/>
          </a:p>
        </p:txBody>
      </p:sp>
      <p:sp>
        <p:nvSpPr>
          <p:cNvPr id="40962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524000"/>
            <a:ext cx="8229600" cy="4876800"/>
          </a:xfrm>
        </p:spPr>
        <p:txBody>
          <a:bodyPr rtlCol="0">
            <a:normAutofit fontScale="92500" lnSpcReduction="10000"/>
          </a:bodyPr>
          <a:lstStyle/>
          <a:p>
            <a:pPr marL="274320" indent="-274320" fontAlgn="auto">
              <a:lnSpc>
                <a:spcPct val="150000"/>
              </a:lnSpc>
              <a:spcAft>
                <a:spcPts val="0"/>
              </a:spcAft>
              <a:buFont typeface="Wingdings 2"/>
              <a:buChar char=""/>
              <a:defRPr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Not practical for rare </a:t>
            </a:r>
            <a:r>
              <a:rPr lang="en-US" sz="2800" u="sng" dirty="0" smtClean="0">
                <a:latin typeface="Times New Roman" pitchFamily="18" charset="0"/>
                <a:cs typeface="Times New Roman" pitchFamily="18" charset="0"/>
              </a:rPr>
              <a:t>exposures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or long latency period of disease.</a:t>
            </a:r>
          </a:p>
          <a:p>
            <a:pPr marL="274320" indent="-274320" fontAlgn="auto">
              <a:lnSpc>
                <a:spcPct val="150000"/>
              </a:lnSpc>
              <a:spcAft>
                <a:spcPts val="0"/>
              </a:spcAft>
              <a:buFont typeface="Wingdings 2"/>
              <a:buChar char=""/>
              <a:defRPr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Historical information often can not be validated and recall could be biased </a:t>
            </a:r>
          </a:p>
          <a:p>
            <a:pPr marL="274320" indent="-274320" fontAlgn="auto">
              <a:lnSpc>
                <a:spcPct val="150000"/>
              </a:lnSpc>
              <a:spcAft>
                <a:spcPts val="0"/>
              </a:spcAft>
              <a:buFont typeface="Wingdings 2"/>
              <a:buChar char=""/>
              <a:defRPr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Relevant cofactors may be difficult to control.</a:t>
            </a:r>
          </a:p>
          <a:p>
            <a:pPr marL="274320" indent="-274320" fontAlgn="auto">
              <a:lnSpc>
                <a:spcPct val="150000"/>
              </a:lnSpc>
              <a:spcAft>
                <a:spcPts val="0"/>
              </a:spcAft>
              <a:buFont typeface="Wingdings 2"/>
              <a:buChar char=""/>
              <a:defRPr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Selective survival may bias the comparison.</a:t>
            </a:r>
          </a:p>
          <a:p>
            <a:pPr marL="274320" indent="-274320" fontAlgn="auto">
              <a:lnSpc>
                <a:spcPct val="150000"/>
              </a:lnSpc>
              <a:spcAft>
                <a:spcPts val="0"/>
              </a:spcAft>
              <a:buFont typeface="Wingdings 2"/>
              <a:buChar char=""/>
              <a:defRPr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Liable to different sources of bias, selection bias, recall bias, interviewer’s bias.</a:t>
            </a:r>
          </a:p>
        </p:txBody>
      </p:sp>
      <p:sp>
        <p:nvSpPr>
          <p:cNvPr id="46084" name="Rectangle 3"/>
          <p:cNvSpPr>
            <a:spLocks noChangeArrowheads="1"/>
          </p:cNvSpPr>
          <p:nvPr/>
        </p:nvSpPr>
        <p:spPr bwMode="auto">
          <a:xfrm>
            <a:off x="533400" y="457200"/>
            <a:ext cx="717867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3600" b="1">
                <a:latin typeface="Times New Roman" pitchFamily="18" charset="0"/>
                <a:cs typeface="Times New Roman" pitchFamily="18" charset="0"/>
              </a:rPr>
              <a:t>Disadvantages of case control study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9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9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09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09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09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09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09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09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10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0" y="1066800"/>
            <a:ext cx="60960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0" y="304800"/>
            <a:ext cx="7772400" cy="6096000"/>
          </a:xfrm>
        </p:spPr>
        <p:txBody>
          <a:bodyPr/>
          <a:lstStyle/>
          <a:p>
            <a:pPr marL="400050" lvl="1" indent="0">
              <a:lnSpc>
                <a:spcPct val="90000"/>
              </a:lnSpc>
              <a:buFont typeface="Wingdings 2" pitchFamily="18" charset="2"/>
              <a:buNone/>
            </a:pPr>
            <a:r>
              <a:rPr lang="en-US" sz="32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Design of Case-Control Studies</a:t>
            </a:r>
          </a:p>
          <a:p>
            <a:pPr marL="400050" lvl="1" indent="0">
              <a:lnSpc>
                <a:spcPct val="90000"/>
              </a:lnSpc>
              <a:buFont typeface="Wingdings 2" pitchFamily="18" charset="2"/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609600" indent="-609600">
              <a:lnSpc>
                <a:spcPct val="90000"/>
              </a:lnSpc>
              <a:buFont typeface="Times" pitchFamily="18" charset="0"/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	The investigator selects </a:t>
            </a:r>
          </a:p>
          <a:p>
            <a:pPr marL="609600" indent="-609600" algn="ctr">
              <a:lnSpc>
                <a:spcPct val="90000"/>
              </a:lnSpc>
              <a:buFont typeface="Times" pitchFamily="18" charset="0"/>
              <a:buNone/>
            </a:pPr>
            <a:r>
              <a:rPr lang="en-US" sz="2800" u="sng" dirty="0" smtClean="0">
                <a:latin typeface="Times New Roman" pitchFamily="18" charset="0"/>
                <a:cs typeface="Times New Roman" pitchFamily="18" charset="0"/>
              </a:rPr>
              <a:t>cases with the disease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 marL="609600" indent="-609600">
              <a:lnSpc>
                <a:spcPct val="90000"/>
              </a:lnSpc>
              <a:buFont typeface="Times" pitchFamily="18" charset="0"/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	and 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appropriate </a:t>
            </a:r>
          </a:p>
          <a:p>
            <a:pPr marL="609600" indent="-609600" algn="ctr">
              <a:lnSpc>
                <a:spcPct val="90000"/>
              </a:lnSpc>
              <a:buFont typeface="Times" pitchFamily="18" charset="0"/>
              <a:buNone/>
            </a:pPr>
            <a:r>
              <a:rPr lang="en-US" sz="2800" u="sng" dirty="0" smtClean="0">
                <a:latin typeface="Times New Roman" pitchFamily="18" charset="0"/>
                <a:cs typeface="Times New Roman" pitchFamily="18" charset="0"/>
              </a:rPr>
              <a:t>controls without the disease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609600" indent="-609600" algn="ctr">
              <a:lnSpc>
                <a:spcPct val="90000"/>
              </a:lnSpc>
              <a:buFont typeface="Times" pitchFamily="18" charset="0"/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609600" indent="-609600">
              <a:lnSpc>
                <a:spcPct val="90000"/>
              </a:lnSpc>
              <a:buFont typeface="Times" pitchFamily="18" charset="0"/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	and obtains data regarding </a:t>
            </a:r>
            <a:r>
              <a:rPr lang="en-US" sz="2800" u="sng" dirty="0" smtClean="0">
                <a:latin typeface="Times New Roman" pitchFamily="18" charset="0"/>
                <a:cs typeface="Times New Roman" pitchFamily="18" charset="0"/>
              </a:rPr>
              <a:t>past exposures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to possible etiologic factors in both groups.  </a:t>
            </a:r>
          </a:p>
          <a:p>
            <a:pPr marL="609600" indent="-609600">
              <a:lnSpc>
                <a:spcPct val="90000"/>
              </a:lnSpc>
              <a:buFont typeface="Times" pitchFamily="18" charset="0"/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marL="609600" indent="-609600">
              <a:lnSpc>
                <a:spcPct val="90000"/>
              </a:lnSpc>
              <a:buFont typeface="Times" pitchFamily="18" charset="0"/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	The investigator then compares the frequency of exposure of the two groups.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80" name="AutoShape 4"/>
          <p:cNvSpPr>
            <a:spLocks noChangeArrowheads="1"/>
          </p:cNvSpPr>
          <p:nvPr/>
        </p:nvSpPr>
        <p:spPr bwMode="auto">
          <a:xfrm>
            <a:off x="5118100" y="1981200"/>
            <a:ext cx="1600200" cy="73183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2699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eaLnBrk="0" hangingPunct="0"/>
            <a:r>
              <a:rPr lang="en-US" sz="2000" b="1">
                <a:latin typeface="Times New Roman" pitchFamily="18" charset="0"/>
              </a:rPr>
              <a:t>Cases</a:t>
            </a:r>
          </a:p>
          <a:p>
            <a:pPr algn="ctr" eaLnBrk="0" hangingPunct="0"/>
            <a:r>
              <a:rPr lang="en-US" sz="2000" b="1">
                <a:latin typeface="Times New Roman" pitchFamily="18" charset="0"/>
              </a:rPr>
              <a:t>(diseased)</a:t>
            </a:r>
          </a:p>
        </p:txBody>
      </p:sp>
      <p:sp>
        <p:nvSpPr>
          <p:cNvPr id="50181" name="AutoShape 5"/>
          <p:cNvSpPr>
            <a:spLocks noChangeArrowheads="1"/>
          </p:cNvSpPr>
          <p:nvPr/>
        </p:nvSpPr>
        <p:spPr bwMode="auto">
          <a:xfrm>
            <a:off x="5283200" y="3706813"/>
            <a:ext cx="1600200" cy="731837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2699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eaLnBrk="0" hangingPunct="0"/>
            <a:r>
              <a:rPr lang="en-US" sz="2000" b="1">
                <a:latin typeface="Times New Roman" pitchFamily="18" charset="0"/>
              </a:rPr>
              <a:t>Controls</a:t>
            </a:r>
          </a:p>
          <a:p>
            <a:pPr algn="ctr" eaLnBrk="0" hangingPunct="0"/>
            <a:r>
              <a:rPr lang="en-US" sz="2000" b="1">
                <a:latin typeface="Times New Roman" pitchFamily="18" charset="0"/>
              </a:rPr>
              <a:t>(no disease)</a:t>
            </a:r>
          </a:p>
        </p:txBody>
      </p:sp>
      <p:sp>
        <p:nvSpPr>
          <p:cNvPr id="50182" name="AutoShape 6"/>
          <p:cNvSpPr>
            <a:spLocks noChangeArrowheads="1"/>
          </p:cNvSpPr>
          <p:nvPr/>
        </p:nvSpPr>
        <p:spPr bwMode="auto">
          <a:xfrm>
            <a:off x="2362200" y="1524000"/>
            <a:ext cx="2252663" cy="762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2699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eaLnBrk="0" hangingPunct="0"/>
            <a:r>
              <a:rPr lang="en-US" sz="2000" b="1">
                <a:latin typeface="Times New Roman" pitchFamily="18" charset="0"/>
              </a:rPr>
              <a:t>Risk factor present</a:t>
            </a:r>
          </a:p>
        </p:txBody>
      </p:sp>
      <p:sp>
        <p:nvSpPr>
          <p:cNvPr id="50183" name="AutoShape 7"/>
          <p:cNvSpPr>
            <a:spLocks noChangeArrowheads="1"/>
          </p:cNvSpPr>
          <p:nvPr/>
        </p:nvSpPr>
        <p:spPr bwMode="auto">
          <a:xfrm>
            <a:off x="2362200" y="2362200"/>
            <a:ext cx="2286000" cy="8382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2699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eaLnBrk="0" hangingPunct="0"/>
            <a:r>
              <a:rPr lang="en-US" sz="2000" b="1">
                <a:latin typeface="Times New Roman" pitchFamily="18" charset="0"/>
              </a:rPr>
              <a:t>Risk factor absent </a:t>
            </a:r>
          </a:p>
        </p:txBody>
      </p:sp>
      <p:sp>
        <p:nvSpPr>
          <p:cNvPr id="50184" name="AutoShape 8"/>
          <p:cNvSpPr>
            <a:spLocks noChangeArrowheads="1"/>
          </p:cNvSpPr>
          <p:nvPr/>
        </p:nvSpPr>
        <p:spPr bwMode="auto">
          <a:xfrm>
            <a:off x="2362200" y="3352800"/>
            <a:ext cx="2286000" cy="762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2699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eaLnBrk="0" hangingPunct="0"/>
            <a:r>
              <a:rPr lang="en-US" sz="2000" b="1">
                <a:latin typeface="Times New Roman" pitchFamily="18" charset="0"/>
              </a:rPr>
              <a:t>Risk factor present</a:t>
            </a:r>
          </a:p>
        </p:txBody>
      </p:sp>
      <p:sp>
        <p:nvSpPr>
          <p:cNvPr id="50185" name="AutoShape 9"/>
          <p:cNvSpPr>
            <a:spLocks noChangeArrowheads="1"/>
          </p:cNvSpPr>
          <p:nvPr/>
        </p:nvSpPr>
        <p:spPr bwMode="auto">
          <a:xfrm>
            <a:off x="2366963" y="4191000"/>
            <a:ext cx="2286000" cy="762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2699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r" eaLnBrk="0" hangingPunct="0"/>
            <a:r>
              <a:rPr lang="en-US" sz="2000" b="1">
                <a:latin typeface="Times New Roman" pitchFamily="18" charset="0"/>
              </a:rPr>
              <a:t>Risk factor absent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50187" name="AutoShape 11"/>
          <p:cNvSpPr>
            <a:spLocks/>
          </p:cNvSpPr>
          <p:nvPr/>
        </p:nvSpPr>
        <p:spPr bwMode="auto">
          <a:xfrm flipH="1">
            <a:off x="4800600" y="2043113"/>
            <a:ext cx="76200" cy="609600"/>
          </a:xfrm>
          <a:prstGeom prst="leftBrace">
            <a:avLst>
              <a:gd name="adj1" fmla="val 83333"/>
              <a:gd name="adj2" fmla="val 50000"/>
            </a:avLst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ar-SA" sz="1600">
              <a:latin typeface="Franklin Gothic Book" pitchFamily="34" charset="0"/>
              <a:cs typeface="Tahoma" pitchFamily="34" charset="0"/>
            </a:endParaRPr>
          </a:p>
        </p:txBody>
      </p:sp>
      <p:sp>
        <p:nvSpPr>
          <p:cNvPr id="50188" name="AutoShape 12"/>
          <p:cNvSpPr>
            <a:spLocks/>
          </p:cNvSpPr>
          <p:nvPr/>
        </p:nvSpPr>
        <p:spPr bwMode="auto">
          <a:xfrm flipH="1">
            <a:off x="4838700" y="3886200"/>
            <a:ext cx="76200" cy="609600"/>
          </a:xfrm>
          <a:prstGeom prst="leftBrace">
            <a:avLst>
              <a:gd name="adj1" fmla="val 83333"/>
              <a:gd name="adj2" fmla="val 50000"/>
            </a:avLst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ar-SA" sz="1600">
              <a:latin typeface="Franklin Gothic Book" pitchFamily="34" charset="0"/>
              <a:cs typeface="Tahoma" pitchFamily="34" charset="0"/>
            </a:endParaRPr>
          </a:p>
        </p:txBody>
      </p:sp>
      <p:cxnSp>
        <p:nvCxnSpPr>
          <p:cNvPr id="50189" name="AutoShape 13"/>
          <p:cNvCxnSpPr>
            <a:cxnSpLocks noChangeShapeType="1"/>
          </p:cNvCxnSpPr>
          <p:nvPr/>
        </p:nvCxnSpPr>
        <p:spPr bwMode="auto">
          <a:xfrm>
            <a:off x="5334000" y="4648200"/>
            <a:ext cx="3124200" cy="0"/>
          </a:xfrm>
          <a:prstGeom prst="straightConnector1">
            <a:avLst/>
          </a:prstGeom>
          <a:noFill/>
          <a:ln w="38100">
            <a:solidFill>
              <a:schemeClr val="tx1"/>
            </a:solidFill>
            <a:prstDash val="sysDot"/>
            <a:round/>
            <a:headEnd type="oval" w="sm" len="sm"/>
            <a:tailEnd type="oval" w="sm" len="sm"/>
          </a:ln>
        </p:spPr>
      </p:cxnSp>
      <p:cxnSp>
        <p:nvCxnSpPr>
          <p:cNvPr id="50190" name="AutoShape 14"/>
          <p:cNvCxnSpPr>
            <a:cxnSpLocks noChangeShapeType="1"/>
          </p:cNvCxnSpPr>
          <p:nvPr/>
        </p:nvCxnSpPr>
        <p:spPr bwMode="auto">
          <a:xfrm>
            <a:off x="2438400" y="5410200"/>
            <a:ext cx="2209800" cy="0"/>
          </a:xfrm>
          <a:prstGeom prst="straightConnector1">
            <a:avLst/>
          </a:prstGeom>
          <a:noFill/>
          <a:ln w="38100">
            <a:solidFill>
              <a:schemeClr val="tx1"/>
            </a:solidFill>
            <a:prstDash val="sysDot"/>
            <a:round/>
            <a:headEnd type="oval" w="sm" len="sm"/>
            <a:tailEnd type="oval" w="sm" len="sm"/>
          </a:ln>
        </p:spPr>
      </p:cxnSp>
      <p:sp>
        <p:nvSpPr>
          <p:cNvPr id="50191" name="Text Box 15"/>
          <p:cNvSpPr txBox="1">
            <a:spLocks noChangeArrowheads="1"/>
          </p:cNvSpPr>
          <p:nvPr/>
        </p:nvSpPr>
        <p:spPr bwMode="auto">
          <a:xfrm>
            <a:off x="6172200" y="4876800"/>
            <a:ext cx="990600" cy="400050"/>
          </a:xfrm>
          <a:prstGeom prst="rect">
            <a:avLst/>
          </a:prstGeom>
          <a:noFill/>
          <a:ln w="12699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000" b="1">
                <a:latin typeface="Times New Roman" pitchFamily="18" charset="0"/>
              </a:rPr>
              <a:t>present</a:t>
            </a:r>
          </a:p>
        </p:txBody>
      </p:sp>
      <p:sp>
        <p:nvSpPr>
          <p:cNvPr id="50192" name="Text Box 16"/>
          <p:cNvSpPr txBox="1">
            <a:spLocks noChangeArrowheads="1"/>
          </p:cNvSpPr>
          <p:nvPr/>
        </p:nvSpPr>
        <p:spPr bwMode="auto">
          <a:xfrm>
            <a:off x="2819400" y="4953000"/>
            <a:ext cx="1795463" cy="400050"/>
          </a:xfrm>
          <a:prstGeom prst="rect">
            <a:avLst/>
          </a:prstGeom>
          <a:noFill/>
          <a:ln w="12699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000" b="1">
                <a:latin typeface="Times New Roman" pitchFamily="18" charset="0"/>
              </a:rPr>
              <a:t>Past exposures</a:t>
            </a:r>
          </a:p>
        </p:txBody>
      </p:sp>
      <p:sp>
        <p:nvSpPr>
          <p:cNvPr id="50193" name="AutoShape 17"/>
          <p:cNvSpPr>
            <a:spLocks noChangeArrowheads="1"/>
          </p:cNvSpPr>
          <p:nvPr/>
        </p:nvSpPr>
        <p:spPr bwMode="auto">
          <a:xfrm flipH="1">
            <a:off x="4114800" y="6172200"/>
            <a:ext cx="3111500" cy="479425"/>
          </a:xfrm>
          <a:prstGeom prst="rightArrow">
            <a:avLst>
              <a:gd name="adj1" fmla="val 50000"/>
              <a:gd name="adj2" fmla="val 259633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ar-SA" sz="1600">
              <a:latin typeface="Franklin Gothic Book" pitchFamily="34" charset="0"/>
              <a:cs typeface="Tahoma" pitchFamily="34" charset="0"/>
            </a:endParaRPr>
          </a:p>
        </p:txBody>
      </p:sp>
      <p:sp>
        <p:nvSpPr>
          <p:cNvPr id="50196" name="Text Box 20"/>
          <p:cNvSpPr txBox="1">
            <a:spLocks noChangeArrowheads="1"/>
          </p:cNvSpPr>
          <p:nvPr/>
        </p:nvSpPr>
        <p:spPr bwMode="auto">
          <a:xfrm flipH="1">
            <a:off x="5486400" y="5791200"/>
            <a:ext cx="31686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000" b="1">
                <a:solidFill>
                  <a:srgbClr val="FF0000"/>
                </a:solidFill>
                <a:latin typeface="Times New Roman" pitchFamily="18" charset="0"/>
              </a:rPr>
              <a:t>Ascertaining exposure time</a:t>
            </a:r>
          </a:p>
        </p:txBody>
      </p:sp>
      <p:sp>
        <p:nvSpPr>
          <p:cNvPr id="50198" name="Text Box 22"/>
          <p:cNvSpPr txBox="1">
            <a:spLocks noChangeArrowheads="1"/>
          </p:cNvSpPr>
          <p:nvPr/>
        </p:nvSpPr>
        <p:spPr bwMode="auto">
          <a:xfrm flipH="1">
            <a:off x="7467600" y="4648200"/>
            <a:ext cx="144621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2000" b="1">
                <a:latin typeface="Times New Roman" pitchFamily="18" charset="0"/>
              </a:rPr>
              <a:t>Study begins here</a:t>
            </a:r>
          </a:p>
        </p:txBody>
      </p:sp>
      <p:sp>
        <p:nvSpPr>
          <p:cNvPr id="30" name="Rectangle 2"/>
          <p:cNvSpPr>
            <a:spLocks noGrp="1"/>
          </p:cNvSpPr>
          <p:nvPr>
            <p:ph type="title"/>
          </p:nvPr>
        </p:nvSpPr>
        <p:spPr>
          <a:xfrm>
            <a:off x="457200" y="228600"/>
            <a:ext cx="6629400" cy="838200"/>
          </a:xfrm>
        </p:spPr>
        <p:txBody>
          <a:bodyPr/>
          <a:lstStyle/>
          <a:p>
            <a:r>
              <a:rPr lang="en-US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Case-Control</a:t>
            </a:r>
            <a:r>
              <a:rPr lang="en-US" b="1" smtClean="0">
                <a:solidFill>
                  <a:schemeClr val="tx1"/>
                </a:solidFill>
                <a:latin typeface="Arial" charset="0"/>
                <a:cs typeface="Arial" charset="0"/>
              </a:rPr>
              <a:t> Design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750"/>
                                        <p:tgtEl>
                                          <p:spTgt spid="50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750"/>
                                        <p:tgtEl>
                                          <p:spTgt spid="50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750"/>
                                        <p:tgtEl>
                                          <p:spTgt spid="50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750"/>
                                        <p:tgtEl>
                                          <p:spTgt spid="50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750"/>
                                        <p:tgtEl>
                                          <p:spTgt spid="50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750"/>
                                        <p:tgtEl>
                                          <p:spTgt spid="50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750"/>
                                        <p:tgtEl>
                                          <p:spTgt spid="50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750"/>
                                        <p:tgtEl>
                                          <p:spTgt spid="50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750"/>
                                        <p:tgtEl>
                                          <p:spTgt spid="50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0" dur="750"/>
                                        <p:tgtEl>
                                          <p:spTgt spid="50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3" dur="750"/>
                                        <p:tgtEl>
                                          <p:spTgt spid="50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8" dur="750"/>
                                        <p:tgtEl>
                                          <p:spTgt spid="50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1" dur="750"/>
                                        <p:tgtEl>
                                          <p:spTgt spid="50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6" dur="750"/>
                                        <p:tgtEl>
                                          <p:spTgt spid="50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9" dur="750"/>
                                        <p:tgtEl>
                                          <p:spTgt spid="50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4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80" grpId="0" animBg="1"/>
      <p:bldP spid="50181" grpId="0" animBg="1"/>
      <p:bldP spid="50182" grpId="0" animBg="1"/>
      <p:bldP spid="50183" grpId="0" animBg="1"/>
      <p:bldP spid="50184" grpId="0" animBg="1"/>
      <p:bldP spid="50185" grpId="0" animBg="1"/>
      <p:bldP spid="50187" grpId="0" animBg="1"/>
      <p:bldP spid="50188" grpId="0" animBg="1"/>
      <p:bldP spid="50191" grpId="0"/>
      <p:bldP spid="50192" grpId="0"/>
      <p:bldP spid="50193" grpId="0" animBg="1"/>
      <p:bldP spid="50196" grpId="0"/>
      <p:bldP spid="5019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3"/>
          <p:cNvSpPr>
            <a:spLocks noChangeArrowheads="1"/>
          </p:cNvSpPr>
          <p:nvPr/>
        </p:nvSpPr>
        <p:spPr bwMode="auto">
          <a:xfrm>
            <a:off x="838200" y="457200"/>
            <a:ext cx="75438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60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The type of research questions  in </a:t>
            </a:r>
          </a:p>
          <a:p>
            <a:pPr algn="ctr"/>
            <a:r>
              <a:rPr lang="en-US" sz="360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case-</a:t>
            </a:r>
            <a:r>
              <a:rPr lang="en-US" sz="3600" u="sng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control study design </a:t>
            </a:r>
          </a:p>
        </p:txBody>
      </p:sp>
      <p:sp>
        <p:nvSpPr>
          <p:cNvPr id="20483" name="TextBox 5"/>
          <p:cNvSpPr txBox="1">
            <a:spLocks noChangeArrowheads="1"/>
          </p:cNvSpPr>
          <p:nvPr/>
        </p:nvSpPr>
        <p:spPr bwMode="auto">
          <a:xfrm>
            <a:off x="609600" y="1905000"/>
            <a:ext cx="7772400" cy="440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14350" indent="-514350">
              <a:buFont typeface="Franklin Gothic Medium" pitchFamily="34" charset="0"/>
              <a:buAutoNum type="arabicPeriod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Rare diseases, unexplained illnesses </a:t>
            </a:r>
          </a:p>
          <a:p>
            <a:pPr marL="514350" indent="-514350"/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marL="514350" indent="-514350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2.   When experimental trials (e.g. RCT) are not ethical or feasible, (lung cancer and smoking)</a:t>
            </a:r>
          </a:p>
          <a:p>
            <a:pPr marL="514350" indent="-514350">
              <a:buFont typeface="Franklin Gothic Medium" pitchFamily="34" charset="0"/>
              <a:buAutoNum type="arabicPeriod"/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marL="514350" indent="-514350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3.   When cohort studies are expensive or non-feasible e.g. (to investigate etiology of rare disease e.g. cancer)  </a:t>
            </a:r>
          </a:p>
          <a:p>
            <a:pPr marL="514350" indent="-514350"/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Franklin Gothic Medium" pitchFamily="34" charset="0"/>
              <a:buAutoNum type="arabicPeriod"/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Other considerations 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8001000" cy="4525963"/>
          </a:xfrm>
        </p:spPr>
        <p:txBody>
          <a:bodyPr/>
          <a:lstStyle/>
          <a:p>
            <a:pPr marL="514350" indent="-514350">
              <a:lnSpc>
                <a:spcPct val="90000"/>
              </a:lnSpc>
              <a:buFont typeface="Wingdings 2" pitchFamily="18" charset="2"/>
              <a:buAutoNum type="arabicPeriod" startAt="3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When funding and time constraints are not compatible with a cohort study.</a:t>
            </a:r>
          </a:p>
          <a:p>
            <a:pPr marL="514350" indent="-514350">
              <a:lnSpc>
                <a:spcPct val="90000"/>
              </a:lnSpc>
              <a:buFont typeface="Wingdings 2" pitchFamily="18" charset="2"/>
              <a:buAutoNum type="arabicPeriod" startAt="3"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lnSpc>
                <a:spcPct val="90000"/>
              </a:lnSpc>
              <a:buFont typeface="Wingdings 2" pitchFamily="18" charset="2"/>
              <a:buAutoNum type="arabicPeriod" startAt="3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Case ascertainment system in place: The conduct of a case-control study may be facilitated by the availability of a case-ascertainment system e.g.</a:t>
            </a:r>
          </a:p>
          <a:p>
            <a:pPr marL="514350" indent="-514350">
              <a:lnSpc>
                <a:spcPct val="90000"/>
              </a:lnSpc>
              <a:buFont typeface="Wingdings 2" pitchFamily="18" charset="2"/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	   a) Population-based cancer registry</a:t>
            </a:r>
          </a:p>
          <a:p>
            <a:pPr marL="514350" indent="-514350">
              <a:lnSpc>
                <a:spcPct val="90000"/>
              </a:lnSpc>
              <a:buFont typeface="Wingdings 2" pitchFamily="18" charset="2"/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	   b) Hospital-based surveillance systems</a:t>
            </a:r>
          </a:p>
          <a:p>
            <a:pPr marL="514350" indent="-514350">
              <a:lnSpc>
                <a:spcPct val="90000"/>
              </a:lnSpc>
              <a:buFont typeface="Wingdings 2" pitchFamily="18" charset="2"/>
              <a:buAutoNum type="arabicPeriod" startAt="3"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Selection of cases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493837"/>
            <a:ext cx="8229600" cy="49069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Definition of cases is the first task of the investigator in case control studies.</a:t>
            </a:r>
          </a:p>
          <a:p>
            <a:pPr>
              <a:lnSpc>
                <a:spcPct val="90000"/>
              </a:lnSpc>
            </a:pP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Case ascertainment is important through hospital records and specific investigations.</a:t>
            </a:r>
          </a:p>
          <a:p>
            <a:pPr>
              <a:lnSpc>
                <a:spcPct val="90000"/>
              </a:lnSpc>
            </a:pP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It is often recommended to choose incident (</a:t>
            </a:r>
            <a:r>
              <a:rPr lang="en-US" sz="28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newly diagnosed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 cases because exposure is recent and easy to recall.  </a:t>
            </a:r>
          </a:p>
          <a:p>
            <a:pPr>
              <a:lnSpc>
                <a:spcPct val="90000"/>
              </a:lnSpc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Recall could be a major problem for cases and controls</a:t>
            </a: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ar-SA" sz="2800" dirty="0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304800" y="2057400"/>
            <a:ext cx="8305800" cy="354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charset="0"/>
              <a:buChar char="•"/>
            </a:pPr>
            <a:r>
              <a:rPr lang="en-US" sz="2800">
                <a:latin typeface="Franklin Gothic Book" pitchFamily="34" charset="0"/>
              </a:rPr>
              <a:t>Recall bias for ascertaining past exposures </a:t>
            </a:r>
          </a:p>
          <a:p>
            <a:endParaRPr lang="en-US" sz="2800">
              <a:latin typeface="Franklin Gothic Book" pitchFamily="34" charset="0"/>
            </a:endParaRPr>
          </a:p>
          <a:p>
            <a:pPr>
              <a:buFont typeface="Arial" charset="0"/>
              <a:buChar char="•"/>
            </a:pPr>
            <a:endParaRPr lang="en-US" sz="2800">
              <a:latin typeface="Franklin Gothic Book" pitchFamily="34" charset="0"/>
            </a:endParaRPr>
          </a:p>
          <a:p>
            <a:pPr>
              <a:buFont typeface="Arial" charset="0"/>
              <a:buChar char="•"/>
            </a:pPr>
            <a:r>
              <a:rPr lang="en-US" sz="2800">
                <a:latin typeface="Franklin Gothic Book" pitchFamily="34" charset="0"/>
              </a:rPr>
              <a:t>Selection bias due to selection process of cases and controls </a:t>
            </a:r>
          </a:p>
          <a:p>
            <a:endParaRPr lang="en-US" sz="2800">
              <a:latin typeface="Franklin Gothic Book" pitchFamily="34" charset="0"/>
            </a:endParaRPr>
          </a:p>
          <a:p>
            <a:pPr>
              <a:buFont typeface="Arial" charset="0"/>
              <a:buChar char="•"/>
            </a:pPr>
            <a:endParaRPr lang="en-US" sz="2800">
              <a:latin typeface="Franklin Gothic Book" pitchFamily="34" charset="0"/>
            </a:endParaRPr>
          </a:p>
          <a:p>
            <a:pPr>
              <a:buFont typeface="Arial" charset="0"/>
              <a:buChar char="•"/>
            </a:pPr>
            <a:r>
              <a:rPr lang="en-US" sz="2800">
                <a:latin typeface="Franklin Gothic Book" pitchFamily="34" charset="0"/>
              </a:rPr>
              <a:t>Bias due to confounders </a:t>
            </a:r>
          </a:p>
        </p:txBody>
      </p:sp>
      <p:sp>
        <p:nvSpPr>
          <p:cNvPr id="23555" name="TextBox 3"/>
          <p:cNvSpPr txBox="1">
            <a:spLocks noChangeArrowheads="1"/>
          </p:cNvSpPr>
          <p:nvPr/>
        </p:nvSpPr>
        <p:spPr bwMode="auto">
          <a:xfrm>
            <a:off x="1219200" y="838200"/>
            <a:ext cx="60134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rgbClr val="C00000"/>
                </a:solidFill>
              </a:rPr>
              <a:t>Biases in Case Control Study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638</TotalTime>
  <Words>1256</Words>
  <Application>Microsoft Office PowerPoint</Application>
  <PresentationFormat>On-screen Show (4:3)</PresentationFormat>
  <Paragraphs>249</Paragraphs>
  <Slides>32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Civic</vt:lpstr>
      <vt:lpstr>               </vt:lpstr>
      <vt:lpstr>Case-Control Studies</vt:lpstr>
      <vt:lpstr>Definition: Case Control Study</vt:lpstr>
      <vt:lpstr>Slide 4</vt:lpstr>
      <vt:lpstr>           Case-Control Design</vt:lpstr>
      <vt:lpstr>Slide 6</vt:lpstr>
      <vt:lpstr>Other considerations </vt:lpstr>
      <vt:lpstr>Selection of cases</vt:lpstr>
      <vt:lpstr>Slide 9</vt:lpstr>
      <vt:lpstr>Recall Bias: major problem</vt:lpstr>
      <vt:lpstr>Sources of cases</vt:lpstr>
      <vt:lpstr>Slide 12</vt:lpstr>
      <vt:lpstr>Sources of control</vt:lpstr>
      <vt:lpstr>Sources of control: cont</vt:lpstr>
      <vt:lpstr>Slide 15</vt:lpstr>
      <vt:lpstr>Slide 16</vt:lpstr>
      <vt:lpstr>Sources of control</vt:lpstr>
      <vt:lpstr>Slide 18</vt:lpstr>
      <vt:lpstr>How many controls per case?</vt:lpstr>
      <vt:lpstr>Slide 20</vt:lpstr>
      <vt:lpstr>Analysis of case control study</vt:lpstr>
      <vt:lpstr>Measures of association </vt:lpstr>
      <vt:lpstr>Measures of association </vt:lpstr>
      <vt:lpstr>Example of Case Control Study</vt:lpstr>
      <vt:lpstr>Example of Case Control Study</vt:lpstr>
      <vt:lpstr>Measures of association </vt:lpstr>
      <vt:lpstr>Slide 27</vt:lpstr>
      <vt:lpstr>Slide 28</vt:lpstr>
      <vt:lpstr>Slide 29</vt:lpstr>
      <vt:lpstr>Slide 30</vt:lpstr>
      <vt:lpstr>Slide 31</vt:lpstr>
      <vt:lpstr>Slide 32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Ghadeer</dc:creator>
  <cp:lastModifiedBy>Dr.Gosadi</cp:lastModifiedBy>
  <cp:revision>47</cp:revision>
  <dcterms:created xsi:type="dcterms:W3CDTF">2012-09-18T08:44:58Z</dcterms:created>
  <dcterms:modified xsi:type="dcterms:W3CDTF">2015-09-12T18:27:40Z</dcterms:modified>
</cp:coreProperties>
</file>