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297" r:id="rId2"/>
    <p:sldId id="298" r:id="rId3"/>
    <p:sldId id="306" r:id="rId4"/>
    <p:sldId id="325" r:id="rId5"/>
    <p:sldId id="323" r:id="rId6"/>
    <p:sldId id="324" r:id="rId7"/>
    <p:sldId id="307" r:id="rId8"/>
    <p:sldId id="308" r:id="rId9"/>
    <p:sldId id="309" r:id="rId10"/>
    <p:sldId id="310" r:id="rId11"/>
    <p:sldId id="311" r:id="rId12"/>
    <p:sldId id="312" r:id="rId13"/>
    <p:sldId id="313" r:id="rId14"/>
    <p:sldId id="314" r:id="rId15"/>
    <p:sldId id="315" r:id="rId16"/>
    <p:sldId id="316" r:id="rId17"/>
    <p:sldId id="320" r:id="rId18"/>
    <p:sldId id="318" r:id="rId19"/>
    <p:sldId id="319" r:id="rId20"/>
    <p:sldId id="322"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60"/>
  </p:normalViewPr>
  <p:slideViewPr>
    <p:cSldViewPr>
      <p:cViewPr varScale="1">
        <p:scale>
          <a:sx n="69" d="100"/>
          <a:sy n="69" d="100"/>
        </p:scale>
        <p:origin x="-5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E0C7FA2-F7C3-40AF-BC62-E638A6E3844E}" type="datetimeFigureOut">
              <a:rPr lang="en-US"/>
              <a:pPr>
                <a:defRPr/>
              </a:pPr>
              <a:t>9/16/2015</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1EF2B6C-2EC2-4A5B-BCEB-755929A32307}" type="slidenum">
              <a:rPr lang="en-US"/>
              <a:pPr/>
              <a:t>‹#›</a:t>
            </a:fld>
            <a:endParaRPr lang="en-US"/>
          </a:p>
        </p:txBody>
      </p:sp>
    </p:spTree>
    <p:extLst>
      <p:ext uri="{BB962C8B-B14F-4D97-AF65-F5344CB8AC3E}">
        <p14:creationId xmlns:p14="http://schemas.microsoft.com/office/powerpoint/2010/main" val="3986954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3D79146-A1F1-4160-92C5-99417CA527EF}" type="datetimeFigureOut">
              <a:rPr lang="en-GB"/>
              <a:pPr>
                <a:defRPr/>
              </a:pPr>
              <a:t>16/09/2015</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CD4CA80-E185-405B-83DF-64D90F3CBA0E}" type="slidenum">
              <a:rPr lang="en-GB"/>
              <a:pPr/>
              <a:t>‹#›</a:t>
            </a:fld>
            <a:endParaRPr lang="en-GB"/>
          </a:p>
        </p:txBody>
      </p:sp>
    </p:spTree>
    <p:extLst>
      <p:ext uri="{BB962C8B-B14F-4D97-AF65-F5344CB8AC3E}">
        <p14:creationId xmlns:p14="http://schemas.microsoft.com/office/powerpoint/2010/main" val="3870742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75E87F87-73ED-4BFF-A49E-944FFC928DB9}" type="slidenum">
              <a:rPr lang="en-GB"/>
              <a:pPr/>
              <a:t>3</a:t>
            </a:fld>
            <a:endParaRPr lang="en-GB"/>
          </a:p>
        </p:txBody>
      </p:sp>
      <p:sp>
        <p:nvSpPr>
          <p:cNvPr id="92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2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2529831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D4B52B9C-E737-46E1-8DD2-AE34C619907F}" type="slidenum">
              <a:rPr lang="en-GB"/>
              <a:pPr/>
              <a:t>17</a:t>
            </a:fld>
            <a:endParaRPr lang="en-GB"/>
          </a:p>
        </p:txBody>
      </p:sp>
      <p:sp>
        <p:nvSpPr>
          <p:cNvPr id="327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27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1125471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6513AFFD-83BB-421F-B945-3E854B72C75E}" type="slidenum">
              <a:rPr lang="en-GB"/>
              <a:pPr/>
              <a:t>18</a:t>
            </a:fld>
            <a:endParaRPr lang="en-GB"/>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295692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B877DB50-1BE8-41C8-927C-149C56B5CE06}" type="slidenum">
              <a:rPr lang="en-GB"/>
              <a:pPr/>
              <a:t>5</a:t>
            </a:fld>
            <a:endParaRPr lang="en-GB"/>
          </a:p>
        </p:txBody>
      </p:sp>
      <p:sp>
        <p:nvSpPr>
          <p:cNvPr id="122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29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303600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a:lstStyle/>
          <a:p>
            <a:fld id="{B7C83A32-80BC-471D-B7F7-81755AEF1CF3}" type="slidenum">
              <a:rPr lang="en-GB"/>
              <a:pPr/>
              <a:t>6</a:t>
            </a:fld>
            <a:endParaRPr lang="en-GB"/>
          </a:p>
        </p:txBody>
      </p:sp>
      <p:sp>
        <p:nvSpPr>
          <p:cNvPr id="143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43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294703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a:lstStyle/>
          <a:p>
            <a:fld id="{0B8ED99A-951F-467E-94BE-D46EC9D96349}" type="slidenum">
              <a:rPr lang="en-GB"/>
              <a:pPr/>
              <a:t>8</a:t>
            </a:fld>
            <a:endParaRPr lang="en-GB"/>
          </a:p>
        </p:txBody>
      </p:sp>
      <p:sp>
        <p:nvSpPr>
          <p:cNvPr id="1741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74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3134742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DD8DD586-71FB-4624-9BDE-0761B6A94E24}" type="slidenum">
              <a:rPr lang="en-GB"/>
              <a:pPr/>
              <a:t>9</a:t>
            </a:fld>
            <a:endParaRPr lang="en-GB"/>
          </a:p>
        </p:txBody>
      </p:sp>
      <p:sp>
        <p:nvSpPr>
          <p:cNvPr id="194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94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950908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fld id="{08F4F461-997E-4E69-850A-24E476A13573}" type="slidenum">
              <a:rPr lang="en-GB"/>
              <a:pPr/>
              <a:t>12</a:t>
            </a:fld>
            <a:endParaRPr lang="en-GB"/>
          </a:p>
        </p:txBody>
      </p:sp>
      <p:sp>
        <p:nvSpPr>
          <p:cNvPr id="235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2429770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a:lstStyle/>
          <a:p>
            <a:fld id="{EE704E5C-80B3-4E25-9998-C4EB07F87270}" type="slidenum">
              <a:rPr lang="en-GB"/>
              <a:pPr/>
              <a:t>13</a:t>
            </a:fld>
            <a:endParaRPr lang="en-GB"/>
          </a:p>
        </p:txBody>
      </p:sp>
      <p:sp>
        <p:nvSpPr>
          <p:cNvPr id="256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56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173320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a:lstStyle/>
          <a:p>
            <a:fld id="{4C49F505-1930-4B33-8C9C-98C0EEE4071A}" type="slidenum">
              <a:rPr lang="en-GB"/>
              <a:pPr/>
              <a:t>14</a:t>
            </a:fld>
            <a:endParaRPr lang="en-GB"/>
          </a:p>
        </p:txBody>
      </p:sp>
      <p:sp>
        <p:nvSpPr>
          <p:cNvPr id="276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1556318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B0E5F5AF-659C-4070-9141-B30328F12EC1}" type="slidenum">
              <a:rPr lang="en-GB"/>
              <a:pPr/>
              <a:t>16</a:t>
            </a:fld>
            <a:endParaRPr lang="en-GB"/>
          </a:p>
        </p:txBody>
      </p:sp>
      <p:sp>
        <p:nvSpPr>
          <p:cNvPr id="307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extLst>
      <p:ext uri="{BB962C8B-B14F-4D97-AF65-F5344CB8AC3E}">
        <p14:creationId xmlns:p14="http://schemas.microsoft.com/office/powerpoint/2010/main" val="2277790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8EBB69A-BAE7-4350-8294-17157B8EC1D9}" type="datetime1">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637E2D-8C65-48C1-A1C2-31A114272F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3270AD-1C4B-4444-9782-D1ECA846DA78}" type="datetime1">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9BBD42-1FEB-44C6-9AE4-7C417559FB0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92946F-71B8-4B0E-A3BD-190B1EBD049E}" type="datetime1">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F07F25-3D36-48F9-8215-1498CBE8EE7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solidFill>
                  <a:schemeClr val="tx1">
                    <a:tint val="75000"/>
                  </a:schemeClr>
                </a:solidFill>
                <a:cs typeface="Tahoma" pitchFamily="34" charset="0"/>
              </a:defRPr>
            </a:lvl1pPr>
          </a:lstStyle>
          <a:p>
            <a:pPr>
              <a:defRPr/>
            </a:pPr>
            <a:fld id="{D2F0DAC3-32A6-48E8-8780-1DF34AB2938C}" type="datetime1">
              <a:rPr lang="en-US"/>
              <a:pPr>
                <a:defRPr/>
              </a:pPr>
              <a:t>9/16/2015</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cs typeface="Tahoma" pitchFamily="34" charset="0"/>
              </a:defRPr>
            </a:lvl1pPr>
          </a:lstStyle>
          <a:p>
            <a:fld id="{B1BF0F3E-F17C-42DD-B6B5-2E806B3DF717}" type="slidenum">
              <a:rPr lang="ar-SA"/>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DD8530-52F6-4FCF-B678-0D3F77D7D55A}" type="datetime1">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3992063-337E-4195-9EA3-99C3A7C955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650A91-C1D8-42CE-908E-B6D436C8112A}" type="datetime1">
              <a:rPr lang="en-US"/>
              <a:pPr>
                <a:defRPr/>
              </a:pPr>
              <a:t>9/16/2015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699A0-8092-4167-A67F-A32A2A3289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E3E396-04DE-4825-94E0-B73ADDCFFCE3}" type="datetime1">
              <a:rPr lang="en-US"/>
              <a:pPr>
                <a:defRPr/>
              </a:pPr>
              <a:t>9/16/2015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CD5BFB-4E62-4645-A8F2-FFE1D2B241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2B049E-540C-413B-BBB9-482F4F17D0CE}" type="datetime1">
              <a:rPr lang="en-US"/>
              <a:pPr>
                <a:defRPr/>
              </a:pPr>
              <a:t>9/16/2015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FB92C55-2378-435B-B5B3-DE93AC5C67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6D1457-2835-4670-8DBA-AF2C8CFEBC78}" type="datetime1">
              <a:rPr lang="en-US"/>
              <a:pPr>
                <a:defRPr/>
              </a:pPr>
              <a:t>9/16/2015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25EEE6F-DA92-452A-8E20-B451B14BA0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F1E76C-E1A3-4648-B089-7854BD1848E1}" type="datetime1">
              <a:rPr lang="en-US"/>
              <a:pPr>
                <a:defRPr/>
              </a:pPr>
              <a:t>9/16/2015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21C74BC-76BF-4DC5-AD7A-3E41C3FC653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B22820-767B-4C90-B0C0-E7513F24F932}" type="datetime1">
              <a:rPr lang="en-US"/>
              <a:pPr>
                <a:defRPr/>
              </a:pPr>
              <a:t>9/16/2015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BCD5616-9E57-42DB-A33F-F49BE60466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0675A1-8698-40E8-8319-455C13394E24}" type="datetime1">
              <a:rPr lang="en-US"/>
              <a:pPr>
                <a:defRPr/>
              </a:pPr>
              <a:t>9/16/2015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8029D1-0882-42E6-A66C-79266F71821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25707154-22E3-4FDE-9D5A-E8A88E4864AD}" type="datetime1">
              <a:rPr lang="en-US"/>
              <a:pPr>
                <a:defRPr/>
              </a:pPr>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fld id="{A8425A1C-78B0-4534-A995-DE812EA72B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5" r:id="rId12"/>
  </p:sldLayoutIdLst>
  <p:hf hdr="0" ftr="0" dt="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Microsoft_Word_97_-_2003_Document3.doc"/><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Microsoft_Word_97_-_2003_Document4.doc"/><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Microsoft_Word_97_-_2003_Document5.doc"/><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oleObject" Target="../embeddings/Microsoft_Word_97_-_2003_Document6.doc"/><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331913" y="620713"/>
            <a:ext cx="7391400" cy="2057400"/>
          </a:xfrm>
        </p:spPr>
        <p:txBody>
          <a:bodyPr/>
          <a:lstStyle/>
          <a:p>
            <a:pPr eaLnBrk="1" hangingPunct="1"/>
            <a:r>
              <a:rPr lang="en-US" sz="3600" smtClean="0">
                <a:solidFill>
                  <a:schemeClr val="bg2"/>
                </a:solidFill>
              </a:rPr>
              <a:t/>
            </a:r>
            <a:br>
              <a:rPr lang="en-US" sz="3600" smtClean="0">
                <a:solidFill>
                  <a:schemeClr val="bg2"/>
                </a:solidFill>
              </a:rPr>
            </a:br>
            <a:r>
              <a:rPr lang="en-GB" sz="3600" smtClean="0">
                <a:solidFill>
                  <a:schemeClr val="bg2"/>
                </a:solidFill>
              </a:rPr>
              <a:t>Odds Ratio&amp;</a:t>
            </a:r>
            <a:br>
              <a:rPr lang="en-GB" sz="3600" smtClean="0">
                <a:solidFill>
                  <a:schemeClr val="bg2"/>
                </a:solidFill>
              </a:rPr>
            </a:br>
            <a:r>
              <a:rPr lang="en-GB" sz="3600" smtClean="0">
                <a:solidFill>
                  <a:schemeClr val="bg2"/>
                </a:solidFill>
              </a:rPr>
              <a:t>Bias in case-control studies</a:t>
            </a:r>
            <a:endParaRPr lang="en-US" sz="3600" smtClean="0">
              <a:solidFill>
                <a:schemeClr val="bg2"/>
              </a:solidFill>
            </a:endParaRPr>
          </a:p>
        </p:txBody>
      </p:sp>
      <p:sp>
        <p:nvSpPr>
          <p:cNvPr id="3075" name="Subtitle 2"/>
          <p:cNvSpPr>
            <a:spLocks noGrp="1"/>
          </p:cNvSpPr>
          <p:nvPr>
            <p:ph type="subTitle" idx="1"/>
          </p:nvPr>
        </p:nvSpPr>
        <p:spPr>
          <a:xfrm>
            <a:off x="1752600" y="4724400"/>
            <a:ext cx="6096000" cy="1295400"/>
          </a:xfrm>
        </p:spPr>
        <p:txBody>
          <a:bodyPr>
            <a:normAutofit lnSpcReduction="10000"/>
          </a:bodyPr>
          <a:lstStyle/>
          <a:p>
            <a:pPr eaLnBrk="1" hangingPunct="1">
              <a:defRPr/>
            </a:pPr>
            <a:r>
              <a:rPr lang="en-US" sz="2400" b="1" dirty="0" smtClean="0">
                <a:latin typeface="Footlight MT Light" pitchFamily="18" charset="0"/>
                <a:cs typeface="Arial" charset="0"/>
              </a:rPr>
              <a:t>Dr. </a:t>
            </a:r>
            <a:r>
              <a:rPr lang="en-US" sz="2400" b="1" dirty="0" err="1" smtClean="0">
                <a:latin typeface="Footlight MT Light" pitchFamily="18" charset="0"/>
                <a:cs typeface="Arial" charset="0"/>
              </a:rPr>
              <a:t>Salwa</a:t>
            </a:r>
            <a:r>
              <a:rPr lang="en-US" sz="2400" b="1" dirty="0" smtClean="0">
                <a:latin typeface="Footlight MT Light" pitchFamily="18" charset="0"/>
                <a:cs typeface="Arial" charset="0"/>
              </a:rPr>
              <a:t>  A. Tayel  	Dr. </a:t>
            </a:r>
            <a:r>
              <a:rPr lang="en-US" sz="2400" b="1" dirty="0" err="1" smtClean="0">
                <a:latin typeface="Footlight MT Light" pitchFamily="18" charset="0"/>
                <a:cs typeface="Arial" charset="0"/>
              </a:rPr>
              <a:t>Armen</a:t>
            </a:r>
            <a:r>
              <a:rPr lang="en-US" sz="2400" b="1" dirty="0" smtClean="0">
                <a:latin typeface="Footlight MT Light" pitchFamily="18" charset="0"/>
                <a:cs typeface="Arial" charset="0"/>
              </a:rPr>
              <a:t> </a:t>
            </a:r>
            <a:r>
              <a:rPr lang="en-US" sz="2400" b="1" dirty="0" err="1" smtClean="0">
                <a:latin typeface="Footlight MT Light" pitchFamily="18" charset="0"/>
                <a:cs typeface="Arial" charset="0"/>
              </a:rPr>
              <a:t>Torchyan</a:t>
            </a:r>
            <a:endParaRPr lang="en-US" sz="2400" b="1" dirty="0" smtClean="0">
              <a:latin typeface="Footlight MT Light" pitchFamily="18" charset="0"/>
              <a:cs typeface="Arial" charset="0"/>
            </a:endParaRPr>
          </a:p>
          <a:p>
            <a:pPr eaLnBrk="1" hangingPunct="1">
              <a:defRPr/>
            </a:pPr>
            <a:r>
              <a:rPr lang="en-US" sz="2400" b="1" dirty="0" smtClean="0">
                <a:latin typeface="Footlight MT Light" pitchFamily="18" charset="0"/>
                <a:cs typeface="Arial" charset="0"/>
              </a:rPr>
              <a:t>Department of Family &amp; Community medicine</a:t>
            </a:r>
          </a:p>
          <a:p>
            <a:pPr eaLnBrk="1" hangingPunct="1">
              <a:defRPr/>
            </a:pPr>
            <a:r>
              <a:rPr lang="en-US" sz="2400" b="1" dirty="0" smtClean="0">
                <a:latin typeface="Footlight MT Light" pitchFamily="18" charset="0"/>
                <a:cs typeface="Arial" charset="0"/>
              </a:rPr>
              <a:t>September, 2015</a:t>
            </a: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9" name="Slide Number Placeholder 4"/>
          <p:cNvSpPr>
            <a:spLocks noGrp="1"/>
          </p:cNvSpPr>
          <p:nvPr>
            <p:ph type="sldNum" sz="quarter" idx="12"/>
          </p:nvPr>
        </p:nvSpPr>
        <p:spPr bwMode="auto">
          <a:noFill/>
          <a:ln>
            <a:miter lim="800000"/>
            <a:headEnd/>
            <a:tailEnd/>
          </a:ln>
        </p:spPr>
        <p:txBody>
          <a:bodyPr/>
          <a:lstStyle/>
          <a:p>
            <a:fld id="{20D8DEBD-7E73-4B51-A3AA-CE71EDE3337E}"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6425" y="152400"/>
            <a:ext cx="6629400" cy="838200"/>
          </a:xfrm>
        </p:spPr>
        <p:txBody>
          <a:bodyPr/>
          <a:lstStyle/>
          <a:p>
            <a:r>
              <a:rPr lang="en-GB" sz="3600" b="1" smtClean="0">
                <a:solidFill>
                  <a:schemeClr val="bg2"/>
                </a:solidFill>
              </a:rPr>
              <a:t>Selection(Sampling) bias</a:t>
            </a:r>
          </a:p>
        </p:txBody>
      </p:sp>
      <p:sp>
        <p:nvSpPr>
          <p:cNvPr id="20483" name="Content Placeholder 2"/>
          <p:cNvSpPr>
            <a:spLocks noGrp="1"/>
          </p:cNvSpPr>
          <p:nvPr>
            <p:ph idx="1"/>
          </p:nvPr>
        </p:nvSpPr>
        <p:spPr/>
        <p:txBody>
          <a:bodyPr/>
          <a:lstStyle/>
          <a:p>
            <a:r>
              <a:rPr lang="en-GB" sz="2800" smtClean="0"/>
              <a:t>The patients with the disease may be a biased sample (for example, patients referred to a teaching hospital, complicated cases)</a:t>
            </a:r>
          </a:p>
          <a:p>
            <a:r>
              <a:rPr lang="en-GB" sz="2800" smtClean="0"/>
              <a:t>or the controls may be biased (for example, volunteers, different ages, sex or socioeconomic group).</a:t>
            </a:r>
          </a:p>
          <a:p>
            <a:endParaRPr lang="en-GB" sz="2800" smtClean="0"/>
          </a:p>
        </p:txBody>
      </p:sp>
      <p:sp>
        <p:nvSpPr>
          <p:cNvPr id="20484" name="Slide Number Placeholder 3"/>
          <p:cNvSpPr>
            <a:spLocks noGrp="1"/>
          </p:cNvSpPr>
          <p:nvPr>
            <p:ph type="sldNum" sz="quarter" idx="12"/>
          </p:nvPr>
        </p:nvSpPr>
        <p:spPr bwMode="auto">
          <a:noFill/>
          <a:ln>
            <a:miter lim="800000"/>
            <a:headEnd/>
            <a:tailEnd/>
          </a:ln>
        </p:spPr>
        <p:txBody>
          <a:bodyPr/>
          <a:lstStyle/>
          <a:p>
            <a:fld id="{C5CD7E0C-F992-4422-B10A-17ACBBD1B2E9}"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52400"/>
            <a:ext cx="7643813" cy="838200"/>
          </a:xfrm>
        </p:spPr>
        <p:txBody>
          <a:bodyPr/>
          <a:lstStyle/>
          <a:p>
            <a:r>
              <a:rPr lang="en-GB" sz="3600" b="1" smtClean="0">
                <a:solidFill>
                  <a:schemeClr val="bg2"/>
                </a:solidFill>
              </a:rPr>
              <a:t>Overcoming selection bias</a:t>
            </a:r>
          </a:p>
        </p:txBody>
      </p:sp>
      <p:sp>
        <p:nvSpPr>
          <p:cNvPr id="21507" name="Content Placeholder 2"/>
          <p:cNvSpPr>
            <a:spLocks noGrp="1"/>
          </p:cNvSpPr>
          <p:nvPr>
            <p:ph idx="1"/>
          </p:nvPr>
        </p:nvSpPr>
        <p:spPr/>
        <p:txBody>
          <a:bodyPr/>
          <a:lstStyle/>
          <a:p>
            <a:pPr>
              <a:buFont typeface="Arial" charset="0"/>
              <a:buNone/>
            </a:pPr>
            <a:r>
              <a:rPr lang="en-GB" sz="2800" smtClean="0"/>
              <a:t>(1) A convenience sample—sampled in the same way as the cases, for example, attending the same outpatient department.</a:t>
            </a:r>
          </a:p>
          <a:p>
            <a:pPr>
              <a:buFont typeface="Arial" charset="0"/>
              <a:buNone/>
            </a:pPr>
            <a:r>
              <a:rPr lang="en-GB" sz="2800" smtClean="0"/>
              <a:t>(2) Matching—the controls may be a matched or unmatched random sample from the unaffected population.</a:t>
            </a:r>
          </a:p>
          <a:p>
            <a:pPr>
              <a:buFont typeface="Arial" charset="0"/>
              <a:buNone/>
            </a:pPr>
            <a:r>
              <a:rPr lang="en-GB" sz="2800" smtClean="0"/>
              <a:t>(3) Using two or more control groups.</a:t>
            </a:r>
          </a:p>
          <a:p>
            <a:pPr>
              <a:buFont typeface="Arial" charset="0"/>
              <a:buNone/>
            </a:pPr>
            <a:r>
              <a:rPr lang="en-GB" sz="2800" smtClean="0"/>
              <a:t>(4) Using a population based sample for both cases and controls.</a:t>
            </a:r>
          </a:p>
          <a:p>
            <a:pPr>
              <a:buFont typeface="Arial" charset="0"/>
              <a:buNone/>
            </a:pPr>
            <a:endParaRPr lang="en-GB" sz="2800" smtClean="0"/>
          </a:p>
        </p:txBody>
      </p:sp>
      <p:sp>
        <p:nvSpPr>
          <p:cNvPr id="21508" name="Slide Number Placeholder 3"/>
          <p:cNvSpPr>
            <a:spLocks noGrp="1"/>
          </p:cNvSpPr>
          <p:nvPr>
            <p:ph type="sldNum" sz="quarter" idx="12"/>
          </p:nvPr>
        </p:nvSpPr>
        <p:spPr bwMode="auto">
          <a:noFill/>
          <a:ln>
            <a:miter lim="800000"/>
            <a:headEnd/>
            <a:tailEnd/>
          </a:ln>
        </p:spPr>
        <p:txBody>
          <a:bodyPr/>
          <a:lstStyle/>
          <a:p>
            <a:fld id="{88374725-5C7C-4249-BCF6-B0BA6953CB46}"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BFB3B67E-91DB-46BF-833A-94A1C755F463}" type="slidenum">
              <a:rPr lang="en-GB"/>
              <a:pPr/>
              <a:t>12</a:t>
            </a:fld>
            <a:endParaRPr lang="en-GB"/>
          </a:p>
        </p:txBody>
      </p:sp>
      <p:sp>
        <p:nvSpPr>
          <p:cNvPr id="22531" name="Rectangle 3"/>
          <p:cNvSpPr>
            <a:spLocks noGrp="1" noChangeArrowheads="1"/>
          </p:cNvSpPr>
          <p:nvPr>
            <p:ph type="body" idx="1"/>
          </p:nvPr>
        </p:nvSpPr>
        <p:spPr>
          <a:xfrm>
            <a:off x="762000" y="1484313"/>
            <a:ext cx="7772400" cy="4114800"/>
          </a:xfrm>
        </p:spPr>
        <p:txBody>
          <a:bodyPr/>
          <a:lstStyle/>
          <a:p>
            <a:pPr eaLnBrk="1" hangingPunct="1">
              <a:lnSpc>
                <a:spcPct val="120000"/>
              </a:lnSpc>
            </a:pPr>
            <a:r>
              <a:rPr lang="en-GB" sz="2800" smtClean="0">
                <a:solidFill>
                  <a:schemeClr val="tx1"/>
                </a:solidFill>
              </a:rPr>
              <a:t>Cases (or ill) may remember exposures </a:t>
            </a:r>
            <a:r>
              <a:rPr lang="en-GB" sz="2800" u="sng" smtClean="0">
                <a:solidFill>
                  <a:schemeClr val="tx1"/>
                </a:solidFill>
              </a:rPr>
              <a:t>differently</a:t>
            </a:r>
            <a:r>
              <a:rPr lang="en-GB" sz="2800" smtClean="0">
                <a:solidFill>
                  <a:schemeClr val="tx1"/>
                </a:solidFill>
              </a:rPr>
              <a:t> than controls (or healthy)</a:t>
            </a:r>
          </a:p>
          <a:p>
            <a:pPr eaLnBrk="1" hangingPunct="1">
              <a:lnSpc>
                <a:spcPct val="120000"/>
              </a:lnSpc>
            </a:pPr>
            <a:endParaRPr lang="en-GB" sz="2800" b="1" smtClean="0">
              <a:solidFill>
                <a:schemeClr val="tx1"/>
              </a:solidFill>
            </a:endParaRPr>
          </a:p>
          <a:p>
            <a:pPr eaLnBrk="1" hangingPunct="1">
              <a:lnSpc>
                <a:spcPct val="120000"/>
              </a:lnSpc>
            </a:pPr>
            <a:r>
              <a:rPr lang="en-GB" sz="2800" b="1" smtClean="0">
                <a:solidFill>
                  <a:schemeClr val="tx1"/>
                </a:solidFill>
              </a:rPr>
              <a:t>Examples how Cases may remember exposure differently than controls</a:t>
            </a:r>
          </a:p>
          <a:p>
            <a:pPr eaLnBrk="1" hangingPunct="1">
              <a:lnSpc>
                <a:spcPct val="120000"/>
              </a:lnSpc>
              <a:buFont typeface="Arial" charset="0"/>
              <a:buNone/>
            </a:pPr>
            <a:endParaRPr lang="en-GB" sz="2800" smtClean="0">
              <a:solidFill>
                <a:schemeClr val="tx1"/>
              </a:solidFill>
            </a:endParaRPr>
          </a:p>
          <a:p>
            <a:pPr lvl="1" eaLnBrk="1" hangingPunct="1">
              <a:lnSpc>
                <a:spcPct val="120000"/>
              </a:lnSpc>
            </a:pPr>
            <a:endParaRPr lang="en-GB" sz="2800" smtClean="0">
              <a:solidFill>
                <a:schemeClr val="tx1"/>
              </a:solidFill>
            </a:endParaRPr>
          </a:p>
        </p:txBody>
      </p:sp>
      <p:sp>
        <p:nvSpPr>
          <p:cNvPr id="22532" name="Rectangle 3"/>
          <p:cNvSpPr txBox="1">
            <a:spLocks noChangeArrowheads="1"/>
          </p:cNvSpPr>
          <p:nvPr/>
        </p:nvSpPr>
        <p:spPr bwMode="auto">
          <a:xfrm>
            <a:off x="685800" y="115888"/>
            <a:ext cx="7772400" cy="1143000"/>
          </a:xfrm>
          <a:prstGeom prst="rect">
            <a:avLst/>
          </a:prstGeom>
          <a:noFill/>
          <a:ln w="9525">
            <a:noFill/>
            <a:miter lim="800000"/>
            <a:headEnd/>
            <a:tailEnd/>
          </a:ln>
        </p:spPr>
        <p:txBody>
          <a:bodyPr anchor="ctr"/>
          <a:lstStyle/>
          <a:p>
            <a:pPr algn="ctr" eaLnBrk="1" hangingPunct="1"/>
            <a:r>
              <a:rPr lang="en-GB" sz="4000" b="1">
                <a:solidFill>
                  <a:schemeClr val="bg2"/>
                </a:solidFill>
                <a:latin typeface="Tahoma" pitchFamily="34" charset="0"/>
                <a:cs typeface="Tahoma" pitchFamily="34" charset="0"/>
              </a:rPr>
              <a:t>Recall bias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bwMode="auto">
          <a:noFill/>
          <a:ln>
            <a:miter lim="800000"/>
            <a:headEnd/>
            <a:tailEnd/>
          </a:ln>
        </p:spPr>
        <p:txBody>
          <a:bodyPr/>
          <a:lstStyle/>
          <a:p>
            <a:fld id="{69DA49B9-6EC8-4A9F-ABD6-21D9BA250645}" type="slidenum">
              <a:rPr lang="en-GB"/>
              <a:pPr/>
              <a:t>13</a:t>
            </a:fld>
            <a:endParaRPr lang="en-GB"/>
          </a:p>
        </p:txBody>
      </p:sp>
      <p:sp>
        <p:nvSpPr>
          <p:cNvPr id="58370" name="Rectangle 2"/>
          <p:cNvSpPr>
            <a:spLocks noGrp="1" noChangeArrowheads="1"/>
          </p:cNvSpPr>
          <p:nvPr>
            <p:ph type="body" idx="1"/>
          </p:nvPr>
        </p:nvSpPr>
        <p:spPr>
          <a:xfrm>
            <a:off x="468313" y="4903788"/>
            <a:ext cx="8424862" cy="828675"/>
          </a:xfrm>
        </p:spPr>
        <p:txBody>
          <a:bodyPr/>
          <a:lstStyle/>
          <a:p>
            <a:pPr eaLnBrk="1" hangingPunct="1">
              <a:lnSpc>
                <a:spcPct val="90000"/>
              </a:lnSpc>
              <a:defRPr/>
            </a:pPr>
            <a:r>
              <a:rPr lang="en-GB" sz="2400" dirty="0" smtClean="0">
                <a:latin typeface="+mj-lt"/>
              </a:rPr>
              <a:t>Mothers of children with malformations will remember past exposures better than mothers with healthy children</a:t>
            </a:r>
          </a:p>
        </p:txBody>
      </p:sp>
      <p:sp>
        <p:nvSpPr>
          <p:cNvPr id="24580" name="Rectangle 3"/>
          <p:cNvSpPr>
            <a:spLocks noGrp="1" noChangeArrowheads="1"/>
          </p:cNvSpPr>
          <p:nvPr>
            <p:ph type="title"/>
          </p:nvPr>
        </p:nvSpPr>
        <p:spPr>
          <a:xfrm>
            <a:off x="685800" y="76200"/>
            <a:ext cx="7772400" cy="1143000"/>
          </a:xfrm>
        </p:spPr>
        <p:txBody>
          <a:bodyPr/>
          <a:lstStyle/>
          <a:p>
            <a:pPr eaLnBrk="1" hangingPunct="1"/>
            <a:r>
              <a:rPr lang="en-GB" b="1" smtClean="0">
                <a:solidFill>
                  <a:schemeClr val="bg2"/>
                </a:solidFill>
              </a:rPr>
              <a:t>Recall bias</a:t>
            </a:r>
          </a:p>
        </p:txBody>
      </p:sp>
      <p:graphicFrame>
        <p:nvGraphicFramePr>
          <p:cNvPr id="24581" name="Object 5"/>
          <p:cNvGraphicFramePr>
            <a:graphicFrameLocks noChangeAspect="1"/>
          </p:cNvGraphicFramePr>
          <p:nvPr/>
        </p:nvGraphicFramePr>
        <p:xfrm>
          <a:off x="611188" y="2201863"/>
          <a:ext cx="7893050" cy="2595562"/>
        </p:xfrm>
        <a:graphic>
          <a:graphicData uri="http://schemas.openxmlformats.org/presentationml/2006/ole">
            <mc:AlternateContent xmlns:mc="http://schemas.openxmlformats.org/markup-compatibility/2006">
              <mc:Choice xmlns:v="urn:schemas-microsoft-com:vml" Requires="v">
                <p:oleObj spid="_x0000_s24584" name="Document" r:id="rId5" imgW="5641234" imgH="1866692" progId="Word.Document.8">
                  <p:embed/>
                </p:oleObj>
              </mc:Choice>
              <mc:Fallback>
                <p:oleObj name="Document" r:id="rId5" imgW="5641234" imgH="1866692"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l="3766" t="2898" r="33766" b="4057"/>
                      <a:stretch>
                        <a:fillRect/>
                      </a:stretch>
                    </p:blipFill>
                    <p:spPr bwMode="auto">
                      <a:xfrm>
                        <a:off x="611188" y="2201863"/>
                        <a:ext cx="7893050" cy="259556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1033463" y="3276600"/>
            <a:ext cx="5508625" cy="3067050"/>
            <a:chOff x="528" y="2064"/>
            <a:chExt cx="3470" cy="1932"/>
          </a:xfrm>
        </p:grpSpPr>
        <p:sp>
          <p:nvSpPr>
            <p:cNvPr id="24584" name="AutoShape 8"/>
            <p:cNvSpPr>
              <a:spLocks noChangeArrowheads="1"/>
            </p:cNvSpPr>
            <p:nvPr/>
          </p:nvSpPr>
          <p:spPr bwMode="auto">
            <a:xfrm>
              <a:off x="2949" y="2064"/>
              <a:ext cx="96" cy="192"/>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pPr eaLnBrk="1" hangingPunct="1"/>
              <a:endParaRPr lang="en-IN">
                <a:latin typeface="Tw Cen MT" pitchFamily="34" charset="0"/>
              </a:endParaRPr>
            </a:p>
          </p:txBody>
        </p:sp>
        <p:sp>
          <p:nvSpPr>
            <p:cNvPr id="24585" name="Rectangle 9"/>
            <p:cNvSpPr>
              <a:spLocks noChangeArrowheads="1"/>
            </p:cNvSpPr>
            <p:nvPr/>
          </p:nvSpPr>
          <p:spPr bwMode="auto">
            <a:xfrm>
              <a:off x="528" y="3744"/>
              <a:ext cx="3470" cy="252"/>
            </a:xfrm>
            <a:prstGeom prst="rect">
              <a:avLst/>
            </a:prstGeom>
            <a:noFill/>
            <a:ln w="9525">
              <a:noFill/>
              <a:miter lim="800000"/>
              <a:headEnd/>
              <a:tailEnd/>
            </a:ln>
          </p:spPr>
          <p:txBody>
            <a:bodyPr wrap="none">
              <a:spAutoFit/>
            </a:bodyPr>
            <a:lstStyle/>
            <a:p>
              <a:pPr>
                <a:buClr>
                  <a:schemeClr val="tx1"/>
                </a:buClr>
                <a:buFontTx/>
                <a:buChar char="•"/>
              </a:pPr>
              <a:r>
                <a:rPr lang="fr-CH" sz="2000" b="1">
                  <a:latin typeface="Calibri" pitchFamily="34" charset="0"/>
                </a:rPr>
                <a:t>   </a:t>
              </a:r>
              <a:r>
                <a:rPr lang="en-GB" sz="2000" b="1">
                  <a:latin typeface="Calibri" pitchFamily="34" charset="0"/>
                </a:rPr>
                <a:t>Overestimation of  “a” </a:t>
              </a:r>
              <a:r>
                <a:rPr lang="en-GB" sz="2000" b="1">
                  <a:latin typeface="Calibri" pitchFamily="34" charset="0"/>
                  <a:sym typeface="Symbol" pitchFamily="18" charset="2"/>
                </a:rPr>
                <a:t></a:t>
              </a:r>
              <a:r>
                <a:rPr lang="en-GB" sz="2000" b="1">
                  <a:latin typeface="Calibri" pitchFamily="34" charset="0"/>
                </a:rPr>
                <a:t> overestimation of OR</a:t>
              </a:r>
            </a:p>
          </p:txBody>
        </p:sp>
      </p:grpSp>
      <p:sp>
        <p:nvSpPr>
          <p:cNvPr id="11" name="Rectangle 6"/>
          <p:cNvSpPr>
            <a:spLocks noChangeArrowheads="1"/>
          </p:cNvSpPr>
          <p:nvPr/>
        </p:nvSpPr>
        <p:spPr bwMode="auto">
          <a:xfrm>
            <a:off x="468313" y="1196975"/>
            <a:ext cx="8243887" cy="830263"/>
          </a:xfrm>
          <a:prstGeom prst="rect">
            <a:avLst/>
          </a:prstGeom>
          <a:noFill/>
          <a:ln w="9525">
            <a:noFill/>
            <a:miter lim="800000"/>
            <a:headEnd/>
            <a:tailEnd/>
          </a:ln>
        </p:spPr>
        <p:txBody>
          <a:bodyPr>
            <a:spAutoFit/>
          </a:bodyPr>
          <a:lstStyle/>
          <a:p>
            <a:pPr eaLnBrk="1" hangingPunct="1">
              <a:defRPr/>
            </a:pPr>
            <a:r>
              <a:rPr lang="en-GB" sz="2400" b="1" dirty="0">
                <a:latin typeface="+mj-lt"/>
                <a:cs typeface="Arial" panose="020B0604020202020204" pitchFamily="34" charset="0"/>
              </a:rPr>
              <a:t>In a case control study of congenital malformation, mothers are asked about their drug intake during pregnancy.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bwMode="auto">
          <a:noFill/>
          <a:ln>
            <a:miter lim="800000"/>
            <a:headEnd/>
            <a:tailEnd/>
          </a:ln>
        </p:spPr>
        <p:txBody>
          <a:bodyPr/>
          <a:lstStyle/>
          <a:p>
            <a:fld id="{E10D63F5-4265-40D5-9D54-637446E10044}" type="slidenum">
              <a:rPr lang="en-GB"/>
              <a:pPr/>
              <a:t>14</a:t>
            </a:fld>
            <a:endParaRPr lang="en-GB"/>
          </a:p>
        </p:txBody>
      </p:sp>
      <p:sp>
        <p:nvSpPr>
          <p:cNvPr id="58370" name="Rectangle 2"/>
          <p:cNvSpPr>
            <a:spLocks noGrp="1" noChangeArrowheads="1"/>
          </p:cNvSpPr>
          <p:nvPr>
            <p:ph type="body" idx="1"/>
          </p:nvPr>
        </p:nvSpPr>
        <p:spPr>
          <a:xfrm>
            <a:off x="742950" y="4941888"/>
            <a:ext cx="8150225" cy="1295400"/>
          </a:xfrm>
        </p:spPr>
        <p:txBody>
          <a:bodyPr/>
          <a:lstStyle/>
          <a:p>
            <a:r>
              <a:rPr lang="en-GB" b="1" smtClean="0"/>
              <a:t>Mothers whose children were diagnosed with leukaemia may underestimate their use of coffee during pregnancy because they do not want to appear to be bad mothers and may feel guilty about their child’s health problems.</a:t>
            </a:r>
          </a:p>
        </p:txBody>
      </p:sp>
      <p:sp>
        <p:nvSpPr>
          <p:cNvPr id="26628" name="Rectangle 3"/>
          <p:cNvSpPr>
            <a:spLocks noGrp="1" noChangeArrowheads="1"/>
          </p:cNvSpPr>
          <p:nvPr>
            <p:ph type="title"/>
          </p:nvPr>
        </p:nvSpPr>
        <p:spPr>
          <a:xfrm>
            <a:off x="685800" y="76200"/>
            <a:ext cx="7772400" cy="1143000"/>
          </a:xfrm>
        </p:spPr>
        <p:txBody>
          <a:bodyPr/>
          <a:lstStyle/>
          <a:p>
            <a:pPr eaLnBrk="1" hangingPunct="1"/>
            <a:r>
              <a:rPr lang="en-GB" b="1" smtClean="0">
                <a:solidFill>
                  <a:schemeClr val="bg2"/>
                </a:solidFill>
              </a:rPr>
              <a:t>Recall bias</a:t>
            </a:r>
          </a:p>
        </p:txBody>
      </p:sp>
      <p:graphicFrame>
        <p:nvGraphicFramePr>
          <p:cNvPr id="3074" name="Object 5"/>
          <p:cNvGraphicFramePr>
            <a:graphicFrameLocks noChangeAspect="1"/>
          </p:cNvGraphicFramePr>
          <p:nvPr/>
        </p:nvGraphicFramePr>
        <p:xfrm>
          <a:off x="614363" y="2200275"/>
          <a:ext cx="7783512" cy="2573338"/>
        </p:xfrm>
        <a:graphic>
          <a:graphicData uri="http://schemas.openxmlformats.org/presentationml/2006/ole">
            <mc:AlternateContent xmlns:mc="http://schemas.openxmlformats.org/markup-compatibility/2006">
              <mc:Choice xmlns:v="urn:schemas-microsoft-com:vml" Requires="v">
                <p:oleObj spid="_x0000_s26632" name="Document" r:id="rId5" imgW="5640028" imgH="1875765" progId="Word.Document.8">
                  <p:embed/>
                </p:oleObj>
              </mc:Choice>
              <mc:Fallback>
                <p:oleObj name="Document" r:id="rId5" imgW="5640028" imgH="1875765"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l="3766" t="2879" r="33766" b="4030"/>
                      <a:stretch>
                        <a:fillRect/>
                      </a:stretch>
                    </p:blipFill>
                    <p:spPr bwMode="auto">
                      <a:xfrm>
                        <a:off x="614363" y="2200275"/>
                        <a:ext cx="7783512" cy="25733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8" name="Rectangle 6"/>
          <p:cNvSpPr>
            <a:spLocks noChangeArrowheads="1"/>
          </p:cNvSpPr>
          <p:nvPr/>
        </p:nvSpPr>
        <p:spPr bwMode="auto">
          <a:xfrm>
            <a:off x="323850" y="1268413"/>
            <a:ext cx="8424863" cy="831850"/>
          </a:xfrm>
          <a:prstGeom prst="rect">
            <a:avLst/>
          </a:prstGeom>
          <a:noFill/>
          <a:ln w="9525">
            <a:noFill/>
            <a:miter lim="800000"/>
            <a:headEnd/>
            <a:tailEnd/>
          </a:ln>
        </p:spPr>
        <p:txBody>
          <a:bodyPr>
            <a:spAutoFit/>
          </a:bodyPr>
          <a:lstStyle/>
          <a:p>
            <a:pPr eaLnBrk="1" hangingPunct="1"/>
            <a:r>
              <a:rPr lang="en-GB" sz="2400"/>
              <a:t>In a case control study of childhood leukaemia, mothers are asked about their coffee consumption during pregnancy. </a:t>
            </a:r>
          </a:p>
        </p:txBody>
      </p:sp>
      <p:sp>
        <p:nvSpPr>
          <p:cNvPr id="10" name="Down Arrow 9"/>
          <p:cNvSpPr/>
          <p:nvPr/>
        </p:nvSpPr>
        <p:spPr>
          <a:xfrm>
            <a:off x="5003800" y="3429000"/>
            <a:ext cx="21590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80" name="Rectangle 9"/>
          <p:cNvSpPr>
            <a:spLocks noChangeArrowheads="1"/>
          </p:cNvSpPr>
          <p:nvPr/>
        </p:nvSpPr>
        <p:spPr bwMode="auto">
          <a:xfrm>
            <a:off x="1343025" y="6197600"/>
            <a:ext cx="5965825" cy="400050"/>
          </a:xfrm>
          <a:prstGeom prst="rect">
            <a:avLst/>
          </a:prstGeom>
          <a:noFill/>
          <a:ln w="9525">
            <a:noFill/>
            <a:miter lim="800000"/>
            <a:headEnd/>
            <a:tailEnd/>
          </a:ln>
        </p:spPr>
        <p:txBody>
          <a:bodyPr wrap="none">
            <a:spAutoFit/>
          </a:bodyPr>
          <a:lstStyle/>
          <a:p>
            <a:pPr>
              <a:buClr>
                <a:schemeClr val="tx1"/>
              </a:buClr>
              <a:buFontTx/>
              <a:buChar char="•"/>
            </a:pPr>
            <a:r>
              <a:rPr lang="fr-CH" sz="2000" b="1">
                <a:solidFill>
                  <a:schemeClr val="bg1"/>
                </a:solidFill>
                <a:latin typeface="Calibri" pitchFamily="34" charset="0"/>
              </a:rPr>
              <a:t>   </a:t>
            </a:r>
            <a:r>
              <a:rPr lang="en-GB" sz="2000" b="1">
                <a:solidFill>
                  <a:schemeClr val="bg1"/>
                </a:solidFill>
                <a:latin typeface="Calibri" pitchFamily="34" charset="0"/>
              </a:rPr>
              <a:t>Under estimation of  “a” </a:t>
            </a:r>
            <a:r>
              <a:rPr lang="en-GB" sz="2000" b="1">
                <a:solidFill>
                  <a:schemeClr val="bg1"/>
                </a:solidFill>
                <a:latin typeface="Calibri" pitchFamily="34" charset="0"/>
                <a:sym typeface="Symbol" pitchFamily="18" charset="2"/>
              </a:rPr>
              <a:t></a:t>
            </a:r>
            <a:r>
              <a:rPr lang="en-GB" sz="2000" b="1">
                <a:solidFill>
                  <a:schemeClr val="bg1"/>
                </a:solidFill>
                <a:latin typeface="Calibri" pitchFamily="34" charset="0"/>
              </a:rPr>
              <a:t> Under estimation of 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blinds(horizontal)">
                                      <p:cBhvr>
                                        <p:cTn id="7" dur="500"/>
                                        <p:tgtEl>
                                          <p:spTgt spid="30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ox(in)">
                                      <p:cBhvr>
                                        <p:cTn id="12" dur="500"/>
                                        <p:tgtEl>
                                          <p:spTgt spid="3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8370">
                                            <p:txEl>
                                              <p:pRg st="0" end="0"/>
                                            </p:txEl>
                                          </p:spTgt>
                                        </p:tgtEl>
                                        <p:attrNameLst>
                                          <p:attrName>style.visibility</p:attrName>
                                        </p:attrNameLst>
                                      </p:cBhvr>
                                      <p:to>
                                        <p:strVal val="visible"/>
                                      </p:to>
                                    </p:set>
                                    <p:animEffect transition="in" filter="diamond(in)">
                                      <p:cBhvr>
                                        <p:cTn id="17" dur="1000"/>
                                        <p:tgtEl>
                                          <p:spTgt spid="5837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3080"/>
                                        </p:tgtEl>
                                        <p:attrNameLst>
                                          <p:attrName>style.visibility</p:attrName>
                                        </p:attrNameLst>
                                      </p:cBhvr>
                                      <p:to>
                                        <p:strVal val="visible"/>
                                      </p:to>
                                    </p:set>
                                    <p:anim calcmode="lin" valueType="num">
                                      <p:cBhvr additive="base">
                                        <p:cTn id="28" dur="500" fill="hold"/>
                                        <p:tgtEl>
                                          <p:spTgt spid="3080"/>
                                        </p:tgtEl>
                                        <p:attrNameLst>
                                          <p:attrName>ppt_x</p:attrName>
                                        </p:attrNameLst>
                                      </p:cBhvr>
                                      <p:tavLst>
                                        <p:tav tm="0">
                                          <p:val>
                                            <p:strVal val="0-#ppt_w/2"/>
                                          </p:val>
                                        </p:tav>
                                        <p:tav tm="100000">
                                          <p:val>
                                            <p:strVal val="#ppt_x"/>
                                          </p:val>
                                        </p:tav>
                                      </p:tavLst>
                                    </p:anim>
                                    <p:anim calcmode="lin" valueType="num">
                                      <p:cBhvr additive="base">
                                        <p:cTn id="29"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P spid="3078" grpId="0"/>
      <p:bldP spid="10" grpId="0" animBg="1"/>
      <p:bldP spid="30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79450" y="152400"/>
            <a:ext cx="6629400" cy="838200"/>
          </a:xfrm>
        </p:spPr>
        <p:txBody>
          <a:bodyPr/>
          <a:lstStyle/>
          <a:p>
            <a:r>
              <a:rPr lang="en-GB" sz="3600" b="1" smtClean="0">
                <a:solidFill>
                  <a:schemeClr val="bg2"/>
                </a:solidFill>
              </a:rPr>
              <a:t>Overcoming recall bias</a:t>
            </a:r>
          </a:p>
        </p:txBody>
      </p:sp>
      <p:sp>
        <p:nvSpPr>
          <p:cNvPr id="28675" name="Content Placeholder 2"/>
          <p:cNvSpPr>
            <a:spLocks noGrp="1"/>
          </p:cNvSpPr>
          <p:nvPr>
            <p:ph idx="1"/>
          </p:nvPr>
        </p:nvSpPr>
        <p:spPr/>
        <p:txBody>
          <a:bodyPr/>
          <a:lstStyle/>
          <a:p>
            <a:r>
              <a:rPr lang="en-GB" sz="2800" smtClean="0"/>
              <a:t>Overcoming recall bias can be achieved by using data recorded, for other purposes, before the outcome had occurred </a:t>
            </a:r>
          </a:p>
          <a:p>
            <a:r>
              <a:rPr lang="en-GB" sz="2800" smtClean="0"/>
              <a:t>e.g. data in medical records, vaccination card,…</a:t>
            </a:r>
          </a:p>
        </p:txBody>
      </p:sp>
      <p:sp>
        <p:nvSpPr>
          <p:cNvPr id="28676" name="Slide Number Placeholder 3"/>
          <p:cNvSpPr>
            <a:spLocks noGrp="1"/>
          </p:cNvSpPr>
          <p:nvPr>
            <p:ph type="sldNum" sz="quarter" idx="12"/>
          </p:nvPr>
        </p:nvSpPr>
        <p:spPr bwMode="auto">
          <a:noFill/>
          <a:ln>
            <a:miter lim="800000"/>
            <a:headEnd/>
            <a:tailEnd/>
          </a:ln>
        </p:spPr>
        <p:txBody>
          <a:bodyPr/>
          <a:lstStyle/>
          <a:p>
            <a:fld id="{9AEEB599-C068-4D71-9B49-45BA9FB133AC}"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2C01E951-B4C0-4594-981D-F832CF10DAA4}" type="slidenum">
              <a:rPr lang="en-GB"/>
              <a:pPr/>
              <a:t>16</a:t>
            </a:fld>
            <a:endParaRPr lang="en-GB"/>
          </a:p>
        </p:txBody>
      </p:sp>
      <p:sp>
        <p:nvSpPr>
          <p:cNvPr id="60418" name="Rectangle 2"/>
          <p:cNvSpPr>
            <a:spLocks noGrp="1" noChangeArrowheads="1"/>
          </p:cNvSpPr>
          <p:nvPr>
            <p:ph type="body" idx="1"/>
          </p:nvPr>
        </p:nvSpPr>
        <p:spPr>
          <a:xfrm>
            <a:off x="684213" y="2349500"/>
            <a:ext cx="8077200" cy="2879725"/>
          </a:xfrm>
        </p:spPr>
        <p:txBody>
          <a:bodyPr/>
          <a:lstStyle/>
          <a:p>
            <a:r>
              <a:rPr lang="en-GB" sz="2800" smtClean="0"/>
              <a:t>The interviewer may unconsciously probe diseased subjects more carefully about their past exposures.</a:t>
            </a:r>
          </a:p>
        </p:txBody>
      </p:sp>
      <p:sp>
        <p:nvSpPr>
          <p:cNvPr id="29700" name="Rectangle 3"/>
          <p:cNvSpPr>
            <a:spLocks noGrp="1" noChangeArrowheads="1"/>
          </p:cNvSpPr>
          <p:nvPr>
            <p:ph type="title"/>
          </p:nvPr>
        </p:nvSpPr>
        <p:spPr>
          <a:xfrm>
            <a:off x="685800" y="76200"/>
            <a:ext cx="7772400" cy="1143000"/>
          </a:xfrm>
        </p:spPr>
        <p:txBody>
          <a:bodyPr/>
          <a:lstStyle/>
          <a:p>
            <a:pPr eaLnBrk="1" hangingPunct="1"/>
            <a:r>
              <a:rPr lang="en-GB" sz="3600" b="1" smtClean="0">
                <a:solidFill>
                  <a:schemeClr val="bg2"/>
                </a:solidFill>
              </a:rPr>
              <a:t>Interviewer bias</a:t>
            </a:r>
          </a:p>
        </p:txBody>
      </p:sp>
      <p:sp>
        <p:nvSpPr>
          <p:cNvPr id="29701" name="Rectangle 5"/>
          <p:cNvSpPr>
            <a:spLocks noChangeArrowheads="1"/>
          </p:cNvSpPr>
          <p:nvPr/>
        </p:nvSpPr>
        <p:spPr bwMode="auto">
          <a:xfrm>
            <a:off x="457200" y="1484313"/>
            <a:ext cx="8382000" cy="461962"/>
          </a:xfrm>
          <a:prstGeom prst="rect">
            <a:avLst/>
          </a:prstGeom>
          <a:noFill/>
          <a:ln w="9525">
            <a:noFill/>
            <a:miter lim="800000"/>
            <a:headEnd/>
            <a:tailEnd/>
          </a:ln>
        </p:spPr>
        <p:txBody>
          <a:bodyPr>
            <a:spAutoFit/>
          </a:bodyPr>
          <a:lstStyle/>
          <a:p>
            <a:pPr algn="ctr"/>
            <a:r>
              <a:rPr lang="fr-CH" sz="2400" b="1">
                <a:latin typeface="Calibri" pitchFamily="34" charset="0"/>
              </a:rPr>
              <a:t>I</a:t>
            </a:r>
            <a:r>
              <a:rPr lang="en-GB" sz="2400" b="1">
                <a:latin typeface="Calibri" pitchFamily="34" charset="0"/>
              </a:rPr>
              <a:t>nvestigator asks cases and controls differently about exposure</a:t>
            </a:r>
            <a:endParaRPr lang="en-US" sz="24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09F6DD20-9C1E-4C6B-8807-4D0CD32D9963}" type="slidenum">
              <a:rPr lang="en-GB"/>
              <a:pPr/>
              <a:t>17</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smtClean="0">
                <a:latin typeface="Arial" charset="0"/>
              </a:rPr>
              <a:t>Odds ratio (cross product ratio)=</a:t>
            </a:r>
          </a:p>
          <a:p>
            <a:pPr eaLnBrk="1" hangingPunct="1">
              <a:lnSpc>
                <a:spcPct val="90000"/>
              </a:lnSpc>
              <a:buFont typeface="Arial" charset="0"/>
              <a:buNone/>
            </a:pPr>
            <a:r>
              <a:rPr lang="en-US" sz="2600" smtClean="0">
                <a:latin typeface="Arial" charset="0"/>
              </a:rPr>
              <a:t>600*750/400*250= 4.5</a:t>
            </a:r>
          </a:p>
        </p:txBody>
      </p:sp>
      <p:sp>
        <p:nvSpPr>
          <p:cNvPr id="31748"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31749" name="Object 6"/>
          <p:cNvGraphicFramePr>
            <a:graphicFrameLocks noChangeAspect="1"/>
          </p:cNvGraphicFramePr>
          <p:nvPr/>
        </p:nvGraphicFramePr>
        <p:xfrm>
          <a:off x="1536700" y="1700213"/>
          <a:ext cx="5915025" cy="2592387"/>
        </p:xfrm>
        <a:graphic>
          <a:graphicData uri="http://schemas.openxmlformats.org/presentationml/2006/ole">
            <mc:AlternateContent xmlns:mc="http://schemas.openxmlformats.org/markup-compatibility/2006">
              <mc:Choice xmlns:v="urn:schemas-microsoft-com:vml" Requires="v">
                <p:oleObj spid="_x0000_s31752" name="Document" r:id="rId5" imgW="5640028" imgH="2017088" progId="Word.Document.8">
                  <p:embed/>
                </p:oleObj>
              </mc:Choice>
              <mc:Fallback>
                <p:oleObj name="Document" r:id="rId5" imgW="5640028" imgH="2017088" progId="Word.Documen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r="31595"/>
                      <a:stretch>
                        <a:fillRect/>
                      </a:stretch>
                    </p:blipFill>
                    <p:spPr bwMode="auto">
                      <a:xfrm>
                        <a:off x="1536700" y="1700213"/>
                        <a:ext cx="5915025" cy="25923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1898D942-5358-4389-AF78-D1FCD6BF050E}" type="slidenum">
              <a:rPr lang="en-GB"/>
              <a:pPr/>
              <a:t>18</a:t>
            </a:fld>
            <a:endParaRPr lang="en-GB"/>
          </a:p>
        </p:txBody>
      </p:sp>
      <p:sp>
        <p:nvSpPr>
          <p:cNvPr id="33795" name="Rectangle 3"/>
          <p:cNvSpPr>
            <a:spLocks noGrp="1" noChangeArrowheads="1"/>
          </p:cNvSpPr>
          <p:nvPr>
            <p:ph type="title"/>
          </p:nvPr>
        </p:nvSpPr>
        <p:spPr>
          <a:xfrm>
            <a:off x="685800" y="44450"/>
            <a:ext cx="7772400" cy="1143000"/>
          </a:xfrm>
        </p:spPr>
        <p:txBody>
          <a:bodyPr/>
          <a:lstStyle/>
          <a:p>
            <a:pPr eaLnBrk="1" hangingPunct="1"/>
            <a:r>
              <a:rPr lang="en-GB" sz="3600" b="1" smtClean="0">
                <a:solidFill>
                  <a:schemeClr val="bg2"/>
                </a:solidFill>
              </a:rPr>
              <a:t>Interviewer bias</a:t>
            </a:r>
          </a:p>
        </p:txBody>
      </p:sp>
      <p:graphicFrame>
        <p:nvGraphicFramePr>
          <p:cNvPr id="5122" name="Object 6"/>
          <p:cNvGraphicFramePr>
            <a:graphicFrameLocks noChangeAspect="1"/>
          </p:cNvGraphicFramePr>
          <p:nvPr/>
        </p:nvGraphicFramePr>
        <p:xfrm>
          <a:off x="900113" y="2060575"/>
          <a:ext cx="6634162" cy="2592388"/>
        </p:xfrm>
        <a:graphic>
          <a:graphicData uri="http://schemas.openxmlformats.org/presentationml/2006/ole">
            <mc:AlternateContent xmlns:mc="http://schemas.openxmlformats.org/markup-compatibility/2006">
              <mc:Choice xmlns:v="urn:schemas-microsoft-com:vml" Requires="v">
                <p:oleObj spid="_x0000_s33799" name="Document" r:id="rId5" imgW="5640028" imgH="2020693" progId="Word.Document.8">
                  <p:embed/>
                </p:oleObj>
              </mc:Choice>
              <mc:Fallback>
                <p:oleObj name="Document" r:id="rId5" imgW="5640028" imgH="2020693" progId="Word.Documen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r="31595"/>
                      <a:stretch>
                        <a:fillRect/>
                      </a:stretch>
                    </p:blipFill>
                    <p:spPr bwMode="auto">
                      <a:xfrm>
                        <a:off x="900113" y="2060575"/>
                        <a:ext cx="6634162" cy="259238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1116013" y="2636838"/>
            <a:ext cx="7970837" cy="3937000"/>
            <a:chOff x="483" y="1920"/>
            <a:chExt cx="5021" cy="2480"/>
          </a:xfrm>
        </p:grpSpPr>
        <p:sp>
          <p:nvSpPr>
            <p:cNvPr id="33799" name="AutoShape 8"/>
            <p:cNvSpPr>
              <a:spLocks noChangeArrowheads="1"/>
            </p:cNvSpPr>
            <p:nvPr/>
          </p:nvSpPr>
          <p:spPr bwMode="auto">
            <a:xfrm>
              <a:off x="2784" y="1920"/>
              <a:ext cx="96" cy="192"/>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pPr eaLnBrk="1" hangingPunct="1"/>
              <a:endParaRPr lang="en-IN">
                <a:latin typeface="Tw Cen MT" pitchFamily="34" charset="0"/>
              </a:endParaRPr>
            </a:p>
          </p:txBody>
        </p:sp>
        <p:sp>
          <p:nvSpPr>
            <p:cNvPr id="33800" name="Rectangle 9"/>
            <p:cNvSpPr>
              <a:spLocks noChangeArrowheads="1"/>
            </p:cNvSpPr>
            <p:nvPr/>
          </p:nvSpPr>
          <p:spPr bwMode="auto">
            <a:xfrm>
              <a:off x="483" y="3372"/>
              <a:ext cx="5021" cy="1028"/>
            </a:xfrm>
            <a:prstGeom prst="rect">
              <a:avLst/>
            </a:prstGeom>
            <a:noFill/>
            <a:ln w="9525">
              <a:noFill/>
              <a:miter lim="800000"/>
              <a:headEnd/>
              <a:tailEnd/>
            </a:ln>
          </p:spPr>
          <p:txBody>
            <a:bodyPr>
              <a:spAutoFit/>
            </a:bodyPr>
            <a:lstStyle/>
            <a:p>
              <a:pPr>
                <a:buClr>
                  <a:srgbClr val="FF0000"/>
                </a:buClr>
                <a:buFontTx/>
                <a:buChar char="•"/>
              </a:pPr>
              <a:r>
                <a:rPr lang="en-GB" sz="2000"/>
                <a:t>The interviewer may unconsciously probe cancer patients more carefully about their past exposures to pesticides.</a:t>
              </a:r>
            </a:p>
            <a:p>
              <a:pPr>
                <a:buClr>
                  <a:srgbClr val="FF0000"/>
                </a:buClr>
                <a:buFontTx/>
                <a:buChar char="•"/>
              </a:pPr>
              <a:r>
                <a:rPr lang="fr-CH" sz="2000" b="1">
                  <a:latin typeface="Calibri" pitchFamily="34" charset="0"/>
                </a:rPr>
                <a:t>Odds Ratio= 5.8</a:t>
              </a:r>
            </a:p>
            <a:p>
              <a:pPr>
                <a:buClr>
                  <a:srgbClr val="FF0000"/>
                </a:buClr>
              </a:pPr>
              <a:r>
                <a:rPr lang="fr-CH" sz="2000" b="1">
                  <a:latin typeface="Calibri" pitchFamily="34" charset="0"/>
                </a:rPr>
                <a:t> </a:t>
              </a:r>
            </a:p>
            <a:p>
              <a:pPr>
                <a:buClr>
                  <a:srgbClr val="FF0000"/>
                </a:buClr>
                <a:buFontTx/>
                <a:buChar char="•"/>
              </a:pPr>
              <a:r>
                <a:rPr lang="fr-CH" sz="2000" b="1">
                  <a:latin typeface="Calibri" pitchFamily="34" charset="0"/>
                </a:rPr>
                <a:t>  </a:t>
              </a:r>
              <a:r>
                <a:rPr lang="en-GB" sz="2000" b="1">
                  <a:latin typeface="Calibri" pitchFamily="34" charset="0"/>
                </a:rPr>
                <a:t>Overestimation of  “a” </a:t>
              </a:r>
              <a:r>
                <a:rPr lang="en-GB" sz="2000" b="1">
                  <a:latin typeface="Calibri" pitchFamily="34" charset="0"/>
                  <a:sym typeface="Symbol" pitchFamily="18" charset="2"/>
                </a:rPr>
                <a:t></a:t>
              </a:r>
              <a:r>
                <a:rPr lang="en-GB" sz="2000" b="1">
                  <a:latin typeface="Calibri" pitchFamily="34" charset="0"/>
                </a:rPr>
                <a:t> overestimation of OR</a:t>
              </a:r>
            </a:p>
          </p:txBody>
        </p:sp>
      </p:grpSp>
      <p:sp>
        <p:nvSpPr>
          <p:cNvPr id="11" name="Rectangle 10"/>
          <p:cNvSpPr/>
          <p:nvPr/>
        </p:nvSpPr>
        <p:spPr>
          <a:xfrm>
            <a:off x="971550" y="1120775"/>
            <a:ext cx="7056438" cy="868363"/>
          </a:xfrm>
          <a:prstGeom prst="rect">
            <a:avLst/>
          </a:prstGeom>
        </p:spPr>
        <p:txBody>
          <a:bodyPr>
            <a:spAutoFit/>
          </a:bodyPr>
          <a:lstStyle/>
          <a:p>
            <a:pPr eaLnBrk="1" hangingPunct="1">
              <a:lnSpc>
                <a:spcPct val="90000"/>
              </a:lnSpc>
              <a:defRPr/>
            </a:pPr>
            <a:r>
              <a:rPr lang="en-GB" sz="2800" dirty="0">
                <a:latin typeface="+mn-lt"/>
                <a:cs typeface="Arial" panose="020B0604020202020204" pitchFamily="34" charset="0"/>
              </a:rPr>
              <a:t>Example; Investigator may probe exposure to pesticide among cancer cases than controls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ox(in)">
                                      <p:cBhvr>
                                        <p:cTn id="12" dur="500"/>
                                        <p:tgtEl>
                                          <p:spTgt spid="51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a:buFont typeface="Arial" charset="0"/>
              <a:buNone/>
            </a:pPr>
            <a:r>
              <a:rPr lang="en-GB" sz="2800" smtClean="0"/>
              <a:t>–All study staff assessing exposures should be </a:t>
            </a:r>
            <a:r>
              <a:rPr lang="en-GB" sz="2800" u="sng" smtClean="0"/>
              <a:t>blinded</a:t>
            </a:r>
            <a:r>
              <a:rPr lang="en-GB" sz="2800" smtClean="0"/>
              <a:t> to outcome status (case or control)</a:t>
            </a:r>
          </a:p>
          <a:p>
            <a:pPr>
              <a:buFont typeface="Arial" charset="0"/>
              <a:buNone/>
            </a:pPr>
            <a:r>
              <a:rPr lang="en-GB" sz="2800" smtClean="0"/>
              <a:t>If possible, blind both the interviewer and the subject to the real study hypothesis</a:t>
            </a:r>
          </a:p>
          <a:p>
            <a:pPr>
              <a:buFont typeface="Arial" charset="0"/>
              <a:buNone/>
            </a:pPr>
            <a:r>
              <a:rPr lang="en-GB" sz="2800" smtClean="0"/>
              <a:t>– Interviews should adhere to a standardized format</a:t>
            </a:r>
          </a:p>
          <a:p>
            <a:pPr>
              <a:buFont typeface="Arial" charset="0"/>
              <a:buNone/>
            </a:pPr>
            <a:r>
              <a:rPr lang="en-GB" sz="2800" smtClean="0"/>
              <a:t>– Objective measures (hard data) should be used where possible. e.g. Blood tests better than history of hyper-cholesterolemia </a:t>
            </a:r>
          </a:p>
        </p:txBody>
      </p:sp>
      <p:sp>
        <p:nvSpPr>
          <p:cNvPr id="35843" name="Title 1"/>
          <p:cNvSpPr>
            <a:spLocks noGrp="1"/>
          </p:cNvSpPr>
          <p:nvPr>
            <p:ph type="title"/>
          </p:nvPr>
        </p:nvSpPr>
        <p:spPr>
          <a:xfrm>
            <a:off x="457200" y="214313"/>
            <a:ext cx="6629400" cy="838200"/>
          </a:xfrm>
        </p:spPr>
        <p:txBody>
          <a:bodyPr/>
          <a:lstStyle/>
          <a:p>
            <a:r>
              <a:rPr lang="en-GB" sz="3200" b="1" smtClean="0">
                <a:solidFill>
                  <a:schemeClr val="bg2"/>
                </a:solidFill>
              </a:rPr>
              <a:t>Overcoming interviewing bias</a:t>
            </a:r>
          </a:p>
        </p:txBody>
      </p:sp>
      <p:sp>
        <p:nvSpPr>
          <p:cNvPr id="35844" name="Slide Number Placeholder 3"/>
          <p:cNvSpPr>
            <a:spLocks noGrp="1"/>
          </p:cNvSpPr>
          <p:nvPr>
            <p:ph type="sldNum" sz="quarter" idx="12"/>
          </p:nvPr>
        </p:nvSpPr>
        <p:spPr bwMode="auto">
          <a:noFill/>
          <a:ln>
            <a:miter lim="800000"/>
            <a:headEnd/>
            <a:tailEnd/>
          </a:ln>
        </p:spPr>
        <p:txBody>
          <a:bodyPr/>
          <a:lstStyle/>
          <a:p>
            <a:fld id="{87C97E67-DD29-4914-8031-81C263B26EFC}"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6629400" cy="990600"/>
          </a:xfrm>
        </p:spPr>
        <p:txBody>
          <a:bodyPr/>
          <a:lstStyle/>
          <a:p>
            <a:pPr eaLnBrk="1" hangingPunct="1"/>
            <a:r>
              <a:rPr lang="en-US" b="1" smtClean="0">
                <a:solidFill>
                  <a:schemeClr val="bg2"/>
                </a:solidFill>
                <a:latin typeface="Footlight MT Light" pitchFamily="18" charset="0"/>
              </a:rPr>
              <a:t>OBJECTIVES OF THE LECTURE</a:t>
            </a:r>
          </a:p>
        </p:txBody>
      </p:sp>
      <p:sp>
        <p:nvSpPr>
          <p:cNvPr id="4099" name="Content Placeholder 2"/>
          <p:cNvSpPr>
            <a:spLocks noGrp="1"/>
          </p:cNvSpPr>
          <p:nvPr>
            <p:ph idx="1"/>
          </p:nvPr>
        </p:nvSpPr>
        <p:spPr>
          <a:xfrm>
            <a:off x="457200" y="1412875"/>
            <a:ext cx="8362950" cy="4060825"/>
          </a:xfrm>
        </p:spPr>
        <p:txBody>
          <a:bodyPr/>
          <a:lstStyle/>
          <a:p>
            <a:pPr marL="514350" indent="-514350" eaLnBrk="1" hangingPunct="1">
              <a:buFont typeface="Arial" panose="020B0604020202020204" pitchFamily="34" charset="0"/>
              <a:buNone/>
              <a:defRPr/>
            </a:pPr>
            <a:r>
              <a:rPr lang="en-US" sz="2800" b="1" dirty="0" smtClean="0">
                <a:solidFill>
                  <a:srgbClr val="FFC000"/>
                </a:solidFill>
                <a:effectLst>
                  <a:outerShdw blurRad="38100" dist="38100" dir="2700000" algn="tl">
                    <a:srgbClr val="000000">
                      <a:alpha val="43137"/>
                    </a:srgbClr>
                  </a:outerShdw>
                </a:effectLst>
              </a:rPr>
              <a:t>At the end of the session students should be able to:</a:t>
            </a:r>
          </a:p>
          <a:p>
            <a:pPr marL="514350" indent="-514350">
              <a:buFont typeface="+mj-lt"/>
              <a:buAutoNum type="arabicPeriod"/>
              <a:defRPr/>
            </a:pPr>
            <a:r>
              <a:rPr lang="en-GB" sz="2800" dirty="0"/>
              <a:t>Construct a 2X2 table to </a:t>
            </a:r>
            <a:r>
              <a:rPr lang="en-GB" sz="2800" dirty="0" smtClean="0"/>
              <a:t>present findings of a case control study</a:t>
            </a:r>
          </a:p>
          <a:p>
            <a:pPr marL="514350" indent="-514350">
              <a:buFont typeface="+mj-lt"/>
              <a:buAutoNum type="arabicPeriod"/>
              <a:defRPr/>
            </a:pPr>
            <a:r>
              <a:rPr lang="en-US" sz="2800" dirty="0" smtClean="0">
                <a:latin typeface="Franklin Gothic Book" pitchFamily="34" charset="0"/>
              </a:rPr>
              <a:t>Calculate and interpret the odds ratio in case control studies</a:t>
            </a:r>
          </a:p>
          <a:p>
            <a:pPr marL="514350" indent="-514350">
              <a:buFont typeface="+mj-lt"/>
              <a:buAutoNum type="arabicPeriod"/>
              <a:defRPr/>
            </a:pPr>
            <a:r>
              <a:rPr lang="en-US" sz="2800" dirty="0" smtClean="0">
                <a:latin typeface="Franklin Gothic Book" pitchFamily="34" charset="0"/>
              </a:rPr>
              <a:t>Define bias</a:t>
            </a:r>
          </a:p>
          <a:p>
            <a:pPr marL="514350" indent="-514350">
              <a:buFont typeface="+mj-lt"/>
              <a:buAutoNum type="arabicPeriod"/>
              <a:defRPr/>
            </a:pPr>
            <a:r>
              <a:rPr lang="en-US" sz="2800" dirty="0" smtClean="0">
                <a:latin typeface="Franklin Gothic Book" pitchFamily="34" charset="0"/>
              </a:rPr>
              <a:t>Know the common types of bias in case control studies</a:t>
            </a:r>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7173" name="Slide Number Placeholder 4"/>
          <p:cNvSpPr>
            <a:spLocks noGrp="1"/>
          </p:cNvSpPr>
          <p:nvPr>
            <p:ph type="sldNum" sz="quarter" idx="12"/>
          </p:nvPr>
        </p:nvSpPr>
        <p:spPr bwMode="auto">
          <a:noFill/>
          <a:ln>
            <a:miter lim="800000"/>
            <a:headEnd/>
            <a:tailEnd/>
          </a:ln>
        </p:spPr>
        <p:txBody>
          <a:bodyPr/>
          <a:lstStyle/>
          <a:p>
            <a:fld id="{580CFCA4-05BD-4BD2-8105-59B54D175E30}"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smtClean="0">
                <a:solidFill>
                  <a:schemeClr val="bg2"/>
                </a:solidFill>
              </a:rPr>
              <a:t>References</a:t>
            </a:r>
          </a:p>
        </p:txBody>
      </p:sp>
      <p:sp>
        <p:nvSpPr>
          <p:cNvPr id="36867" name="Content Placeholder 2"/>
          <p:cNvSpPr>
            <a:spLocks noGrp="1"/>
          </p:cNvSpPr>
          <p:nvPr>
            <p:ph idx="1"/>
          </p:nvPr>
        </p:nvSpPr>
        <p:spPr/>
        <p:txBody>
          <a:bodyPr/>
          <a:lstStyle/>
          <a:p>
            <a:r>
              <a:rPr lang="en-GB" sz="3200" smtClean="0"/>
              <a:t>C J Mann. Observational research methods. Research design II: cohort, cross sectional, and case-control studies. Emerg Med J 2003;20:54–60</a:t>
            </a:r>
          </a:p>
          <a:p>
            <a:r>
              <a:rPr lang="en-GB" sz="3200" smtClean="0"/>
              <a:t>Hulley SB, Cummings SR, Browner WS, Grady DG, Newman TB. Designing Clinical Research, 3rd Edition 2007 Lippincott Williams &amp; Wilkins</a:t>
            </a:r>
          </a:p>
          <a:p>
            <a:endParaRPr lang="en-US" sz="3200" b="1" smtClean="0"/>
          </a:p>
        </p:txBody>
      </p:sp>
      <p:sp>
        <p:nvSpPr>
          <p:cNvPr id="36868" name="Slide Number Placeholder 3"/>
          <p:cNvSpPr>
            <a:spLocks noGrp="1"/>
          </p:cNvSpPr>
          <p:nvPr>
            <p:ph type="sldNum" sz="quarter" idx="12"/>
          </p:nvPr>
        </p:nvSpPr>
        <p:spPr bwMode="auto">
          <a:noFill/>
          <a:ln>
            <a:miter lim="800000"/>
            <a:headEnd/>
            <a:tailEnd/>
          </a:ln>
        </p:spPr>
        <p:txBody>
          <a:bodyPr/>
          <a:lstStyle/>
          <a:p>
            <a:fld id="{3D770C8E-845D-42EC-AE4A-5BD850BCEC90}" type="slidenum">
              <a:rPr lang="en-US"/>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ln>
            <a:miter lim="800000"/>
            <a:headEnd/>
            <a:tailEnd/>
          </a:ln>
        </p:spPr>
        <p:txBody>
          <a:bodyPr/>
          <a:lstStyle/>
          <a:p>
            <a:fld id="{34100D12-5BA9-4AD2-AD52-DDDA432243E7}" type="slidenum">
              <a:rPr lang="en-GB"/>
              <a:pPr/>
              <a:t>3</a:t>
            </a:fld>
            <a:endParaRPr lang="en-GB"/>
          </a:p>
        </p:txBody>
      </p:sp>
      <p:sp>
        <p:nvSpPr>
          <p:cNvPr id="60418" name="Rectangle 2"/>
          <p:cNvSpPr>
            <a:spLocks noGrp="1" noChangeArrowheads="1"/>
          </p:cNvSpPr>
          <p:nvPr>
            <p:ph type="body" idx="1"/>
          </p:nvPr>
        </p:nvSpPr>
        <p:spPr>
          <a:xfrm>
            <a:off x="395288" y="1412875"/>
            <a:ext cx="8353425" cy="4464050"/>
          </a:xfrm>
        </p:spPr>
        <p:txBody>
          <a:bodyPr/>
          <a:lstStyle/>
          <a:p>
            <a:pPr eaLnBrk="1" hangingPunct="1">
              <a:lnSpc>
                <a:spcPct val="90000"/>
              </a:lnSpc>
              <a:buFont typeface="Arial" charset="0"/>
              <a:buNone/>
            </a:pPr>
            <a:r>
              <a:rPr lang="en-GB" sz="2800" smtClean="0"/>
              <a:t>In a case-control study to examine the association between pesticide exposure and cancer,  the researcher selected 1000 cancer patients and a similar number of matched control of same age and sex. He detected 600 patients with history of exposure to pesticides and 250 exposed among the controls.</a:t>
            </a:r>
          </a:p>
          <a:p>
            <a:pPr eaLnBrk="1" hangingPunct="1">
              <a:lnSpc>
                <a:spcPct val="90000"/>
              </a:lnSpc>
              <a:buFont typeface="Arial" charset="0"/>
              <a:buNone/>
            </a:pPr>
            <a:endParaRPr lang="en-GB" sz="2800" smtClean="0"/>
          </a:p>
          <a:p>
            <a:pPr eaLnBrk="1" hangingPunct="1">
              <a:lnSpc>
                <a:spcPct val="90000"/>
              </a:lnSpc>
              <a:buFont typeface="Arial" charset="0"/>
              <a:buNone/>
            </a:pPr>
            <a:r>
              <a:rPr lang="en-GB" sz="2800" b="1" smtClean="0"/>
              <a:t>Construct a 2X2 table to present these findings? </a:t>
            </a:r>
            <a:endParaRPr lang="en-US" sz="2800" b="1" smtClean="0">
              <a:latin typeface="Arial" charset="0"/>
            </a:endParaRPr>
          </a:p>
        </p:txBody>
      </p:sp>
      <p:sp>
        <p:nvSpPr>
          <p:cNvPr id="8196" name="Rectangle 3"/>
          <p:cNvSpPr>
            <a:spLocks noGrp="1" noChangeArrowheads="1"/>
          </p:cNvSpPr>
          <p:nvPr>
            <p:ph type="title"/>
          </p:nvPr>
        </p:nvSpPr>
        <p:spPr>
          <a:xfrm>
            <a:off x="611188" y="-26988"/>
            <a:ext cx="7772400" cy="1143001"/>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2X2 Table </a:t>
            </a:r>
            <a:endParaRPr lang="ar-EG" smtClean="0"/>
          </a:p>
        </p:txBody>
      </p:sp>
      <p:graphicFrame>
        <p:nvGraphicFramePr>
          <p:cNvPr id="5" name="Content Placeholder 4"/>
          <p:cNvGraphicFramePr>
            <a:graphicFrameLocks noGrp="1"/>
          </p:cNvGraphicFramePr>
          <p:nvPr>
            <p:ph idx="1"/>
          </p:nvPr>
        </p:nvGraphicFramePr>
        <p:xfrm>
          <a:off x="1459572" y="1484313"/>
          <a:ext cx="6663666" cy="2072640"/>
        </p:xfrm>
        <a:graphic>
          <a:graphicData uri="http://schemas.openxmlformats.org/drawingml/2006/table">
            <a:tbl>
              <a:tblPr rtl="1" firstRow="1" bandRow="1">
                <a:tableStyleId>{5C22544A-7EE6-4342-B048-85BDC9FD1C3A}</a:tableStyleId>
              </a:tblPr>
              <a:tblGrid>
                <a:gridCol w="1517159"/>
                <a:gridCol w="1527514"/>
                <a:gridCol w="1295767"/>
                <a:gridCol w="2323226"/>
              </a:tblGrid>
              <a:tr h="414046">
                <a:tc>
                  <a:txBody>
                    <a:bodyPr/>
                    <a:lstStyle/>
                    <a:p>
                      <a:pPr algn="l" rtl="0"/>
                      <a:r>
                        <a:rPr lang="en-US" sz="2800" dirty="0" smtClean="0">
                          <a:solidFill>
                            <a:schemeClr val="accent3"/>
                          </a:solidFill>
                        </a:rPr>
                        <a:t>Total</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Controls</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Cancer</a:t>
                      </a:r>
                      <a:endParaRPr lang="ar-EG" sz="2800" dirty="0">
                        <a:solidFill>
                          <a:schemeClr val="accent3"/>
                        </a:solidFill>
                      </a:endParaRPr>
                    </a:p>
                  </a:txBody>
                  <a:tcPr>
                    <a:solidFill>
                      <a:schemeClr val="accent1">
                        <a:lumMod val="40000"/>
                        <a:lumOff val="60000"/>
                      </a:schemeClr>
                    </a:solidFill>
                  </a:tcPr>
                </a:tc>
                <a:tc>
                  <a:txBody>
                    <a:bodyPr/>
                    <a:lstStyle/>
                    <a:p>
                      <a:pPr algn="l" rtl="0"/>
                      <a:endParaRPr lang="ar-EG" sz="2800">
                        <a:solidFill>
                          <a:schemeClr val="accent3"/>
                        </a:solidFill>
                      </a:endParaRPr>
                    </a:p>
                  </a:txBody>
                  <a:tcPr>
                    <a:solidFill>
                      <a:schemeClr val="accent1">
                        <a:lumMod val="40000"/>
                        <a:lumOff val="60000"/>
                      </a:schemeClr>
                    </a:solidFill>
                  </a:tcPr>
                </a:tc>
              </a:tr>
              <a:tr h="414046">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250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600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Exposed</a:t>
                      </a:r>
                      <a:endParaRPr lang="ar-EG" sz="2800" dirty="0">
                        <a:solidFill>
                          <a:schemeClr val="accent3"/>
                        </a:solidFill>
                      </a:endParaRPr>
                    </a:p>
                  </a:txBody>
                  <a:tcPr>
                    <a:solidFill>
                      <a:schemeClr val="accent1">
                        <a:lumMod val="40000"/>
                        <a:lumOff val="60000"/>
                      </a:schemeClr>
                    </a:solidFill>
                  </a:tcPr>
                </a:tc>
              </a:tr>
              <a:tr h="414046">
                <a:tc>
                  <a:txBody>
                    <a:bodyPr/>
                    <a:lstStyle/>
                    <a:p>
                      <a:pPr algn="l" rtl="0"/>
                      <a:endParaRPr lang="ar-EG" sz="2800">
                        <a:solidFill>
                          <a:schemeClr val="accent3"/>
                        </a:solidFill>
                      </a:endParaRPr>
                    </a:p>
                  </a:txBody>
                  <a:tcPr>
                    <a:solidFill>
                      <a:schemeClr val="accent1">
                        <a:lumMod val="40000"/>
                        <a:lumOff val="60000"/>
                      </a:schemeClr>
                    </a:solidFill>
                  </a:tcPr>
                </a:tc>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Not exposed</a:t>
                      </a:r>
                      <a:endParaRPr lang="ar-EG" sz="2800" dirty="0">
                        <a:solidFill>
                          <a:schemeClr val="accent3"/>
                        </a:solidFill>
                      </a:endParaRPr>
                    </a:p>
                  </a:txBody>
                  <a:tcPr>
                    <a:solidFill>
                      <a:schemeClr val="accent1">
                        <a:lumMod val="40000"/>
                        <a:lumOff val="60000"/>
                      </a:schemeClr>
                    </a:solidFill>
                  </a:tcPr>
                </a:tc>
              </a:tr>
              <a:tr h="414046">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1000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1000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Total</a:t>
                      </a:r>
                      <a:endParaRPr lang="ar-EG" sz="2800" dirty="0">
                        <a:solidFill>
                          <a:schemeClr val="accent3"/>
                        </a:solidFill>
                      </a:endParaRPr>
                    </a:p>
                  </a:txBody>
                  <a:tcPr>
                    <a:solidFill>
                      <a:schemeClr val="accent1">
                        <a:lumMod val="40000"/>
                        <a:lumOff val="60000"/>
                      </a:schemeClr>
                    </a:solidFill>
                  </a:tcPr>
                </a:tc>
              </a:tr>
            </a:tbl>
          </a:graphicData>
        </a:graphic>
      </p:graphicFrame>
      <p:sp>
        <p:nvSpPr>
          <p:cNvPr id="10270" name="Slide Number Placeholder 3"/>
          <p:cNvSpPr>
            <a:spLocks noGrp="1"/>
          </p:cNvSpPr>
          <p:nvPr>
            <p:ph type="sldNum" sz="quarter" idx="12"/>
          </p:nvPr>
        </p:nvSpPr>
        <p:spPr bwMode="auto">
          <a:noFill/>
          <a:ln>
            <a:miter lim="800000"/>
            <a:headEnd/>
            <a:tailEnd/>
          </a:ln>
        </p:spPr>
        <p:txBody>
          <a:bodyPr/>
          <a:lstStyle/>
          <a:p>
            <a:fld id="{E73F7ABA-66F4-4B9F-803D-67D4A827A1F5}"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bwMode="auto">
          <a:noFill/>
          <a:ln>
            <a:miter lim="800000"/>
            <a:headEnd/>
            <a:tailEnd/>
          </a:ln>
        </p:spPr>
        <p:txBody>
          <a:bodyPr/>
          <a:lstStyle/>
          <a:p>
            <a:fld id="{F9330442-8C4B-49F5-853E-A02DBFE9AED4}" type="slidenum">
              <a:rPr lang="en-GB"/>
              <a:pPr/>
              <a:t>5</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b="1" smtClean="0">
                <a:latin typeface="Arial" charset="0"/>
              </a:rPr>
              <a:t>Calculate Odds ratio (cross product ratio)?</a:t>
            </a:r>
          </a:p>
        </p:txBody>
      </p:sp>
      <p:sp>
        <p:nvSpPr>
          <p:cNvPr id="11268"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11269" name="Object 6"/>
          <p:cNvGraphicFramePr>
            <a:graphicFrameLocks noChangeAspect="1"/>
          </p:cNvGraphicFramePr>
          <p:nvPr/>
        </p:nvGraphicFramePr>
        <p:xfrm>
          <a:off x="1536700" y="1700213"/>
          <a:ext cx="5915025" cy="2592387"/>
        </p:xfrm>
        <a:graphic>
          <a:graphicData uri="http://schemas.openxmlformats.org/presentationml/2006/ole">
            <mc:AlternateContent xmlns:mc="http://schemas.openxmlformats.org/markup-compatibility/2006">
              <mc:Choice xmlns:v="urn:schemas-microsoft-com:vml" Requires="v">
                <p:oleObj spid="_x0000_s11272" name="Document" r:id="rId5" imgW="5640028" imgH="2017088" progId="Word.Document.8">
                  <p:embed/>
                </p:oleObj>
              </mc:Choice>
              <mc:Fallback>
                <p:oleObj name="Document" r:id="rId5" imgW="5640028" imgH="2017088" progId="Word.Documen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r="31595"/>
                      <a:stretch>
                        <a:fillRect/>
                      </a:stretch>
                    </p:blipFill>
                    <p:spPr bwMode="auto">
                      <a:xfrm>
                        <a:off x="1536700" y="1700213"/>
                        <a:ext cx="5915025" cy="25923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ln>
            <a:miter lim="800000"/>
            <a:headEnd/>
            <a:tailEnd/>
          </a:ln>
        </p:spPr>
        <p:txBody>
          <a:bodyPr/>
          <a:lstStyle/>
          <a:p>
            <a:fld id="{DBBB0022-DDCC-4CF8-BBAE-984014DE6B55}" type="slidenum">
              <a:rPr lang="en-GB"/>
              <a:pPr/>
              <a:t>6</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smtClean="0">
                <a:latin typeface="Arial" charset="0"/>
              </a:rPr>
              <a:t>Odds ratio (cross product ratio)=</a:t>
            </a:r>
          </a:p>
          <a:p>
            <a:pPr eaLnBrk="1" hangingPunct="1">
              <a:lnSpc>
                <a:spcPct val="90000"/>
              </a:lnSpc>
              <a:buFont typeface="Arial" charset="0"/>
              <a:buNone/>
            </a:pPr>
            <a:r>
              <a:rPr lang="en-US" sz="2600" smtClean="0">
                <a:latin typeface="Arial" charset="0"/>
              </a:rPr>
              <a:t>600*750/400*250= 4.5</a:t>
            </a:r>
          </a:p>
        </p:txBody>
      </p:sp>
      <p:sp>
        <p:nvSpPr>
          <p:cNvPr id="13316"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13317" name="Object 6"/>
          <p:cNvGraphicFramePr>
            <a:graphicFrameLocks noChangeAspect="1"/>
          </p:cNvGraphicFramePr>
          <p:nvPr/>
        </p:nvGraphicFramePr>
        <p:xfrm>
          <a:off x="1536700" y="1700213"/>
          <a:ext cx="5915025" cy="2592387"/>
        </p:xfrm>
        <a:graphic>
          <a:graphicData uri="http://schemas.openxmlformats.org/presentationml/2006/ole">
            <mc:AlternateContent xmlns:mc="http://schemas.openxmlformats.org/markup-compatibility/2006">
              <mc:Choice xmlns:v="urn:schemas-microsoft-com:vml" Requires="v">
                <p:oleObj spid="_x0000_s13320" name="Document" r:id="rId5" imgW="5640028" imgH="2017088" progId="Word.Document.8">
                  <p:embed/>
                </p:oleObj>
              </mc:Choice>
              <mc:Fallback>
                <p:oleObj name="Document" r:id="rId5" imgW="5640028" imgH="2017088" progId="Word.Documen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r="31595"/>
                      <a:stretch>
                        <a:fillRect/>
                      </a:stretch>
                    </p:blipFill>
                    <p:spPr bwMode="auto">
                      <a:xfrm>
                        <a:off x="1536700" y="1700213"/>
                        <a:ext cx="5915025" cy="25923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1789" name="Group 45"/>
          <p:cNvGraphicFramePr>
            <a:graphicFrameLocks noGrp="1"/>
          </p:cNvGraphicFramePr>
          <p:nvPr>
            <p:ph type="tbl" idx="1"/>
          </p:nvPr>
        </p:nvGraphicFramePr>
        <p:xfrm>
          <a:off x="228600" y="1066800"/>
          <a:ext cx="8686800" cy="5335588"/>
        </p:xfrm>
        <a:graphic>
          <a:graphicData uri="http://schemas.openxmlformats.org/drawingml/2006/table">
            <a:tbl>
              <a:tblPr rtl="1"/>
              <a:tblGrid>
                <a:gridCol w="2428875"/>
                <a:gridCol w="2085975"/>
                <a:gridCol w="2000250"/>
                <a:gridCol w="2171700"/>
              </a:tblGrid>
              <a:tr h="1435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OR&gt;1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OR&lt;1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cs typeface="Arial" charset="0"/>
                        </a:rPr>
                        <a:t>OR=1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accent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93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of exposure </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for cases are greater than the odds of exposure for controls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of exposure for cases are less than the odds of exposure for controls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Times New Roman" pitchFamily="18" charset="0"/>
                          <a:cs typeface="Times New Roman" pitchFamily="18" charset="0"/>
                        </a:rPr>
                        <a:t>Odds of exposure are equal among cases and controls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comparison between cases and controls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increases disease risk</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(Risk factor)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reduces disease risk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(Protective</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factor)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Times New Roman" pitchFamily="18" charset="0"/>
                        </a:rPr>
                        <a:t>Particular exposure is not a risk factor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as a risk factor for the disease?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4" name="Rectangle 2"/>
          <p:cNvSpPr>
            <a:spLocks noChangeArrowheads="1"/>
          </p:cNvSpPr>
          <p:nvPr/>
        </p:nvSpPr>
        <p:spPr bwMode="auto">
          <a:xfrm>
            <a:off x="906463" y="228600"/>
            <a:ext cx="6970712" cy="657225"/>
          </a:xfrm>
          <a:prstGeom prst="rect">
            <a:avLst/>
          </a:prstGeom>
          <a:noFill/>
          <a:ln w="9525">
            <a:noFill/>
            <a:miter lim="800000"/>
            <a:headEnd/>
            <a:tailEnd/>
          </a:ln>
        </p:spPr>
        <p:txBody>
          <a:bodyPr wrap="none">
            <a:spAutoFit/>
          </a:bodyPr>
          <a:lstStyle/>
          <a:p>
            <a:pPr marL="609600" indent="-609600" algn="ctr" eaLnBrk="1" hangingPunct="1">
              <a:lnSpc>
                <a:spcPct val="130000"/>
              </a:lnSpc>
              <a:buClr>
                <a:schemeClr val="hlink"/>
              </a:buClr>
              <a:buFont typeface="Wingdings" pitchFamily="2" charset="2"/>
              <a:buNone/>
              <a:tabLst>
                <a:tab pos="2070100" algn="l"/>
              </a:tabLst>
            </a:pPr>
            <a:r>
              <a:rPr lang="en-US" sz="3200" b="1">
                <a:solidFill>
                  <a:schemeClr val="bg2"/>
                </a:solidFill>
                <a:latin typeface="Tahoma" pitchFamily="34" charset="0"/>
                <a:cs typeface="Tahoma" pitchFamily="34" charset="0"/>
              </a:rPr>
              <a:t>Interpretation of (OR) odds ratio</a:t>
            </a:r>
          </a:p>
        </p:txBody>
      </p:sp>
      <p:sp>
        <p:nvSpPr>
          <p:cNvPr id="15385" name="Slide Number Placeholder 4"/>
          <p:cNvSpPr>
            <a:spLocks noGrp="1"/>
          </p:cNvSpPr>
          <p:nvPr>
            <p:ph type="sldNum" sz="quarter" idx="12"/>
          </p:nvPr>
        </p:nvSpPr>
        <p:spPr bwMode="auto">
          <a:noFill/>
          <a:ln>
            <a:miter lim="800000"/>
            <a:headEnd/>
            <a:tailEnd/>
          </a:ln>
        </p:spPr>
        <p:txBody>
          <a:bodyPr/>
          <a:lstStyle/>
          <a:p>
            <a:fld id="{E799DDEC-6313-4A98-AA38-F9BB354B3E63}" type="slidenum">
              <a:rPr lang="ar-SA"/>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noFill/>
          <a:ln>
            <a:miter lim="800000"/>
            <a:headEnd/>
            <a:tailEnd/>
          </a:ln>
        </p:spPr>
        <p:txBody>
          <a:bodyPr/>
          <a:lstStyle/>
          <a:p>
            <a:fld id="{6DF9A45B-E531-4F27-9804-29A37B99EA51}" type="slidenum">
              <a:rPr lang="en-GB"/>
              <a:pPr/>
              <a:t>8</a:t>
            </a:fld>
            <a:endParaRPr lang="en-GB"/>
          </a:p>
        </p:txBody>
      </p:sp>
      <p:sp>
        <p:nvSpPr>
          <p:cNvPr id="16387" name="Rectangle 2"/>
          <p:cNvSpPr>
            <a:spLocks noGrp="1" noChangeArrowheads="1"/>
          </p:cNvSpPr>
          <p:nvPr>
            <p:ph type="title"/>
          </p:nvPr>
        </p:nvSpPr>
        <p:spPr>
          <a:xfrm>
            <a:off x="685800" y="188913"/>
            <a:ext cx="7772400" cy="1143000"/>
          </a:xfrm>
        </p:spPr>
        <p:txBody>
          <a:bodyPr/>
          <a:lstStyle/>
          <a:p>
            <a:pPr eaLnBrk="1" hangingPunct="1"/>
            <a:r>
              <a:rPr lang="en-GB" b="1" smtClean="0">
                <a:solidFill>
                  <a:schemeClr val="bg2"/>
                </a:solidFill>
                <a:latin typeface="Arial" charset="0"/>
              </a:rPr>
              <a:t>Definition of bias</a:t>
            </a:r>
          </a:p>
        </p:txBody>
      </p:sp>
      <p:sp>
        <p:nvSpPr>
          <p:cNvPr id="16388" name="Rectangle 6"/>
          <p:cNvSpPr>
            <a:spLocks noChangeArrowheads="1"/>
          </p:cNvSpPr>
          <p:nvPr/>
        </p:nvSpPr>
        <p:spPr bwMode="auto">
          <a:xfrm>
            <a:off x="701675" y="1570038"/>
            <a:ext cx="7831138" cy="1951037"/>
          </a:xfrm>
          <a:prstGeom prst="rect">
            <a:avLst/>
          </a:prstGeom>
          <a:noFill/>
          <a:ln w="9525">
            <a:noFill/>
            <a:miter lim="800000"/>
            <a:headEnd/>
            <a:tailEnd/>
          </a:ln>
        </p:spPr>
        <p:txBody>
          <a:bodyPr>
            <a:spAutoFit/>
          </a:bodyPr>
          <a:lstStyle/>
          <a:p>
            <a:pPr indent="373063" eaLnBrk="1" hangingPunct="1">
              <a:lnSpc>
                <a:spcPct val="150000"/>
              </a:lnSpc>
            </a:pPr>
            <a:r>
              <a:rPr lang="en-GB" sz="2800"/>
              <a:t>Any </a:t>
            </a:r>
            <a:r>
              <a:rPr lang="en-GB" sz="2800" u="sng"/>
              <a:t>systematic error</a:t>
            </a:r>
            <a:r>
              <a:rPr lang="en-GB" sz="2800"/>
              <a:t> in an epidemiological study </a:t>
            </a:r>
            <a:r>
              <a:rPr lang="fr-FR" sz="2800"/>
              <a:t>that </a:t>
            </a:r>
            <a:r>
              <a:rPr lang="en-GB" sz="2800"/>
              <a:t>results in an incorrect estimate of the association between exposure and disease</a:t>
            </a:r>
          </a:p>
        </p:txBody>
      </p:sp>
    </p:spTree>
  </p:cSld>
  <p:clrMapOvr>
    <a:masterClrMapping/>
  </p:clrMapOvr>
  <p:transition advTm="224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noFill/>
          <a:ln>
            <a:miter lim="800000"/>
            <a:headEnd/>
            <a:tailEnd/>
          </a:ln>
        </p:spPr>
        <p:txBody>
          <a:bodyPr/>
          <a:lstStyle/>
          <a:p>
            <a:fld id="{2FCA38DC-8C26-4685-9DC1-893E336136D9}" type="slidenum">
              <a:rPr lang="en-GB"/>
              <a:pPr/>
              <a:t>9</a:t>
            </a:fld>
            <a:endParaRPr lang="en-GB"/>
          </a:p>
        </p:txBody>
      </p:sp>
      <p:sp>
        <p:nvSpPr>
          <p:cNvPr id="18435" name="Rectangle 2"/>
          <p:cNvSpPr>
            <a:spLocks noGrp="1" noChangeArrowheads="1"/>
          </p:cNvSpPr>
          <p:nvPr>
            <p:ph type="title"/>
          </p:nvPr>
        </p:nvSpPr>
        <p:spPr>
          <a:xfrm>
            <a:off x="685800" y="115888"/>
            <a:ext cx="7772400" cy="1143000"/>
          </a:xfrm>
        </p:spPr>
        <p:txBody>
          <a:bodyPr/>
          <a:lstStyle/>
          <a:p>
            <a:pPr eaLnBrk="1" hangingPunct="1"/>
            <a:r>
              <a:rPr lang="fr-FR" sz="2800" b="1" smtClean="0">
                <a:solidFill>
                  <a:schemeClr val="bg2"/>
                </a:solidFill>
              </a:rPr>
              <a:t>Common types </a:t>
            </a:r>
            <a:r>
              <a:rPr lang="en-GB" sz="2800" b="1" smtClean="0">
                <a:solidFill>
                  <a:schemeClr val="bg2"/>
                </a:solidFill>
              </a:rPr>
              <a:t>of bias in case control studies </a:t>
            </a:r>
          </a:p>
        </p:txBody>
      </p:sp>
      <p:sp>
        <p:nvSpPr>
          <p:cNvPr id="7172" name="Rectangle 3"/>
          <p:cNvSpPr>
            <a:spLocks noGrp="1" noChangeArrowheads="1"/>
          </p:cNvSpPr>
          <p:nvPr>
            <p:ph type="body" idx="1"/>
          </p:nvPr>
        </p:nvSpPr>
        <p:spPr>
          <a:xfrm>
            <a:off x="1219200" y="1981200"/>
            <a:ext cx="5410200" cy="2209800"/>
          </a:xfrm>
        </p:spPr>
        <p:txBody>
          <a:bodyPr/>
          <a:lstStyle/>
          <a:p>
            <a:pPr marL="319088" indent="-319088" eaLnBrk="1" hangingPunct="1">
              <a:buFont typeface="Arial" panose="020B0604020202020204" pitchFamily="34" charset="0"/>
              <a:buChar char="•"/>
              <a:defRPr/>
            </a:pPr>
            <a:r>
              <a:rPr lang="en-GB" sz="2800" b="1" dirty="0" smtClean="0">
                <a:latin typeface="+mj-lt"/>
              </a:rPr>
              <a:t>Selection bias (sampling) bias</a:t>
            </a:r>
          </a:p>
          <a:p>
            <a:pPr marL="319088" indent="-319088" eaLnBrk="1" hangingPunct="1">
              <a:buFont typeface="Arial" panose="020B0604020202020204" pitchFamily="34" charset="0"/>
              <a:buChar char="•"/>
              <a:defRPr/>
            </a:pPr>
            <a:r>
              <a:rPr lang="en-US" sz="2800" b="1" dirty="0" smtClean="0">
                <a:latin typeface="+mj-lt"/>
              </a:rPr>
              <a:t>Recall bias</a:t>
            </a:r>
          </a:p>
          <a:p>
            <a:pPr marL="319088" indent="-319088" eaLnBrk="1" hangingPunct="1">
              <a:buFont typeface="Arial" panose="020B0604020202020204" pitchFamily="34" charset="0"/>
              <a:buChar char="•"/>
              <a:defRPr/>
            </a:pPr>
            <a:r>
              <a:rPr lang="en-US" sz="2800" b="1" dirty="0" smtClean="0">
                <a:latin typeface="+mj-lt"/>
              </a:rPr>
              <a:t>Interviewing bias</a:t>
            </a:r>
            <a:endParaRPr lang="en-GB" sz="2800" b="1" dirty="0" smtClean="0">
              <a:latin typeface="+mj-lt"/>
            </a:endParaRPr>
          </a:p>
          <a:p>
            <a:pPr marL="319088" indent="-319088" eaLnBrk="1" hangingPunct="1">
              <a:buFont typeface="Arial" panose="020B0604020202020204" pitchFamily="34" charset="0"/>
              <a:buChar char="•"/>
              <a:defRPr/>
            </a:pPr>
            <a:endParaRPr lang="en-GB" sz="2800" b="1" dirty="0" smtClean="0">
              <a:latin typeface="+mj-lt"/>
            </a:endParaRPr>
          </a:p>
        </p:txBody>
      </p:sp>
    </p:spTree>
  </p:cSld>
  <p:clrMapOvr>
    <a:masterClrMapping/>
  </p:clrMapOvr>
  <p:transition advTm="60640"/>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813</Words>
  <Application>Microsoft Office PowerPoint</Application>
  <PresentationFormat>On-screen Show (4:3)</PresentationFormat>
  <Paragraphs>125</Paragraphs>
  <Slides>20</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TP101967919_template</vt:lpstr>
      <vt:lpstr>Document</vt:lpstr>
      <vt:lpstr> Odds Ratio&amp; Bias in case-control studies</vt:lpstr>
      <vt:lpstr>OBJECTIVES OF THE LECTURE</vt:lpstr>
      <vt:lpstr>A case-control study of association between pesticide exposure &amp; cancer</vt:lpstr>
      <vt:lpstr>2X2 Table </vt:lpstr>
      <vt:lpstr>A case-control study of association between pesticide exposure &amp; cancer</vt:lpstr>
      <vt:lpstr>A case-control study of association between pesticide exposure &amp; cancer</vt:lpstr>
      <vt:lpstr>PowerPoint Presentation</vt:lpstr>
      <vt:lpstr>Definition of bias</vt:lpstr>
      <vt:lpstr>Common types of bias in case control studies </vt:lpstr>
      <vt:lpstr>Selection(Sampling) bias</vt:lpstr>
      <vt:lpstr>Overcoming selection bias</vt:lpstr>
      <vt:lpstr>PowerPoint Presentation</vt:lpstr>
      <vt:lpstr>Recall bias</vt:lpstr>
      <vt:lpstr>Recall bias</vt:lpstr>
      <vt:lpstr>Overcoming recall bias</vt:lpstr>
      <vt:lpstr>Interviewer bias</vt:lpstr>
      <vt:lpstr>A case-control study of association between pesticide exposure &amp; cancer</vt:lpstr>
      <vt:lpstr>Interviewer bias</vt:lpstr>
      <vt:lpstr>Overcoming interviewing bias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Salwa Tayel</dc:creator>
  <cp:lastModifiedBy>3422</cp:lastModifiedBy>
  <cp:revision>26</cp:revision>
  <dcterms:created xsi:type="dcterms:W3CDTF">2012-09-26T06:26:57Z</dcterms:created>
  <dcterms:modified xsi:type="dcterms:W3CDTF">2015-09-16T07:31:01Z</dcterms:modified>
</cp:coreProperties>
</file>