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8"/>
  </p:notes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78" r:id="rId9"/>
    <p:sldId id="279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6" r:id="rId41"/>
    <p:sldId id="297" r:id="rId42"/>
    <p:sldId id="298" r:id="rId43"/>
    <p:sldId id="299" r:id="rId44"/>
    <p:sldId id="300" r:id="rId45"/>
    <p:sldId id="301" r:id="rId46"/>
    <p:sldId id="303" r:id="rId47"/>
    <p:sldId id="304" r:id="rId48"/>
    <p:sldId id="307" r:id="rId49"/>
    <p:sldId id="305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4" r:id="rId85"/>
    <p:sldId id="345" r:id="rId86"/>
    <p:sldId id="347" r:id="rId87"/>
    <p:sldId id="343" r:id="rId88"/>
    <p:sldId id="349" r:id="rId89"/>
    <p:sldId id="350" r:id="rId90"/>
    <p:sldId id="351" r:id="rId91"/>
    <p:sldId id="352" r:id="rId92"/>
    <p:sldId id="353" r:id="rId93"/>
    <p:sldId id="354" r:id="rId94"/>
    <p:sldId id="355" r:id="rId95"/>
    <p:sldId id="356" r:id="rId96"/>
    <p:sldId id="357" r:id="rId97"/>
    <p:sldId id="358" r:id="rId98"/>
    <p:sldId id="359" r:id="rId99"/>
    <p:sldId id="360" r:id="rId100"/>
    <p:sldId id="361" r:id="rId101"/>
    <p:sldId id="362" r:id="rId102"/>
    <p:sldId id="363" r:id="rId103"/>
    <p:sldId id="364" r:id="rId104"/>
    <p:sldId id="365" r:id="rId105"/>
    <p:sldId id="366" r:id="rId106"/>
    <p:sldId id="367" r:id="rId107"/>
    <p:sldId id="368" r:id="rId108"/>
    <p:sldId id="369" r:id="rId109"/>
    <p:sldId id="370" r:id="rId110"/>
    <p:sldId id="371" r:id="rId111"/>
    <p:sldId id="372" r:id="rId112"/>
    <p:sldId id="373" r:id="rId113"/>
    <p:sldId id="374" r:id="rId114"/>
    <p:sldId id="375" r:id="rId115"/>
    <p:sldId id="377" r:id="rId116"/>
    <p:sldId id="378" r:id="rId117"/>
    <p:sldId id="379" r:id="rId118"/>
    <p:sldId id="380" r:id="rId119"/>
    <p:sldId id="381" r:id="rId120"/>
    <p:sldId id="382" r:id="rId121"/>
    <p:sldId id="383" r:id="rId122"/>
    <p:sldId id="384" r:id="rId123"/>
    <p:sldId id="385" r:id="rId124"/>
    <p:sldId id="387" r:id="rId125"/>
    <p:sldId id="389" r:id="rId126"/>
    <p:sldId id="388" r:id="rId1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5" autoAdjust="0"/>
  </p:normalViewPr>
  <p:slideViewPr>
    <p:cSldViewPr>
      <p:cViewPr varScale="1">
        <p:scale>
          <a:sx n="41" d="100"/>
          <a:sy n="41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CEC4D5-DECE-44AD-ADF0-1CC3135DCAC1}" type="datetimeFigureOut">
              <a:rPr lang="en-US"/>
              <a:pPr>
                <a:defRPr/>
              </a:pPr>
              <a:t>11/18/2015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0E7BF4-3BC7-4E14-913B-7FDAC9470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39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AEBEEF-D323-4A21-8F73-18DA386BE87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C7786C-1670-4A04-86A1-F8F98A84B9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388485-C2A0-4CB3-A22B-D508309745C1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F7889D-F4EE-4992-8BB0-04FE2A591427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114445-E94D-477D-B957-5110F82CB88C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9A11CA-0BB8-474E-82D9-0197DFDC2D33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FE37BF-9F7B-4AE4-900A-5750D2AA26F9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3BF667-79E0-4144-BAE3-6B3424099EDB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FBE4C7-ABD2-4580-A57F-837921235492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E45A84-C8C8-4E61-AABC-4F18ECA52D60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C13028-E80A-4261-9599-C83E50010DC7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D8DBEB-FD91-42E9-87AD-CA501F99275D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874806-FF15-49E6-9A39-6B16C6330C0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29F05D-15AD-4519-94CD-4F4756AB29BC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9B6AD4-26C1-481B-8BCA-A24231CE709F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2596FA-4B48-4C99-8EC9-463CCF9F74E4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7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6B4DB3-7E0F-4D12-8950-8C1392B93E87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11685E-7B47-4C47-BF45-42FD48372C5C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833574-F7ED-4360-8DF2-3C6EFB5C02A9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2B0024-4B3A-4127-8E21-5D976F3715A6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72F737-18B1-4C87-B80F-3C7D5B9CEEF1}" type="slidenum">
              <a:rPr lang="en-US" smtClean="0"/>
              <a:pPr>
                <a:defRPr/>
              </a:pPr>
              <a:t>117</a:t>
            </a:fld>
            <a:endParaRPr 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7C4559-EDF0-44A1-8513-0F25EF6F9235}" type="slidenum">
              <a:rPr lang="en-US" smtClean="0"/>
              <a:pPr>
                <a:defRPr/>
              </a:pPr>
              <a:t>118</a:t>
            </a:fld>
            <a:endParaRPr 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9E23A3-E8B4-4574-AFD3-73285750DD9F}" type="slidenum">
              <a:rPr lang="en-US" smtClean="0"/>
              <a:pPr>
                <a:defRPr/>
              </a:pPr>
              <a:t>119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DEEE1B-90AF-49C1-89F0-B842D0D16DF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4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5114ED-DA9E-4B97-A03F-32C7961D86A6}" type="slidenum">
              <a:rPr lang="en-US" smtClean="0"/>
              <a:pPr>
                <a:defRPr/>
              </a:pPr>
              <a:t>120</a:t>
            </a:fld>
            <a:endParaRPr lang="en-US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436F96-700C-4B5B-BF8F-6EE7EC2069CD}" type="slidenum">
              <a:rPr lang="en-US" smtClean="0"/>
              <a:pPr>
                <a:defRPr/>
              </a:pPr>
              <a:t>121</a:t>
            </a:fld>
            <a:endParaRPr lang="en-US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301EE3-0391-4940-8C52-299F67078407}" type="slidenum">
              <a:rPr lang="en-US" smtClean="0"/>
              <a:pPr>
                <a:defRPr/>
              </a:pPr>
              <a:t>122</a:t>
            </a:fld>
            <a:endParaRPr lang="en-US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8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6BBDF6-0A75-4D66-89B7-5D0FE9FECF29}" type="slidenum">
              <a:rPr lang="en-US" smtClean="0"/>
              <a:pPr>
                <a:defRPr/>
              </a:pPr>
              <a:t>123</a:t>
            </a:fld>
            <a:endParaRPr lang="en-US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CC66B2-6E91-43C3-A722-E8818B66785E}" type="slidenum">
              <a:rPr lang="en-US" smtClean="0"/>
              <a:pPr>
                <a:defRPr/>
              </a:pPr>
              <a:t>124</a:t>
            </a:fld>
            <a:endParaRPr lang="en-US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7B8D3F-5D1B-4F3F-A457-74D8C1188C18}" type="slidenum">
              <a:rPr lang="en-US" smtClean="0"/>
              <a:pPr>
                <a:defRPr/>
              </a:pPr>
              <a:t>125</a:t>
            </a:fld>
            <a:endParaRPr lang="en-US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1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F5A054-B132-4039-ADC0-ED965233CB36}" type="slidenum">
              <a:rPr lang="en-US" smtClean="0"/>
              <a:pPr>
                <a:defRPr/>
              </a:pPr>
              <a:t>126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8C907-684F-447C-9145-9F7C22ABF2F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451B79-4006-4D7A-959D-9F21C391878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815714-4E42-4A08-9F45-22B18FB1DE8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720ECB-8866-4F19-A66E-88A87DD045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797B62-9A37-475B-A3BA-FF1DF1FED02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CDF6A5-646B-4A6F-8404-591B4C4984A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D48B9F-C89E-4950-8EAB-2364BB2E0C3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CBC472-A620-4D62-B129-CF029AD49EF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EFB777-0326-4E7D-9DA5-576DD5B8635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5C470C-7559-4EE0-947A-9BBB4FC58E8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EE9648-4438-4EEB-B1AA-174317BFA4E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D2946D-A065-45E9-B18B-D39DE7F4FA9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76892E-CF48-4DEC-B209-F4429560721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1164E7-0FE0-4E81-8105-5DA4C7473D1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97EDF8-4E91-4B01-A53F-81DAA8A5F50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6DF812-CB92-4A6B-9093-4BB379512B1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8F1E15-5F8A-4651-ACC8-4C14E4A540B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C6C2AD-57CA-41CA-9C6A-0FB9DC5F291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BB2C8C-A09C-4F31-B604-576299C12DB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97200D-AF9D-47AD-A87A-F57BFB45537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C453AD-9949-4951-9455-ABF78283929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2956A9-C62F-405C-BCB9-187F486821B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53C1DF-2441-4009-891E-DCA6AB3886C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B3D47-83D2-4F20-AA90-444E8EA005C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1B07EB-426C-499A-A3A5-8E0D9CCE2DD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A43741-0ECD-4361-A352-48182419658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01ABA0-20C5-4E70-965E-29FF6F9D1E8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1F6FF6-65EB-45A6-A6FC-4BA7D022B9B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CA80D9-5655-41A4-8177-B63705C9034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EDD5FD-C4D2-40D5-8596-6391A68FDE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4BD5C8-901D-4185-894F-36ADED8D52C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42BB30-7937-4ABC-A0F8-E70D61F905F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FD5A84-7EED-4385-ABAA-FCF7CDB1F01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51F6F0-E9BE-4E3A-840F-BB0D766A6DC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7A04D7-6265-4AE6-A19A-36C4493E8B9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59BD45-A6D7-4E1B-9361-BB23D2D3D73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61E375-9497-4665-9793-1566792D735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6C4329-3460-44D5-8F6C-91419302E55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668241-1A7B-4DF6-92E6-01FE059C65C7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49FAAE-F997-414D-A86B-9CE69030C96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2A46C8-3522-41CF-A596-EE1154634BB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6018B7-391C-46A5-A5E7-A788BC3451D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DAE77A-ABBF-440E-9368-4EAB9792E22E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79064D-3CEC-4336-BF98-4750CFBC85FF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9D2937-095E-493E-8E4E-6AB9057A67DE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5A289B-E7F3-409B-AA51-AD7D3869A92E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BB8CD8-F627-4605-804B-F6144F0405BB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AC7B03-19AE-46FA-A7ED-40BFDC3A58E2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A0A673-56DF-4C3A-A4C7-D5A9D6AA4C87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2CD057-5560-4FD5-9A0A-15E2BCBB0841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56330-1765-471E-ADB4-0EC70FCF4923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74871B-AE1D-4B85-94FE-5B924B15238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496F9E-1085-4165-B665-4B328043DF6E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89EE4D-2834-4ADB-94E1-E2575BCD1E77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6C4D4A-F4D6-4710-AE6E-BA448B79C919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473BC-7285-4152-918E-AF467126213B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B152FF-B932-4765-AF22-ED800754E64D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541C2B-53B3-4502-ABAD-5B6CACA62DA0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4C69B5-A173-4D55-B00D-E06135098369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1F77BA-8A41-4753-BB39-D3F6E46832B6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7E9E0D-2EEC-45A5-A921-62858E137DCC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EEF1A9-8046-4CE1-9742-86256DA5D696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A60259-4F43-47E0-9AB0-4C6146618AA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1A69B8-1BE9-432D-A892-4F6B2A271381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E10730-188C-4C57-9354-6F0160E658AC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BFCDC7-630C-493E-BC56-8DB20B6AA5A4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180849-A7CA-4DB1-82B7-4875A8BDAFD3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A69A96-5813-4A44-B2E4-490BA529D415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BF9F61-1C30-46CB-9C5D-43B2E19967FE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F21AC8-3B47-4AAB-B3DC-0C00135C28B0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315481-1D19-4A9D-ADD5-D2E5558C82F6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DE0001-52F2-41CE-951F-2D36612757E0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F03F79-367B-4796-9B46-CE302677D08C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F07182-C73A-45B9-9B10-EB676E97F77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DBB52C-49EB-4697-B3C0-1BEDA1D2D7E8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263CB7-6111-4AE3-81B3-B2D64877BAD9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147C90-9532-4900-9685-8E48A7DF6E7D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EBF1AB-766E-431D-8877-289C1F43C5AF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E0B699-5278-4B2E-B7D0-BB2615FD40BD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AF5C11-81AE-454F-B930-E9BF0CCD128B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1BA5F9-B6A0-49D0-BEFD-61174B85C825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7822-A0C9-41D4-8188-0EBCB2C8936A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22838D-8BAE-4A6F-8522-5FF8462313BB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3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E0FEA-CE4B-45A5-9DCC-6EC91D047F63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147526-499F-4D90-9474-01B3E1E3940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F9D674-AF89-4D5F-BB29-67FEF8E964FF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935D65-42C3-4746-B1C0-101A1F7DE0DC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8542B9-7985-428F-A34F-FD7AA0BD59B0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53D549-EA37-440E-B16F-AA2D04774E9F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0FB93E-ACED-4227-BD1D-BBABFE8E4000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587816-47E1-4435-B2B3-BBAF4FBE2A03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E8987F-9199-428F-91D7-F469A226FD95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0EC3B8-7A05-4298-B1A7-A6CF1F33ADF8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EAB21B-2127-46C8-AB22-E18FAA3D0081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0BFBF3-7C71-48DE-ADC2-7B1991B34A68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C75C2-9D3C-44DF-9E78-EA040F1C30F5}" type="datetimeFigureOut">
              <a:rPr lang="en-US"/>
              <a:pPr>
                <a:defRPr/>
              </a:pPr>
              <a:t>11/18/2015</a:t>
            </a:fld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9BEDD-15FE-45A7-BE1E-5E3B455A3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F062D-89C4-4FD5-B8DE-7D807E00BA46}" type="datetimeFigureOut">
              <a:rPr lang="en-US"/>
              <a:pPr>
                <a:defRPr/>
              </a:pPr>
              <a:t>11/18/2015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8B335-8D38-4EF4-AEDC-97ACED6CF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B82B3-E726-4FC3-80D3-FCB3E9C43B6E}" type="datetimeFigureOut">
              <a:rPr lang="en-US"/>
              <a:pPr>
                <a:defRPr/>
              </a:pPr>
              <a:t>11/18/2015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A3844-D019-4334-86C7-2EF677D38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E209F-7F21-44A7-9553-11DCF1858A29}" type="datetimeFigureOut">
              <a:rPr lang="en-US"/>
              <a:pPr>
                <a:defRPr/>
              </a:pPr>
              <a:t>11/18/2015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8839E-0081-4137-94F7-1EAA3302A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E4066-2FD0-42AA-ABE6-C5580645CED6}" type="datetimeFigureOut">
              <a:rPr lang="en-US"/>
              <a:pPr>
                <a:defRPr/>
              </a:pPr>
              <a:t>11/18/2015</a:t>
            </a:fld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646A4-D0F1-4279-A7F9-E558BE200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965F2-ADBE-4421-B560-46FC40F665A0}" type="datetimeFigureOut">
              <a:rPr lang="en-US"/>
              <a:pPr>
                <a:defRPr/>
              </a:pPr>
              <a:t>11/18/2015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BBC67-9A38-4D4F-BD88-56E094B8B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8CCB9-648F-482C-8569-39D36D3A22E6}" type="datetimeFigureOut">
              <a:rPr lang="en-US"/>
              <a:pPr>
                <a:defRPr/>
              </a:pPr>
              <a:t>11/18/2015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AB633-D473-48DE-A3AF-32C25DAB3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1DDCB-60D1-4BDF-932C-5AD68775CAB7}" type="datetimeFigureOut">
              <a:rPr lang="en-US"/>
              <a:pPr>
                <a:defRPr/>
              </a:pPr>
              <a:t>11/18/2015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1D7AA-D5FC-4582-941E-648BEFA48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2675A-FD7A-4259-91A4-5F32528678F5}" type="datetimeFigureOut">
              <a:rPr lang="en-US"/>
              <a:pPr>
                <a:defRPr/>
              </a:pPr>
              <a:t>11/18/2015</a:t>
            </a:fld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BED9C-8104-4880-84CB-B7FC6BE7D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B7802-A78E-47A9-8B23-744CBB12391B}" type="datetimeFigureOut">
              <a:rPr lang="en-US"/>
              <a:pPr>
                <a:defRPr/>
              </a:pPr>
              <a:t>11/18/2015</a:t>
            </a:fld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72837-D406-4D08-81B2-F809ECB37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C953D-53AD-4689-93D7-FBCB5C99C741}" type="datetimeFigureOut">
              <a:rPr lang="en-US"/>
              <a:pPr>
                <a:defRPr/>
              </a:pPr>
              <a:t>11/18/2015</a:t>
            </a:fld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5CF3F-3C53-45C6-AF0B-5F0A1115C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1C392-62E5-4622-AB50-B3B7B9332F9D}" type="datetimeFigureOut">
              <a:rPr lang="en-US"/>
              <a:pPr>
                <a:defRPr/>
              </a:pPr>
              <a:t>11/18/2015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A6348-FF6A-4F05-B621-7062A5A21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C1276-63C9-4318-8C21-72447B7A5A16}" type="datetimeFigureOut">
              <a:rPr lang="en-US"/>
              <a:pPr>
                <a:defRPr/>
              </a:pPr>
              <a:t>11/18/2015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52680-ABF5-4A7E-9EBF-DED07B4D0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A1646974-66B7-4E46-86D2-FF753788B496}" type="datetimeFigureOut">
              <a:rPr lang="en-US"/>
              <a:pPr>
                <a:defRPr/>
              </a:pPr>
              <a:t>11/18/2015</a:t>
            </a:fld>
            <a:endParaRPr lang="en-US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6A332D46-3ACC-481C-922E-7D9D2C68D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3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Benign Esophageal Diseases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err="1" smtClean="0"/>
              <a:t>Dr.Sami</a:t>
            </a:r>
            <a:r>
              <a:rPr lang="en-US" sz="3200" dirty="0" smtClean="0"/>
              <a:t>  Alnassar MD, FRCSC</a:t>
            </a:r>
          </a:p>
          <a:p>
            <a:pPr eaLnBrk="1" hangingPunct="1">
              <a:defRPr/>
            </a:pPr>
            <a:r>
              <a:rPr lang="en-US" sz="2400" dirty="0" smtClean="0"/>
              <a:t>Chairman, Department of Medical Education</a:t>
            </a:r>
          </a:p>
          <a:p>
            <a:pPr eaLnBrk="1" hangingPunct="1">
              <a:defRPr/>
            </a:pPr>
            <a:r>
              <a:rPr lang="en-US" sz="2400" dirty="0" smtClean="0"/>
              <a:t>Head, Division of Thoracic Surgery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manometry</a:t>
            </a:r>
            <a:r>
              <a:rPr lang="en-CA" b="1" dirty="0" smtClean="0"/>
              <a:t> has the highest sensitivity for the diagnosis of </a:t>
            </a:r>
            <a:r>
              <a:rPr lang="en-CA" b="1" dirty="0" err="1" smtClean="0"/>
              <a:t>achalasia</a:t>
            </a:r>
            <a:r>
              <a:rPr lang="en-CA" b="1" dirty="0" smtClean="0"/>
              <a:t> :</a:t>
            </a:r>
          </a:p>
          <a:p>
            <a:pPr lvl="3" eaLnBrk="1" hangingPunct="1">
              <a:defRPr/>
            </a:pPr>
            <a:r>
              <a:rPr lang="en-CA" b="1" dirty="0" err="1" smtClean="0"/>
              <a:t>aperistalsis</a:t>
            </a:r>
            <a:r>
              <a:rPr lang="en-CA" b="1" dirty="0" smtClean="0"/>
              <a:t> of the distal </a:t>
            </a:r>
            <a:r>
              <a:rPr lang="en-CA" b="1" dirty="0" err="1" smtClean="0"/>
              <a:t>esophageal</a:t>
            </a:r>
            <a:r>
              <a:rPr lang="en-CA" b="1" dirty="0" smtClean="0"/>
              <a:t> body</a:t>
            </a:r>
          </a:p>
          <a:p>
            <a:pPr lvl="3" eaLnBrk="1" hangingPunct="1">
              <a:defRPr/>
            </a:pPr>
            <a:r>
              <a:rPr lang="fr-FR" b="1" dirty="0" err="1" smtClean="0"/>
              <a:t>incomplete</a:t>
            </a:r>
            <a:r>
              <a:rPr lang="fr-FR" b="1" dirty="0" smtClean="0"/>
              <a:t> or absent LES relaxation</a:t>
            </a:r>
          </a:p>
          <a:p>
            <a:pPr lvl="3" eaLnBrk="1" hangingPunct="1">
              <a:defRPr/>
            </a:pPr>
            <a:r>
              <a:rPr lang="en-US" b="1" dirty="0" smtClean="0"/>
              <a:t>hypertensive LES</a:t>
            </a:r>
          </a:p>
          <a:p>
            <a:pPr eaLnBrk="1" hangingPunct="1">
              <a:defRPr/>
            </a:pPr>
            <a:r>
              <a:rPr lang="en-CA" b="1" dirty="0" err="1" smtClean="0"/>
              <a:t>Manometric</a:t>
            </a:r>
            <a:r>
              <a:rPr lang="en-CA" b="1" dirty="0" smtClean="0"/>
              <a:t> variants of </a:t>
            </a:r>
            <a:r>
              <a:rPr lang="en-CA" b="1" dirty="0" err="1" smtClean="0"/>
              <a:t>achalasia</a:t>
            </a:r>
            <a:r>
              <a:rPr lang="en-CA" b="1" dirty="0" smtClean="0"/>
              <a:t> exist</a:t>
            </a:r>
          </a:p>
          <a:p>
            <a:pPr lvl="3" eaLnBrk="1" hangingPunct="1">
              <a:defRPr/>
            </a:pPr>
            <a:r>
              <a:rPr lang="en-CA" b="1" dirty="0" smtClean="0"/>
              <a:t>The best known is vigorous </a:t>
            </a:r>
            <a:r>
              <a:rPr lang="en-CA" b="1" dirty="0" err="1" smtClean="0"/>
              <a:t>achalasia</a:t>
            </a:r>
            <a:endParaRPr lang="en-CA" b="1" dirty="0" smtClean="0"/>
          </a:p>
          <a:p>
            <a:pPr lvl="3" eaLnBrk="1" hangingPunct="1">
              <a:defRPr/>
            </a:pPr>
            <a:r>
              <a:rPr lang="en-CA" b="1" dirty="0" smtClean="0"/>
              <a:t>defined by the presence of normal to high amplitude </a:t>
            </a:r>
            <a:r>
              <a:rPr lang="en-CA" b="1" dirty="0" err="1" smtClean="0"/>
              <a:t>esophageal</a:t>
            </a:r>
            <a:r>
              <a:rPr lang="en-CA" b="1" dirty="0" smtClean="0"/>
              <a:t> body contractions in the presence of a </a:t>
            </a:r>
            <a:r>
              <a:rPr lang="en-CA" b="1" dirty="0" err="1" smtClean="0"/>
              <a:t>nonrelaxing</a:t>
            </a:r>
            <a:r>
              <a:rPr lang="en-CA" b="1" dirty="0" smtClean="0"/>
              <a:t> LES</a:t>
            </a:r>
          </a:p>
          <a:p>
            <a:pPr lvl="3"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CARCINOMA OF THE ESOPHAGUS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As an adaptive measure, the </a:t>
            </a:r>
            <a:r>
              <a:rPr lang="en-CA" b="1" dirty="0" err="1" smtClean="0"/>
              <a:t>squamous</a:t>
            </a:r>
            <a:r>
              <a:rPr lang="en-CA" b="1" dirty="0" smtClean="0"/>
              <a:t>-lined distal </a:t>
            </a:r>
            <a:r>
              <a:rPr lang="en-CA" b="1" dirty="0" err="1" smtClean="0"/>
              <a:t>esophagus</a:t>
            </a:r>
            <a:r>
              <a:rPr lang="en-CA" b="1" dirty="0" smtClean="0"/>
              <a:t> changes to become lined with </a:t>
            </a:r>
            <a:r>
              <a:rPr lang="en-CA" b="1" dirty="0" err="1" smtClean="0"/>
              <a:t>metaplastic</a:t>
            </a:r>
            <a:r>
              <a:rPr lang="en-CA" b="1" dirty="0" smtClean="0"/>
              <a:t> columnar epithelium (Barrett's </a:t>
            </a:r>
            <a:r>
              <a:rPr lang="en-CA" b="1" dirty="0" err="1" smtClean="0"/>
              <a:t>esophagus</a:t>
            </a:r>
            <a:r>
              <a:rPr lang="en-CA" b="1" dirty="0" smtClean="0"/>
              <a:t>)</a:t>
            </a:r>
          </a:p>
          <a:p>
            <a:pPr>
              <a:defRPr/>
            </a:pPr>
            <a:r>
              <a:rPr lang="en-CA" b="1" dirty="0" smtClean="0"/>
              <a:t>Progressive changes from </a:t>
            </a:r>
            <a:r>
              <a:rPr lang="en-CA" b="1" dirty="0" err="1" smtClean="0"/>
              <a:t>metaplastic</a:t>
            </a:r>
            <a:r>
              <a:rPr lang="en-CA" b="1" dirty="0" smtClean="0"/>
              <a:t> (Barrett's </a:t>
            </a:r>
            <a:r>
              <a:rPr lang="en-CA" b="1" dirty="0" err="1" smtClean="0"/>
              <a:t>esophagus</a:t>
            </a:r>
            <a:r>
              <a:rPr lang="en-CA" b="1" dirty="0" smtClean="0"/>
              <a:t>) to dysplastic cells may lead to the development of </a:t>
            </a: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adenocarcinoma</a:t>
            </a:r>
            <a:endParaRPr lang="en-US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Early-stage cancers may be asymptomatic or mimic symptoms of GERD</a:t>
            </a:r>
          </a:p>
          <a:p>
            <a:pPr>
              <a:defRPr/>
            </a:pPr>
            <a:r>
              <a:rPr lang="en-CA" b="1" dirty="0" smtClean="0"/>
              <a:t>Most patients with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 present with </a:t>
            </a:r>
            <a:r>
              <a:rPr lang="en-CA" b="1" dirty="0" err="1" smtClean="0"/>
              <a:t>dysphagia</a:t>
            </a:r>
            <a:r>
              <a:rPr lang="en-CA" b="1" dirty="0" smtClean="0"/>
              <a:t> and weight loss</a:t>
            </a:r>
          </a:p>
          <a:p>
            <a:pPr>
              <a:defRPr/>
            </a:pPr>
            <a:r>
              <a:rPr lang="en-CA" b="1" dirty="0" smtClean="0"/>
              <a:t>Because of the </a:t>
            </a:r>
            <a:r>
              <a:rPr lang="en-CA" b="1" dirty="0" err="1" smtClean="0"/>
              <a:t>distensibility</a:t>
            </a:r>
            <a:r>
              <a:rPr lang="en-CA" b="1" dirty="0" smtClean="0"/>
              <a:t> of the </a:t>
            </a:r>
            <a:r>
              <a:rPr lang="en-CA" b="1" dirty="0" err="1" smtClean="0"/>
              <a:t>esophagus</a:t>
            </a:r>
            <a:r>
              <a:rPr lang="en-CA" b="1" dirty="0" smtClean="0"/>
              <a:t>, a mass can obstruct two thirds of the lumen before symptoms of </a:t>
            </a:r>
            <a:r>
              <a:rPr lang="en-CA" b="1" dirty="0" err="1" smtClean="0"/>
              <a:t>dysphagia</a:t>
            </a:r>
            <a:r>
              <a:rPr lang="en-CA" b="1" dirty="0" smtClean="0"/>
              <a:t> are noted</a:t>
            </a:r>
            <a:endParaRPr lang="en-US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Choking, coughing, and aspiration from a </a:t>
            </a:r>
            <a:r>
              <a:rPr lang="en-CA" b="1" dirty="0" err="1" smtClean="0"/>
              <a:t>tracheoesophageal</a:t>
            </a:r>
            <a:r>
              <a:rPr lang="en-CA" b="1" dirty="0" smtClean="0"/>
              <a:t> fistula, as well as hoarseness and vocal cord paralysis from direct invasion into the recurrent laryngeal nerve, are ominous signs of advanced disease</a:t>
            </a:r>
          </a:p>
          <a:p>
            <a:pPr>
              <a:defRPr/>
            </a:pPr>
            <a:r>
              <a:rPr lang="en-CA" b="1" dirty="0" smtClean="0"/>
              <a:t>Systemic metastases to liver, bone, and lung can present with jaundice, excessive pain, and respiratory symptoms.</a:t>
            </a:r>
            <a:endParaRPr lang="en-US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There are a plethora of modalities available to diagnose and stage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</a:t>
            </a:r>
          </a:p>
          <a:p>
            <a:pPr>
              <a:defRPr/>
            </a:pPr>
            <a:r>
              <a:rPr lang="en-CA" b="1" dirty="0" smtClean="0"/>
              <a:t>Radiologic tests, endoscopic procedures, and minimally invasive surgical techniques all add value to a solid staging workup in a patient with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cancer.</a:t>
            </a:r>
            <a:endParaRPr lang="en-US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Esophagram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A barium </a:t>
            </a:r>
            <a:r>
              <a:rPr lang="en-CA" b="1" dirty="0" err="1" smtClean="0"/>
              <a:t>esophagram</a:t>
            </a:r>
            <a:r>
              <a:rPr lang="en-CA" b="1" dirty="0" smtClean="0"/>
              <a:t> is recommended for any patient presenting with </a:t>
            </a:r>
            <a:r>
              <a:rPr lang="en-CA" b="1" dirty="0" err="1" smtClean="0"/>
              <a:t>dysphagia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is able to differentiate </a:t>
            </a:r>
            <a:r>
              <a:rPr lang="en-CA" b="1" dirty="0" err="1" smtClean="0"/>
              <a:t>intraluminal</a:t>
            </a:r>
            <a:r>
              <a:rPr lang="en-CA" b="1" dirty="0" smtClean="0"/>
              <a:t> from intramural lesions and to discriminate between intrinsic (from a mass protruding into the lumen) and extrinsic (from compression of a structures outside the </a:t>
            </a:r>
            <a:r>
              <a:rPr lang="en-CA" b="1" dirty="0" err="1" smtClean="0"/>
              <a:t>esophagus</a:t>
            </a:r>
            <a:r>
              <a:rPr lang="en-CA" b="1" dirty="0" smtClean="0"/>
              <a:t>) compression</a:t>
            </a:r>
            <a:endParaRPr lang="en-US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Esophagram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classic finding of an apple-core lesion in patients with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 is recognized easily</a:t>
            </a:r>
          </a:p>
          <a:p>
            <a:pPr>
              <a:defRPr/>
            </a:pPr>
            <a:r>
              <a:rPr lang="en-CA" b="1" dirty="0" smtClean="0"/>
              <a:t>Although the </a:t>
            </a:r>
            <a:r>
              <a:rPr lang="en-CA" b="1" dirty="0" err="1" smtClean="0"/>
              <a:t>esophagram</a:t>
            </a:r>
            <a:r>
              <a:rPr lang="en-CA" b="1" dirty="0" smtClean="0"/>
              <a:t> will not be specific for cancer, it is a good first test to perform in patients presenting with </a:t>
            </a:r>
            <a:r>
              <a:rPr lang="en-CA" b="1" dirty="0" err="1" smtClean="0"/>
              <a:t>dysphagia</a:t>
            </a:r>
            <a:r>
              <a:rPr lang="en-CA" b="1" dirty="0" smtClean="0"/>
              <a:t> and a suspicion of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</a:t>
            </a:r>
            <a:endParaRPr lang="en-US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0595" name="Content Placeholder 3" descr="esophageal canc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0313" y="285750"/>
            <a:ext cx="4286250" cy="6572250"/>
          </a:xfr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Endoscopy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diagnosis of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 is made best from an endoscopic biopsy</a:t>
            </a:r>
          </a:p>
          <a:p>
            <a:pPr>
              <a:defRPr/>
            </a:pPr>
            <a:r>
              <a:rPr lang="en-CA" b="1" dirty="0" smtClean="0"/>
              <a:t>any patient undergoing surgery for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 must have an endoscopy performed by the operating surgeon before entering the operating room for a definitive resection</a:t>
            </a:r>
            <a:endParaRPr lang="en-US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Computed Tomography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CT scan of the chest and abdomen is important to assess the length of the </a:t>
            </a:r>
            <a:r>
              <a:rPr lang="en-CA" b="1" dirty="0" err="1" smtClean="0"/>
              <a:t>tumor</a:t>
            </a:r>
            <a:r>
              <a:rPr lang="en-CA" b="1" dirty="0" smtClean="0"/>
              <a:t>, thickness of the </a:t>
            </a:r>
            <a:r>
              <a:rPr lang="en-CA" b="1" dirty="0" err="1" smtClean="0"/>
              <a:t>esophagus</a:t>
            </a:r>
            <a:r>
              <a:rPr lang="en-CA" b="1" dirty="0" smtClean="0"/>
              <a:t> and stomach, regional lymph node status   and distant disease to the liver and lungs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Positron Emission Tomography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PET scan evaluates the primary mass, regional lymph nodes, and distant disease</a:t>
            </a:r>
          </a:p>
          <a:p>
            <a:pPr>
              <a:defRPr/>
            </a:pPr>
            <a:r>
              <a:rPr lang="en-CA" b="1" dirty="0" smtClean="0"/>
              <a:t> Its sensitivity and specificity slightly exceed those of CT; however, they remain low for definitive staging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err="1" smtClean="0"/>
              <a:t>Manometric</a:t>
            </a:r>
            <a:r>
              <a:rPr lang="en-CA" b="1" dirty="0" smtClean="0"/>
              <a:t> variants of </a:t>
            </a:r>
            <a:r>
              <a:rPr lang="en-CA" b="1" dirty="0" err="1" smtClean="0"/>
              <a:t>achalasia</a:t>
            </a:r>
            <a:r>
              <a:rPr lang="en-CA" b="1" dirty="0" smtClean="0"/>
              <a:t> exist</a:t>
            </a:r>
          </a:p>
          <a:p>
            <a:pPr lvl="3" eaLnBrk="1" hangingPunct="1">
              <a:defRPr/>
            </a:pPr>
            <a:r>
              <a:rPr lang="en-CA" b="1" dirty="0" smtClean="0"/>
              <a:t>vigorous </a:t>
            </a:r>
            <a:r>
              <a:rPr lang="en-CA" b="1" dirty="0" err="1" smtClean="0"/>
              <a:t>achalasia</a:t>
            </a:r>
            <a:r>
              <a:rPr lang="en-CA" b="1" dirty="0" smtClean="0"/>
              <a:t> may represent an early stage of </a:t>
            </a:r>
            <a:r>
              <a:rPr lang="en-CA" b="1" dirty="0" err="1" smtClean="0"/>
              <a:t>achalasia</a:t>
            </a:r>
            <a:endParaRPr lang="en-CA" b="1" dirty="0" smtClean="0"/>
          </a:p>
          <a:p>
            <a:pPr eaLnBrk="1" hangingPunct="1">
              <a:defRPr/>
            </a:pPr>
            <a:r>
              <a:rPr lang="en-CA" b="1" dirty="0" err="1" smtClean="0"/>
              <a:t>Chagas</a:t>
            </a:r>
            <a:r>
              <a:rPr lang="en-CA" b="1" dirty="0" smtClean="0"/>
              <a:t>' disease is a parasitic infection caused by </a:t>
            </a:r>
            <a:r>
              <a:rPr lang="en-CA" b="1" i="1" dirty="0" err="1" smtClean="0"/>
              <a:t>Trypanosoma</a:t>
            </a:r>
            <a:r>
              <a:rPr lang="en-CA" b="1" i="1" dirty="0" smtClean="0"/>
              <a:t> </a:t>
            </a:r>
            <a:r>
              <a:rPr lang="en-CA" b="1" i="1" dirty="0" err="1" smtClean="0"/>
              <a:t>cruzi</a:t>
            </a:r>
            <a:r>
              <a:rPr lang="en-CA" b="1" i="1" dirty="0" smtClean="0"/>
              <a:t> which can cause secondary </a:t>
            </a:r>
            <a:r>
              <a:rPr lang="en-CA" b="1" i="1" dirty="0" err="1" smtClean="0"/>
              <a:t>achalasia</a:t>
            </a:r>
            <a:endParaRPr lang="en-CA" b="1" i="1" dirty="0" smtClean="0"/>
          </a:p>
          <a:p>
            <a:pPr eaLnBrk="1" hangingPunct="1">
              <a:defRPr/>
            </a:pPr>
            <a:r>
              <a:rPr lang="en-CA" b="1" dirty="0" smtClean="0"/>
              <a:t>The most concerning secondary </a:t>
            </a:r>
            <a:r>
              <a:rPr lang="en-CA" b="1" dirty="0" err="1" smtClean="0"/>
              <a:t>etiology</a:t>
            </a:r>
            <a:r>
              <a:rPr lang="en-CA" b="1" dirty="0" smtClean="0"/>
              <a:t> is cancer, which can present as </a:t>
            </a:r>
            <a:r>
              <a:rPr lang="en-CA" b="1" dirty="0" err="1" smtClean="0"/>
              <a:t>achalasia</a:t>
            </a:r>
            <a:r>
              <a:rPr lang="en-CA" b="1" dirty="0" smtClean="0"/>
              <a:t> through mechanical obstruction of the GEJ</a:t>
            </a:r>
            <a:endParaRPr lang="en-US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Endoscopic Ultrasound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EUS is the most critical component of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 staging.</a:t>
            </a:r>
          </a:p>
          <a:p>
            <a:pPr>
              <a:defRPr/>
            </a:pPr>
            <a:r>
              <a:rPr lang="en-CA" b="1" dirty="0" smtClean="0"/>
              <a:t>The information obtained from EUS will help guide both medical and surgical therapy</a:t>
            </a:r>
          </a:p>
          <a:p>
            <a:pPr>
              <a:defRPr/>
            </a:pPr>
            <a:r>
              <a:rPr lang="en-CA" b="1" dirty="0" smtClean="0"/>
              <a:t>biopsy samples can be obtained of the mass and lymph nodes in the </a:t>
            </a:r>
            <a:r>
              <a:rPr lang="en-CA" b="1" dirty="0" err="1" smtClean="0"/>
              <a:t>paratracheal</a:t>
            </a:r>
            <a:r>
              <a:rPr lang="en-CA" b="1" dirty="0" smtClean="0"/>
              <a:t>, </a:t>
            </a:r>
            <a:r>
              <a:rPr lang="en-CA" b="1" dirty="0" err="1" smtClean="0"/>
              <a:t>subcarinal</a:t>
            </a:r>
            <a:r>
              <a:rPr lang="en-CA" b="1" dirty="0" smtClean="0"/>
              <a:t>, </a:t>
            </a:r>
            <a:r>
              <a:rPr lang="en-CA" b="1" dirty="0" err="1" smtClean="0"/>
              <a:t>paraesophageal</a:t>
            </a:r>
            <a:r>
              <a:rPr lang="en-CA" b="1" dirty="0" smtClean="0"/>
              <a:t>, celiac  region</a:t>
            </a:r>
            <a:endParaRPr lang="en-US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Chemotherpay</a:t>
            </a: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Radiation </a:t>
            </a:r>
            <a:r>
              <a:rPr lang="en-US" dirty="0" err="1" smtClean="0"/>
              <a:t>therap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Chemo-</a:t>
            </a:r>
            <a:r>
              <a:rPr lang="en-US" dirty="0" err="1" smtClean="0"/>
              <a:t>radiotherap</a:t>
            </a: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Surgical resection</a:t>
            </a:r>
            <a:endParaRPr lang="en-US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GASTROESOPHAGEAL REFLUX DISEASE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LES has the primary role of preventing reflux of the gastric contents into the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GERD may occur when the pressure of the high-pressure zone in the distal </a:t>
            </a:r>
            <a:r>
              <a:rPr lang="en-CA" b="1" dirty="0" err="1" smtClean="0"/>
              <a:t>esophagus</a:t>
            </a:r>
            <a:r>
              <a:rPr lang="en-CA" b="1" dirty="0" smtClean="0"/>
              <a:t> is too low to prevent gastric contents from entering the </a:t>
            </a:r>
            <a:r>
              <a:rPr lang="en-CA" b="1" dirty="0" err="1" smtClean="0"/>
              <a:t>esophagus</a:t>
            </a:r>
            <a:r>
              <a:rPr lang="en-CA" b="1" dirty="0" smtClean="0"/>
              <a:t>  </a:t>
            </a:r>
            <a:endParaRPr lang="en-US"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36525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GASTROESOPHAGEAL REFLUX DISEASE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3" y="1643063"/>
            <a:ext cx="8229600" cy="4929187"/>
          </a:xfrm>
        </p:spPr>
        <p:txBody>
          <a:bodyPr/>
          <a:lstStyle/>
          <a:p>
            <a:pPr>
              <a:defRPr/>
            </a:pPr>
            <a:r>
              <a:rPr lang="en-CA" sz="2800" b="1" dirty="0" smtClean="0"/>
              <a:t>GERD is often associated with a </a:t>
            </a:r>
            <a:r>
              <a:rPr lang="en-CA" sz="2800" b="1" dirty="0" err="1" smtClean="0"/>
              <a:t>hiatal</a:t>
            </a:r>
            <a:r>
              <a:rPr lang="en-CA" sz="2800" b="1" dirty="0" smtClean="0"/>
              <a:t> hernia</a:t>
            </a:r>
          </a:p>
          <a:p>
            <a:pPr>
              <a:buFont typeface="Wingdings" pitchFamily="2" charset="2"/>
              <a:buNone/>
              <a:defRPr/>
            </a:pPr>
            <a:endParaRPr lang="en-CA" sz="2800" b="1" dirty="0" smtClean="0"/>
          </a:p>
          <a:p>
            <a:pPr>
              <a:defRPr/>
            </a:pPr>
            <a:r>
              <a:rPr lang="en-CA" sz="2800" b="1" dirty="0" smtClean="0"/>
              <a:t>the most common is the type I hernia, also called a </a:t>
            </a:r>
            <a:r>
              <a:rPr lang="en-CA" sz="2800" b="1" i="1" dirty="0" smtClean="0"/>
              <a:t>sliding </a:t>
            </a:r>
            <a:r>
              <a:rPr lang="en-CA" sz="2800" b="1" i="1" dirty="0" err="1" smtClean="0"/>
              <a:t>hiatal</a:t>
            </a:r>
            <a:r>
              <a:rPr lang="en-CA" sz="2800" b="1" i="1" dirty="0" smtClean="0"/>
              <a:t> hernia</a:t>
            </a:r>
          </a:p>
          <a:p>
            <a:pPr>
              <a:buFont typeface="Wingdings" pitchFamily="2" charset="2"/>
              <a:buNone/>
              <a:defRPr/>
            </a:pPr>
            <a:endParaRPr lang="en-CA" sz="2800" b="1" i="1" dirty="0" smtClean="0"/>
          </a:p>
          <a:p>
            <a:pPr>
              <a:defRPr/>
            </a:pPr>
            <a:r>
              <a:rPr lang="en-CA" sz="2800" b="1" dirty="0" smtClean="0"/>
              <a:t>Type II and III </a:t>
            </a:r>
            <a:r>
              <a:rPr lang="en-CA" sz="2800" b="1" dirty="0" err="1" smtClean="0"/>
              <a:t>hiatal</a:t>
            </a:r>
            <a:r>
              <a:rPr lang="en-CA" sz="2800" b="1" dirty="0" smtClean="0"/>
              <a:t> hernias are often referred to as </a:t>
            </a:r>
            <a:r>
              <a:rPr lang="en-CA" sz="2800" b="1" i="1" dirty="0" err="1" smtClean="0"/>
              <a:t>paraesophageal</a:t>
            </a:r>
            <a:r>
              <a:rPr lang="en-CA" sz="2800" b="1" i="1" dirty="0" smtClean="0"/>
              <a:t> hernias</a:t>
            </a:r>
            <a:r>
              <a:rPr lang="en-CA" sz="2800" b="1" dirty="0" smtClean="0"/>
              <a:t> and they may be associated with GERD</a:t>
            </a:r>
          </a:p>
          <a:p>
            <a:pPr>
              <a:defRPr/>
            </a:pPr>
            <a:r>
              <a:rPr lang="en-CA" sz="2800" b="1" dirty="0" smtClean="0"/>
              <a:t>Type IV when there is other organ herniated into the chest (Spleen ,Colon)</a:t>
            </a:r>
            <a:endParaRPr lang="en-CA" sz="2800" b="1" i="1" dirty="0" smtClean="0"/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18787" name="Content Placeholder 3" descr="types of hiatal herni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2938" y="785813"/>
            <a:ext cx="8072437" cy="5429250"/>
          </a:xfrm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GASTROESOPHAGEAL REFLUX DISEASE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Defintion</a:t>
            </a:r>
            <a:r>
              <a:rPr lang="en-US" dirty="0" smtClean="0"/>
              <a:t> :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Symptoms OR mucosal damage produced by the abnormal reflux of gastric contents into the esophagus</a:t>
            </a:r>
          </a:p>
          <a:p>
            <a:pPr lvl="2">
              <a:defRPr/>
            </a:pPr>
            <a:r>
              <a:rPr lang="en-US" dirty="0" smtClean="0"/>
              <a:t>Often chronic and relapsing</a:t>
            </a:r>
          </a:p>
          <a:p>
            <a:pPr lvl="2">
              <a:defRPr/>
            </a:pPr>
            <a:r>
              <a:rPr lang="en-US" dirty="0" smtClean="0"/>
              <a:t>May see complications of GERD in patients who lack typical symptoms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GASTROESOPHAGEAL REFLUX DISEASE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Epidemiology :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About 44% of the US adult population have heartburn at least once a month</a:t>
            </a:r>
          </a:p>
          <a:p>
            <a:pPr lvl="2"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14% of Americans have symptoms weekly</a:t>
            </a:r>
          </a:p>
          <a:p>
            <a:pPr lvl="2"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7% have symptoms daily</a:t>
            </a:r>
          </a:p>
          <a:p>
            <a:pPr lvl="2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Clinical Presentations of GERD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Classic GERD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Extraesophageal</a:t>
            </a:r>
            <a:r>
              <a:rPr lang="en-US" dirty="0" smtClean="0"/>
              <a:t>/Atypical GERD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Complicated GERD</a:t>
            </a:r>
            <a:endParaRPr lang="en-US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Clinical Presentations of GERD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Classic GERD  :</a:t>
            </a:r>
          </a:p>
          <a:p>
            <a:pPr lvl="2">
              <a:defRPr/>
            </a:pPr>
            <a:r>
              <a:rPr lang="en-US" dirty="0" err="1" smtClean="0"/>
              <a:t>Substernal</a:t>
            </a:r>
            <a:r>
              <a:rPr lang="en-US" dirty="0" smtClean="0"/>
              <a:t> burning and or regurgitation</a:t>
            </a:r>
          </a:p>
          <a:p>
            <a:pPr lvl="2"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Postprandial</a:t>
            </a:r>
          </a:p>
          <a:p>
            <a:pPr lvl="2"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Aggravated by change of position</a:t>
            </a:r>
          </a:p>
          <a:p>
            <a:pPr lvl="2"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Prompt relief by antacid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Extraesophageal</a:t>
            </a:r>
            <a:r>
              <a:rPr lang="en-US" dirty="0" smtClean="0"/>
              <a:t> Manifestations of GERD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u="sng" dirty="0" smtClean="0"/>
              <a:t>Pulmonary</a:t>
            </a:r>
            <a:r>
              <a:rPr lang="en-US" sz="2400" dirty="0" smtClean="0"/>
              <a:t>	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Asthma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Aspiration pneumonia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Chronic bronchitis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Pulmonary fibrosis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	</a:t>
            </a:r>
            <a:r>
              <a:rPr lang="en-US" sz="2400" b="1" u="sng" dirty="0" smtClean="0"/>
              <a:t>Other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  Chest pain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  Dental erosion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u="sng" dirty="0" smtClean="0"/>
              <a:t>ENT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Hoarseness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Laryngitis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 smtClean="0"/>
              <a:t>Pharyngitis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Chronic cough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 smtClean="0"/>
              <a:t>Globus</a:t>
            </a:r>
            <a:r>
              <a:rPr lang="en-US" dirty="0" smtClean="0"/>
              <a:t> sensation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 smtClean="0"/>
              <a:t>Dysphonia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Sinusitis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 smtClean="0"/>
              <a:t>Subglottic</a:t>
            </a:r>
            <a:r>
              <a:rPr lang="en-US" dirty="0" smtClean="0"/>
              <a:t> </a:t>
            </a:r>
            <a:r>
              <a:rPr lang="en-US" dirty="0" err="1" smtClean="0"/>
              <a:t>stenosis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Laryngeal cancer</a:t>
            </a: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Additional secondary forms of </a:t>
            </a:r>
            <a:r>
              <a:rPr lang="en-CA" b="1" dirty="0" err="1" smtClean="0"/>
              <a:t>achalasia</a:t>
            </a:r>
            <a:r>
              <a:rPr lang="en-CA" b="1" dirty="0" smtClean="0"/>
              <a:t> exist</a:t>
            </a:r>
          </a:p>
          <a:p>
            <a:pPr lvl="1" eaLnBrk="1" hangingPunct="1">
              <a:defRPr/>
            </a:pPr>
            <a:r>
              <a:rPr lang="en-CA" b="1" dirty="0" smtClean="0"/>
              <a:t>An increasingly recognized </a:t>
            </a:r>
            <a:r>
              <a:rPr lang="en-CA" b="1" dirty="0" err="1" smtClean="0"/>
              <a:t>etiology</a:t>
            </a:r>
            <a:r>
              <a:rPr lang="en-CA" b="1" dirty="0" smtClean="0"/>
              <a:t> is post </a:t>
            </a:r>
            <a:r>
              <a:rPr lang="en-CA" b="1" dirty="0" err="1" smtClean="0"/>
              <a:t>fundoplication</a:t>
            </a:r>
            <a:r>
              <a:rPr lang="en-CA" b="1" dirty="0" smtClean="0"/>
              <a:t> </a:t>
            </a:r>
            <a:r>
              <a:rPr lang="en-CA" b="1" dirty="0" err="1" smtClean="0"/>
              <a:t>achalasia</a:t>
            </a:r>
            <a:r>
              <a:rPr lang="en-CA" b="1" dirty="0" smtClean="0"/>
              <a:t> caused by mechanical obstruction of the GEJ by the </a:t>
            </a:r>
            <a:r>
              <a:rPr lang="en-CA" b="1" dirty="0" err="1" smtClean="0"/>
              <a:t>fundoplication</a:t>
            </a:r>
            <a:r>
              <a:rPr lang="en-CA" b="1" dirty="0" smtClean="0"/>
              <a:t> or diaphragmatic </a:t>
            </a:r>
            <a:r>
              <a:rPr lang="en-CA" b="1" dirty="0" err="1" smtClean="0"/>
              <a:t>crural</a:t>
            </a:r>
            <a:r>
              <a:rPr lang="en-CA" b="1" dirty="0" smtClean="0"/>
              <a:t> closure</a:t>
            </a:r>
          </a:p>
          <a:p>
            <a:pPr lvl="1" eaLnBrk="1" hangingPunct="1">
              <a:defRPr/>
            </a:pPr>
            <a:r>
              <a:rPr lang="en-CA" b="1" dirty="0" smtClean="0"/>
              <a:t>Similar cases have been described following bariatric surgery using a gastric band device which constricts the proximal stomach a few </a:t>
            </a:r>
            <a:r>
              <a:rPr lang="en-CA" b="1" dirty="0" err="1" smtClean="0"/>
              <a:t>centimeters</a:t>
            </a:r>
            <a:r>
              <a:rPr lang="en-CA" b="1" dirty="0" smtClean="0"/>
              <a:t> below the LES</a:t>
            </a:r>
            <a:endParaRPr lang="en-US" dirty="0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Clinical Presentations of GERD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of Complicated GERD :</a:t>
            </a:r>
          </a:p>
          <a:p>
            <a:pPr lvl="2" eaLnBrk="1" hangingPunct="1">
              <a:defRPr/>
            </a:pPr>
            <a:r>
              <a:rPr lang="en-US" dirty="0" err="1" smtClean="0"/>
              <a:t>Dysphagia</a:t>
            </a:r>
            <a:endParaRPr lang="en-US" dirty="0" smtClean="0"/>
          </a:p>
          <a:p>
            <a:pPr lvl="3" eaLnBrk="1" hangingPunct="1">
              <a:defRPr/>
            </a:pPr>
            <a:r>
              <a:rPr lang="en-US" dirty="0" smtClean="0"/>
              <a:t>Difficulty swallowing: food sticks or hangs up</a:t>
            </a:r>
          </a:p>
          <a:p>
            <a:pPr lvl="3" eaLnBrk="1" hangingPunct="1">
              <a:buFontTx/>
              <a:buNone/>
              <a:defRPr/>
            </a:pPr>
            <a:endParaRPr lang="en-US" dirty="0" smtClean="0"/>
          </a:p>
          <a:p>
            <a:pPr lvl="2" eaLnBrk="1" hangingPunct="1">
              <a:defRPr/>
            </a:pPr>
            <a:r>
              <a:rPr lang="en-US" dirty="0" err="1" smtClean="0"/>
              <a:t>Odynophagia</a:t>
            </a:r>
            <a:endParaRPr lang="en-US" dirty="0" smtClean="0"/>
          </a:p>
          <a:p>
            <a:pPr lvl="3" eaLnBrk="1" hangingPunct="1">
              <a:defRPr/>
            </a:pPr>
            <a:r>
              <a:rPr lang="en-US" dirty="0" err="1" smtClean="0"/>
              <a:t>Retrosternal</a:t>
            </a:r>
            <a:r>
              <a:rPr lang="en-US" dirty="0" smtClean="0"/>
              <a:t> pain with swallowing</a:t>
            </a:r>
          </a:p>
          <a:p>
            <a:pPr lvl="2" eaLnBrk="1" hangingPunct="1"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Bleeding</a:t>
            </a:r>
          </a:p>
          <a:p>
            <a:pPr lvl="3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Diagnostic Tests for GERD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Barium swallow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Endoscopy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Ambulatory pH monitoring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Esophageal </a:t>
            </a:r>
            <a:r>
              <a:rPr lang="en-US" dirty="0" err="1" smtClean="0"/>
              <a:t>manometry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Lifestyle Modifications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Acid Suppression Therapy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Anti-Reflux Surgery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Endoscopic GERD Therapy </a:t>
            </a:r>
            <a:endParaRPr lang="en-US" dirty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Lifestyle Modifications</a:t>
            </a:r>
          </a:p>
          <a:p>
            <a:pPr lvl="2" eaLnBrk="1" hangingPunct="1">
              <a:defRPr/>
            </a:pPr>
            <a:r>
              <a:rPr lang="en-US" dirty="0" smtClean="0"/>
              <a:t>Elevate head of bed 4-6 inches </a:t>
            </a:r>
          </a:p>
          <a:p>
            <a:pPr lvl="2" eaLnBrk="1" hangingPunct="1">
              <a:defRPr/>
            </a:pPr>
            <a:r>
              <a:rPr lang="en-US" dirty="0" smtClean="0"/>
              <a:t>Avoid eating within 2-3 hours of bedtime</a:t>
            </a:r>
          </a:p>
          <a:p>
            <a:pPr lvl="2" eaLnBrk="1" hangingPunct="1">
              <a:defRPr/>
            </a:pPr>
            <a:r>
              <a:rPr lang="en-US" dirty="0" smtClean="0"/>
              <a:t>Lose weight if overweight</a:t>
            </a:r>
          </a:p>
          <a:p>
            <a:pPr lvl="2" eaLnBrk="1" hangingPunct="1">
              <a:defRPr/>
            </a:pPr>
            <a:r>
              <a:rPr lang="en-US" dirty="0" smtClean="0"/>
              <a:t>Stop smoking</a:t>
            </a:r>
          </a:p>
          <a:p>
            <a:pPr lvl="2" eaLnBrk="1" hangingPunct="1">
              <a:defRPr/>
            </a:pPr>
            <a:r>
              <a:rPr lang="en-US" dirty="0" smtClean="0"/>
              <a:t>Modify diet</a:t>
            </a:r>
          </a:p>
          <a:p>
            <a:pPr lvl="3" eaLnBrk="1" hangingPunct="1">
              <a:defRPr/>
            </a:pPr>
            <a:r>
              <a:rPr lang="en-US" sz="2400" dirty="0" smtClean="0"/>
              <a:t>Eat more frequent but smaller meals</a:t>
            </a:r>
          </a:p>
          <a:p>
            <a:pPr lvl="3" eaLnBrk="1" hangingPunct="1">
              <a:defRPr/>
            </a:pPr>
            <a:r>
              <a:rPr lang="en-US" sz="2400" dirty="0" smtClean="0"/>
              <a:t>Avoid fatty/fried food, peppermint, chocolate, alcohol, carbonated beverages, coffee and tea</a:t>
            </a:r>
          </a:p>
          <a:p>
            <a:pPr lvl="2" eaLnBrk="1" hangingPunct="1">
              <a:defRPr/>
            </a:pPr>
            <a:r>
              <a:rPr lang="en-US" dirty="0" smtClean="0"/>
              <a:t>OTC medications </a:t>
            </a:r>
            <a:r>
              <a:rPr lang="en-US" dirty="0" err="1" smtClean="0"/>
              <a:t>prn</a:t>
            </a:r>
            <a:endParaRPr lang="en-US" dirty="0" smtClean="0"/>
          </a:p>
          <a:p>
            <a:pPr lvl="4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Acid Suppression Therapy for GERD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/>
              <a:t>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-Receptor Antagonists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	   (H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RAs)</a:t>
            </a:r>
          </a:p>
          <a:p>
            <a:pPr eaLnBrk="1" hangingPunct="1">
              <a:buFontTx/>
              <a:buNone/>
              <a:defRPr/>
            </a:pPr>
            <a:endParaRPr lang="en-US" sz="2400" dirty="0" smtClean="0"/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Cimetidine</a:t>
            </a:r>
            <a:r>
              <a:rPr lang="en-US" sz="2400" dirty="0" smtClean="0"/>
              <a:t> (</a:t>
            </a:r>
            <a:r>
              <a:rPr lang="en-US" sz="2400" dirty="0" err="1" smtClean="0"/>
              <a:t>Tagamet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Ranitidine (Zantac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Famotidine</a:t>
            </a:r>
            <a:r>
              <a:rPr lang="en-US" sz="2400" dirty="0" smtClean="0"/>
              <a:t> (</a:t>
            </a:r>
            <a:r>
              <a:rPr lang="en-US" sz="2400" dirty="0" err="1" smtClean="0"/>
              <a:t>Pepcid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Nizatidine</a:t>
            </a:r>
            <a:r>
              <a:rPr lang="en-US" sz="2400" dirty="0" smtClean="0"/>
              <a:t>	 (</a:t>
            </a:r>
            <a:r>
              <a:rPr lang="en-US" sz="2400" dirty="0" err="1" smtClean="0"/>
              <a:t>Axid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Proton Pump Inhibitors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	      (PPIs)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Omeprazole</a:t>
            </a:r>
            <a:r>
              <a:rPr lang="en-US" sz="2400" dirty="0" smtClean="0"/>
              <a:t> (</a:t>
            </a:r>
            <a:r>
              <a:rPr lang="en-US" sz="2400" dirty="0" err="1" smtClean="0"/>
              <a:t>Prilosec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Lansoprazole</a:t>
            </a:r>
            <a:r>
              <a:rPr lang="en-US" sz="2400" dirty="0" smtClean="0"/>
              <a:t> (</a:t>
            </a:r>
            <a:r>
              <a:rPr lang="en-US" sz="2400" dirty="0" err="1" smtClean="0"/>
              <a:t>Prevacid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Rabeprazole</a:t>
            </a:r>
            <a:r>
              <a:rPr lang="en-US" sz="2400" dirty="0" smtClean="0"/>
              <a:t> (</a:t>
            </a:r>
            <a:r>
              <a:rPr lang="en-US" sz="2400" dirty="0" err="1" smtClean="0"/>
              <a:t>Aciphex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Pantoprazole</a:t>
            </a:r>
            <a:r>
              <a:rPr lang="en-US" sz="2400" dirty="0" smtClean="0"/>
              <a:t> (</a:t>
            </a:r>
            <a:r>
              <a:rPr lang="en-US" sz="2400" dirty="0" err="1" smtClean="0"/>
              <a:t>Protonix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Esomeprazole</a:t>
            </a:r>
            <a:r>
              <a:rPr lang="en-US" sz="2400" dirty="0" smtClean="0"/>
              <a:t> (</a:t>
            </a:r>
            <a:r>
              <a:rPr lang="en-US" sz="2400" dirty="0" err="1" smtClean="0"/>
              <a:t>Nexium</a:t>
            </a:r>
            <a:r>
              <a:rPr lang="en-US" sz="2400" dirty="0" smtClean="0"/>
              <a:t> 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 	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Anti-Reflux Surgery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2863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Indication for Surgery :</a:t>
            </a:r>
          </a:p>
          <a:p>
            <a:pPr lvl="2">
              <a:defRPr/>
            </a:pPr>
            <a:r>
              <a:rPr lang="en-US" dirty="0" smtClean="0"/>
              <a:t>have failed medical management</a:t>
            </a:r>
          </a:p>
          <a:p>
            <a:pPr lvl="2">
              <a:defRPr/>
            </a:pPr>
            <a:r>
              <a:rPr lang="en-CA" dirty="0" smtClean="0"/>
              <a:t>opt for surgery despite successful medical management (due to life style considerations including age, time or expense of medications, etc)</a:t>
            </a:r>
          </a:p>
          <a:p>
            <a:pPr lvl="2">
              <a:defRPr/>
            </a:pPr>
            <a:r>
              <a:rPr lang="en-CA" dirty="0" smtClean="0"/>
              <a:t>have complications of GERD (e.g. Barrett's </a:t>
            </a:r>
            <a:r>
              <a:rPr lang="en-CA" dirty="0" err="1" smtClean="0"/>
              <a:t>esophagus</a:t>
            </a:r>
            <a:r>
              <a:rPr lang="en-CA" dirty="0" smtClean="0"/>
              <a:t>; grade III or IV </a:t>
            </a:r>
            <a:r>
              <a:rPr lang="en-CA" dirty="0" err="1" smtClean="0"/>
              <a:t>esophagitis</a:t>
            </a:r>
            <a:r>
              <a:rPr lang="en-CA" dirty="0" smtClean="0"/>
              <a:t>)</a:t>
            </a:r>
          </a:p>
          <a:p>
            <a:pPr lvl="2">
              <a:defRPr/>
            </a:pPr>
            <a:r>
              <a:rPr lang="en-CA" dirty="0" smtClean="0"/>
              <a:t>have medical complications attributable to a large </a:t>
            </a:r>
            <a:r>
              <a:rPr lang="en-CA" dirty="0" err="1" smtClean="0"/>
              <a:t>hiatal</a:t>
            </a:r>
            <a:r>
              <a:rPr lang="en-CA" dirty="0" smtClean="0"/>
              <a:t> hernia. (e.g. bleeding, </a:t>
            </a:r>
            <a:r>
              <a:rPr lang="en-CA" dirty="0" err="1" smtClean="0"/>
              <a:t>dysphagia</a:t>
            </a:r>
            <a:r>
              <a:rPr lang="en-CA" dirty="0" smtClean="0"/>
              <a:t>)</a:t>
            </a:r>
          </a:p>
          <a:p>
            <a:pPr lvl="2">
              <a:defRPr/>
            </a:pPr>
            <a:r>
              <a:rPr lang="en-CA" dirty="0" smtClean="0"/>
              <a:t>have "atypical" symptoms (asthma, hoarseness, cough, chest pain, aspiration) and reflux documented on 24 hour pH monitoring</a:t>
            </a:r>
            <a:endParaRPr lang="en-US" dirty="0" smtClean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Endoscopic GERD Therapy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Endoscopic </a:t>
            </a:r>
            <a:r>
              <a:rPr lang="en-US" dirty="0" err="1" smtClean="0"/>
              <a:t>antireflux</a:t>
            </a:r>
            <a:r>
              <a:rPr lang="en-US" dirty="0" smtClean="0"/>
              <a:t> therapies</a:t>
            </a:r>
          </a:p>
          <a:p>
            <a:pPr lvl="1" eaLnBrk="1" hangingPunct="1">
              <a:defRPr/>
            </a:pPr>
            <a:r>
              <a:rPr lang="en-US" dirty="0" smtClean="0"/>
              <a:t>Radiofrequency energy delivered to the LES</a:t>
            </a:r>
          </a:p>
          <a:p>
            <a:pPr lvl="2" eaLnBrk="1" hangingPunct="1">
              <a:defRPr/>
            </a:pPr>
            <a:r>
              <a:rPr lang="en-US" sz="2800" dirty="0" err="1" smtClean="0"/>
              <a:t>Stretta</a:t>
            </a:r>
            <a:r>
              <a:rPr lang="en-US" sz="2800" dirty="0" smtClean="0"/>
              <a:t> procedure</a:t>
            </a:r>
          </a:p>
          <a:p>
            <a:pPr lvl="1" eaLnBrk="1" hangingPunct="1">
              <a:defRPr/>
            </a:pPr>
            <a:r>
              <a:rPr lang="en-US" dirty="0" smtClean="0"/>
              <a:t>Suture ligation of the </a:t>
            </a:r>
            <a:r>
              <a:rPr lang="en-US" dirty="0" err="1" smtClean="0"/>
              <a:t>cardia</a:t>
            </a:r>
            <a:endParaRPr lang="en-US" dirty="0" smtClean="0"/>
          </a:p>
          <a:p>
            <a:pPr lvl="2" eaLnBrk="1" hangingPunct="1">
              <a:defRPr/>
            </a:pPr>
            <a:r>
              <a:rPr lang="en-US" sz="2800" dirty="0" smtClean="0"/>
              <a:t>Endoscopic </a:t>
            </a:r>
            <a:r>
              <a:rPr lang="en-US" sz="2800" dirty="0" err="1" smtClean="0"/>
              <a:t>plication</a:t>
            </a:r>
            <a:endParaRPr lang="en-US" sz="2800" dirty="0" smtClean="0"/>
          </a:p>
          <a:p>
            <a:pPr lvl="1" eaLnBrk="1" hangingPunct="1">
              <a:defRPr/>
            </a:pPr>
            <a:r>
              <a:rPr lang="en-US" dirty="0" err="1" smtClean="0"/>
              <a:t>Submucosal</a:t>
            </a:r>
            <a:r>
              <a:rPr lang="en-US" dirty="0" smtClean="0"/>
              <a:t> implantation of inert material in the region of the lower esophageal sphincter</a:t>
            </a:r>
          </a:p>
          <a:p>
            <a:pPr lvl="2" eaLnBrk="1" hangingPunct="1">
              <a:defRPr/>
            </a:pPr>
            <a:r>
              <a:rPr lang="en-US" sz="2800" dirty="0" err="1" smtClean="0"/>
              <a:t>Enteryx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Treatment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143500"/>
          </a:xfrm>
        </p:spPr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The primary therapeutic goal in </a:t>
            </a:r>
            <a:r>
              <a:rPr lang="en-CA" b="1" dirty="0" err="1" smtClean="0"/>
              <a:t>achalasia</a:t>
            </a:r>
            <a:r>
              <a:rPr lang="en-CA" b="1" dirty="0" smtClean="0"/>
              <a:t> is to reduce the LES basal pressure</a:t>
            </a:r>
          </a:p>
          <a:p>
            <a:pPr eaLnBrk="1" hangingPunct="1">
              <a:defRPr/>
            </a:pPr>
            <a:r>
              <a:rPr lang="en-CA" b="1" dirty="0" smtClean="0"/>
              <a:t>Treatment options include medical therapy, </a:t>
            </a:r>
            <a:r>
              <a:rPr lang="en-CA" b="1" dirty="0" err="1" smtClean="0"/>
              <a:t>botulinum</a:t>
            </a:r>
            <a:r>
              <a:rPr lang="en-CA" b="1" dirty="0" smtClean="0"/>
              <a:t> toxin injection, pneumatic dilation, and surgical </a:t>
            </a:r>
            <a:r>
              <a:rPr lang="en-CA" b="1" dirty="0" err="1" smtClean="0"/>
              <a:t>myotomy</a:t>
            </a:r>
            <a:endParaRPr lang="en-CA" b="1" dirty="0" smtClean="0"/>
          </a:p>
          <a:p>
            <a:pPr eaLnBrk="1" hangingPunct="1">
              <a:defRPr/>
            </a:pPr>
            <a:r>
              <a:rPr lang="en-CA" b="1" dirty="0" smtClean="0"/>
              <a:t>Symptom relief, particularly relief of </a:t>
            </a:r>
            <a:r>
              <a:rPr lang="en-CA" b="1" dirty="0" err="1" smtClean="0"/>
              <a:t>dysphagia</a:t>
            </a:r>
            <a:r>
              <a:rPr lang="en-CA" b="1" dirty="0" smtClean="0"/>
              <a:t>, is accepted as the primary desired outcome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Medical Therapy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is inconvenient, only modestly effective, and frequently associated with side effects</a:t>
            </a:r>
          </a:p>
          <a:p>
            <a:pPr eaLnBrk="1" hangingPunct="1">
              <a:defRPr/>
            </a:pPr>
            <a:r>
              <a:rPr lang="en-CA" b="1" dirty="0" smtClean="0"/>
              <a:t>it is reserved for patients who are awaiting or unable to tolerate more invasive treatment modalities</a:t>
            </a:r>
          </a:p>
          <a:p>
            <a:pPr eaLnBrk="1" hangingPunct="1">
              <a:defRPr/>
            </a:pPr>
            <a:r>
              <a:rPr lang="en-CA" b="1" dirty="0" smtClean="0"/>
              <a:t>Pharmacologic therapies attempt to decrease the LES pressure by causing smooth muscle relaxation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Medical Therapy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Nitrates were first recognized as an effective treatment of </a:t>
            </a:r>
            <a:r>
              <a:rPr lang="en-CA" b="1" dirty="0" err="1" smtClean="0"/>
              <a:t>achalasia</a:t>
            </a:r>
            <a:r>
              <a:rPr lang="en-CA" b="1" dirty="0" smtClean="0"/>
              <a:t> </a:t>
            </a:r>
          </a:p>
          <a:p>
            <a:pPr lvl="2" eaLnBrk="1" hangingPunct="1">
              <a:defRPr/>
            </a:pPr>
            <a:r>
              <a:rPr lang="en-CA" b="1" dirty="0" smtClean="0"/>
              <a:t>their systemic </a:t>
            </a:r>
            <a:r>
              <a:rPr lang="en-CA" b="1" dirty="0" err="1" smtClean="0"/>
              <a:t>vasodilatory</a:t>
            </a:r>
            <a:r>
              <a:rPr lang="en-CA" b="1" dirty="0" smtClean="0"/>
              <a:t> effects and headaches limit their tolerability by patients</a:t>
            </a:r>
          </a:p>
          <a:p>
            <a:pPr eaLnBrk="1" hangingPunct="1">
              <a:defRPr/>
            </a:pPr>
            <a:r>
              <a:rPr lang="en-CA" b="1" dirty="0" smtClean="0"/>
              <a:t>Calcium channel antagonists have a better side-effect profile when compared with nitrates </a:t>
            </a:r>
          </a:p>
          <a:p>
            <a:pPr lvl="2" eaLnBrk="1" hangingPunct="1">
              <a:defRPr/>
            </a:pPr>
            <a:r>
              <a:rPr lang="en-CA" b="1" dirty="0" smtClean="0"/>
              <a:t>30% of patients report adverse side effects including peripheral </a:t>
            </a:r>
            <a:r>
              <a:rPr lang="en-CA" b="1" dirty="0" err="1" smtClean="0"/>
              <a:t>edema</a:t>
            </a:r>
            <a:r>
              <a:rPr lang="en-CA" b="1" dirty="0" smtClean="0"/>
              <a:t>, hypotension, and headache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/>
              <a:t>Botulinum</a:t>
            </a:r>
            <a:r>
              <a:rPr lang="en-US" b="1" dirty="0" smtClean="0"/>
              <a:t> Toxin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 </a:t>
            </a:r>
            <a:r>
              <a:rPr lang="en-CA" b="1" dirty="0" smtClean="0"/>
              <a:t>injected into the LES targets the excitatory, acetylcholine-releasing neurons that generate LES basal muscle tone</a:t>
            </a:r>
          </a:p>
          <a:p>
            <a:pPr eaLnBrk="1" hangingPunct="1">
              <a:defRPr/>
            </a:pPr>
            <a:r>
              <a:rPr lang="en-CA" b="1" dirty="0" smtClean="0"/>
              <a:t>is easy to administer and associated with relatively few side effects  </a:t>
            </a:r>
          </a:p>
          <a:p>
            <a:pPr eaLnBrk="1" hangingPunct="1">
              <a:defRPr/>
            </a:pPr>
            <a:r>
              <a:rPr lang="en-CA" b="1" dirty="0" smtClean="0"/>
              <a:t>It is apparent that, with repeated injections, the response rates reported are similar or lower to that achieved with the initial injection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/>
              <a:t>Botulinum</a:t>
            </a:r>
            <a:r>
              <a:rPr lang="en-US" b="1" dirty="0" smtClean="0"/>
              <a:t> Toxin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Response rates at 1 month following administration average 78%  , By 6 months, the clinical response rate drops to 58%  and by 12 months to 49%</a:t>
            </a:r>
          </a:p>
          <a:p>
            <a:pPr eaLnBrk="1" hangingPunct="1">
              <a:defRPr/>
            </a:pPr>
            <a:r>
              <a:rPr lang="en-CA" b="1" dirty="0" smtClean="0"/>
              <a:t>  Given the limitations of the efficacy and durability of response, </a:t>
            </a:r>
            <a:r>
              <a:rPr lang="en-CA" b="1" dirty="0" err="1" smtClean="0"/>
              <a:t>botulinum</a:t>
            </a:r>
            <a:r>
              <a:rPr lang="en-CA" b="1" dirty="0" smtClean="0"/>
              <a:t> toxin is generally reserved for use in patients who are not candidates for more invasive treatments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Pneumatic Dilation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357313"/>
            <a:ext cx="8229600" cy="5286375"/>
          </a:xfrm>
        </p:spPr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pneumatic dilation remains one of the most effective first-line therapies for </a:t>
            </a:r>
            <a:r>
              <a:rPr lang="en-CA" b="1" dirty="0" err="1" smtClean="0"/>
              <a:t>achalasia</a:t>
            </a:r>
            <a:endParaRPr lang="en-CA" b="1" dirty="0" smtClean="0"/>
          </a:p>
          <a:p>
            <a:pPr eaLnBrk="1" hangingPunct="1">
              <a:defRPr/>
            </a:pPr>
            <a:r>
              <a:rPr lang="en-CA" b="1" dirty="0" smtClean="0"/>
              <a:t>Long-term follow-up studies reported significant symptom relapse of 50% at 10 years</a:t>
            </a:r>
          </a:p>
          <a:p>
            <a:pPr eaLnBrk="1" hangingPunct="1">
              <a:defRPr/>
            </a:pPr>
            <a:r>
              <a:rPr lang="en-CA" b="1" dirty="0" smtClean="0"/>
              <a:t>Complications of pneumatic dilation exist :</a:t>
            </a:r>
          </a:p>
          <a:p>
            <a:pPr lvl="3" eaLnBrk="1" hangingPunct="1">
              <a:defRPr/>
            </a:pPr>
            <a:r>
              <a:rPr lang="en-US" sz="1600" b="1" dirty="0" smtClean="0"/>
              <a:t> </a:t>
            </a:r>
            <a:r>
              <a:rPr lang="en-US" sz="1600" b="1" dirty="0" err="1" smtClean="0"/>
              <a:t>Gastroesophageal</a:t>
            </a:r>
            <a:r>
              <a:rPr lang="en-US" sz="1600" b="1" dirty="0" smtClean="0"/>
              <a:t> reflux 25-35%</a:t>
            </a:r>
          </a:p>
          <a:p>
            <a:pPr lvl="3" eaLnBrk="1" hangingPunct="1">
              <a:defRPr/>
            </a:pPr>
            <a:endParaRPr lang="en-US" sz="1600" b="1" dirty="0" smtClean="0"/>
          </a:p>
          <a:p>
            <a:pPr lvl="3" eaLnBrk="1" hangingPunct="1">
              <a:defRPr/>
            </a:pPr>
            <a:r>
              <a:rPr lang="en-US" sz="1600" b="1" dirty="0" smtClean="0"/>
              <a:t> Esophageal perforation  3 %</a:t>
            </a:r>
            <a:endParaRPr lang="en-CA" sz="1600" b="1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Surgical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has success rates in excess of 90% with hospital stays averaging only a few days</a:t>
            </a:r>
          </a:p>
          <a:p>
            <a:pPr eaLnBrk="1" hangingPunct="1">
              <a:defRPr/>
            </a:pPr>
            <a:r>
              <a:rPr lang="en-US" dirty="0" smtClean="0"/>
              <a:t>acid exposure is a known complication of surgical intervention for </a:t>
            </a:r>
            <a:r>
              <a:rPr lang="en-US" dirty="0" err="1" smtClean="0"/>
              <a:t>achalasia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Even with a successful </a:t>
            </a:r>
            <a:r>
              <a:rPr lang="en-US" dirty="0" err="1" smtClean="0"/>
              <a:t>myotomy</a:t>
            </a:r>
            <a:r>
              <a:rPr lang="en-US" dirty="0" smtClean="0"/>
              <a:t>, it is expected that patients will have some degree of </a:t>
            </a:r>
            <a:r>
              <a:rPr lang="en-US" dirty="0" err="1" smtClean="0"/>
              <a:t>dysphagia</a:t>
            </a:r>
            <a:r>
              <a:rPr lang="en-US" dirty="0" smtClean="0"/>
              <a:t> as a consequence of esophageal peristaltic dysfunction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/>
              <a:t>Achalasia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err="1" smtClean="0"/>
              <a:t>Achalasia</a:t>
            </a:r>
            <a:r>
              <a:rPr lang="en-CA" b="1" dirty="0" smtClean="0"/>
              <a:t> is an uncommon    disease  of </a:t>
            </a:r>
            <a:r>
              <a:rPr lang="en-CA" b="1" dirty="0" err="1" smtClean="0"/>
              <a:t>esophageal</a:t>
            </a:r>
            <a:r>
              <a:rPr lang="en-CA" b="1" dirty="0" smtClean="0"/>
              <a:t> motility disorder</a:t>
            </a:r>
          </a:p>
          <a:p>
            <a:pPr eaLnBrk="1" hangingPunct="1">
              <a:defRPr/>
            </a:pPr>
            <a:r>
              <a:rPr lang="en-CA" b="1" dirty="0" smtClean="0"/>
              <a:t>It is characterized by degeneration of the </a:t>
            </a:r>
            <a:r>
              <a:rPr lang="en-CA" b="1" dirty="0" err="1" smtClean="0"/>
              <a:t>myenteric</a:t>
            </a:r>
            <a:r>
              <a:rPr lang="en-CA" b="1" dirty="0" smtClean="0"/>
              <a:t> neurons that innervate  LES and </a:t>
            </a:r>
            <a:r>
              <a:rPr lang="en-CA" b="1" dirty="0" err="1" smtClean="0"/>
              <a:t>esophageal</a:t>
            </a:r>
            <a:r>
              <a:rPr lang="en-CA" b="1" dirty="0" smtClean="0"/>
              <a:t> body</a:t>
            </a:r>
          </a:p>
          <a:p>
            <a:pPr eaLnBrk="1" hangingPunct="1">
              <a:defRPr/>
            </a:pPr>
            <a:r>
              <a:rPr lang="en-US" b="1" dirty="0" smtClean="0"/>
              <a:t>the pathogenesis  :</a:t>
            </a:r>
          </a:p>
          <a:p>
            <a:pPr lvl="2" eaLnBrk="1" hangingPunct="1">
              <a:defRPr/>
            </a:pPr>
            <a:r>
              <a:rPr lang="en-US" b="1" dirty="0" smtClean="0"/>
              <a:t>autoimmune  ?</a:t>
            </a:r>
          </a:p>
          <a:p>
            <a:pPr lvl="2" eaLnBrk="1" hangingPunct="1">
              <a:defRPr/>
            </a:pPr>
            <a:r>
              <a:rPr lang="en-US" b="1" dirty="0" smtClean="0"/>
              <a:t>Viral                ?</a:t>
            </a:r>
          </a:p>
          <a:p>
            <a:pPr lvl="2" eaLnBrk="1" hangingPunct="1">
              <a:defRPr/>
            </a:pPr>
            <a:r>
              <a:rPr lang="en-US" b="1" dirty="0" smtClean="0"/>
              <a:t>Familial           ?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Surgical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Delayed recurrence of postoperative </a:t>
            </a:r>
            <a:r>
              <a:rPr lang="en-US" dirty="0" err="1" smtClean="0"/>
              <a:t>dysphagia</a:t>
            </a:r>
            <a:r>
              <a:rPr lang="en-US" dirty="0" smtClean="0"/>
              <a:t> is most commonly caused by development of a recurrent high pressure zone at the LES or a peptic stricture complicating acid reflux</a:t>
            </a:r>
          </a:p>
          <a:p>
            <a:pPr eaLnBrk="1" hangingPunct="1">
              <a:defRPr/>
            </a:pPr>
            <a:r>
              <a:rPr lang="en-US" dirty="0" smtClean="0"/>
              <a:t>laparoscopic Heller </a:t>
            </a:r>
            <a:r>
              <a:rPr lang="en-US" dirty="0" err="1" smtClean="0"/>
              <a:t>myotomy</a:t>
            </a:r>
            <a:r>
              <a:rPr lang="en-US" dirty="0" smtClean="0"/>
              <a:t> demonstrated excellent results, with 98% of patients reporting symptomatic improvement at 5.3 years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Surgery Versus Pneumatic Dilation</a:t>
            </a:r>
            <a:r>
              <a:rPr lang="en-US" sz="32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35781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Several retrospective and prospective studies have reported superior success rates for surgery when compared with pneumatic dilation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a study of outcomes of 1181 patients treated with pneumatic dilation with that of 280 patients treated with Heller </a:t>
            </a:r>
            <a:r>
              <a:rPr lang="en-US" sz="2800" dirty="0" err="1" smtClean="0"/>
              <a:t>myotomy</a:t>
            </a:r>
            <a:r>
              <a:rPr lang="en-US" sz="2800" dirty="0" smtClean="0"/>
              <a:t> as initial therapy showed that  the risk of subsequent therapeutic intervention at 10 years was significantly higher with dilation (64%) when compared with surgery (38%)</a:t>
            </a:r>
            <a:endParaRPr lang="en-US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Refractory </a:t>
            </a:r>
            <a:r>
              <a:rPr lang="en-US" b="1" dirty="0" err="1" smtClean="0"/>
              <a:t>Achalasia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 patients with </a:t>
            </a:r>
            <a:r>
              <a:rPr lang="en-US" dirty="0" err="1" smtClean="0"/>
              <a:t>achalasia</a:t>
            </a:r>
            <a:r>
              <a:rPr lang="en-US" dirty="0" smtClean="0"/>
              <a:t> that is refractory to therapy with Heller </a:t>
            </a:r>
            <a:r>
              <a:rPr lang="en-US" dirty="0" err="1" smtClean="0"/>
              <a:t>myotomy</a:t>
            </a:r>
            <a:r>
              <a:rPr lang="en-US" dirty="0" smtClean="0"/>
              <a:t>, options are limited</a:t>
            </a:r>
          </a:p>
          <a:p>
            <a:pPr eaLnBrk="1" hangingPunct="1">
              <a:defRPr/>
            </a:pPr>
            <a:r>
              <a:rPr lang="en-US" dirty="0" smtClean="0"/>
              <a:t>Although </a:t>
            </a:r>
            <a:r>
              <a:rPr lang="en-US" dirty="0" err="1" smtClean="0"/>
              <a:t>esophagectomy</a:t>
            </a:r>
            <a:r>
              <a:rPr lang="en-US" dirty="0" smtClean="0"/>
              <a:t> is considered in patients with marked dilation and sigmoid deformity, such patients may respond to Heller </a:t>
            </a:r>
            <a:r>
              <a:rPr lang="en-US" dirty="0" err="1" smtClean="0"/>
              <a:t>myotomy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Complications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primary complications of </a:t>
            </a:r>
            <a:r>
              <a:rPr lang="en-US" dirty="0" err="1" smtClean="0"/>
              <a:t>achalasia</a:t>
            </a:r>
            <a:r>
              <a:rPr lang="en-US" dirty="0" smtClean="0"/>
              <a:t> are related to the functional obstruction rendered by the </a:t>
            </a:r>
            <a:r>
              <a:rPr lang="en-US" dirty="0" err="1" smtClean="0"/>
              <a:t>nonrelaxing</a:t>
            </a:r>
            <a:r>
              <a:rPr lang="en-US" dirty="0" smtClean="0"/>
              <a:t> LES and include progressive malnutrition and aspiration.</a:t>
            </a:r>
          </a:p>
          <a:p>
            <a:pPr eaLnBrk="1" hangingPunct="1">
              <a:defRPr/>
            </a:pPr>
            <a:r>
              <a:rPr lang="en-US" dirty="0" smtClean="0"/>
              <a:t>Uncommon but important secondary complications of </a:t>
            </a:r>
            <a:r>
              <a:rPr lang="en-US" dirty="0" err="1" smtClean="0"/>
              <a:t>achalasia</a:t>
            </a:r>
            <a:r>
              <a:rPr lang="en-US" dirty="0" smtClean="0"/>
              <a:t> include the formation of </a:t>
            </a:r>
            <a:r>
              <a:rPr lang="en-US" dirty="0" err="1" smtClean="0"/>
              <a:t>epiphrenic</a:t>
            </a:r>
            <a:r>
              <a:rPr lang="en-US" dirty="0" smtClean="0"/>
              <a:t> </a:t>
            </a:r>
            <a:r>
              <a:rPr lang="en-US" dirty="0" err="1" smtClean="0"/>
              <a:t>diverticula</a:t>
            </a:r>
            <a:r>
              <a:rPr lang="en-US" dirty="0" smtClean="0"/>
              <a:t> and esophageal cancer.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There is an established link between </a:t>
            </a:r>
            <a:r>
              <a:rPr lang="en-US" dirty="0" err="1" smtClean="0"/>
              <a:t>achalasia</a:t>
            </a:r>
            <a:r>
              <a:rPr lang="en-US" dirty="0" smtClean="0"/>
              <a:t> and esophageal cancer, most commonly </a:t>
            </a:r>
            <a:r>
              <a:rPr lang="en-US" dirty="0" err="1" smtClean="0"/>
              <a:t>squamous</a:t>
            </a:r>
            <a:r>
              <a:rPr lang="en-US" dirty="0" smtClean="0"/>
              <a:t> cell </a:t>
            </a:r>
            <a:r>
              <a:rPr lang="en-US" dirty="0" err="1" smtClean="0"/>
              <a:t>carcinom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The overall prevalence of esophageal cancer in </a:t>
            </a:r>
            <a:r>
              <a:rPr lang="en-US" dirty="0" err="1" smtClean="0"/>
              <a:t>achalasia</a:t>
            </a:r>
            <a:r>
              <a:rPr lang="en-US" dirty="0" smtClean="0"/>
              <a:t> is approximately 3% with an incidence of approximately 197 cases per 100,000 persons per year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Esophageal </a:t>
            </a:r>
            <a:r>
              <a:rPr lang="en-US" b="1" dirty="0" err="1" smtClean="0"/>
              <a:t>Diverticula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most </a:t>
            </a:r>
            <a:r>
              <a:rPr lang="en-CA" b="1" dirty="0" err="1" smtClean="0"/>
              <a:t>diverticula</a:t>
            </a:r>
            <a:r>
              <a:rPr lang="en-CA" b="1" dirty="0" smtClean="0"/>
              <a:t> are a result of a primary motor disturbance or an abnormality of the UES or LES</a:t>
            </a:r>
          </a:p>
          <a:p>
            <a:pPr>
              <a:defRPr/>
            </a:pPr>
            <a:r>
              <a:rPr lang="en-CA" b="1" dirty="0" smtClean="0"/>
              <a:t>can occur in several places along the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US" b="1" dirty="0" smtClean="0"/>
              <a:t>The three most common sites of occurrence are </a:t>
            </a:r>
            <a:r>
              <a:rPr lang="en-US" b="1" dirty="0" err="1" smtClean="0"/>
              <a:t>pharyngoesophageal</a:t>
            </a:r>
            <a:r>
              <a:rPr lang="en-US" b="1" dirty="0" smtClean="0"/>
              <a:t> (</a:t>
            </a:r>
            <a:r>
              <a:rPr lang="en-US" b="1" dirty="0" err="1" smtClean="0"/>
              <a:t>Zenker's</a:t>
            </a:r>
            <a:r>
              <a:rPr lang="en-US" b="1" dirty="0" smtClean="0"/>
              <a:t>), </a:t>
            </a:r>
            <a:r>
              <a:rPr lang="en-US" b="1" dirty="0" err="1" smtClean="0"/>
              <a:t>parabronchial</a:t>
            </a:r>
            <a:r>
              <a:rPr lang="en-US" b="1" dirty="0" smtClean="0"/>
              <a:t> (</a:t>
            </a:r>
            <a:r>
              <a:rPr lang="en-US" b="1" dirty="0" err="1" smtClean="0"/>
              <a:t>midesophageal</a:t>
            </a:r>
            <a:r>
              <a:rPr lang="en-US" b="1" dirty="0" smtClean="0"/>
              <a:t>), and </a:t>
            </a:r>
            <a:r>
              <a:rPr lang="en-US" b="1" dirty="0" err="1" smtClean="0"/>
              <a:t>epiphrenic</a:t>
            </a:r>
            <a:r>
              <a:rPr lang="en-US" b="1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Esophageal </a:t>
            </a:r>
            <a:r>
              <a:rPr lang="en-US" b="1" dirty="0" err="1" smtClean="0"/>
              <a:t>Diverticula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True </a:t>
            </a:r>
            <a:r>
              <a:rPr lang="en-CA" b="1" dirty="0" err="1" smtClean="0"/>
              <a:t>diverticula</a:t>
            </a:r>
            <a:r>
              <a:rPr lang="en-CA" b="1" dirty="0" smtClean="0"/>
              <a:t> involve all layers of the </a:t>
            </a:r>
            <a:r>
              <a:rPr lang="en-CA" b="1" dirty="0" err="1" smtClean="0"/>
              <a:t>esophageal</a:t>
            </a:r>
            <a:r>
              <a:rPr lang="en-CA" b="1" dirty="0" smtClean="0"/>
              <a:t> wall, including mucosa, </a:t>
            </a:r>
            <a:r>
              <a:rPr lang="en-CA" b="1" dirty="0" err="1" smtClean="0"/>
              <a:t>submucosa</a:t>
            </a:r>
            <a:r>
              <a:rPr lang="en-CA" b="1" dirty="0" smtClean="0"/>
              <a:t>, and </a:t>
            </a:r>
            <a:r>
              <a:rPr lang="en-CA" b="1" dirty="0" err="1" smtClean="0"/>
              <a:t>muscularis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A false </a:t>
            </a:r>
            <a:r>
              <a:rPr lang="en-CA" b="1" dirty="0" err="1" smtClean="0"/>
              <a:t>diverticulum</a:t>
            </a:r>
            <a:r>
              <a:rPr lang="en-CA" b="1" dirty="0" smtClean="0"/>
              <a:t> consists of mucosa and </a:t>
            </a:r>
            <a:r>
              <a:rPr lang="en-CA" b="1" dirty="0" err="1" smtClean="0"/>
              <a:t>submucosa</a:t>
            </a:r>
            <a:r>
              <a:rPr lang="en-CA" b="1" dirty="0" smtClean="0"/>
              <a:t> only</a:t>
            </a:r>
          </a:p>
          <a:p>
            <a:pPr>
              <a:defRPr/>
            </a:pPr>
            <a:r>
              <a:rPr lang="en-CA" b="1" dirty="0" err="1" smtClean="0"/>
              <a:t>Pulsion</a:t>
            </a:r>
            <a:r>
              <a:rPr lang="en-CA" b="1" dirty="0" smtClean="0"/>
              <a:t> </a:t>
            </a:r>
            <a:r>
              <a:rPr lang="en-CA" b="1" dirty="0" err="1" smtClean="0"/>
              <a:t>diverticula</a:t>
            </a:r>
            <a:r>
              <a:rPr lang="en-CA" b="1" dirty="0" smtClean="0"/>
              <a:t> are false </a:t>
            </a:r>
            <a:r>
              <a:rPr lang="en-CA" b="1" dirty="0" err="1" smtClean="0"/>
              <a:t>diverticula</a:t>
            </a:r>
            <a:r>
              <a:rPr lang="en-CA" b="1" dirty="0" smtClean="0"/>
              <a:t> that occur because of elevated </a:t>
            </a:r>
            <a:r>
              <a:rPr lang="en-CA" b="1" dirty="0" err="1" smtClean="0"/>
              <a:t>intraluminal</a:t>
            </a:r>
            <a:r>
              <a:rPr lang="en-CA" b="1" dirty="0" smtClean="0"/>
              <a:t> pressures generated from abnormal motility disorders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Esophageal </a:t>
            </a:r>
            <a:r>
              <a:rPr lang="en-US" b="1" dirty="0" err="1" smtClean="0"/>
              <a:t>Diverticula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err="1" smtClean="0"/>
              <a:t>Zenker's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 and an </a:t>
            </a:r>
            <a:r>
              <a:rPr lang="en-CA" b="1" dirty="0" err="1" smtClean="0"/>
              <a:t>epiphrenic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 fall under the category of false, </a:t>
            </a:r>
            <a:r>
              <a:rPr lang="en-CA" b="1" dirty="0" err="1" smtClean="0"/>
              <a:t>pulsion</a:t>
            </a:r>
            <a:r>
              <a:rPr lang="en-CA" b="1" dirty="0" smtClean="0"/>
              <a:t> </a:t>
            </a:r>
            <a:r>
              <a:rPr lang="en-CA" b="1" dirty="0" err="1" smtClean="0"/>
              <a:t>diverticula</a:t>
            </a:r>
            <a:r>
              <a:rPr lang="en-CA" b="1" dirty="0" smtClean="0"/>
              <a:t>.</a:t>
            </a:r>
          </a:p>
          <a:p>
            <a:pPr>
              <a:defRPr/>
            </a:pPr>
            <a:r>
              <a:rPr lang="en-CA" b="1" dirty="0" smtClean="0"/>
              <a:t>Traction, or true, </a:t>
            </a:r>
            <a:r>
              <a:rPr lang="en-CA" b="1" dirty="0" err="1" smtClean="0"/>
              <a:t>diverticula</a:t>
            </a:r>
            <a:r>
              <a:rPr lang="en-CA" b="1" dirty="0" smtClean="0"/>
              <a:t> result from external inflammatory </a:t>
            </a:r>
            <a:r>
              <a:rPr lang="en-CA" b="1" dirty="0" err="1" smtClean="0"/>
              <a:t>mediastinal</a:t>
            </a:r>
            <a:r>
              <a:rPr lang="en-CA" b="1" dirty="0" smtClean="0"/>
              <a:t> lymph nodes adhering to the </a:t>
            </a:r>
            <a:r>
              <a:rPr lang="en-CA" b="1" dirty="0" err="1" smtClean="0"/>
              <a:t>esophagus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36525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 err="1" smtClean="0"/>
              <a:t>Pharyngoesophageal</a:t>
            </a:r>
            <a:r>
              <a:rPr lang="en-US" sz="3200" dirty="0" smtClean="0"/>
              <a:t> (</a:t>
            </a:r>
            <a:r>
              <a:rPr lang="en-US" sz="3200" dirty="0" err="1" smtClean="0"/>
              <a:t>Zenker's</a:t>
            </a:r>
            <a:r>
              <a:rPr lang="en-US" sz="3200" dirty="0" smtClean="0"/>
              <a:t>) </a:t>
            </a:r>
            <a:r>
              <a:rPr lang="en-US" sz="3200" dirty="0" err="1" smtClean="0"/>
              <a:t>Diverticulum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8577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CA" b="1" dirty="0" smtClean="0"/>
              <a:t>is the most common </a:t>
            </a: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 found today</a:t>
            </a:r>
          </a:p>
          <a:p>
            <a:pPr>
              <a:defRPr/>
            </a:pPr>
            <a:r>
              <a:rPr lang="en-CA" b="1" dirty="0" smtClean="0"/>
              <a:t>It usually presents in older patients in the 7th decade of life</a:t>
            </a:r>
          </a:p>
          <a:p>
            <a:pPr>
              <a:defRPr/>
            </a:pPr>
            <a:r>
              <a:rPr lang="en-CA" b="1" dirty="0" smtClean="0"/>
              <a:t>found </a:t>
            </a:r>
            <a:r>
              <a:rPr lang="en-CA" b="1" dirty="0" err="1" smtClean="0"/>
              <a:t>herniating</a:t>
            </a:r>
            <a:r>
              <a:rPr lang="en-CA" b="1" dirty="0" smtClean="0"/>
              <a:t> into Killian's triangle, between the oblique </a:t>
            </a:r>
            <a:r>
              <a:rPr lang="en-CA" b="1" dirty="0" err="1" smtClean="0"/>
              <a:t>fibers</a:t>
            </a:r>
            <a:r>
              <a:rPr lang="en-CA" b="1" dirty="0" smtClean="0"/>
              <a:t> of the </a:t>
            </a:r>
            <a:r>
              <a:rPr lang="en-CA" b="1" dirty="0" err="1" smtClean="0"/>
              <a:t>thyropharyngeus</a:t>
            </a:r>
            <a:r>
              <a:rPr lang="en-CA" b="1" dirty="0" smtClean="0"/>
              <a:t> muscle and the horizontal </a:t>
            </a:r>
            <a:r>
              <a:rPr lang="en-CA" b="1" dirty="0" err="1" smtClean="0"/>
              <a:t>fibers</a:t>
            </a:r>
            <a:r>
              <a:rPr lang="en-CA" b="1" dirty="0" smtClean="0"/>
              <a:t> of the </a:t>
            </a:r>
            <a:r>
              <a:rPr lang="en-CA" b="1" dirty="0" err="1" smtClean="0"/>
              <a:t>cricopharyngeus</a:t>
            </a:r>
            <a:r>
              <a:rPr lang="en-CA" b="1" dirty="0" smtClean="0"/>
              <a:t> muscle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Commonly, patients complain of a sticking in the throat.</a:t>
            </a:r>
          </a:p>
          <a:p>
            <a:pPr>
              <a:defRPr/>
            </a:pPr>
            <a:r>
              <a:rPr lang="en-CA" b="1" dirty="0" smtClean="0"/>
              <a:t>nagging cough, excessive salivation, and intermittent </a:t>
            </a:r>
            <a:r>
              <a:rPr lang="en-CA" b="1" dirty="0" err="1" smtClean="0"/>
              <a:t>dysphagia</a:t>
            </a:r>
            <a:r>
              <a:rPr lang="en-CA" b="1" dirty="0" smtClean="0"/>
              <a:t> often are signs of progressive disease</a:t>
            </a:r>
          </a:p>
          <a:p>
            <a:pPr>
              <a:defRPr/>
            </a:pPr>
            <a:r>
              <a:rPr lang="en-CA" b="1" dirty="0" smtClean="0"/>
              <a:t>As the sac increases in size, regurgitation of foul-smelling, undigested material is common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most commonly presents in patients between the ages of 25 and 60 years</a:t>
            </a:r>
          </a:p>
          <a:p>
            <a:pPr eaLnBrk="1" hangingPunct="1">
              <a:defRPr/>
            </a:pPr>
            <a:r>
              <a:rPr lang="en-CA" b="1" dirty="0" smtClean="0"/>
              <a:t>an equal male-to-female gender distribution</a:t>
            </a:r>
          </a:p>
          <a:p>
            <a:pPr eaLnBrk="1" hangingPunct="1">
              <a:defRPr/>
            </a:pPr>
            <a:r>
              <a:rPr lang="en-CA" b="1" dirty="0" err="1" smtClean="0"/>
              <a:t>Dysphagia</a:t>
            </a:r>
            <a:r>
              <a:rPr lang="en-CA" b="1" dirty="0" smtClean="0"/>
              <a:t> to solids and liquids is the most common presenting symptom, experienced by greater than 90% of patients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Halitosis, voice changes, </a:t>
            </a:r>
            <a:r>
              <a:rPr lang="en-CA" b="1" dirty="0" err="1" smtClean="0"/>
              <a:t>retrosternal</a:t>
            </a:r>
            <a:r>
              <a:rPr lang="en-CA" b="1" dirty="0" smtClean="0"/>
              <a:t> pain, and respiratory infections are especially common in the elderly population</a:t>
            </a:r>
          </a:p>
          <a:p>
            <a:pPr>
              <a:defRPr/>
            </a:pPr>
            <a:r>
              <a:rPr lang="en-CA" b="1" dirty="0" smtClean="0"/>
              <a:t>The most serious complication from an untreated </a:t>
            </a:r>
            <a:r>
              <a:rPr lang="en-CA" b="1" dirty="0" err="1" smtClean="0"/>
              <a:t>Zenker's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 is aspiration pneumonia or lung abscess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Diagnosis is made by barium </a:t>
            </a:r>
            <a:r>
              <a:rPr lang="en-CA" b="1" dirty="0" err="1" smtClean="0"/>
              <a:t>esophagram</a:t>
            </a:r>
            <a:r>
              <a:rPr lang="en-CA" b="1" dirty="0" smtClean="0"/>
              <a:t> </a:t>
            </a:r>
          </a:p>
          <a:p>
            <a:pPr>
              <a:defRPr/>
            </a:pPr>
            <a:r>
              <a:rPr lang="en-CA" b="1" dirty="0" smtClean="0"/>
              <a:t>Neither </a:t>
            </a: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manometry</a:t>
            </a:r>
            <a:r>
              <a:rPr lang="en-CA" b="1" dirty="0" smtClean="0"/>
              <a:t> nor endoscopy is needed to make a diagnosis of </a:t>
            </a:r>
            <a:r>
              <a:rPr lang="en-CA" b="1" dirty="0" err="1" smtClean="0"/>
              <a:t>Zenker's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4819" name="Content Placeholder 3" descr="Zinckers Divertuculu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00188" y="214313"/>
            <a:ext cx="5500687" cy="6643687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Surgical or endoscopic repair of a </a:t>
            </a:r>
            <a:r>
              <a:rPr lang="en-CA" b="1" dirty="0" err="1" smtClean="0"/>
              <a:t>Zenker's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 is the gold standard of treatment</a:t>
            </a:r>
          </a:p>
          <a:p>
            <a:pPr>
              <a:defRPr/>
            </a:pPr>
            <a:r>
              <a:rPr lang="en-CA" b="1" dirty="0" smtClean="0"/>
              <a:t>Open repair involve :</a:t>
            </a:r>
          </a:p>
          <a:p>
            <a:pPr lvl="2">
              <a:defRPr/>
            </a:pPr>
            <a:r>
              <a:rPr lang="en-CA" b="1" dirty="0" smtClean="0"/>
              <a:t> </a:t>
            </a:r>
            <a:r>
              <a:rPr lang="en-CA" b="1" dirty="0" err="1" smtClean="0"/>
              <a:t>myotomy</a:t>
            </a:r>
            <a:r>
              <a:rPr lang="en-CA" b="1" dirty="0" smtClean="0"/>
              <a:t>  of the proximal and distal </a:t>
            </a:r>
            <a:r>
              <a:rPr lang="en-CA" b="1" dirty="0" err="1" smtClean="0"/>
              <a:t>thyropharyngeus</a:t>
            </a:r>
            <a:r>
              <a:rPr lang="en-CA" b="1" dirty="0" smtClean="0"/>
              <a:t> and </a:t>
            </a:r>
            <a:r>
              <a:rPr lang="en-CA" b="1" dirty="0" err="1" smtClean="0"/>
              <a:t>cricopharyngeus</a:t>
            </a:r>
            <a:r>
              <a:rPr lang="en-CA" b="1" dirty="0" smtClean="0"/>
              <a:t> muscles</a:t>
            </a:r>
          </a:p>
          <a:p>
            <a:pPr lvl="2">
              <a:defRPr/>
            </a:pPr>
            <a:r>
              <a:rPr lang="en-CA" b="1" dirty="0" err="1" smtClean="0"/>
              <a:t>diverticulectomy</a:t>
            </a:r>
            <a:r>
              <a:rPr lang="en-CA" b="1" dirty="0" smtClean="0"/>
              <a:t> or </a:t>
            </a:r>
            <a:r>
              <a:rPr lang="en-CA" b="1" dirty="0" err="1" smtClean="0"/>
              <a:t>diverticulopexy</a:t>
            </a:r>
            <a:r>
              <a:rPr lang="en-CA" b="1" dirty="0" smtClean="0"/>
              <a:t> are performed through an incision in the left neck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An alternative to open surgical repair is the endoscopic </a:t>
            </a:r>
            <a:r>
              <a:rPr lang="en-CA" b="1" dirty="0" err="1" smtClean="0"/>
              <a:t>Dohlman</a:t>
            </a:r>
            <a:r>
              <a:rPr lang="en-CA" b="1" dirty="0" smtClean="0"/>
              <a:t> procedure</a:t>
            </a:r>
          </a:p>
          <a:p>
            <a:pPr>
              <a:defRPr/>
            </a:pPr>
            <a:r>
              <a:rPr lang="en-CA" b="1" dirty="0" smtClean="0"/>
              <a:t>Endoscopic division of the common wall between the </a:t>
            </a:r>
            <a:r>
              <a:rPr lang="en-CA" b="1" dirty="0" err="1" smtClean="0"/>
              <a:t>esophagus</a:t>
            </a:r>
            <a:r>
              <a:rPr lang="en-CA" b="1" dirty="0" smtClean="0"/>
              <a:t> and the </a:t>
            </a:r>
            <a:r>
              <a:rPr lang="en-CA" b="1" dirty="0" err="1" smtClean="0"/>
              <a:t>diverticulum</a:t>
            </a:r>
            <a:r>
              <a:rPr lang="en-CA" b="1" dirty="0" smtClean="0"/>
              <a:t> using a laser or stapler has also been successful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Diffuse Esophageal Spasm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DES is a  </a:t>
            </a:r>
            <a:r>
              <a:rPr lang="en-CA" b="1" dirty="0" err="1" smtClean="0"/>
              <a:t>hypermotility</a:t>
            </a:r>
            <a:r>
              <a:rPr lang="en-CA" b="1" dirty="0" smtClean="0"/>
              <a:t> disorder of the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is seen most often in women and is often found in patients with multiple complaints</a:t>
            </a:r>
          </a:p>
          <a:p>
            <a:pPr>
              <a:defRPr/>
            </a:pPr>
            <a:r>
              <a:rPr lang="en-CA" b="1" dirty="0" smtClean="0"/>
              <a:t>The basic pathology is related to a motor abnormality of the </a:t>
            </a:r>
            <a:r>
              <a:rPr lang="en-CA" b="1" dirty="0" err="1" smtClean="0"/>
              <a:t>esophageal</a:t>
            </a:r>
            <a:r>
              <a:rPr lang="en-CA" b="1" dirty="0" smtClean="0"/>
              <a:t> body that is most notable in the lower two thirds of the </a:t>
            </a:r>
            <a:r>
              <a:rPr lang="en-CA" b="1" dirty="0" err="1" smtClean="0"/>
              <a:t>esophagus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Diffuse Esophageal Spasm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</a:t>
            </a:r>
            <a:r>
              <a:rPr lang="en-CA" b="1" dirty="0" err="1" smtClean="0"/>
              <a:t>esophageal</a:t>
            </a:r>
            <a:r>
              <a:rPr lang="en-CA" b="1" dirty="0" smtClean="0"/>
              <a:t> contractions are repetitive, simultaneous, and of high amplitude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clinical presentation of DES is typically that of chest pain and </a:t>
            </a:r>
            <a:r>
              <a:rPr lang="en-CA" b="1" dirty="0" err="1" smtClean="0"/>
              <a:t>dysphagia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These symptoms may be related to eating or exertion and may mimic angina</a:t>
            </a:r>
          </a:p>
          <a:p>
            <a:pPr>
              <a:defRPr/>
            </a:pPr>
            <a:r>
              <a:rPr lang="en-CA" b="1" dirty="0" smtClean="0"/>
              <a:t>Patients will complain of a squeezing pressure in the chest that may radiate to the jaw, arms, and upper back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symptoms are often pronounced during times of heightened emotional stress</a:t>
            </a:r>
          </a:p>
          <a:p>
            <a:pPr>
              <a:defRPr/>
            </a:pPr>
            <a:r>
              <a:rPr lang="en-CA" b="1" dirty="0" smtClean="0"/>
              <a:t>Regurgitation of </a:t>
            </a:r>
            <a:r>
              <a:rPr lang="en-CA" b="1" dirty="0" err="1" smtClean="0"/>
              <a:t>esophageal</a:t>
            </a:r>
            <a:r>
              <a:rPr lang="en-CA" b="1" dirty="0" smtClean="0"/>
              <a:t> contents and saliva is common, but acid reflux is not</a:t>
            </a:r>
          </a:p>
          <a:p>
            <a:pPr>
              <a:defRPr/>
            </a:pPr>
            <a:r>
              <a:rPr lang="en-CA" b="1" dirty="0" smtClean="0"/>
              <a:t>acid reflux can aggravate the symptoms, as can cold liquids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irritable bowel syndrome and pyloric spasm, may accompany DES, whereas other gastrointestinal problems, such as gallstones, peptic ulcer disease, and pancreatitis, all trigger DES</a:t>
            </a:r>
          </a:p>
          <a:p>
            <a:pPr>
              <a:defRPr/>
            </a:pPr>
            <a:r>
              <a:rPr lang="en-CA" b="1" dirty="0" smtClean="0"/>
              <a:t>The diagnosis of DES is made by an </a:t>
            </a:r>
            <a:r>
              <a:rPr lang="en-CA" b="1" dirty="0" err="1" smtClean="0"/>
              <a:t>esophagram</a:t>
            </a:r>
            <a:r>
              <a:rPr lang="en-CA" b="1" dirty="0" smtClean="0"/>
              <a:t> and </a:t>
            </a:r>
            <a:r>
              <a:rPr lang="en-CA" b="1" dirty="0" err="1" smtClean="0"/>
              <a:t>manometric</a:t>
            </a:r>
            <a:r>
              <a:rPr lang="en-CA" b="1" dirty="0" smtClean="0"/>
              <a:t> studies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Regurgitation is the second most common symptom, occurring in approximately 60% of patients </a:t>
            </a:r>
          </a:p>
          <a:p>
            <a:pPr eaLnBrk="1" hangingPunct="1">
              <a:defRPr/>
            </a:pPr>
            <a:r>
              <a:rPr lang="en-CA" b="1" dirty="0" smtClean="0"/>
              <a:t>Nocturnal regurgitation of </a:t>
            </a:r>
            <a:r>
              <a:rPr lang="en-CA" b="1" dirty="0" err="1" smtClean="0"/>
              <a:t>esophageal</a:t>
            </a:r>
            <a:r>
              <a:rPr lang="en-CA" b="1" dirty="0" smtClean="0"/>
              <a:t> contents can lead to </a:t>
            </a:r>
            <a:r>
              <a:rPr lang="en-CA" b="1" dirty="0" err="1" smtClean="0"/>
              <a:t>nighttime</a:t>
            </a:r>
            <a:r>
              <a:rPr lang="en-CA" b="1" dirty="0" smtClean="0"/>
              <a:t> cough and aspiration</a:t>
            </a:r>
          </a:p>
          <a:p>
            <a:pPr eaLnBrk="1" hangingPunct="1">
              <a:defRPr/>
            </a:pPr>
            <a:r>
              <a:rPr lang="en-CA" b="1" dirty="0" smtClean="0"/>
              <a:t>Weight loss occurs in end-stage disease 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3011" name="Content Placeholder 3" descr="diffuse esophageal spas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71688" y="0"/>
            <a:ext cx="4786312" cy="68580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mainstay of treatment for DES is nonsurgical, and pharmacologic or endoscopic intervention is preferred</a:t>
            </a:r>
          </a:p>
          <a:p>
            <a:pPr>
              <a:defRPr/>
            </a:pPr>
            <a:r>
              <a:rPr lang="en-CA" b="1" dirty="0" smtClean="0"/>
              <a:t>Surgery is reserved for patients with recurrent incapacitating episodes of </a:t>
            </a:r>
            <a:r>
              <a:rPr lang="en-CA" b="1" dirty="0" err="1" smtClean="0"/>
              <a:t>dysphagia</a:t>
            </a:r>
            <a:r>
              <a:rPr lang="en-CA" b="1" dirty="0" smtClean="0"/>
              <a:t> and chest pain who do not respond to medical treatment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Barrett's Esophagus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Barrett's </a:t>
            </a:r>
            <a:r>
              <a:rPr lang="en-CA" b="1" dirty="0" err="1" smtClean="0"/>
              <a:t>esophagus</a:t>
            </a:r>
            <a:r>
              <a:rPr lang="en-CA" b="1" dirty="0" smtClean="0"/>
              <a:t> is a condition whereby an intestinal, columnar epithelium replaces the stratified </a:t>
            </a:r>
            <a:r>
              <a:rPr lang="en-CA" b="1" dirty="0" err="1" smtClean="0"/>
              <a:t>squamous</a:t>
            </a:r>
            <a:r>
              <a:rPr lang="en-CA" b="1" dirty="0" smtClean="0"/>
              <a:t> epithelium that normally lines the distal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Chronic </a:t>
            </a:r>
            <a:r>
              <a:rPr lang="en-CA" b="1" dirty="0" err="1" smtClean="0"/>
              <a:t>gastroesophageal</a:t>
            </a:r>
            <a:r>
              <a:rPr lang="en-CA" b="1" dirty="0" smtClean="0"/>
              <a:t> reflux is the factor that both injures the </a:t>
            </a:r>
            <a:r>
              <a:rPr lang="en-CA" b="1" dirty="0" err="1" smtClean="0"/>
              <a:t>squamous</a:t>
            </a:r>
            <a:r>
              <a:rPr lang="en-CA" b="1" dirty="0" smtClean="0"/>
              <a:t> epithelium and promotes repair through columnar </a:t>
            </a:r>
            <a:r>
              <a:rPr lang="en-CA" b="1" dirty="0" err="1" smtClean="0"/>
              <a:t>metaplasia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Barrett's Esophagus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Although these </a:t>
            </a:r>
            <a:r>
              <a:rPr lang="en-CA" b="1" dirty="0" err="1" smtClean="0"/>
              <a:t>metaplastic</a:t>
            </a:r>
            <a:r>
              <a:rPr lang="en-CA" b="1" dirty="0" smtClean="0"/>
              <a:t> cells may be more resistant to injury from reflux, they also are more prone to malignancy</a:t>
            </a:r>
          </a:p>
          <a:p>
            <a:pPr>
              <a:defRPr/>
            </a:pPr>
            <a:r>
              <a:rPr lang="en-CA" b="1" dirty="0" smtClean="0"/>
              <a:t>Ten percent of patients with GERD develop Barrett's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the 40-fold increase in risk for developing </a:t>
            </a:r>
            <a:r>
              <a:rPr lang="en-CA" b="1" dirty="0" err="1" smtClean="0"/>
              <a:t>esophageal</a:t>
            </a:r>
            <a:r>
              <a:rPr lang="en-CA" b="1" dirty="0" smtClean="0"/>
              <a:t> carcinoma in patients with Barrett's </a:t>
            </a:r>
            <a:r>
              <a:rPr lang="en-CA" b="1" dirty="0" err="1" smtClean="0"/>
              <a:t>esophagus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Barrett's Esophagus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With continued exposure to the  reflux </a:t>
            </a:r>
            <a:r>
              <a:rPr lang="en-CA" b="1" dirty="0" err="1" smtClean="0"/>
              <a:t>disaese</a:t>
            </a:r>
            <a:r>
              <a:rPr lang="en-CA" b="1" dirty="0" smtClean="0"/>
              <a:t>, </a:t>
            </a:r>
            <a:r>
              <a:rPr lang="en-CA" b="1" dirty="0" err="1" smtClean="0"/>
              <a:t>metaplastic</a:t>
            </a:r>
            <a:r>
              <a:rPr lang="en-CA" b="1" dirty="0" smtClean="0"/>
              <a:t> cells undergo cellular transformation to low- and high-grade dysplasia</a:t>
            </a:r>
          </a:p>
          <a:p>
            <a:pPr>
              <a:defRPr/>
            </a:pPr>
            <a:r>
              <a:rPr lang="en-CA" b="1" dirty="0" smtClean="0"/>
              <a:t>these dysplastic cells may evolve to cancer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Barrett's Esophagus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70% of patients are men aged 55 to 63 years</a:t>
            </a:r>
          </a:p>
          <a:p>
            <a:pPr>
              <a:defRPr/>
            </a:pPr>
            <a:r>
              <a:rPr lang="en-CA" b="1" dirty="0" smtClean="0"/>
              <a:t>Men have a 15-fold increased incidence over women of </a:t>
            </a:r>
            <a:r>
              <a:rPr lang="en-CA" b="1" dirty="0" err="1" smtClean="0"/>
              <a:t>adenocarcinoma</a:t>
            </a:r>
            <a:r>
              <a:rPr lang="en-CA" b="1" dirty="0" smtClean="0"/>
              <a:t> of the </a:t>
            </a:r>
            <a:r>
              <a:rPr lang="en-CA" b="1" dirty="0" err="1" smtClean="0"/>
              <a:t>esophagus</a:t>
            </a:r>
            <a:r>
              <a:rPr lang="en-CA" b="1" dirty="0" smtClean="0"/>
              <a:t>, but women with Barrett's </a:t>
            </a:r>
            <a:r>
              <a:rPr lang="en-CA" b="1" dirty="0" err="1" smtClean="0"/>
              <a:t>esophagus</a:t>
            </a:r>
            <a:r>
              <a:rPr lang="en-CA" b="1" dirty="0" smtClean="0"/>
              <a:t> are increasing in number as the differences in the Western lifestyle between men and women diminish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Many patients </a:t>
            </a:r>
            <a:r>
              <a:rPr lang="en-CA" b="1" dirty="0" err="1" smtClean="0"/>
              <a:t>harboring</a:t>
            </a:r>
            <a:r>
              <a:rPr lang="en-CA" b="1" dirty="0" smtClean="0"/>
              <a:t> intestinal </a:t>
            </a:r>
            <a:r>
              <a:rPr lang="en-CA" b="1" dirty="0" err="1" smtClean="0"/>
              <a:t>metaplasia</a:t>
            </a:r>
            <a:r>
              <a:rPr lang="en-CA" b="1" dirty="0" smtClean="0"/>
              <a:t> in their distal </a:t>
            </a:r>
            <a:r>
              <a:rPr lang="en-CA" b="1" dirty="0" err="1" smtClean="0"/>
              <a:t>esophagus</a:t>
            </a:r>
            <a:r>
              <a:rPr lang="en-CA" b="1" dirty="0" smtClean="0"/>
              <a:t> are asymptomatic</a:t>
            </a:r>
          </a:p>
          <a:p>
            <a:pPr>
              <a:defRPr/>
            </a:pPr>
            <a:r>
              <a:rPr lang="en-CA" b="1" dirty="0" smtClean="0"/>
              <a:t>Most patients present with symptoms of GERD. Heartburn, regurgitation, acid or bitter taste in the mouth, excessive belching, and indigestion are some of the common symptoms associated with GERD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Recurrent respiratory infections, adult asthma, and infections in the head and neck also are common complaints.</a:t>
            </a:r>
          </a:p>
          <a:p>
            <a:pPr>
              <a:defRPr/>
            </a:pPr>
            <a:r>
              <a:rPr lang="en-CA" b="1" dirty="0" smtClean="0"/>
              <a:t>The diagnosis of BE is made by endoscopy and pathology</a:t>
            </a:r>
          </a:p>
          <a:p>
            <a:pPr>
              <a:defRPr/>
            </a:pPr>
            <a:r>
              <a:rPr lang="en-CA" b="1" dirty="0" smtClean="0"/>
              <a:t>The presence of any </a:t>
            </a:r>
            <a:r>
              <a:rPr lang="en-CA" b="1" dirty="0" err="1" smtClean="0"/>
              <a:t>endoscopically</a:t>
            </a:r>
            <a:r>
              <a:rPr lang="en-CA" b="1" dirty="0" smtClean="0"/>
              <a:t> visible segment of columnar mucosa within the </a:t>
            </a:r>
            <a:r>
              <a:rPr lang="en-CA" b="1" dirty="0" err="1" smtClean="0"/>
              <a:t>esophagus</a:t>
            </a:r>
            <a:r>
              <a:rPr lang="en-CA" b="1" dirty="0" smtClean="0"/>
              <a:t>  that on pathology identifies intestinal </a:t>
            </a:r>
            <a:r>
              <a:rPr lang="en-CA" b="1" dirty="0" err="1" smtClean="0"/>
              <a:t>metaplasia</a:t>
            </a:r>
            <a:r>
              <a:rPr lang="en-CA" b="1" dirty="0" smtClean="0"/>
              <a:t> defines BE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1204" name="Content Placeholder 8" descr="Barrett's Esophagu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2938" y="1500188"/>
            <a:ext cx="3500437" cy="51435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1206" name="Content Placeholder 9" descr="Examples-of-Barrett's-Esophagus--3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00563" y="1428750"/>
            <a:ext cx="3714750" cy="5214938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Yearly surveillance endoscopy is recommended in all patients with a diagnosis of Barrett's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For patients with low-grade dysplasia, surveillance endoscopy is performed at 6-month intervals for the first year and then yearly thereafter if there has been no change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5072063"/>
          </a:xfrm>
        </p:spPr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Chest pain is reported in 20% to 60% of patients</a:t>
            </a:r>
          </a:p>
          <a:p>
            <a:pPr eaLnBrk="1" hangingPunct="1">
              <a:defRPr/>
            </a:pPr>
            <a:r>
              <a:rPr lang="en-CA" b="1" dirty="0" smtClean="0"/>
              <a:t>Heartburn is reported in a large number of patients with </a:t>
            </a:r>
            <a:r>
              <a:rPr lang="en-CA" b="1" dirty="0" err="1" smtClean="0"/>
              <a:t>achalasia</a:t>
            </a:r>
            <a:r>
              <a:rPr lang="en-CA" b="1" dirty="0" smtClean="0"/>
              <a:t> (</a:t>
            </a:r>
            <a:r>
              <a:rPr lang="en-US" b="1" dirty="0" smtClean="0"/>
              <a:t>30% of </a:t>
            </a:r>
            <a:r>
              <a:rPr lang="en-US" b="1" dirty="0" err="1" smtClean="0"/>
              <a:t>achalasia</a:t>
            </a:r>
            <a:r>
              <a:rPr lang="en-US" b="1" dirty="0" smtClean="0"/>
              <a:t> patients )</a:t>
            </a:r>
          </a:p>
          <a:p>
            <a:pPr eaLnBrk="1" hangingPunct="1">
              <a:defRPr/>
            </a:pPr>
            <a:r>
              <a:rPr lang="en-CA" b="1" dirty="0" smtClean="0"/>
              <a:t>may be related to direct irritation of the </a:t>
            </a:r>
            <a:r>
              <a:rPr lang="en-CA" b="1" dirty="0" err="1" smtClean="0"/>
              <a:t>esophageal</a:t>
            </a:r>
            <a:r>
              <a:rPr lang="en-CA" b="1" dirty="0" smtClean="0"/>
              <a:t> lining by retained food, pills, or acidic </a:t>
            </a:r>
            <a:r>
              <a:rPr lang="en-CA" b="1" dirty="0" err="1" smtClean="0"/>
              <a:t>byproducts</a:t>
            </a:r>
            <a:r>
              <a:rPr lang="en-CA" b="1" dirty="0" smtClean="0"/>
              <a:t> of bacterial metabolism of retained food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Patients undergoing surveillance are placed on acid suppression medication and monitored for changes in their reflux symptoms.</a:t>
            </a:r>
          </a:p>
          <a:p>
            <a:pPr>
              <a:defRPr/>
            </a:pPr>
            <a:r>
              <a:rPr lang="en-CA" b="1" dirty="0" smtClean="0"/>
              <a:t>Controversy surrounds the benefits of </a:t>
            </a:r>
            <a:r>
              <a:rPr lang="en-CA" b="1" dirty="0" err="1" smtClean="0"/>
              <a:t>antireflux</a:t>
            </a:r>
            <a:r>
              <a:rPr lang="en-CA" b="1" dirty="0" smtClean="0"/>
              <a:t> surgery in patients with Barrett's </a:t>
            </a:r>
            <a:r>
              <a:rPr lang="en-CA" b="1" dirty="0" err="1" smtClean="0"/>
              <a:t>esophagus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Those in favour of surgery argue that medical therapy and endoscopic surveillance may treat the symptoms but fail to address the problem</a:t>
            </a:r>
          </a:p>
          <a:p>
            <a:pPr>
              <a:defRPr/>
            </a:pPr>
            <a:r>
              <a:rPr lang="en-CA" b="1" dirty="0" smtClean="0"/>
              <a:t>The problem is the functional impairment of the LES that leads to chronic reflux and </a:t>
            </a:r>
            <a:r>
              <a:rPr lang="en-CA" b="1" dirty="0" err="1" smtClean="0"/>
              <a:t>metaplastic</a:t>
            </a:r>
            <a:r>
              <a:rPr lang="en-CA" b="1" dirty="0" smtClean="0"/>
              <a:t> transformation of the lower </a:t>
            </a:r>
            <a:r>
              <a:rPr lang="en-CA" b="1" dirty="0" err="1" smtClean="0"/>
              <a:t>esophageal</a:t>
            </a:r>
            <a:r>
              <a:rPr lang="en-CA" b="1" dirty="0" smtClean="0"/>
              <a:t> mucosa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Surgery renders the LES competent and restores the barrier to reflux</a:t>
            </a:r>
          </a:p>
          <a:p>
            <a:pPr>
              <a:buFont typeface="Wingdings" pitchFamily="2" charset="2"/>
              <a:buNone/>
              <a:defRPr/>
            </a:pPr>
            <a:endParaRPr lang="en-CA" b="1" dirty="0" smtClean="0"/>
          </a:p>
          <a:p>
            <a:pPr>
              <a:defRPr/>
            </a:pPr>
            <a:r>
              <a:rPr lang="en-CA" b="1" dirty="0" smtClean="0"/>
              <a:t>Studies have demonstrated regression of </a:t>
            </a:r>
            <a:r>
              <a:rPr lang="en-CA" b="1" dirty="0" err="1" smtClean="0"/>
              <a:t>metaplasia</a:t>
            </a:r>
            <a:r>
              <a:rPr lang="en-CA" b="1" dirty="0" smtClean="0"/>
              <a:t> to normal mucosa up to 57% of the time</a:t>
            </a:r>
            <a:r>
              <a:rPr lang="en-CA" b="1" baseline="30000" dirty="0" smtClean="0"/>
              <a:t> </a:t>
            </a:r>
            <a:r>
              <a:rPr lang="en-CA" b="1" dirty="0" smtClean="0"/>
              <a:t>in patients who have undergone </a:t>
            </a:r>
            <a:r>
              <a:rPr lang="en-CA" b="1" dirty="0" err="1" smtClean="0"/>
              <a:t>antireflux</a:t>
            </a:r>
            <a:r>
              <a:rPr lang="en-CA" b="1" dirty="0" smtClean="0"/>
              <a:t> surgery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Photodynamic therapy (PDT) is the most common ablative method used to treat BE</a:t>
            </a:r>
          </a:p>
          <a:p>
            <a:pPr>
              <a:defRPr/>
            </a:pPr>
            <a:r>
              <a:rPr lang="en-CA" b="1" dirty="0" smtClean="0"/>
              <a:t>Endoscopic mucosal resection (EMR) is gaining </a:t>
            </a:r>
            <a:r>
              <a:rPr lang="en-CA" b="1" dirty="0" err="1" smtClean="0"/>
              <a:t>favor</a:t>
            </a:r>
            <a:r>
              <a:rPr lang="en-CA" b="1" dirty="0" smtClean="0"/>
              <a:t> for the treatment of Barrett's </a:t>
            </a:r>
            <a:r>
              <a:rPr lang="en-CA" b="1" dirty="0" err="1" smtClean="0"/>
              <a:t>esophagus</a:t>
            </a:r>
            <a:r>
              <a:rPr lang="en-CA" b="1" dirty="0" smtClean="0"/>
              <a:t> with low-grade dysplasia.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err="1" smtClean="0"/>
              <a:t>Esophageal</a:t>
            </a:r>
            <a:r>
              <a:rPr lang="en-CA" b="1" dirty="0" smtClean="0"/>
              <a:t> resection for Barrett's </a:t>
            </a:r>
            <a:r>
              <a:rPr lang="en-CA" b="1" dirty="0" err="1" smtClean="0"/>
              <a:t>esophagus</a:t>
            </a:r>
            <a:r>
              <a:rPr lang="en-CA" b="1" dirty="0" smtClean="0"/>
              <a:t> is recommended only for patients in whom high-grade dysplasia is found</a:t>
            </a:r>
          </a:p>
          <a:p>
            <a:pPr>
              <a:defRPr/>
            </a:pPr>
            <a:r>
              <a:rPr lang="en-CA" b="1" dirty="0" smtClean="0"/>
              <a:t>Pathologic data on surgical specimens demonstrate a 40% risk for </a:t>
            </a:r>
            <a:r>
              <a:rPr lang="en-CA" b="1" dirty="0" err="1" smtClean="0"/>
              <a:t>adenocarcinoma</a:t>
            </a:r>
            <a:r>
              <a:rPr lang="en-CA" b="1" smtClean="0"/>
              <a:t> within a focus of high-grade dysplasia</a:t>
            </a:r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Caustic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the best cure for this condition is an ounce of prevention</a:t>
            </a:r>
          </a:p>
          <a:p>
            <a:pPr>
              <a:defRPr/>
            </a:pPr>
            <a:r>
              <a:rPr lang="en-US" b="1" dirty="0" smtClean="0"/>
              <a:t>In children, ingestion of caustic materials is accidental and tends to be in small quantities</a:t>
            </a:r>
          </a:p>
          <a:p>
            <a:pPr>
              <a:defRPr/>
            </a:pPr>
            <a:r>
              <a:rPr lang="en-US" b="1" dirty="0" smtClean="0"/>
              <a:t>In teenagers and adults, however, ingestion usually is deliberate during suicide attempts, and much larger quantities of caustic liquids are consumed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Caustic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Alkali ingestion is more common than acid ingestion because of its lack of immediate symptoms</a:t>
            </a:r>
          </a:p>
          <a:p>
            <a:pPr>
              <a:defRPr/>
            </a:pPr>
            <a:r>
              <a:rPr lang="en-US" b="1" dirty="0" smtClean="0"/>
              <a:t>alkali ingestion are much more devastating and almost always lead to significant de-</a:t>
            </a:r>
            <a:r>
              <a:rPr lang="en-US" b="1" dirty="0" err="1" smtClean="0"/>
              <a:t>struction</a:t>
            </a:r>
            <a:r>
              <a:rPr lang="en-US" b="1" dirty="0" smtClean="0"/>
              <a:t> of the esophagus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Caustic Injury</a:t>
            </a:r>
            <a:endParaRPr lang="en-US" dirty="0"/>
          </a:p>
        </p:txBody>
      </p:sp>
      <p:pic>
        <p:nvPicPr>
          <p:cNvPr id="604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349" t="46671" r="14523" b="26524"/>
          <a:stretch>
            <a:fillRect/>
          </a:stretch>
        </p:blipFill>
        <p:spPr>
          <a:xfrm>
            <a:off x="642938" y="1428750"/>
            <a:ext cx="8072437" cy="4714875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During phase one, patients may complain of oral and </a:t>
            </a:r>
            <a:r>
              <a:rPr lang="en-US" b="1" dirty="0" err="1" smtClean="0"/>
              <a:t>substernal</a:t>
            </a:r>
            <a:r>
              <a:rPr lang="en-US" b="1" dirty="0" smtClean="0"/>
              <a:t> pain, </a:t>
            </a:r>
            <a:r>
              <a:rPr lang="en-US" b="1" dirty="0" err="1" smtClean="0"/>
              <a:t>hypersalivation</a:t>
            </a:r>
            <a:r>
              <a:rPr lang="en-US" b="1" dirty="0" smtClean="0"/>
              <a:t>, </a:t>
            </a:r>
            <a:r>
              <a:rPr lang="en-US" b="1" dirty="0" err="1" smtClean="0"/>
              <a:t>odynophagia</a:t>
            </a:r>
            <a:r>
              <a:rPr lang="en-US" b="1" dirty="0" smtClean="0"/>
              <a:t> and </a:t>
            </a:r>
            <a:r>
              <a:rPr lang="en-US" b="1" dirty="0" err="1" smtClean="0"/>
              <a:t>dysphagia</a:t>
            </a:r>
            <a:r>
              <a:rPr lang="en-US" b="1" dirty="0" smtClean="0"/>
              <a:t>, </a:t>
            </a:r>
            <a:r>
              <a:rPr lang="en-US" b="1" dirty="0" err="1" smtClean="0"/>
              <a:t>hematemesis</a:t>
            </a:r>
            <a:r>
              <a:rPr lang="en-US" b="1" dirty="0" smtClean="0"/>
              <a:t>, and vomiting</a:t>
            </a:r>
          </a:p>
          <a:p>
            <a:pPr>
              <a:defRPr/>
            </a:pPr>
            <a:r>
              <a:rPr lang="en-US" b="1" dirty="0" smtClean="0"/>
              <a:t>During stage two, these symptoms may disappear only to see </a:t>
            </a:r>
            <a:r>
              <a:rPr lang="en-US" b="1" dirty="0" err="1" smtClean="0"/>
              <a:t>dysphagia</a:t>
            </a:r>
            <a:r>
              <a:rPr lang="en-US" b="1" dirty="0" smtClean="0"/>
              <a:t> reappear as fibrosis and scarring begin to narrow the esophagus throughout stage three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of respiratory distress, such as hoarseness, </a:t>
            </a:r>
            <a:r>
              <a:rPr lang="en-US" b="1" dirty="0" err="1" smtClean="0"/>
              <a:t>stridor</a:t>
            </a:r>
            <a:r>
              <a:rPr lang="en-US" b="1" dirty="0" smtClean="0"/>
              <a:t>, and </a:t>
            </a:r>
            <a:r>
              <a:rPr lang="en-US" b="1" dirty="0" err="1" smtClean="0"/>
              <a:t>dyspnea</a:t>
            </a:r>
            <a:r>
              <a:rPr lang="en-US" b="1" dirty="0" smtClean="0"/>
              <a:t>, suggest upper airway edema and are usually worse with acid ingestion</a:t>
            </a:r>
          </a:p>
          <a:p>
            <a:pPr>
              <a:defRPr/>
            </a:pPr>
            <a:r>
              <a:rPr lang="en-US" b="1" dirty="0" smtClean="0"/>
              <a:t>Pain in the back and chest may indicate a perforation of the </a:t>
            </a:r>
            <a:r>
              <a:rPr lang="en-US" b="1" dirty="0" err="1" smtClean="0"/>
              <a:t>mediastinal</a:t>
            </a:r>
            <a:r>
              <a:rPr lang="en-US" b="1" dirty="0" smtClean="0"/>
              <a:t> esophagus, whereas abdominal pain may indicate abdominal visceral perforation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5000625"/>
          </a:xfrm>
        </p:spPr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CXR  may show air-fluid level</a:t>
            </a:r>
          </a:p>
          <a:p>
            <a:pPr eaLnBrk="1" hangingPunct="1">
              <a:defRPr/>
            </a:pPr>
            <a:r>
              <a:rPr lang="en-CA" b="1" dirty="0" smtClean="0"/>
              <a:t>Barium study quite dilated, and an air-fluid level may be secondary to retained secretions. The classic finding is a gradual tapering at the end of the </a:t>
            </a:r>
            <a:r>
              <a:rPr lang="en-CA" b="1" dirty="0" err="1" smtClean="0"/>
              <a:t>esophagus</a:t>
            </a:r>
            <a:r>
              <a:rPr lang="en-CA" b="1" dirty="0" smtClean="0"/>
              <a:t>, similar to a bird's beak</a:t>
            </a:r>
          </a:p>
          <a:p>
            <a:pPr eaLnBrk="1" hangingPunct="1">
              <a:defRPr/>
            </a:pPr>
            <a:r>
              <a:rPr lang="en-CA" b="1" dirty="0" smtClean="0"/>
              <a:t>Upper endoscopy is the next diagnostic test in a patient with </a:t>
            </a:r>
            <a:r>
              <a:rPr lang="en-CA" b="1" dirty="0" err="1" smtClean="0"/>
              <a:t>dysphagia</a:t>
            </a:r>
            <a:r>
              <a:rPr lang="en-CA" b="1" dirty="0" smtClean="0"/>
              <a:t> or suspected </a:t>
            </a:r>
            <a:r>
              <a:rPr lang="en-CA" b="1" dirty="0" err="1" smtClean="0"/>
              <a:t>achalasia</a:t>
            </a:r>
            <a:endParaRPr lang="en-US" b="1" dirty="0" smtClean="0"/>
          </a:p>
          <a:p>
            <a:pPr lvl="3"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Diagnosis is initiated with a physical exam specifically evaluating the mouth, airway, chest, and abdomen</a:t>
            </a:r>
          </a:p>
          <a:p>
            <a:pPr>
              <a:defRPr/>
            </a:pPr>
            <a:r>
              <a:rPr lang="en-US" b="1" dirty="0" smtClean="0"/>
              <a:t>Careful inspection of the lips, palate, pharynx, and larynx is done</a:t>
            </a:r>
          </a:p>
          <a:p>
            <a:pPr>
              <a:defRPr/>
            </a:pPr>
            <a:r>
              <a:rPr lang="en-US" b="1" dirty="0" smtClean="0"/>
              <a:t>The abdomen is examined for signs of perforation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Early endoscopy is recommended 12 to 24 hours after ingestion to identify the grade of the burn</a:t>
            </a:r>
          </a:p>
          <a:p>
            <a:pPr>
              <a:defRPr/>
            </a:pPr>
            <a:r>
              <a:rPr lang="en-US" b="1" dirty="0" smtClean="0"/>
              <a:t>Serial chest and abdominal radiographs are indicated to follow patients with questionable chest and abdominal exams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55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349" t="41940" r="20436" b="12334"/>
          <a:stretch>
            <a:fillRect/>
          </a:stretch>
        </p:blipFill>
        <p:spPr>
          <a:xfrm>
            <a:off x="357188" y="285750"/>
            <a:ext cx="8286750" cy="6286500"/>
          </a:xfr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Management of the acute phase is aimed at limiting and identifying the extent of the injury</a:t>
            </a:r>
          </a:p>
          <a:p>
            <a:pPr>
              <a:defRPr/>
            </a:pPr>
            <a:r>
              <a:rPr lang="en-US" b="1" dirty="0" smtClean="0"/>
              <a:t>It begins with neutralization of the ingested substance</a:t>
            </a:r>
          </a:p>
          <a:p>
            <a:pPr>
              <a:defRPr/>
            </a:pPr>
            <a:r>
              <a:rPr lang="en-US" b="1" dirty="0" smtClean="0"/>
              <a:t> Alkalis (including lye) are neutralized with half-strength vinegar or citrus juice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Acids are neutralized with milk, egg whites, or antacids</a:t>
            </a:r>
          </a:p>
          <a:p>
            <a:pPr>
              <a:defRPr/>
            </a:pPr>
            <a:r>
              <a:rPr lang="en-US" b="1" dirty="0" smtClean="0"/>
              <a:t>Emetics and sodium bicarbonate need to be avoided because they can increase the chance of perforation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First-Degree Burn :</a:t>
            </a:r>
          </a:p>
          <a:p>
            <a:pPr lvl="2">
              <a:defRPr/>
            </a:pPr>
            <a:r>
              <a:rPr lang="en-US" b="1" dirty="0" smtClean="0"/>
              <a:t>48 hours of observation is indicated</a:t>
            </a:r>
          </a:p>
          <a:p>
            <a:pPr lvl="2">
              <a:buFont typeface="Wingdings" pitchFamily="2" charset="2"/>
              <a:buNone/>
              <a:defRPr/>
            </a:pPr>
            <a:endParaRPr lang="en-US" b="1" dirty="0" smtClean="0"/>
          </a:p>
          <a:p>
            <a:pPr lvl="2">
              <a:defRPr/>
            </a:pPr>
            <a:r>
              <a:rPr lang="en-US" b="1" dirty="0" smtClean="0"/>
              <a:t>Oral nutrition can be resumed when a patient can painlessly swallow saliva</a:t>
            </a:r>
          </a:p>
          <a:p>
            <a:pPr lvl="2">
              <a:buFont typeface="Wingdings" pitchFamily="2" charset="2"/>
              <a:buNone/>
              <a:defRPr/>
            </a:pPr>
            <a:endParaRPr lang="en-US" b="1" dirty="0" smtClean="0"/>
          </a:p>
          <a:p>
            <a:pPr lvl="2">
              <a:defRPr/>
            </a:pPr>
            <a:r>
              <a:rPr lang="en-US" b="1" dirty="0" smtClean="0"/>
              <a:t>A repeat endoscopy and barium </a:t>
            </a:r>
            <a:r>
              <a:rPr lang="en-US" b="1" dirty="0" err="1" smtClean="0"/>
              <a:t>esophagram</a:t>
            </a:r>
            <a:r>
              <a:rPr lang="en-US" b="1" dirty="0" smtClean="0"/>
              <a:t> are done in follow-up at intervals of 1, 2, and 8 months</a:t>
            </a:r>
          </a:p>
          <a:p>
            <a:pPr lvl="2">
              <a:buFont typeface="Wingdings" pitchFamily="2" charset="2"/>
              <a:buNone/>
              <a:defRPr/>
            </a:pPr>
            <a:endParaRPr lang="en-US" b="1" dirty="0" smtClean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Second- and Third-Degree Burns :</a:t>
            </a:r>
          </a:p>
          <a:p>
            <a:pPr lvl="2">
              <a:defRPr/>
            </a:pPr>
            <a:r>
              <a:rPr lang="en-US" b="1" dirty="0" smtClean="0"/>
              <a:t>Resuscitation is aggressively pursued</a:t>
            </a:r>
          </a:p>
          <a:p>
            <a:pPr lvl="2">
              <a:defRPr/>
            </a:pPr>
            <a:r>
              <a:rPr lang="en-US" b="1" dirty="0" smtClean="0"/>
              <a:t>The patient is monitored in the intensive care unit </a:t>
            </a:r>
          </a:p>
          <a:p>
            <a:pPr lvl="2">
              <a:defRPr/>
            </a:pPr>
            <a:r>
              <a:rPr lang="en-US" b="1" dirty="0" smtClean="0"/>
              <a:t>kept  (NPO) with IV fluids. IV antibiotics and a proton pump inhibitor are started</a:t>
            </a:r>
          </a:p>
          <a:p>
            <a:pPr lvl="2">
              <a:defRPr/>
            </a:pPr>
            <a:r>
              <a:rPr lang="en-US" b="1" dirty="0" err="1" smtClean="0"/>
              <a:t>Fiberoptic</a:t>
            </a:r>
            <a:r>
              <a:rPr lang="en-US" b="1" dirty="0" smtClean="0"/>
              <a:t> intubation may be needed and must be available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Esophageal Perforation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Perforation of the esophagus is a surgical emergency</a:t>
            </a:r>
          </a:p>
          <a:p>
            <a:pPr>
              <a:defRPr/>
            </a:pPr>
            <a:r>
              <a:rPr lang="en-US" b="1" dirty="0" smtClean="0"/>
              <a:t>Early detection and surgical repair within the first 24 hours results in 80% to 90% survival</a:t>
            </a:r>
          </a:p>
          <a:p>
            <a:pPr>
              <a:defRPr/>
            </a:pPr>
            <a:r>
              <a:rPr lang="en-US" b="1" dirty="0" smtClean="0"/>
              <a:t>after 24 hours, survival decreases to less than 50%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Esophageal Perforation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Perforation from forceful vomiting (</a:t>
            </a:r>
            <a:r>
              <a:rPr lang="en-US" b="1" dirty="0" err="1" smtClean="0"/>
              <a:t>Boerhaave's</a:t>
            </a:r>
            <a:r>
              <a:rPr lang="en-US" b="1" dirty="0" smtClean="0"/>
              <a:t> syndrome), foreign body ingestion, or trauma accounts for 15%, 14%, and 10% of cases, respectively</a:t>
            </a:r>
          </a:p>
          <a:p>
            <a:pPr>
              <a:defRPr/>
            </a:pPr>
            <a:r>
              <a:rPr lang="en-US" b="1" dirty="0" smtClean="0"/>
              <a:t>Most esophageal perforations occur after endoscopic instrumentation for a diagnostic or therapeutic procedure,</a:t>
            </a: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 smtClean="0"/>
              <a:t>Symptoms of neck, </a:t>
            </a:r>
            <a:r>
              <a:rPr lang="en-US" sz="2800" b="1" dirty="0" err="1" smtClean="0"/>
              <a:t>substernal</a:t>
            </a:r>
            <a:r>
              <a:rPr lang="en-US" sz="2800" b="1" dirty="0" smtClean="0"/>
              <a:t>, or </a:t>
            </a:r>
            <a:r>
              <a:rPr lang="en-US" sz="2800" b="1" dirty="0" err="1" smtClean="0"/>
              <a:t>epigastric</a:t>
            </a:r>
            <a:r>
              <a:rPr lang="en-US" sz="2800" b="1" dirty="0" smtClean="0"/>
              <a:t> pain are consistently associated with esophageal perforation </a:t>
            </a:r>
          </a:p>
          <a:p>
            <a:pPr>
              <a:defRPr/>
            </a:pPr>
            <a:r>
              <a:rPr lang="en-US" sz="2800" b="1" dirty="0" smtClean="0"/>
              <a:t>Vomiting, hematemesis, or dysphagia also may accompany them</a:t>
            </a:r>
          </a:p>
          <a:p>
            <a:pPr>
              <a:defRPr/>
            </a:pPr>
            <a:r>
              <a:rPr lang="en-US" sz="2800" b="1" dirty="0" smtClean="0"/>
              <a:t>history of trauma, advanced esophageal cancer, violent </a:t>
            </a:r>
            <a:r>
              <a:rPr lang="en-US" sz="2800" b="1" dirty="0" err="1" smtClean="0"/>
              <a:t>wretching</a:t>
            </a:r>
            <a:r>
              <a:rPr lang="en-US" sz="2800" b="1" dirty="0" smtClean="0"/>
              <a:t> as seen in </a:t>
            </a:r>
            <a:r>
              <a:rPr lang="en-US" sz="2800" b="1" dirty="0" err="1" smtClean="0"/>
              <a:t>Boerhaave's</a:t>
            </a:r>
            <a:r>
              <a:rPr lang="en-US" sz="2800" b="1" dirty="0" smtClean="0"/>
              <a:t> syndrome, swallowing of a foreign body, or recent instrumentation must raise the question of esophageal perforation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Findings can include :</a:t>
            </a:r>
          </a:p>
          <a:p>
            <a:pPr lvl="3" eaLnBrk="1" hangingPunct="1">
              <a:defRPr/>
            </a:pPr>
            <a:r>
              <a:rPr lang="en-US" b="1" dirty="0" smtClean="0"/>
              <a:t>dilated esophagus </a:t>
            </a:r>
            <a:r>
              <a:rPr lang="en-CA" b="1" dirty="0" smtClean="0"/>
              <a:t>with retained food or secretions</a:t>
            </a:r>
          </a:p>
          <a:p>
            <a:pPr lvl="3" eaLnBrk="1" hangingPunct="1">
              <a:defRPr/>
            </a:pPr>
            <a:r>
              <a:rPr lang="en-CA" b="1" dirty="0" smtClean="0"/>
              <a:t>normal in as many as 44% of patients with </a:t>
            </a:r>
            <a:r>
              <a:rPr lang="en-CA" b="1" dirty="0" err="1" smtClean="0"/>
              <a:t>achalasia</a:t>
            </a:r>
            <a:endParaRPr lang="en-CA" b="1" dirty="0" smtClean="0"/>
          </a:p>
          <a:p>
            <a:pPr eaLnBrk="1" hangingPunct="1">
              <a:defRPr/>
            </a:pPr>
            <a:r>
              <a:rPr lang="en-CA" b="1" dirty="0" smtClean="0"/>
              <a:t>Difficulty traversing the GEJ should raise suspicion for </a:t>
            </a:r>
            <a:r>
              <a:rPr lang="en-CA" b="1" dirty="0" err="1" smtClean="0"/>
              <a:t>pseudoachalasia</a:t>
            </a:r>
            <a:r>
              <a:rPr lang="en-CA" b="1" dirty="0" smtClean="0"/>
              <a:t> due to </a:t>
            </a:r>
            <a:r>
              <a:rPr lang="en-CA" b="1" dirty="0" err="1" smtClean="0"/>
              <a:t>neoplastic</a:t>
            </a:r>
            <a:r>
              <a:rPr lang="en-CA" b="1" dirty="0" smtClean="0"/>
              <a:t> infiltration of the distal </a:t>
            </a:r>
            <a:r>
              <a:rPr lang="en-CA" b="1" dirty="0" err="1" smtClean="0"/>
              <a:t>esophagus</a:t>
            </a:r>
            <a:r>
              <a:rPr lang="en-CA" b="1" dirty="0" smtClean="0"/>
              <a:t>  </a:t>
            </a:r>
            <a:endParaRPr lang="en-US" b="1" dirty="0" smtClean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Cervical perforations may present with neck ache and stiffness due to contamination of the </a:t>
            </a:r>
            <a:r>
              <a:rPr lang="en-US" b="1" dirty="0" err="1" smtClean="0"/>
              <a:t>prevertebral</a:t>
            </a:r>
            <a:r>
              <a:rPr lang="en-US" b="1" dirty="0" smtClean="0"/>
              <a:t> space</a:t>
            </a:r>
          </a:p>
          <a:p>
            <a:pPr>
              <a:defRPr/>
            </a:pPr>
            <a:r>
              <a:rPr lang="en-US" b="1" dirty="0" smtClean="0"/>
              <a:t>Thoracic perforations present with shortness of breath and </a:t>
            </a:r>
            <a:r>
              <a:rPr lang="en-US" b="1" dirty="0" err="1" smtClean="0"/>
              <a:t>retrosternal</a:t>
            </a:r>
            <a:r>
              <a:rPr lang="en-US" b="1" dirty="0" smtClean="0"/>
              <a:t> chest pain lateralizing to the side of perforation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 Abdominal perforations present with </a:t>
            </a:r>
            <a:r>
              <a:rPr lang="en-US" b="1" dirty="0" err="1" smtClean="0"/>
              <a:t>epigastric</a:t>
            </a:r>
            <a:r>
              <a:rPr lang="en-US" b="1" dirty="0" smtClean="0"/>
              <a:t> pain that radiates to the back if the perforation is posterior</a:t>
            </a:r>
          </a:p>
          <a:p>
            <a:pPr>
              <a:defRPr/>
            </a:pPr>
            <a:r>
              <a:rPr lang="en-US" b="1" dirty="0" smtClean="0"/>
              <a:t>On examination , patient may present with tachypnea, tachycardia, and a low-grade fever but have no other overt signs of perforation</a:t>
            </a: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214937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/>
              <a:t>With increased mediastinal and pleural contamination, patients progress toward hemodynamic instability  </a:t>
            </a:r>
          </a:p>
          <a:p>
            <a:pPr>
              <a:defRPr/>
            </a:pPr>
            <a:r>
              <a:rPr lang="en-US" sz="2800" b="1" dirty="0" smtClean="0"/>
              <a:t>On exam, subcutaneous air in the neck or chest, shallow decreased breath sounds, or a tender abdomen are all suggestive of perforation</a:t>
            </a:r>
          </a:p>
          <a:p>
            <a:pPr>
              <a:defRPr/>
            </a:pPr>
            <a:r>
              <a:rPr lang="en-US" sz="2800" b="1" dirty="0" smtClean="0"/>
              <a:t>Laboratory values of significance are an elevated white blood cell count and an elevated salivary amylase in the blood or pleural fluid.</a:t>
            </a:r>
            <a:endParaRPr lang="en-US" sz="2800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Diagnosis of an esophageal perforation may be made </a:t>
            </a:r>
            <a:r>
              <a:rPr lang="en-US" b="1" dirty="0" err="1" smtClean="0"/>
              <a:t>radiographically</a:t>
            </a:r>
            <a:endParaRPr lang="en-US" b="1" dirty="0" smtClean="0"/>
          </a:p>
          <a:p>
            <a:pPr>
              <a:defRPr/>
            </a:pPr>
            <a:r>
              <a:rPr lang="en-US" b="1" dirty="0" smtClean="0"/>
              <a:t>A chest roentgenogram may demonstrate a </a:t>
            </a:r>
            <a:r>
              <a:rPr lang="en-US" b="1" dirty="0" err="1" smtClean="0"/>
              <a:t>hydropneumothorax</a:t>
            </a:r>
            <a:endParaRPr lang="en-US" b="1" dirty="0" smtClean="0"/>
          </a:p>
          <a:p>
            <a:pPr>
              <a:defRPr/>
            </a:pPr>
            <a:r>
              <a:rPr lang="en-US" b="1" dirty="0" smtClean="0"/>
              <a:t>A contrast </a:t>
            </a:r>
            <a:r>
              <a:rPr lang="en-US" b="1" dirty="0" err="1" smtClean="0"/>
              <a:t>esophagram</a:t>
            </a:r>
            <a:r>
              <a:rPr lang="en-US" b="1" dirty="0" smtClean="0"/>
              <a:t> is done using barium for a suspected thoracic perforation and Gastrografin for an abdominal perforation.</a:t>
            </a:r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Most perforations are found above the GEJ on the left lateral wall of the esophagus which results in a 10% false-negative rate in the contrast </a:t>
            </a:r>
            <a:r>
              <a:rPr lang="en-US" b="1" dirty="0" err="1" smtClean="0"/>
              <a:t>esophagram</a:t>
            </a:r>
            <a:r>
              <a:rPr lang="en-US" b="1" dirty="0" smtClean="0"/>
              <a:t> if the patient is not placed in the lateral </a:t>
            </a:r>
            <a:r>
              <a:rPr lang="en-US" b="1" dirty="0" err="1" smtClean="0"/>
              <a:t>decubitus</a:t>
            </a:r>
            <a:r>
              <a:rPr lang="en-US" b="1" dirty="0" smtClean="0"/>
              <a:t> position</a:t>
            </a:r>
          </a:p>
          <a:p>
            <a:pPr>
              <a:defRPr/>
            </a:pPr>
            <a:r>
              <a:rPr lang="en-US" b="1" dirty="0" smtClean="0"/>
              <a:t>Chest CT shows mediastinal air and fluid at the site of perforation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A surgical endoscopy needs to be performed if the </a:t>
            </a:r>
            <a:r>
              <a:rPr lang="en-US" b="1" dirty="0" err="1" smtClean="0"/>
              <a:t>esophagram</a:t>
            </a:r>
            <a:r>
              <a:rPr lang="en-US" b="1" dirty="0" smtClean="0"/>
              <a:t> is negative or if operative intervention is planned.</a:t>
            </a:r>
          </a:p>
          <a:p>
            <a:pPr>
              <a:defRPr/>
            </a:pPr>
            <a:r>
              <a:rPr lang="en-US" b="1" dirty="0" smtClean="0"/>
              <a:t>Mucosal injury is suggested if blood, mucosal hematoma, or a flap is seen or if the esophagus is difficult to insufflate.</a:t>
            </a: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9875" name="Content Placeholder 3" descr="case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4438" y="357188"/>
            <a:ext cx="5713412" cy="6215062"/>
          </a:xfr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0899" name="Content Placeholder 5" descr="pict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00125" y="214313"/>
            <a:ext cx="5476875" cy="6500812"/>
          </a:xfr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1923" name="Content Placeholder 3" descr="Pneumomediastinum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5813" y="0"/>
            <a:ext cx="6713537" cy="6858000"/>
          </a:xfr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2947" name="Content Placeholder 3" descr="esophageal perforation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14563" y="0"/>
            <a:ext cx="428625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3757613" cy="4530725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10244" name="Content Placeholder 3" descr="Achalasis 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9125" y="1571625"/>
            <a:ext cx="3451225" cy="4500563"/>
          </a:xfrm>
        </p:spPr>
      </p:pic>
      <p:pic>
        <p:nvPicPr>
          <p:cNvPr id="10245" name="Picture 6" descr="Achalasia 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0" y="1643063"/>
            <a:ext cx="214312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Patients with an </a:t>
            </a:r>
            <a:r>
              <a:rPr lang="en-CA" b="1" dirty="0" err="1" smtClean="0"/>
              <a:t>esophageal</a:t>
            </a:r>
            <a:r>
              <a:rPr lang="en-CA" b="1" dirty="0" smtClean="0"/>
              <a:t> perforation can progress rapidly to hemodynamic instability and shock</a:t>
            </a:r>
          </a:p>
          <a:p>
            <a:pPr>
              <a:defRPr/>
            </a:pPr>
            <a:r>
              <a:rPr lang="en-CA" b="1" dirty="0" smtClean="0"/>
              <a:t>perforation is suspected, appropriate resuscitation measures with the placement of large-bore peripheral IV catheters, a urinary catheter, and a secured airway are undertaken before the patient is sent for diagnostic testing</a:t>
            </a:r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IV fluids and broad-spectrum antibiotics are started immediately, and the patient is monitored in an ICU</a:t>
            </a:r>
          </a:p>
          <a:p>
            <a:pPr>
              <a:buFont typeface="Wingdings" pitchFamily="2" charset="2"/>
              <a:buNone/>
              <a:defRPr/>
            </a:pPr>
            <a:endParaRPr lang="en-CA" b="1" dirty="0" smtClean="0"/>
          </a:p>
          <a:p>
            <a:pPr>
              <a:defRPr/>
            </a:pPr>
            <a:r>
              <a:rPr lang="en-CA" b="1" dirty="0" smtClean="0"/>
              <a:t>The patient is kept NPO, and nutritional access needs are assessed</a:t>
            </a:r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Surgery is not indicated for every patient with a perforation of the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management is dependent on several variables: stability of the patient, extent of contamination, degree of inflammation, underlying </a:t>
            </a:r>
            <a:r>
              <a:rPr lang="en-CA" b="1" dirty="0" err="1" smtClean="0"/>
              <a:t>esophageal</a:t>
            </a:r>
            <a:r>
              <a:rPr lang="en-CA" b="1" dirty="0" smtClean="0"/>
              <a:t> disease, and location of perforation</a:t>
            </a:r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7043" name="Content Placeholder 3" descr="esophageal perforation tab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5813" y="285750"/>
            <a:ext cx="7429500" cy="6286500"/>
          </a:xfr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most critical variable that determines the surgical management of an </a:t>
            </a:r>
            <a:r>
              <a:rPr lang="en-CA" b="1" dirty="0" err="1" smtClean="0"/>
              <a:t>esophageal</a:t>
            </a:r>
            <a:r>
              <a:rPr lang="en-CA" b="1" dirty="0" smtClean="0"/>
              <a:t> perforation is the degree of inflammation surrounding the perforation.</a:t>
            </a:r>
          </a:p>
          <a:p>
            <a:pPr>
              <a:defRPr/>
            </a:pPr>
            <a:r>
              <a:rPr lang="en-CA" b="1" dirty="0" smtClean="0"/>
              <a:t>When patients present within 24 hours of perforation, inflammation is generally minimal, and primary surgical repair is recommended</a:t>
            </a:r>
            <a:endParaRPr 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With time, inflammation progresses, and tissues become friable and may not be amenable to primary repair.</a:t>
            </a:r>
          </a:p>
          <a:p>
            <a:pPr>
              <a:defRPr/>
            </a:pPr>
            <a:r>
              <a:rPr lang="en-CA" b="1" dirty="0" smtClean="0"/>
              <a:t>The final variable to consider in the surgical management of </a:t>
            </a:r>
            <a:r>
              <a:rPr lang="en-CA" b="1" dirty="0" err="1" smtClean="0"/>
              <a:t>esophageal</a:t>
            </a:r>
            <a:r>
              <a:rPr lang="en-CA" b="1" dirty="0" smtClean="0"/>
              <a:t> perforations is the location of the perforation</a:t>
            </a:r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0115" name="Content Placeholder 3" descr="esophageal perforation table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4375" y="285750"/>
            <a:ext cx="7358063" cy="6286500"/>
          </a:xfr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/>
              <a:t>Leiomyoma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err="1" smtClean="0"/>
              <a:t>Leiomyomas</a:t>
            </a:r>
            <a:r>
              <a:rPr lang="en-CA" b="1" dirty="0" smtClean="0"/>
              <a:t> constitute 60% of all benign </a:t>
            </a: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tumors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They are found in men slightly more often than women and tend to present in the 4th and 5th decades</a:t>
            </a:r>
          </a:p>
          <a:p>
            <a:pPr>
              <a:defRPr/>
            </a:pPr>
            <a:r>
              <a:rPr lang="en-CA" b="1" dirty="0" smtClean="0"/>
              <a:t>They are found in the distal two thirds of the </a:t>
            </a:r>
            <a:r>
              <a:rPr lang="en-CA" b="1" dirty="0" err="1" smtClean="0"/>
              <a:t>esophagus</a:t>
            </a:r>
            <a:r>
              <a:rPr lang="en-CA" b="1" dirty="0" smtClean="0"/>
              <a:t> more than 80% of the time</a:t>
            </a:r>
            <a:endParaRPr lang="en-US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/>
              <a:t>Leiomyoma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They are usually solitary and remain intramural, causing symptoms as they enlarge.</a:t>
            </a:r>
          </a:p>
          <a:p>
            <a:pPr>
              <a:defRPr/>
            </a:pPr>
            <a:r>
              <a:rPr lang="en-CA" b="1" dirty="0" smtClean="0"/>
              <a:t>Recently, they have been classified as a gastrointestinal </a:t>
            </a:r>
            <a:r>
              <a:rPr lang="en-CA" b="1" dirty="0" err="1" smtClean="0"/>
              <a:t>stromal</a:t>
            </a:r>
            <a:r>
              <a:rPr lang="en-CA" b="1" dirty="0" smtClean="0"/>
              <a:t> </a:t>
            </a:r>
            <a:r>
              <a:rPr lang="en-CA" b="1" dirty="0" err="1" smtClean="0"/>
              <a:t>tumor</a:t>
            </a:r>
            <a:r>
              <a:rPr lang="en-CA" b="1" dirty="0" smtClean="0"/>
              <a:t> (GIST)</a:t>
            </a:r>
          </a:p>
          <a:p>
            <a:pPr>
              <a:defRPr/>
            </a:pPr>
            <a:r>
              <a:rPr lang="en-CA" b="1" dirty="0" smtClean="0"/>
              <a:t>GIST </a:t>
            </a:r>
            <a:r>
              <a:rPr lang="en-CA" b="1" dirty="0" err="1" smtClean="0"/>
              <a:t>tumors</a:t>
            </a:r>
            <a:r>
              <a:rPr lang="en-CA" b="1" dirty="0" smtClean="0"/>
              <a:t> are the most common </a:t>
            </a:r>
            <a:r>
              <a:rPr lang="en-CA" b="1" dirty="0" err="1" smtClean="0"/>
              <a:t>mesenchymal</a:t>
            </a:r>
            <a:r>
              <a:rPr lang="en-CA" b="1" dirty="0" smtClean="0"/>
              <a:t> </a:t>
            </a:r>
            <a:r>
              <a:rPr lang="en-CA" b="1" dirty="0" err="1" smtClean="0"/>
              <a:t>tumors</a:t>
            </a:r>
            <a:r>
              <a:rPr lang="en-CA" b="1" dirty="0" smtClean="0"/>
              <a:t> of the gastrointestinal tract and can be benign or malignant</a:t>
            </a:r>
            <a:endParaRPr lang="en-US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/>
              <a:t>Leiomyoma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Nearly all GIST </a:t>
            </a:r>
            <a:r>
              <a:rPr lang="en-CA" b="1" dirty="0" err="1" smtClean="0"/>
              <a:t>tumors</a:t>
            </a:r>
            <a:r>
              <a:rPr lang="en-CA" b="1" dirty="0" smtClean="0"/>
              <a:t> occur from mutations of the c</a:t>
            </a:r>
            <a:r>
              <a:rPr lang="en-CA" b="1" i="1" dirty="0" smtClean="0"/>
              <a:t>-KIT</a:t>
            </a:r>
            <a:r>
              <a:rPr lang="en-CA" b="1" dirty="0" smtClean="0"/>
              <a:t> </a:t>
            </a:r>
            <a:r>
              <a:rPr lang="en-CA" b="1" dirty="0" err="1" smtClean="0"/>
              <a:t>oncogene</a:t>
            </a:r>
            <a:r>
              <a:rPr lang="en-CA" b="1" dirty="0" smtClean="0"/>
              <a:t>, which codes for the expression of c</a:t>
            </a:r>
            <a:r>
              <a:rPr lang="en-CA" b="1" i="1" dirty="0" smtClean="0"/>
              <a:t>-KIT</a:t>
            </a:r>
            <a:r>
              <a:rPr lang="en-CA" b="1" dirty="0" smtClean="0"/>
              <a:t> (CD117). </a:t>
            </a:r>
          </a:p>
          <a:p>
            <a:pPr>
              <a:defRPr/>
            </a:pPr>
            <a:r>
              <a:rPr lang="en-CA" b="1" dirty="0" smtClean="0"/>
              <a:t>All </a:t>
            </a:r>
            <a:r>
              <a:rPr lang="en-CA" b="1" dirty="0" err="1" smtClean="0"/>
              <a:t>leiomyomas</a:t>
            </a:r>
            <a:r>
              <a:rPr lang="en-CA" b="1" dirty="0" smtClean="0"/>
              <a:t> are benign with malignant transformation being </a:t>
            </a:r>
            <a:r>
              <a:rPr lang="en-CA" b="1" dirty="0" err="1" smtClean="0"/>
              <a:t>ra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11268" name="Content Placeholder 4" descr="achalasia 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3063" y="500063"/>
            <a:ext cx="5072062" cy="5643562"/>
          </a:xfr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Many </a:t>
            </a:r>
            <a:r>
              <a:rPr lang="en-US" b="1" dirty="0" err="1" smtClean="0"/>
              <a:t>leiomyomas</a:t>
            </a:r>
            <a:r>
              <a:rPr lang="en-US" b="1" dirty="0" smtClean="0"/>
              <a:t> are asymptomatic</a:t>
            </a:r>
          </a:p>
          <a:p>
            <a:pPr>
              <a:defRPr/>
            </a:pPr>
            <a:r>
              <a:rPr lang="en-CA" b="1" dirty="0" err="1" smtClean="0"/>
              <a:t>Dysphagia</a:t>
            </a:r>
            <a:r>
              <a:rPr lang="en-CA" b="1" dirty="0" smtClean="0"/>
              <a:t> and pain are the most common symptoms and can result from even the smallest </a:t>
            </a:r>
            <a:r>
              <a:rPr lang="en-CA" b="1" dirty="0" err="1" smtClean="0"/>
              <a:t>tumors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A chest radiograph is not usually helpful to diagnose a </a:t>
            </a:r>
            <a:r>
              <a:rPr lang="en-CA" b="1" dirty="0" err="1" smtClean="0"/>
              <a:t>leiomyoma</a:t>
            </a:r>
            <a:r>
              <a:rPr lang="en-CA" b="1" dirty="0" smtClean="0"/>
              <a:t>, but on barium </a:t>
            </a:r>
            <a:r>
              <a:rPr lang="en-CA" b="1" dirty="0" err="1" smtClean="0"/>
              <a:t>esophagram</a:t>
            </a:r>
            <a:r>
              <a:rPr lang="en-CA" b="1" dirty="0" smtClean="0"/>
              <a:t>, a </a:t>
            </a:r>
            <a:r>
              <a:rPr lang="en-CA" b="1" dirty="0" err="1" smtClean="0"/>
              <a:t>leiomyoma</a:t>
            </a:r>
            <a:r>
              <a:rPr lang="en-CA" b="1" dirty="0" smtClean="0"/>
              <a:t> has a characteristic appearance.</a:t>
            </a:r>
            <a:endParaRPr lang="en-US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5235" name="Content Placeholder 3" descr="leiomyom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8696325" cy="6858000"/>
          </a:xfr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/>
              <a:t>Leiomyoma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During endoscopy, extrinsic compression is seen, and the overlying mucosa is noted to be intact</a:t>
            </a:r>
          </a:p>
          <a:p>
            <a:pPr>
              <a:defRPr/>
            </a:pPr>
            <a:r>
              <a:rPr lang="en-CA" b="1" dirty="0" smtClean="0"/>
              <a:t>Diagnosis also can be made by an endoscopic ultrasound (EUS), which will demonstrate a </a:t>
            </a:r>
            <a:r>
              <a:rPr lang="en-CA" b="1" dirty="0" err="1" smtClean="0"/>
              <a:t>hypoechoic</a:t>
            </a:r>
            <a:r>
              <a:rPr lang="en-CA" b="1" dirty="0" smtClean="0"/>
              <a:t> mass in the </a:t>
            </a:r>
            <a:r>
              <a:rPr lang="en-CA" b="1" dirty="0" err="1" smtClean="0"/>
              <a:t>submucosa</a:t>
            </a:r>
            <a:r>
              <a:rPr lang="en-CA" b="1" dirty="0" smtClean="0"/>
              <a:t> or </a:t>
            </a:r>
            <a:r>
              <a:rPr lang="en-CA" b="1" dirty="0" err="1" smtClean="0"/>
              <a:t>muscularis</a:t>
            </a:r>
            <a:r>
              <a:rPr lang="en-CA" b="1" dirty="0" smtClean="0"/>
              <a:t> </a:t>
            </a:r>
            <a:r>
              <a:rPr lang="en-CA" b="1" dirty="0" err="1" smtClean="0"/>
              <a:t>propria</a:t>
            </a:r>
            <a:endParaRPr 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err="1" smtClean="0"/>
              <a:t>Leiomyomas</a:t>
            </a:r>
            <a:r>
              <a:rPr lang="en-CA" b="1" dirty="0" smtClean="0"/>
              <a:t> are slow-growing </a:t>
            </a:r>
            <a:r>
              <a:rPr lang="en-CA" b="1" dirty="0" err="1" smtClean="0"/>
              <a:t>tumors</a:t>
            </a:r>
            <a:r>
              <a:rPr lang="en-CA" b="1" dirty="0" smtClean="0"/>
              <a:t> with rare malignant potential that will continue to grow and become progressively symptomatic with time</a:t>
            </a:r>
          </a:p>
          <a:p>
            <a:pPr>
              <a:defRPr/>
            </a:pPr>
            <a:r>
              <a:rPr lang="en-CA" b="1" dirty="0" smtClean="0"/>
              <a:t>Although observation is acceptable in patients with small (&lt;2 cm) asymptomatic </a:t>
            </a:r>
            <a:r>
              <a:rPr lang="en-CA" b="1" dirty="0" err="1" smtClean="0"/>
              <a:t>tumors</a:t>
            </a:r>
            <a:r>
              <a:rPr lang="en-CA" b="1" dirty="0" smtClean="0"/>
              <a:t> or other significant </a:t>
            </a:r>
            <a:r>
              <a:rPr lang="en-CA" b="1" dirty="0" err="1" smtClean="0"/>
              <a:t>comorbid</a:t>
            </a:r>
            <a:r>
              <a:rPr lang="en-CA" b="1" dirty="0" smtClean="0"/>
              <a:t> conditions, in most patients, surgical resection is advocated</a:t>
            </a:r>
            <a:endParaRPr lang="en-US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Surgical </a:t>
            </a:r>
            <a:r>
              <a:rPr lang="en-CA" b="1" dirty="0" err="1" smtClean="0"/>
              <a:t>enucleation</a:t>
            </a:r>
            <a:r>
              <a:rPr lang="en-CA" b="1" dirty="0" smtClean="0"/>
              <a:t> of the </a:t>
            </a:r>
            <a:r>
              <a:rPr lang="en-CA" b="1" dirty="0" err="1" smtClean="0"/>
              <a:t>tumor</a:t>
            </a:r>
            <a:r>
              <a:rPr lang="en-CA" b="1" dirty="0" smtClean="0"/>
              <a:t> remains the standard of care and is performed through a </a:t>
            </a:r>
            <a:r>
              <a:rPr lang="en-CA" b="1" dirty="0" err="1" smtClean="0"/>
              <a:t>thoracotomy</a:t>
            </a:r>
            <a:r>
              <a:rPr lang="en-CA" b="1" dirty="0" smtClean="0"/>
              <a:t> or with video or robotic assistance</a:t>
            </a:r>
          </a:p>
          <a:p>
            <a:pPr>
              <a:defRPr/>
            </a:pPr>
            <a:r>
              <a:rPr lang="en-CA" b="1" dirty="0" smtClean="0"/>
              <a:t>The mortality rate is less than 2%, and success in relieving </a:t>
            </a:r>
            <a:r>
              <a:rPr lang="en-CA" b="1" dirty="0" err="1" smtClean="0"/>
              <a:t>dysphagia</a:t>
            </a:r>
            <a:r>
              <a:rPr lang="en-CA" b="1" dirty="0" smtClean="0"/>
              <a:t> approaches 100%</a:t>
            </a:r>
            <a:endParaRPr lang="en-US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CARCINOMA OF THE ESOPHAGUS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25"/>
          </a:xfrm>
        </p:spPr>
        <p:txBody>
          <a:bodyPr/>
          <a:lstStyle/>
          <a:p>
            <a:pPr>
              <a:defRPr/>
            </a:pPr>
            <a:r>
              <a:rPr lang="en-CA" b="1" dirty="0" err="1" smtClean="0"/>
              <a:t>Esophageal</a:t>
            </a:r>
            <a:r>
              <a:rPr lang="en-CA" b="1" dirty="0" smtClean="0"/>
              <a:t> cancer is the fastest growing cancer in the western countries</a:t>
            </a:r>
          </a:p>
          <a:p>
            <a:pPr>
              <a:defRPr/>
            </a:pPr>
            <a:r>
              <a:rPr lang="en-CA" b="1" dirty="0" err="1" smtClean="0"/>
              <a:t>Squamous</a:t>
            </a:r>
            <a:r>
              <a:rPr lang="en-CA" b="1" dirty="0" smtClean="0"/>
              <a:t> cell carcinoma still accounts for most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cancers diagnosed</a:t>
            </a:r>
          </a:p>
          <a:p>
            <a:pPr>
              <a:defRPr/>
            </a:pPr>
            <a:r>
              <a:rPr lang="en-CA" b="1" dirty="0" smtClean="0"/>
              <a:t>However, in the US, </a:t>
            </a: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adenocarcinoma</a:t>
            </a:r>
            <a:r>
              <a:rPr lang="en-CA" b="1" dirty="0" smtClean="0"/>
              <a:t> is noted in up to 70% of patients presenting with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</a:t>
            </a:r>
            <a:endParaRPr lang="en-US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CARCINOMA OF THE ESOPHAGUS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err="1" smtClean="0"/>
              <a:t>Squamous</a:t>
            </a:r>
            <a:r>
              <a:rPr lang="en-CA" b="1" dirty="0" smtClean="0"/>
              <a:t> cell carcinomas arise from the </a:t>
            </a:r>
            <a:r>
              <a:rPr lang="en-CA" b="1" dirty="0" err="1" smtClean="0"/>
              <a:t>squamous</a:t>
            </a:r>
            <a:r>
              <a:rPr lang="en-CA" b="1" dirty="0" smtClean="0"/>
              <a:t> mucosa that is native to the </a:t>
            </a:r>
            <a:r>
              <a:rPr lang="en-CA" b="1" dirty="0" err="1" smtClean="0"/>
              <a:t>esophagus</a:t>
            </a:r>
            <a:r>
              <a:rPr lang="en-CA" b="1" dirty="0" smtClean="0"/>
              <a:t> and is found in the upper and middle third of the </a:t>
            </a:r>
            <a:r>
              <a:rPr lang="en-CA" b="1" dirty="0" err="1" smtClean="0"/>
              <a:t>esophagus</a:t>
            </a:r>
            <a:r>
              <a:rPr lang="en-CA" b="1" dirty="0" smtClean="0"/>
              <a:t> 70% of the time</a:t>
            </a:r>
          </a:p>
          <a:p>
            <a:pPr>
              <a:defRPr/>
            </a:pPr>
            <a:r>
              <a:rPr lang="en-CA" b="1" dirty="0" smtClean="0"/>
              <a:t>Smoking and alcohol both increase the risk for foregut cancers by 5-fold. Combined</a:t>
            </a:r>
            <a:endParaRPr lang="en-US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CARCINOMA OF THE ESOPHAGUS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Food additives, including nitrosamines found in pickled and smoked foods, long-term ingestion of hot liquids </a:t>
            </a:r>
          </a:p>
          <a:p>
            <a:pPr>
              <a:defRPr/>
            </a:pPr>
            <a:r>
              <a:rPr lang="en-US" b="1" dirty="0" smtClean="0"/>
              <a:t>caustic ingestion, </a:t>
            </a:r>
            <a:r>
              <a:rPr lang="en-US" b="1" dirty="0" err="1" smtClean="0"/>
              <a:t>achalasia</a:t>
            </a:r>
            <a:r>
              <a:rPr lang="en-US" b="1" dirty="0" smtClean="0"/>
              <a:t>, bulimia, </a:t>
            </a:r>
            <a:r>
              <a:rPr lang="en-US" b="1" dirty="0" err="1" smtClean="0"/>
              <a:t>tylosis</a:t>
            </a:r>
            <a:r>
              <a:rPr lang="en-US" b="1" dirty="0" smtClean="0"/>
              <a:t> (an inherited </a:t>
            </a:r>
            <a:r>
              <a:rPr lang="en-US" b="1" dirty="0" err="1" smtClean="0"/>
              <a:t>autosomal</a:t>
            </a:r>
            <a:r>
              <a:rPr lang="en-US" b="1" dirty="0" smtClean="0"/>
              <a:t> dominant trait), Plummer-Vinson syndrome, external-beam radiation, and esophageal </a:t>
            </a:r>
            <a:r>
              <a:rPr lang="en-US" b="1" dirty="0" err="1" smtClean="0"/>
              <a:t>diverticula</a:t>
            </a:r>
            <a:r>
              <a:rPr lang="en-US" b="1" dirty="0" smtClean="0"/>
              <a:t> all have known associations with </a:t>
            </a:r>
            <a:r>
              <a:rPr lang="en-US" b="1" dirty="0" err="1" smtClean="0"/>
              <a:t>squamous</a:t>
            </a:r>
            <a:r>
              <a:rPr lang="en-US" b="1" dirty="0" smtClean="0"/>
              <a:t> cell cancer.</a:t>
            </a:r>
            <a:endParaRPr lang="en-US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CARCINOMA OF THE ESOPHAGUS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5-year survival rate varies but can be as good as 70% with </a:t>
            </a:r>
            <a:r>
              <a:rPr lang="en-CA" b="1" dirty="0" err="1" smtClean="0"/>
              <a:t>polypoid</a:t>
            </a:r>
            <a:r>
              <a:rPr lang="en-CA" b="1" dirty="0" smtClean="0"/>
              <a:t> lesions and as poor as 15% with advanced </a:t>
            </a:r>
            <a:r>
              <a:rPr lang="en-CA" b="1" dirty="0" err="1" smtClean="0"/>
              <a:t>tumors</a:t>
            </a:r>
            <a:r>
              <a:rPr lang="en-CA" b="1" dirty="0" smtClean="0"/>
              <a:t>.</a:t>
            </a:r>
          </a:p>
          <a:p>
            <a:pPr>
              <a:defRPr/>
            </a:pP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adenocarcinoma</a:t>
            </a:r>
            <a:r>
              <a:rPr lang="en-CA" b="1" dirty="0" smtClean="0"/>
              <a:t> now accounts for nearly 70% of all </a:t>
            </a:r>
            <a:r>
              <a:rPr lang="en-CA" b="1" dirty="0" err="1" smtClean="0"/>
              <a:t>esophageal</a:t>
            </a:r>
            <a:r>
              <a:rPr lang="en-CA" b="1" dirty="0" smtClean="0"/>
              <a:t> carcinomas diagnosed in    Western countries</a:t>
            </a:r>
            <a:endParaRPr lang="en-US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CARCINOMA OF THE ESOPHAGUS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There are a number of factors that are responsible for this shift in cell type:</a:t>
            </a:r>
          </a:p>
          <a:p>
            <a:pPr lvl="2">
              <a:defRPr/>
            </a:pPr>
            <a:r>
              <a:rPr lang="en-US" b="1" dirty="0" smtClean="0"/>
              <a:t>Increasing incidence of GERD</a:t>
            </a:r>
          </a:p>
          <a:p>
            <a:pPr lvl="2">
              <a:defRPr/>
            </a:pPr>
            <a:r>
              <a:rPr lang="en-US" b="1" dirty="0" smtClean="0"/>
              <a:t>Western diet</a:t>
            </a:r>
          </a:p>
          <a:p>
            <a:pPr lvl="2">
              <a:defRPr/>
            </a:pPr>
            <a:r>
              <a:rPr lang="en-CA" b="1" dirty="0" smtClean="0"/>
              <a:t>Increased use of acid-suppression medications</a:t>
            </a:r>
          </a:p>
          <a:p>
            <a:pPr lvl="2">
              <a:defRPr/>
            </a:pPr>
            <a:endParaRPr lang="en-CA" b="1" dirty="0" smtClean="0"/>
          </a:p>
          <a:p>
            <a:pPr>
              <a:defRPr/>
            </a:pPr>
            <a:r>
              <a:rPr lang="en-CA" b="1" dirty="0" smtClean="0"/>
              <a:t>Intake of caffeine, fats, and acidic and spicy foods all lead to decreased tone in the LES and an increase in reflux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Hemoptysis</Template>
  <TotalTime>6049</TotalTime>
  <Words>4729</Words>
  <Application>Microsoft Office PowerPoint</Application>
  <PresentationFormat>On-screen Show (4:3)</PresentationFormat>
  <Paragraphs>614</Paragraphs>
  <Slides>126</Slides>
  <Notes>126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126</vt:i4>
      </vt:variant>
    </vt:vector>
  </HeadingPairs>
  <TitlesOfParts>
    <vt:vector size="127" baseType="lpstr">
      <vt:lpstr>Theme1</vt:lpstr>
      <vt:lpstr>Benign Esophageal Diseases</vt:lpstr>
      <vt:lpstr>Achalasia</vt:lpstr>
      <vt:lpstr>Clinical features</vt:lpstr>
      <vt:lpstr>Clinical features</vt:lpstr>
      <vt:lpstr>Clinical features</vt:lpstr>
      <vt:lpstr>Diagnosis</vt:lpstr>
      <vt:lpstr>Diagnosis</vt:lpstr>
      <vt:lpstr> </vt:lpstr>
      <vt:lpstr> </vt:lpstr>
      <vt:lpstr>Diagnosis</vt:lpstr>
      <vt:lpstr>Diagnosis</vt:lpstr>
      <vt:lpstr>Diagnosis</vt:lpstr>
      <vt:lpstr>Treatment </vt:lpstr>
      <vt:lpstr>Medical Therapy </vt:lpstr>
      <vt:lpstr>Medical Therapy </vt:lpstr>
      <vt:lpstr>Botulinum Toxin  </vt:lpstr>
      <vt:lpstr>Botulinum Toxin </vt:lpstr>
      <vt:lpstr>Pneumatic Dilation </vt:lpstr>
      <vt:lpstr>Surgical Therapy</vt:lpstr>
      <vt:lpstr>Surgical Therapy</vt:lpstr>
      <vt:lpstr>Surgery Versus Pneumatic Dilation  </vt:lpstr>
      <vt:lpstr>Refractory Achalasia  </vt:lpstr>
      <vt:lpstr>Complications  </vt:lpstr>
      <vt:lpstr>Complications</vt:lpstr>
      <vt:lpstr>Esophageal Diverticula</vt:lpstr>
      <vt:lpstr>Esophageal Diverticula</vt:lpstr>
      <vt:lpstr>Esophageal Diverticula</vt:lpstr>
      <vt:lpstr>  Pharyngoesophageal (Zenker's) Diverticulum  </vt:lpstr>
      <vt:lpstr>Symptoms and Diagnosis </vt:lpstr>
      <vt:lpstr>Symptoms and Diagnosis </vt:lpstr>
      <vt:lpstr>Symptoms and Diagnosis </vt:lpstr>
      <vt:lpstr>PowerPoint Presentation</vt:lpstr>
      <vt:lpstr>Treatment</vt:lpstr>
      <vt:lpstr>Treatment</vt:lpstr>
      <vt:lpstr>Diffuse Esophageal Spasm</vt:lpstr>
      <vt:lpstr>Diffuse Esophageal Spasm</vt:lpstr>
      <vt:lpstr>Symptoms and Diagnosis</vt:lpstr>
      <vt:lpstr>Symptoms and Diagnosis</vt:lpstr>
      <vt:lpstr>Symptoms and Diagnosis</vt:lpstr>
      <vt:lpstr>PowerPoint Presentation</vt:lpstr>
      <vt:lpstr>Treatment</vt:lpstr>
      <vt:lpstr>Barrett's Esophagus</vt:lpstr>
      <vt:lpstr>Barrett's Esophagus</vt:lpstr>
      <vt:lpstr>Barrett's Esophagus</vt:lpstr>
      <vt:lpstr>Barrett's Esophagus</vt:lpstr>
      <vt:lpstr>Symptoms and Diagnosis</vt:lpstr>
      <vt:lpstr>Symptoms and Diagnosis</vt:lpstr>
      <vt:lpstr>PowerPoint Presentation</vt:lpstr>
      <vt:lpstr>Treatment</vt:lpstr>
      <vt:lpstr>Treatment</vt:lpstr>
      <vt:lpstr>Treatment</vt:lpstr>
      <vt:lpstr>Treatment</vt:lpstr>
      <vt:lpstr>Treatment</vt:lpstr>
      <vt:lpstr>Treatment</vt:lpstr>
      <vt:lpstr>Caustic Injury</vt:lpstr>
      <vt:lpstr>Caustic Injury</vt:lpstr>
      <vt:lpstr>Caustic Injury</vt:lpstr>
      <vt:lpstr>Symptoms and Diagnosis</vt:lpstr>
      <vt:lpstr>Symptoms and Diagnosis</vt:lpstr>
      <vt:lpstr>Symptoms and Diagnosis</vt:lpstr>
      <vt:lpstr>Symptoms and Diagnosis</vt:lpstr>
      <vt:lpstr>PowerPoint Presentation</vt:lpstr>
      <vt:lpstr>Treatment</vt:lpstr>
      <vt:lpstr>Treatment</vt:lpstr>
      <vt:lpstr>Treatment</vt:lpstr>
      <vt:lpstr>Treatment</vt:lpstr>
      <vt:lpstr>Esophageal Perforation</vt:lpstr>
      <vt:lpstr>Esophageal Perforation</vt:lpstr>
      <vt:lpstr>Symptoms and Diagnosis</vt:lpstr>
      <vt:lpstr>Symptoms and Diagnosis</vt:lpstr>
      <vt:lpstr>Symptoms and Diagnosis</vt:lpstr>
      <vt:lpstr>Symptoms and Diagnosis</vt:lpstr>
      <vt:lpstr>Symptoms and Diagnosis</vt:lpstr>
      <vt:lpstr>Symptoms and Diagnosis</vt:lpstr>
      <vt:lpstr>Symptoms and Diagnosis</vt:lpstr>
      <vt:lpstr>PowerPoint Presentation</vt:lpstr>
      <vt:lpstr>PowerPoint Presentation</vt:lpstr>
      <vt:lpstr>PowerPoint Presentation</vt:lpstr>
      <vt:lpstr>PowerPoint Presentation</vt:lpstr>
      <vt:lpstr>Treatment</vt:lpstr>
      <vt:lpstr>Treatment</vt:lpstr>
      <vt:lpstr>Treatment</vt:lpstr>
      <vt:lpstr>PowerPoint Presentation</vt:lpstr>
      <vt:lpstr>Treatment</vt:lpstr>
      <vt:lpstr>Treatment</vt:lpstr>
      <vt:lpstr>PowerPoint Presentation</vt:lpstr>
      <vt:lpstr>Leiomyoma</vt:lpstr>
      <vt:lpstr>Leiomyoma</vt:lpstr>
      <vt:lpstr>Leiomyoma</vt:lpstr>
      <vt:lpstr>Symptoms and Diagnosis</vt:lpstr>
      <vt:lpstr>PowerPoint Presentation</vt:lpstr>
      <vt:lpstr>Leiomyoma</vt:lpstr>
      <vt:lpstr>Treatment</vt:lpstr>
      <vt:lpstr>Treatment</vt:lpstr>
      <vt:lpstr>CARCINOMA OF THE ESOPHAGUS</vt:lpstr>
      <vt:lpstr>CARCINOMA OF THE ESOPHAGUS</vt:lpstr>
      <vt:lpstr>CARCINOMA OF THE ESOPHAGUS</vt:lpstr>
      <vt:lpstr>CARCINOMA OF THE ESOPHAGUS</vt:lpstr>
      <vt:lpstr>CARCINOMA OF THE ESOPHAGUS</vt:lpstr>
      <vt:lpstr>CARCINOMA OF THE ESOPHAGUS</vt:lpstr>
      <vt:lpstr>Symptoms</vt:lpstr>
      <vt:lpstr>Symptoms</vt:lpstr>
      <vt:lpstr>Diagnosis</vt:lpstr>
      <vt:lpstr>Esophagram</vt:lpstr>
      <vt:lpstr>Esophagram</vt:lpstr>
      <vt:lpstr>PowerPoint Presentation</vt:lpstr>
      <vt:lpstr>Endoscopy</vt:lpstr>
      <vt:lpstr>Computed Tomography</vt:lpstr>
      <vt:lpstr>Positron Emission Tomography</vt:lpstr>
      <vt:lpstr>Endoscopic Ultrasound</vt:lpstr>
      <vt:lpstr>Treatment</vt:lpstr>
      <vt:lpstr>GASTROESOPHAGEAL REFLUX DISEASE</vt:lpstr>
      <vt:lpstr>GASTROESOPHAGEAL REFLUX DISEASE</vt:lpstr>
      <vt:lpstr>  </vt:lpstr>
      <vt:lpstr>GASTROESOPHAGEAL REFLUX DISEASE</vt:lpstr>
      <vt:lpstr>GASTROESOPHAGEAL REFLUX DISEASE</vt:lpstr>
      <vt:lpstr>Clinical Presentations of GERD</vt:lpstr>
      <vt:lpstr>Clinical Presentations of GERD</vt:lpstr>
      <vt:lpstr>Extraesophageal Manifestations of GERD</vt:lpstr>
      <vt:lpstr>Clinical Presentations of GERD</vt:lpstr>
      <vt:lpstr>Diagnostic Tests for GERD</vt:lpstr>
      <vt:lpstr>Treatment</vt:lpstr>
      <vt:lpstr>Treatment</vt:lpstr>
      <vt:lpstr>Acid Suppression Therapy for GERD</vt:lpstr>
      <vt:lpstr>Anti-Reflux Surgery </vt:lpstr>
      <vt:lpstr>Endoscopic GERD Therapy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Benging esophgeal disease</dc:title>
  <dc:creator>Sami Alnassar</dc:creator>
  <cp:lastModifiedBy>مشاري</cp:lastModifiedBy>
  <cp:revision>372</cp:revision>
  <dcterms:created xsi:type="dcterms:W3CDTF">2009-02-03T15:40:39Z</dcterms:created>
  <dcterms:modified xsi:type="dcterms:W3CDTF">2015-11-18T06:36:51Z</dcterms:modified>
</cp:coreProperties>
</file>