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56" r:id="rId2"/>
    <p:sldId id="302" r:id="rId3"/>
    <p:sldId id="267" r:id="rId4"/>
    <p:sldId id="283" r:id="rId5"/>
    <p:sldId id="346" r:id="rId6"/>
    <p:sldId id="354" r:id="rId7"/>
    <p:sldId id="384" r:id="rId8"/>
    <p:sldId id="385" r:id="rId9"/>
    <p:sldId id="386" r:id="rId10"/>
    <p:sldId id="387" r:id="rId11"/>
    <p:sldId id="388" r:id="rId12"/>
    <p:sldId id="389" r:id="rId13"/>
    <p:sldId id="390" r:id="rId14"/>
    <p:sldId id="398" r:id="rId15"/>
    <p:sldId id="268" r:id="rId16"/>
    <p:sldId id="373" r:id="rId17"/>
    <p:sldId id="362" r:id="rId18"/>
    <p:sldId id="363" r:id="rId19"/>
    <p:sldId id="364" r:id="rId20"/>
    <p:sldId id="365" r:id="rId21"/>
    <p:sldId id="368" r:id="rId22"/>
    <p:sldId id="370" r:id="rId23"/>
    <p:sldId id="334" r:id="rId24"/>
    <p:sldId id="377" r:id="rId25"/>
    <p:sldId id="321" r:id="rId26"/>
    <p:sldId id="374" r:id="rId27"/>
    <p:sldId id="380" r:id="rId28"/>
    <p:sldId id="378" r:id="rId29"/>
    <p:sldId id="298" r:id="rId30"/>
    <p:sldId id="381" r:id="rId31"/>
    <p:sldId id="382" r:id="rId32"/>
    <p:sldId id="379" r:id="rId33"/>
    <p:sldId id="383" r:id="rId34"/>
    <p:sldId id="324" r:id="rId35"/>
    <p:sldId id="371" r:id="rId36"/>
    <p:sldId id="372" r:id="rId37"/>
    <p:sldId id="328" r:id="rId38"/>
    <p:sldId id="299" r:id="rId39"/>
    <p:sldId id="319" r:id="rId40"/>
    <p:sldId id="278" r:id="rId41"/>
    <p:sldId id="392" r:id="rId42"/>
    <p:sldId id="393" r:id="rId43"/>
    <p:sldId id="395" r:id="rId44"/>
    <p:sldId id="397" r:id="rId45"/>
    <p:sldId id="394" r:id="rId46"/>
    <p:sldId id="396" r:id="rId47"/>
    <p:sldId id="401" r:id="rId48"/>
    <p:sldId id="294" r:id="rId49"/>
    <p:sldId id="257" r:id="rId50"/>
    <p:sldId id="399" r:id="rId51"/>
    <p:sldId id="400" r:id="rId52"/>
    <p:sldId id="301" r:id="rId53"/>
    <p:sldId id="304" r:id="rId54"/>
    <p:sldId id="343" r:id="rId55"/>
    <p:sldId id="350" r:id="rId56"/>
    <p:sldId id="282" r:id="rId57"/>
    <p:sldId id="402" r:id="rId58"/>
    <p:sldId id="264" r:id="rId59"/>
    <p:sldId id="335"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08"/>
    <p:restoredTop sz="88580" autoAdjust="0"/>
  </p:normalViewPr>
  <p:slideViewPr>
    <p:cSldViewPr>
      <p:cViewPr varScale="1">
        <p:scale>
          <a:sx n="68" d="100"/>
          <a:sy n="68" d="100"/>
        </p:scale>
        <p:origin x="-1210"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22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22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22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B9DAB9C-6322-4234-98D4-755993FB7447}" type="slidenum">
              <a:rPr lang="en-US" altLang="ar-SA"/>
              <a:pPr/>
              <a:t>‹#›</a:t>
            </a:fld>
            <a:endParaRPr lang="en-US" altLang="ar-S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1095D554-9048-4A24-84C9-88ABA32396A5}" type="datetimeFigureOut">
              <a:rPr lang="en-US" altLang="en-US"/>
              <a:pPr/>
              <a:t>4/10/2016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17EA41E-BD41-4A5C-8094-8009564EFEAE}" type="slidenum">
              <a:rPr lang="en-US" altLang="ar-SA"/>
              <a:pPr/>
              <a:t>‹#›</a:t>
            </a:fld>
            <a:endParaRPr lang="en-US" altLang="ar-S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hildinfo.org/delivery_car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ar-SA" smtClean="0"/>
              <a:t>The complications leading to a maternal death can occur without warning at any time during pregnancy and childbirth. And for every woman who dies, approximately 20 more suffer injuries, infection and disabilities. Most maternal deaths can be prevented if births are attended by </a:t>
            </a:r>
            <a:r>
              <a:rPr lang="en-US" altLang="ar-SA" b="1" smtClean="0">
                <a:hlinkClick r:id="rId3" action="ppaction://hlinkfile"/>
              </a:rPr>
              <a:t>skilled health personnel</a:t>
            </a:r>
            <a:r>
              <a:rPr lang="en-US" altLang="ar-SA" smtClean="0"/>
              <a:t>  – doctors, nurses and midwives – who are regularly supervised, have the proper equipment and supplies, and can refer women in a timely manner to emergency obstetric care services when complications are diagnosed. Complications require prompt access to quality obstetric services equipped to provide lifesaving drugs, antibiotics and transfusions and to perform Caesarean sections and other surgical interventions. </a:t>
            </a:r>
          </a:p>
        </p:txBody>
      </p:sp>
      <p:sp>
        <p:nvSpPr>
          <p:cNvPr id="44035" name="Slide Number Placeholder 3"/>
          <p:cNvSpPr>
            <a:spLocks noGrp="1"/>
          </p:cNvSpPr>
          <p:nvPr>
            <p:ph type="sldNum" sz="quarter" idx="5"/>
          </p:nvPr>
        </p:nvSpPr>
        <p:spPr bwMode="auto">
          <a:noFill/>
          <a:ln>
            <a:miter lim="800000"/>
            <a:headEnd/>
            <a:tailEnd/>
          </a:ln>
        </p:spPr>
        <p:txBody>
          <a:bodyPr/>
          <a:lstStyle/>
          <a:p>
            <a:fld id="{1AD7D512-0EBF-4228-A7B1-342040E540A9}" type="slidenum">
              <a:rPr lang="en-US" altLang="ar-SA"/>
              <a:pPr/>
              <a:t>23</a:t>
            </a:fld>
            <a:endParaRPr lang="en-US"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ar-SA" smtClean="0"/>
          </a:p>
        </p:txBody>
      </p:sp>
      <p:sp>
        <p:nvSpPr>
          <p:cNvPr id="73731" name="Slide Number Placeholder 3"/>
          <p:cNvSpPr>
            <a:spLocks noGrp="1"/>
          </p:cNvSpPr>
          <p:nvPr>
            <p:ph type="sldNum" sz="quarter" idx="5"/>
          </p:nvPr>
        </p:nvSpPr>
        <p:spPr bwMode="auto">
          <a:noFill/>
          <a:ln>
            <a:miter lim="800000"/>
            <a:headEnd/>
            <a:tailEnd/>
          </a:ln>
        </p:spPr>
        <p:txBody>
          <a:bodyPr/>
          <a:lstStyle/>
          <a:p>
            <a:fld id="{44736F7D-8040-4093-B192-FE44D2D20F52}" type="slidenum">
              <a:rPr lang="en-US" altLang="ar-SA"/>
              <a:pPr/>
              <a:t>52</a:t>
            </a:fld>
            <a:endParaRPr lang="en-US" alt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altLang="en-US"/>
            </a:p>
          </p:txBody>
        </p:sp>
        <p:sp>
          <p:nvSpPr>
            <p:cNvPr id="20" name="Rectangle 18"/>
            <p:cNvSpPr>
              <a:spLocks noChangeArrowheads="1"/>
            </p:cNvSpPr>
            <p:nvPr userDrawn="1"/>
          </p:nvSpPr>
          <p:spPr bwMode="hidden">
            <a:xfrm rot="39991575" flipH="1" flipV="1">
              <a:off x="5387"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alt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endParaRPr lang="en-US" alt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alt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alt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endParaRPr lang="en-US" alt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endParaRPr lang="en-US" alt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endParaRPr lang="en-US" alt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lt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lt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lt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endParaRPr lang="en-US" alt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endParaRPr lang="en-US" alt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endParaRPr lang="en-US" alt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endParaRPr lang="en-US" alt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endParaRPr lang="en-US" altLang="en-U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endParaRPr lang="en-US" alt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endParaRPr lang="en-US" altLang="en-US"/>
            </a:p>
          </p:txBody>
        </p:sp>
      </p:grpSp>
      <p:sp>
        <p:nvSpPr>
          <p:cNvPr id="57562"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57563"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endParaRPr lang="en-US" alt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endParaRPr lang="en-US" altLang="en-US"/>
          </a:p>
        </p:txBody>
      </p:sp>
      <p:sp>
        <p:nvSpPr>
          <p:cNvPr id="222" name="Rectangle 222"/>
          <p:cNvSpPr>
            <a:spLocks noGrp="1" noChangeArrowheads="1"/>
          </p:cNvSpPr>
          <p:nvPr>
            <p:ph type="sldNum" sz="quarter" idx="12"/>
          </p:nvPr>
        </p:nvSpPr>
        <p:spPr/>
        <p:txBody>
          <a:bodyPr/>
          <a:lstStyle>
            <a:lvl1pPr>
              <a:defRPr/>
            </a:lvl1pPr>
          </a:lstStyle>
          <a:p>
            <a:fld id="{FF10C8A0-0865-4F41-9F5B-91874CE5C2F7}" type="slidenum">
              <a:rPr lang="en-US" altLang="ar-SA"/>
              <a:pPr/>
              <a:t>‹#›</a:t>
            </a:fld>
            <a:endParaRPr lang="en-US" alt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fld id="{5CDEDD10-D22D-4279-AADB-DCA934208531}" type="slidenum">
              <a:rPr lang="en-US" altLang="ar-SA"/>
              <a:pPr/>
              <a:t>‹#›</a:t>
            </a:fld>
            <a:endParaRPr lang="en-US" altLang="ar-SA"/>
          </a:p>
        </p:txBody>
      </p:sp>
      <p:sp>
        <p:nvSpPr>
          <p:cNvPr id="5" name="Rectangle 219"/>
          <p:cNvSpPr>
            <a:spLocks noGrp="1" noChangeArrowheads="1"/>
          </p:cNvSpPr>
          <p:nvPr>
            <p:ph type="dt" sz="half" idx="11"/>
          </p:nvPr>
        </p:nvSpPr>
        <p:spPr>
          <a:ln/>
        </p:spPr>
        <p:txBody>
          <a:bodyPr/>
          <a:lstStyle>
            <a:lvl1pPr>
              <a:defRPr/>
            </a:lvl1pPr>
          </a:lstStyle>
          <a:p>
            <a:endParaRPr lang="en-US" altLang="en-US"/>
          </a:p>
        </p:txBody>
      </p:sp>
      <p:sp>
        <p:nvSpPr>
          <p:cNvPr id="6"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fld id="{EB580214-5A83-467A-8F12-01AB512F2E8F}" type="slidenum">
              <a:rPr lang="en-US" altLang="ar-SA"/>
              <a:pPr/>
              <a:t>‹#›</a:t>
            </a:fld>
            <a:endParaRPr lang="en-US" altLang="ar-SA"/>
          </a:p>
        </p:txBody>
      </p:sp>
      <p:sp>
        <p:nvSpPr>
          <p:cNvPr id="5" name="Rectangle 219"/>
          <p:cNvSpPr>
            <a:spLocks noGrp="1" noChangeArrowheads="1"/>
          </p:cNvSpPr>
          <p:nvPr>
            <p:ph type="dt" sz="half" idx="11"/>
          </p:nvPr>
        </p:nvSpPr>
        <p:spPr>
          <a:ln/>
        </p:spPr>
        <p:txBody>
          <a:bodyPr/>
          <a:lstStyle>
            <a:lvl1pPr>
              <a:defRPr/>
            </a:lvl1pPr>
          </a:lstStyle>
          <a:p>
            <a:endParaRPr lang="en-US" altLang="en-US"/>
          </a:p>
        </p:txBody>
      </p:sp>
      <p:sp>
        <p:nvSpPr>
          <p:cNvPr id="6"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smtClean="0"/>
          </a:p>
        </p:txBody>
      </p:sp>
      <p:sp>
        <p:nvSpPr>
          <p:cNvPr id="4" name="Rectangle 218"/>
          <p:cNvSpPr>
            <a:spLocks noGrp="1" noChangeArrowheads="1"/>
          </p:cNvSpPr>
          <p:nvPr>
            <p:ph type="sldNum" sz="quarter" idx="10"/>
          </p:nvPr>
        </p:nvSpPr>
        <p:spPr>
          <a:ln/>
        </p:spPr>
        <p:txBody>
          <a:bodyPr/>
          <a:lstStyle>
            <a:lvl1pPr>
              <a:defRPr/>
            </a:lvl1pPr>
          </a:lstStyle>
          <a:p>
            <a:fld id="{311CE65E-AB8E-4FFE-8838-6D9A1F35F922}" type="slidenum">
              <a:rPr lang="en-US" altLang="ar-SA"/>
              <a:pPr/>
              <a:t>‹#›</a:t>
            </a:fld>
            <a:endParaRPr lang="en-US" altLang="ar-SA"/>
          </a:p>
        </p:txBody>
      </p:sp>
      <p:sp>
        <p:nvSpPr>
          <p:cNvPr id="5" name="Rectangle 219"/>
          <p:cNvSpPr>
            <a:spLocks noGrp="1" noChangeArrowheads="1"/>
          </p:cNvSpPr>
          <p:nvPr>
            <p:ph type="dt" sz="half" idx="11"/>
          </p:nvPr>
        </p:nvSpPr>
        <p:spPr>
          <a:ln/>
        </p:spPr>
        <p:txBody>
          <a:bodyPr/>
          <a:lstStyle>
            <a:lvl1pPr>
              <a:defRPr/>
            </a:lvl1pPr>
          </a:lstStyle>
          <a:p>
            <a:endParaRPr lang="en-US" altLang="en-US"/>
          </a:p>
        </p:txBody>
      </p:sp>
      <p:sp>
        <p:nvSpPr>
          <p:cNvPr id="6"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69D05B9-9894-4ABC-B6B8-17FEA93E2591}" type="slidenum">
              <a:rPr lang="en-US" altLang="ar-SA"/>
              <a:pPr/>
              <a:t>‹#›</a:t>
            </a:fld>
            <a:endParaRPr lang="en-US" alt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fld id="{56A40527-0FA1-43BF-B9E9-810A21CF22F5}" type="slidenum">
              <a:rPr lang="en-US" altLang="ar-SA"/>
              <a:pPr/>
              <a:t>‹#›</a:t>
            </a:fld>
            <a:endParaRPr lang="en-US" altLang="ar-SA"/>
          </a:p>
        </p:txBody>
      </p:sp>
      <p:sp>
        <p:nvSpPr>
          <p:cNvPr id="5" name="Rectangle 219"/>
          <p:cNvSpPr>
            <a:spLocks noGrp="1" noChangeArrowheads="1"/>
          </p:cNvSpPr>
          <p:nvPr>
            <p:ph type="dt" sz="half" idx="11"/>
          </p:nvPr>
        </p:nvSpPr>
        <p:spPr>
          <a:ln/>
        </p:spPr>
        <p:txBody>
          <a:bodyPr/>
          <a:lstStyle>
            <a:lvl1pPr>
              <a:defRPr/>
            </a:lvl1pPr>
          </a:lstStyle>
          <a:p>
            <a:endParaRPr lang="en-US" altLang="en-US"/>
          </a:p>
        </p:txBody>
      </p:sp>
      <p:sp>
        <p:nvSpPr>
          <p:cNvPr id="6"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fld id="{BBCE0166-3D19-4B06-8EC3-AE674681D365}" type="slidenum">
              <a:rPr lang="en-US" altLang="ar-SA"/>
              <a:pPr/>
              <a:t>‹#›</a:t>
            </a:fld>
            <a:endParaRPr lang="en-US" altLang="ar-SA"/>
          </a:p>
        </p:txBody>
      </p:sp>
      <p:sp>
        <p:nvSpPr>
          <p:cNvPr id="5" name="Rectangle 219"/>
          <p:cNvSpPr>
            <a:spLocks noGrp="1" noChangeArrowheads="1"/>
          </p:cNvSpPr>
          <p:nvPr>
            <p:ph type="dt" sz="half" idx="11"/>
          </p:nvPr>
        </p:nvSpPr>
        <p:spPr>
          <a:ln/>
        </p:spPr>
        <p:txBody>
          <a:bodyPr/>
          <a:lstStyle>
            <a:lvl1pPr>
              <a:defRPr/>
            </a:lvl1pPr>
          </a:lstStyle>
          <a:p>
            <a:endParaRPr lang="en-US" altLang="en-US"/>
          </a:p>
        </p:txBody>
      </p:sp>
      <p:sp>
        <p:nvSpPr>
          <p:cNvPr id="6"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fld id="{BA351243-799D-435E-BCFE-50729BFB0DA5}" type="slidenum">
              <a:rPr lang="en-US" altLang="ar-SA"/>
              <a:pPr/>
              <a:t>‹#›</a:t>
            </a:fld>
            <a:endParaRPr lang="en-US" altLang="ar-SA"/>
          </a:p>
        </p:txBody>
      </p:sp>
      <p:sp>
        <p:nvSpPr>
          <p:cNvPr id="6" name="Rectangle 219"/>
          <p:cNvSpPr>
            <a:spLocks noGrp="1" noChangeArrowheads="1"/>
          </p:cNvSpPr>
          <p:nvPr>
            <p:ph type="dt" sz="half" idx="11"/>
          </p:nvPr>
        </p:nvSpPr>
        <p:spPr>
          <a:ln/>
        </p:spPr>
        <p:txBody>
          <a:bodyPr/>
          <a:lstStyle>
            <a:lvl1pPr>
              <a:defRPr/>
            </a:lvl1pPr>
          </a:lstStyle>
          <a:p>
            <a:endParaRPr lang="en-US" altLang="en-US"/>
          </a:p>
        </p:txBody>
      </p:sp>
      <p:sp>
        <p:nvSpPr>
          <p:cNvPr id="7"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fld id="{800FF74B-F039-42CD-A947-A956FC46FD85}" type="slidenum">
              <a:rPr lang="en-US" altLang="ar-SA"/>
              <a:pPr/>
              <a:t>‹#›</a:t>
            </a:fld>
            <a:endParaRPr lang="en-US" altLang="ar-SA"/>
          </a:p>
        </p:txBody>
      </p:sp>
      <p:sp>
        <p:nvSpPr>
          <p:cNvPr id="8" name="Rectangle 219"/>
          <p:cNvSpPr>
            <a:spLocks noGrp="1" noChangeArrowheads="1"/>
          </p:cNvSpPr>
          <p:nvPr>
            <p:ph type="dt" sz="half" idx="11"/>
          </p:nvPr>
        </p:nvSpPr>
        <p:spPr>
          <a:ln/>
        </p:spPr>
        <p:txBody>
          <a:bodyPr/>
          <a:lstStyle>
            <a:lvl1pPr>
              <a:defRPr/>
            </a:lvl1pPr>
          </a:lstStyle>
          <a:p>
            <a:endParaRPr lang="en-US" altLang="en-US"/>
          </a:p>
        </p:txBody>
      </p:sp>
      <p:sp>
        <p:nvSpPr>
          <p:cNvPr id="9"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fld id="{13E28B8B-E53B-4838-A4F6-13F2E4002452}" type="slidenum">
              <a:rPr lang="en-US" altLang="ar-SA"/>
              <a:pPr/>
              <a:t>‹#›</a:t>
            </a:fld>
            <a:endParaRPr lang="en-US" altLang="ar-SA"/>
          </a:p>
        </p:txBody>
      </p:sp>
      <p:sp>
        <p:nvSpPr>
          <p:cNvPr id="4" name="Rectangle 219"/>
          <p:cNvSpPr>
            <a:spLocks noGrp="1" noChangeArrowheads="1"/>
          </p:cNvSpPr>
          <p:nvPr>
            <p:ph type="dt" sz="half" idx="11"/>
          </p:nvPr>
        </p:nvSpPr>
        <p:spPr>
          <a:ln/>
        </p:spPr>
        <p:txBody>
          <a:bodyPr/>
          <a:lstStyle>
            <a:lvl1pPr>
              <a:defRPr/>
            </a:lvl1pPr>
          </a:lstStyle>
          <a:p>
            <a:endParaRPr lang="en-US" altLang="en-US"/>
          </a:p>
        </p:txBody>
      </p:sp>
      <p:sp>
        <p:nvSpPr>
          <p:cNvPr id="5"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fld id="{86F7F138-AE25-4295-8CB1-056009B33824}" type="slidenum">
              <a:rPr lang="en-US" altLang="ar-SA"/>
              <a:pPr/>
              <a:t>‹#›</a:t>
            </a:fld>
            <a:endParaRPr lang="en-US" altLang="ar-SA"/>
          </a:p>
        </p:txBody>
      </p:sp>
      <p:sp>
        <p:nvSpPr>
          <p:cNvPr id="3" name="Rectangle 219"/>
          <p:cNvSpPr>
            <a:spLocks noGrp="1" noChangeArrowheads="1"/>
          </p:cNvSpPr>
          <p:nvPr>
            <p:ph type="dt" sz="half" idx="11"/>
          </p:nvPr>
        </p:nvSpPr>
        <p:spPr>
          <a:ln/>
        </p:spPr>
        <p:txBody>
          <a:bodyPr/>
          <a:lstStyle>
            <a:lvl1pPr>
              <a:defRPr/>
            </a:lvl1pPr>
          </a:lstStyle>
          <a:p>
            <a:endParaRPr lang="en-US" altLang="en-US"/>
          </a:p>
        </p:txBody>
      </p:sp>
      <p:sp>
        <p:nvSpPr>
          <p:cNvPr id="4"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fld id="{5E7C529D-7B2F-491B-B5BD-F5CE35E80FB6}" type="slidenum">
              <a:rPr lang="en-US" altLang="ar-SA"/>
              <a:pPr/>
              <a:t>‹#›</a:t>
            </a:fld>
            <a:endParaRPr lang="en-US" altLang="ar-SA"/>
          </a:p>
        </p:txBody>
      </p:sp>
      <p:sp>
        <p:nvSpPr>
          <p:cNvPr id="6" name="Rectangle 219"/>
          <p:cNvSpPr>
            <a:spLocks noGrp="1" noChangeArrowheads="1"/>
          </p:cNvSpPr>
          <p:nvPr>
            <p:ph type="dt" sz="half" idx="11"/>
          </p:nvPr>
        </p:nvSpPr>
        <p:spPr>
          <a:ln/>
        </p:spPr>
        <p:txBody>
          <a:bodyPr/>
          <a:lstStyle>
            <a:lvl1pPr>
              <a:defRPr/>
            </a:lvl1pPr>
          </a:lstStyle>
          <a:p>
            <a:endParaRPr lang="en-US" altLang="en-US"/>
          </a:p>
        </p:txBody>
      </p:sp>
      <p:sp>
        <p:nvSpPr>
          <p:cNvPr id="7"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fld id="{8135408E-C2CB-474A-AD90-DD1E4B7322F2}" type="slidenum">
              <a:rPr lang="en-US" altLang="ar-SA"/>
              <a:pPr/>
              <a:t>‹#›</a:t>
            </a:fld>
            <a:endParaRPr lang="en-US" altLang="ar-SA"/>
          </a:p>
        </p:txBody>
      </p:sp>
      <p:sp>
        <p:nvSpPr>
          <p:cNvPr id="6" name="Rectangle 219"/>
          <p:cNvSpPr>
            <a:spLocks noGrp="1" noChangeArrowheads="1"/>
          </p:cNvSpPr>
          <p:nvPr>
            <p:ph type="dt" sz="half" idx="11"/>
          </p:nvPr>
        </p:nvSpPr>
        <p:spPr>
          <a:ln/>
        </p:spPr>
        <p:txBody>
          <a:bodyPr/>
          <a:lstStyle>
            <a:lvl1pPr>
              <a:defRPr/>
            </a:lvl1pPr>
          </a:lstStyle>
          <a:p>
            <a:endParaRPr lang="en-US" altLang="en-US"/>
          </a:p>
        </p:txBody>
      </p:sp>
      <p:sp>
        <p:nvSpPr>
          <p:cNvPr id="7" name="Rectangle 220"/>
          <p:cNvSpPr>
            <a:spLocks noGrp="1" noChangeArrowheads="1"/>
          </p:cNvSpPr>
          <p:nvPr>
            <p:ph type="ftr" sz="quarter" idx="12"/>
          </p:nvPr>
        </p:nvSpPr>
        <p:spPr>
          <a:ln/>
        </p:spPr>
        <p:txBody>
          <a:bodyPr/>
          <a:lstStyle>
            <a:lvl1pPr>
              <a:defRPr/>
            </a:lvl1pPr>
          </a:lstStyle>
          <a:p>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5632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2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2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2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2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2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2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3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3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3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3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3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3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3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3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altLang="en-US">
                <a:effectLst>
                  <a:outerShdw blurRad="38100" dist="38100" dir="2700000" algn="tl">
                    <a:srgbClr val="000000"/>
                  </a:outerShdw>
                </a:effectLst>
              </a:endParaRPr>
            </a:p>
          </p:txBody>
        </p:sp>
        <p:sp>
          <p:nvSpPr>
            <p:cNvPr id="5633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altLang="en-US">
                <a:effectLst>
                  <a:outerShdw blurRad="38100" dist="38100" dir="2700000" algn="tl">
                    <a:srgbClr val="000000"/>
                  </a:outerShdw>
                </a:effectLst>
              </a:endParaRPr>
            </a:p>
          </p:txBody>
        </p:sp>
        <p:sp>
          <p:nvSpPr>
            <p:cNvPr id="5633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endParaRPr lang="en-US" altLang="en-US">
                <a:effectLst>
                  <a:outerShdw blurRad="38100" dist="38100" dir="2700000" algn="tl">
                    <a:srgbClr val="000000"/>
                  </a:outerShdw>
                </a:effectLst>
              </a:endParaRPr>
            </a:p>
          </p:txBody>
        </p:sp>
        <p:sp>
          <p:nvSpPr>
            <p:cNvPr id="5634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altLang="en-US">
                <a:effectLst>
                  <a:outerShdw blurRad="38100" dist="38100" dir="2700000" algn="tl">
                    <a:srgbClr val="000000"/>
                  </a:outerShdw>
                </a:effectLst>
              </a:endParaRPr>
            </a:p>
          </p:txBody>
        </p:sp>
        <p:sp>
          <p:nvSpPr>
            <p:cNvPr id="5634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altLang="en-US">
                <a:effectLst>
                  <a:outerShdw blurRad="38100" dist="38100" dir="2700000" algn="tl">
                    <a:srgbClr val="000000"/>
                  </a:outerShdw>
                </a:effectLst>
              </a:endParaRPr>
            </a:p>
          </p:txBody>
        </p:sp>
        <p:sp>
          <p:nvSpPr>
            <p:cNvPr id="5634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endParaRPr lang="en-US" altLang="en-US">
                <a:effectLst>
                  <a:outerShdw blurRad="38100" dist="38100" dir="2700000" algn="tl">
                    <a:srgbClr val="000000"/>
                  </a:outerShdw>
                </a:effectLst>
              </a:endParaRPr>
            </a:p>
          </p:txBody>
        </p:sp>
        <p:sp>
          <p:nvSpPr>
            <p:cNvPr id="5634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endParaRPr lang="en-US" altLang="en-US">
                <a:effectLst>
                  <a:outerShdw blurRad="38100" dist="38100" dir="2700000" algn="tl">
                    <a:srgbClr val="000000"/>
                  </a:outerShdw>
                </a:effectLst>
              </a:endParaRPr>
            </a:p>
          </p:txBody>
        </p:sp>
        <p:sp>
          <p:nvSpPr>
            <p:cNvPr id="5634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endParaRPr lang="en-US" altLang="en-US">
                <a:effectLst>
                  <a:outerShdw blurRad="38100" dist="38100" dir="2700000" algn="tl">
                    <a:srgbClr val="000000"/>
                  </a:outerShdw>
                </a:effectLst>
              </a:endParaRPr>
            </a:p>
          </p:txBody>
        </p:sp>
        <p:sp>
          <p:nvSpPr>
            <p:cNvPr id="5634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4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ltLang="en-US">
                <a:effectLst>
                  <a:outerShdw blurRad="38100" dist="38100" dir="2700000" algn="tl">
                    <a:srgbClr val="000000"/>
                  </a:outerShdw>
                </a:effectLst>
              </a:endParaRPr>
            </a:p>
          </p:txBody>
        </p:sp>
        <p:sp>
          <p:nvSpPr>
            <p:cNvPr id="5634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ltLang="en-US">
                <a:effectLst>
                  <a:outerShdw blurRad="38100" dist="38100" dir="2700000" algn="tl">
                    <a:srgbClr val="000000"/>
                  </a:outerShdw>
                </a:effectLst>
              </a:endParaRPr>
            </a:p>
          </p:txBody>
        </p:sp>
        <p:sp>
          <p:nvSpPr>
            <p:cNvPr id="5634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ltLang="en-US">
                <a:effectLst>
                  <a:outerShdw blurRad="38100" dist="38100" dir="2700000" algn="tl">
                    <a:srgbClr val="000000"/>
                  </a:outerShdw>
                </a:effectLst>
              </a:endParaRPr>
            </a:p>
          </p:txBody>
        </p:sp>
        <p:sp>
          <p:nvSpPr>
            <p:cNvPr id="5634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endParaRPr lang="en-US" altLang="en-US">
                <a:effectLst>
                  <a:outerShdw blurRad="38100" dist="38100" dir="2700000" algn="tl">
                    <a:srgbClr val="000000"/>
                  </a:outerShdw>
                </a:effectLst>
              </a:endParaRPr>
            </a:p>
          </p:txBody>
        </p:sp>
        <p:sp>
          <p:nvSpPr>
            <p:cNvPr id="5635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5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5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5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5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endParaRPr lang="en-US" altLang="en-US">
                <a:effectLst>
                  <a:outerShdw blurRad="38100" dist="38100" dir="2700000" algn="tl">
                    <a:srgbClr val="000000"/>
                  </a:outerShdw>
                </a:effectLst>
              </a:endParaRPr>
            </a:p>
          </p:txBody>
        </p:sp>
        <p:sp>
          <p:nvSpPr>
            <p:cNvPr id="5635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35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5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35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35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36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36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6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36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6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36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6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6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36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6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7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7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7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37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37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7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37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37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37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37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38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38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38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38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38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38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38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38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5638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5638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39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39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39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39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39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39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39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39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5639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39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0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0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0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5640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5640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0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5640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40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40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0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1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1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1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41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41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1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1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1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1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1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2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2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2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2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2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42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42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2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2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2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endParaRPr lang="en-US" altLang="en-US"/>
            </a:p>
          </p:txBody>
        </p:sp>
        <p:sp>
          <p:nvSpPr>
            <p:cNvPr id="5643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43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43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43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43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3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3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5643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5643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3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5644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4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4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4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44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44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endParaRPr lang="en-US" altLang="en-US"/>
            </a:p>
          </p:txBody>
        </p:sp>
        <p:sp>
          <p:nvSpPr>
            <p:cNvPr id="5644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44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4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5644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5645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5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5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5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5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5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5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5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45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45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46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6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5646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46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46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5646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5646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5646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5646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5646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7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5647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endParaRPr lang="en-US" altLang="en-US"/>
            </a:p>
          </p:txBody>
        </p:sp>
        <p:sp>
          <p:nvSpPr>
            <p:cNvPr id="5647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7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7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7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7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7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7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7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8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8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8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8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8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8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8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8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8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endParaRPr lang="en-US" altLang="en-US"/>
            </a:p>
          </p:txBody>
        </p:sp>
        <p:sp>
          <p:nvSpPr>
            <p:cNvPr id="5648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endParaRPr lang="en-US" altLang="en-US"/>
            </a:p>
          </p:txBody>
        </p:sp>
        <p:sp>
          <p:nvSpPr>
            <p:cNvPr id="5649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49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49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9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9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9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9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9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9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49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50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50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0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0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0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0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0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0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0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0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1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1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1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1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51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51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endParaRPr lang="en-US" altLang="en-US"/>
            </a:p>
          </p:txBody>
        </p:sp>
        <p:sp>
          <p:nvSpPr>
            <p:cNvPr id="5651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1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1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endParaRPr lang="en-US" altLang="en-US"/>
            </a:p>
          </p:txBody>
        </p:sp>
        <p:sp>
          <p:nvSpPr>
            <p:cNvPr id="5651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endParaRPr lang="en-US" altLang="en-US"/>
            </a:p>
          </p:txBody>
        </p:sp>
        <p:sp>
          <p:nvSpPr>
            <p:cNvPr id="5652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2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2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endParaRPr lang="en-US" altLang="en-US"/>
            </a:p>
          </p:txBody>
        </p:sp>
        <p:sp>
          <p:nvSpPr>
            <p:cNvPr id="5652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2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2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endParaRPr lang="en-US" altLang="en-US"/>
            </a:p>
          </p:txBody>
        </p:sp>
        <p:sp>
          <p:nvSpPr>
            <p:cNvPr id="5652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2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2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2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3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3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3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1" hangingPunct="1"/>
              <a:endParaRPr lang="en-US" altLang="en-US"/>
            </a:p>
          </p:txBody>
        </p:sp>
        <p:sp>
          <p:nvSpPr>
            <p:cNvPr id="5653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endParaRPr lang="en-US" altLang="en-US"/>
            </a:p>
          </p:txBody>
        </p:sp>
        <p:sp>
          <p:nvSpPr>
            <p:cNvPr id="5653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endParaRPr lang="en-US" altLang="en-US"/>
            </a:p>
          </p:txBody>
        </p:sp>
        <p:sp>
          <p:nvSpPr>
            <p:cNvPr id="5653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endParaRPr lang="en-US" altLang="en-US"/>
            </a:p>
          </p:txBody>
        </p:sp>
        <p:sp>
          <p:nvSpPr>
            <p:cNvPr id="5653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endParaRPr lang="en-US" altLang="en-US"/>
            </a:p>
          </p:txBody>
        </p:sp>
        <p:sp>
          <p:nvSpPr>
            <p:cNvPr id="5653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endParaRPr lang="en-US" altLang="en-US"/>
            </a:p>
          </p:txBody>
        </p:sp>
      </p:grpSp>
      <p:sp>
        <p:nvSpPr>
          <p:cNvPr id="56538"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8F70610D-0A7A-4628-A406-59642009BE9D}" type="slidenum">
              <a:rPr lang="en-US" altLang="ar-SA"/>
              <a:pPr/>
              <a:t>‹#›</a:t>
            </a:fld>
            <a:endParaRPr lang="en-US" altLang="ar-SA"/>
          </a:p>
        </p:txBody>
      </p:sp>
      <p:sp>
        <p:nvSpPr>
          <p:cNvPr id="56539"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56540"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56541"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542"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960"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5"/>
        </a:buBlip>
        <a:defRPr sz="3200">
          <a:solidFill>
            <a:schemeClr val="tx1"/>
          </a:solidFill>
          <a:effectLst>
            <a:outerShdw blurRad="38100" dist="38100" dir="2700000" algn="tl">
              <a:srgbClr val="000000"/>
            </a:outerShdw>
          </a:effectLst>
          <a:latin typeface="+mn-lt"/>
          <a:ea typeface="Arial" charset="0"/>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15"/>
        </a:buBlip>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patient.info/search.asp?searchterm=SPONTANEOUS+MISCARRIAGE&amp;collections=PPsearc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44675"/>
            <a:ext cx="7772400" cy="2193925"/>
          </a:xfrm>
        </p:spPr>
        <p:txBody>
          <a:bodyPr/>
          <a:lstStyle/>
          <a:p>
            <a:pPr eaLnBrk="1" hangingPunct="1"/>
            <a:r>
              <a:rPr lang="en-US" altLang="en-US" sz="4800" smtClean="0"/>
              <a:t/>
            </a:r>
            <a:br>
              <a:rPr lang="en-US" altLang="en-US" sz="4800" smtClean="0"/>
            </a:br>
            <a:r>
              <a:rPr lang="en-US" altLang="en-US" sz="4800" smtClean="0"/>
              <a:t/>
            </a:r>
            <a:br>
              <a:rPr lang="en-US" altLang="en-US" sz="4800" smtClean="0"/>
            </a:br>
            <a:r>
              <a:rPr lang="en-US" altLang="en-US" sz="4800" smtClean="0"/>
              <a:t>Maternal and Child health </a:t>
            </a:r>
          </a:p>
        </p:txBody>
      </p:sp>
      <p:sp>
        <p:nvSpPr>
          <p:cNvPr id="2051" name="Rectangle 3"/>
          <p:cNvSpPr>
            <a:spLocks noGrp="1" noChangeArrowheads="1"/>
          </p:cNvSpPr>
          <p:nvPr>
            <p:ph type="subTitle" idx="1"/>
          </p:nvPr>
        </p:nvSpPr>
        <p:spPr/>
        <p:txBody>
          <a:bodyPr/>
          <a:lstStyle/>
          <a:p>
            <a:pPr eaLnBrk="1" hangingPunct="1"/>
            <a:endParaRPr lang="en-US" altLang="en-US" sz="2400" smtClean="0">
              <a:latin typeface="Times New Roman" pitchFamily="18" charset="0"/>
              <a:cs typeface="Times New Roman" pitchFamily="18" charset="0"/>
            </a:endParaRPr>
          </a:p>
          <a:p>
            <a:pPr eaLnBrk="1" hangingPunct="1"/>
            <a:r>
              <a:rPr lang="en-US" altLang="en-US" sz="2800" i="1" smtClean="0">
                <a:latin typeface="Times New Roman" pitchFamily="18" charset="0"/>
                <a:cs typeface="Times New Roman" pitchFamily="18" charset="0"/>
              </a:rPr>
              <a:t>Hafsa Raheel, MD, MCPS, FCPS</a:t>
            </a:r>
          </a:p>
          <a:p>
            <a:pPr eaLnBrk="1" hangingPunct="1"/>
            <a:r>
              <a:rPr lang="en-US" altLang="en-US" sz="2400" smtClean="0">
                <a:latin typeface="Times New Roman" pitchFamily="18" charset="0"/>
                <a:cs typeface="Times New Roman" pitchFamily="18" charset="0"/>
              </a:rPr>
              <a:t>Assistant Professor </a:t>
            </a:r>
          </a:p>
          <a:p>
            <a:pPr eaLnBrk="1" hangingPunct="1"/>
            <a:r>
              <a:rPr lang="en-US" altLang="en-US" sz="2400" smtClean="0">
                <a:latin typeface="Times New Roman" pitchFamily="18" charset="0"/>
                <a:cs typeface="Times New Roman" pitchFamily="18" charset="0"/>
              </a:rPr>
              <a:t>Department of Family and Community Medicine </a:t>
            </a:r>
          </a:p>
          <a:p>
            <a:pPr eaLnBrk="1" hangingPunct="1"/>
            <a:r>
              <a:rPr lang="en-US" altLang="en-US" sz="2400" smtClean="0">
                <a:latin typeface="Times New Roman" pitchFamily="18" charset="0"/>
                <a:cs typeface="Times New Roman" pitchFamily="18" charset="0"/>
              </a:rPr>
              <a:t>KSU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362200" cy="1143000"/>
          </a:xfrm>
        </p:spPr>
        <p:txBody>
          <a:bodyPr/>
          <a:lstStyle/>
          <a:p>
            <a:pPr>
              <a:defRPr/>
            </a:pPr>
            <a:r>
              <a:rPr lang="en-US" dirty="0" smtClean="0">
                <a:solidFill>
                  <a:srgbClr val="C00000"/>
                </a:solidFill>
              </a:rPr>
              <a:t>Fact 3: </a:t>
            </a:r>
            <a:endParaRPr lang="en-US" dirty="0">
              <a:solidFill>
                <a:srgbClr val="C00000"/>
              </a:solidFill>
            </a:endParaRPr>
          </a:p>
        </p:txBody>
      </p:sp>
      <p:sp>
        <p:nvSpPr>
          <p:cNvPr id="3" name="Content Placeholder 2"/>
          <p:cNvSpPr>
            <a:spLocks noGrp="1"/>
          </p:cNvSpPr>
          <p:nvPr>
            <p:ph idx="1"/>
          </p:nvPr>
        </p:nvSpPr>
        <p:spPr/>
        <p:txBody>
          <a:bodyPr/>
          <a:lstStyle/>
          <a:p>
            <a:endParaRPr lang="en-US" altLang="en-US" dirty="0" smtClean="0">
              <a:solidFill>
                <a:srgbClr val="FFFF00"/>
              </a:solidFill>
              <a:effectLst/>
              <a:latin typeface="Times New Roman" pitchFamily="18" charset="0"/>
              <a:cs typeface="Times New Roman" pitchFamily="18" charset="0"/>
            </a:endParaRPr>
          </a:p>
          <a:p>
            <a:endParaRPr lang="en-US" altLang="en-US" dirty="0" smtClean="0">
              <a:solidFill>
                <a:srgbClr val="FFFF00"/>
              </a:solidFill>
              <a:effectLst/>
              <a:latin typeface="Times New Roman" pitchFamily="18" charset="0"/>
              <a:cs typeface="Times New Roman" pitchFamily="18" charset="0"/>
            </a:endParaRPr>
          </a:p>
          <a:p>
            <a:r>
              <a:rPr lang="en-US" altLang="en-US" dirty="0" smtClean="0">
                <a:solidFill>
                  <a:srgbClr val="FFFF00"/>
                </a:solidFill>
                <a:effectLst/>
                <a:latin typeface="Times New Roman" pitchFamily="18" charset="0"/>
                <a:cs typeface="Times New Roman" pitchFamily="18" charset="0"/>
              </a:rPr>
              <a:t>More than 135 million women give birth per year</a:t>
            </a:r>
          </a:p>
          <a:p>
            <a:endParaRPr lang="en-US" altLang="en-US" dirty="0" smtClean="0">
              <a:solidFill>
                <a:srgbClr val="FFFF00"/>
              </a:solidFill>
              <a:effectLst/>
              <a:latin typeface="Times New Roman" pitchFamily="18" charset="0"/>
              <a:cs typeface="Times New Roman" pitchFamily="18" charset="0"/>
            </a:endParaRPr>
          </a:p>
          <a:p>
            <a:r>
              <a:rPr lang="en-US" altLang="en-US" sz="2000" u="sng" dirty="0" smtClean="0">
                <a:effectLst/>
              </a:rPr>
              <a:t>About 20 million of them are estimated to experience pregnancy-related illness after childbirth</a:t>
            </a:r>
            <a:r>
              <a:rPr lang="en-US" altLang="en-US" sz="2000" dirty="0" smtClean="0">
                <a:effectLst/>
              </a:rPr>
              <a:t>. The list of morbidities is long and diverse, and includes fever, </a:t>
            </a:r>
            <a:r>
              <a:rPr lang="en-US" altLang="en-US" sz="2000" dirty="0" err="1" smtClean="0">
                <a:effectLst/>
              </a:rPr>
              <a:t>anaemia</a:t>
            </a:r>
            <a:r>
              <a:rPr lang="en-US" altLang="en-US" sz="2000" dirty="0" smtClean="0">
                <a:effectLst/>
              </a:rPr>
              <a:t>, fistula, incontinence, infertility and depression. Women who suffer from fistula are often stigmatized and ostracized by their husbands, families and communities</a:t>
            </a:r>
            <a:r>
              <a:rPr lang="en-US" altLang="en-US" dirty="0" smtClean="0">
                <a:effectLst/>
              </a:rPr>
              <a:t>.</a:t>
            </a:r>
          </a:p>
          <a:p>
            <a:endParaRPr lang="en-US" alt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90800" cy="1143000"/>
          </a:xfrm>
        </p:spPr>
        <p:txBody>
          <a:bodyPr/>
          <a:lstStyle/>
          <a:p>
            <a:pPr>
              <a:defRPr/>
            </a:pPr>
            <a:r>
              <a:rPr lang="en-US" dirty="0" smtClean="0">
                <a:solidFill>
                  <a:srgbClr val="C00000"/>
                </a:solidFill>
                <a:latin typeface="Times New Roman" charset="0"/>
                <a:ea typeface="Times New Roman" charset="0"/>
                <a:cs typeface="Times New Roman" charset="0"/>
              </a:rPr>
              <a:t>Fact 4: </a:t>
            </a:r>
            <a:endParaRPr lang="en-US"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endParaRPr lang="en-US" altLang="en-US" dirty="0" smtClean="0">
              <a:solidFill>
                <a:srgbClr val="FFFF00"/>
              </a:solidFill>
              <a:effectLst/>
            </a:endParaRPr>
          </a:p>
          <a:p>
            <a:endParaRPr lang="en-US" altLang="en-US" dirty="0" smtClean="0">
              <a:solidFill>
                <a:srgbClr val="FFFF00"/>
              </a:solidFill>
              <a:effectLst/>
            </a:endParaRPr>
          </a:p>
          <a:p>
            <a:r>
              <a:rPr lang="en-US" altLang="en-US" dirty="0" smtClean="0">
                <a:solidFill>
                  <a:srgbClr val="FFFF00"/>
                </a:solidFill>
                <a:effectLst/>
              </a:rPr>
              <a:t>About 16 million girls aged between 15 and 19 give birth each year</a:t>
            </a:r>
          </a:p>
          <a:p>
            <a:endParaRPr lang="en-US" altLang="en-US" dirty="0" smtClean="0">
              <a:solidFill>
                <a:srgbClr val="FFFF00"/>
              </a:solidFill>
              <a:effectLst/>
            </a:endParaRPr>
          </a:p>
          <a:p>
            <a:r>
              <a:rPr lang="en-US" altLang="en-US" sz="2400" dirty="0" smtClean="0">
                <a:effectLst/>
                <a:latin typeface="Times New Roman" pitchFamily="18" charset="0"/>
                <a:cs typeface="Times New Roman" pitchFamily="18" charset="0"/>
              </a:rPr>
              <a:t>They account for more than 10% of all births. In the developing world, about 90% of the births to adolescents occur in marriage. </a:t>
            </a:r>
            <a:r>
              <a:rPr lang="en-US" altLang="en-US" sz="2400" u="sng" dirty="0" smtClean="0">
                <a:effectLst/>
                <a:latin typeface="Times New Roman" pitchFamily="18" charset="0"/>
                <a:cs typeface="Times New Roman" pitchFamily="18" charset="0"/>
              </a:rPr>
              <a:t>In low- and middle-income countries, complications from pregnancy and childbirth are the leading cause of death among girls 15-19.</a:t>
            </a:r>
          </a:p>
          <a:p>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1143000"/>
          </a:xfrm>
        </p:spPr>
        <p:txBody>
          <a:bodyPr/>
          <a:lstStyle/>
          <a:p>
            <a:r>
              <a:rPr lang="en-US" altLang="en-US" smtClean="0">
                <a:effectLst/>
              </a:rPr>
              <a:t/>
            </a:r>
            <a:br>
              <a:rPr lang="en-US" altLang="en-US" smtClean="0">
                <a:effectLst/>
              </a:rPr>
            </a:br>
            <a:r>
              <a:rPr lang="en-US" altLang="en-US" smtClean="0">
                <a:solidFill>
                  <a:srgbClr val="FF0000"/>
                </a:solidFill>
                <a:effectLst/>
              </a:rPr>
              <a:t>Fact 5</a:t>
            </a:r>
            <a:r>
              <a:rPr lang="en-US" altLang="en-US" smtClean="0">
                <a:effectLst/>
              </a:rPr>
              <a:t/>
            </a:r>
            <a:br>
              <a:rPr lang="en-US" altLang="en-US" smtClean="0">
                <a:effectLst/>
              </a:rPr>
            </a:br>
            <a:endParaRPr lang="en-US" altLang="en-US" smtClean="0"/>
          </a:p>
        </p:txBody>
      </p:sp>
      <p:sp>
        <p:nvSpPr>
          <p:cNvPr id="3" name="Content Placeholder 2"/>
          <p:cNvSpPr>
            <a:spLocks noGrp="1"/>
          </p:cNvSpPr>
          <p:nvPr>
            <p:ph idx="1"/>
          </p:nvPr>
        </p:nvSpPr>
        <p:spPr/>
        <p:txBody>
          <a:bodyPr/>
          <a:lstStyle/>
          <a:p>
            <a:endParaRPr lang="en-US" altLang="en-US" dirty="0" smtClean="0">
              <a:solidFill>
                <a:srgbClr val="FFFF00"/>
              </a:solidFill>
              <a:effectLst/>
              <a:latin typeface="Times New Roman" pitchFamily="18" charset="0"/>
              <a:cs typeface="Times New Roman" pitchFamily="18" charset="0"/>
            </a:endParaRPr>
          </a:p>
          <a:p>
            <a:endParaRPr lang="en-US" altLang="en-US" dirty="0" smtClean="0">
              <a:solidFill>
                <a:srgbClr val="FFFF00"/>
              </a:solidFill>
              <a:effectLst/>
              <a:latin typeface="Times New Roman" pitchFamily="18" charset="0"/>
              <a:cs typeface="Times New Roman" pitchFamily="18" charset="0"/>
            </a:endParaRPr>
          </a:p>
          <a:p>
            <a:r>
              <a:rPr lang="en-US" altLang="en-US" dirty="0" smtClean="0">
                <a:solidFill>
                  <a:srgbClr val="FFFF00"/>
                </a:solidFill>
                <a:effectLst/>
                <a:latin typeface="Times New Roman" pitchFamily="18" charset="0"/>
                <a:cs typeface="Times New Roman" pitchFamily="18" charset="0"/>
              </a:rPr>
              <a:t>Maternal health mirrors the gap between the rich and the poor</a:t>
            </a:r>
          </a:p>
          <a:p>
            <a:endParaRPr lang="en-US" altLang="en-US" dirty="0" smtClean="0">
              <a:solidFill>
                <a:srgbClr val="FFFF00"/>
              </a:solidFill>
              <a:effectLst/>
              <a:latin typeface="Times New Roman" pitchFamily="18" charset="0"/>
              <a:cs typeface="Times New Roman" pitchFamily="18" charset="0"/>
            </a:endParaRPr>
          </a:p>
          <a:p>
            <a:r>
              <a:rPr lang="en-US" altLang="en-US" u="sng" dirty="0" smtClean="0">
                <a:effectLst/>
              </a:rPr>
              <a:t>Less </a:t>
            </a:r>
            <a:r>
              <a:rPr lang="en-US" altLang="en-US" sz="2000" u="sng" dirty="0" smtClean="0">
                <a:effectLst/>
              </a:rPr>
              <a:t>than 1% of maternal deaths occur in high-income countries. </a:t>
            </a:r>
            <a:r>
              <a:rPr lang="en-US" altLang="en-US" sz="2000" dirty="0" smtClean="0">
                <a:effectLst/>
              </a:rPr>
              <a:t>The maternal mortality ratio in developing countries is 239 per 100 000 births versus 12 per 100 000 in developed countries. Also, maternal mortality is higher in rural areas and among poorer and less educated communities. </a:t>
            </a: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issues:</a:t>
            </a:r>
            <a:endParaRPr lang="en-US" dirty="0"/>
          </a:p>
        </p:txBody>
      </p:sp>
      <p:sp>
        <p:nvSpPr>
          <p:cNvPr id="3" name="Content Placeholder 2"/>
          <p:cNvSpPr>
            <a:spLocks noGrp="1"/>
          </p:cNvSpPr>
          <p:nvPr>
            <p:ph idx="1"/>
          </p:nvPr>
        </p:nvSpPr>
        <p:spPr/>
        <p:txBody>
          <a:bodyPr/>
          <a:lstStyle/>
          <a:p>
            <a:r>
              <a:rPr lang="en-US" altLang="en-US" smtClean="0"/>
              <a:t>Smoking </a:t>
            </a:r>
          </a:p>
          <a:p>
            <a:r>
              <a:rPr lang="en-US" altLang="en-US" smtClean="0"/>
              <a:t>Depression</a:t>
            </a:r>
          </a:p>
          <a:p>
            <a:r>
              <a:rPr lang="en-US" altLang="en-US" smtClean="0"/>
              <a:t>Violence</a:t>
            </a:r>
          </a:p>
          <a:p>
            <a:r>
              <a:rPr lang="en-US" altLang="en-US" smtClean="0"/>
              <a:t>Discrimination (nutrition, education, social rights, culturally) </a:t>
            </a:r>
          </a:p>
          <a:p>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p:cNvPicPr>
          <p:nvPr/>
        </p:nvPicPr>
        <p:blipFill>
          <a:blip r:embed="rId2"/>
          <a:srcRect/>
          <a:stretch>
            <a:fillRect/>
          </a:stretch>
        </p:blipFill>
        <p:spPr bwMode="auto">
          <a:xfrm>
            <a:off x="1752600" y="0"/>
            <a:ext cx="5791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3200" dirty="0" smtClean="0">
                <a:latin typeface="Times New Roman" pitchFamily="18" charset="0"/>
                <a:ea typeface="+mj-ea"/>
                <a:cs typeface="Times New Roman" pitchFamily="18" charset="0"/>
              </a:rPr>
              <a:t>Fast Facts about Maternal Health</a:t>
            </a:r>
            <a:r>
              <a:rPr lang="en-US" dirty="0" smtClean="0">
                <a:latin typeface="Times New Roman" panose="02020603050405020304" pitchFamily="18" charset="0"/>
                <a:ea typeface="+mj-ea"/>
                <a:cs typeface="Times New Roman" panose="02020603050405020304" pitchFamily="18" charset="0"/>
              </a:rPr>
              <a:t>…</a:t>
            </a:r>
            <a:r>
              <a:rPr lang="en-US" sz="2400" dirty="0" smtClean="0">
                <a:latin typeface="Times New Roman" panose="02020603050405020304" pitchFamily="18" charset="0"/>
                <a:ea typeface="+mj-ea"/>
                <a:cs typeface="Times New Roman" panose="02020603050405020304" pitchFamily="18" charset="0"/>
              </a:rPr>
              <a:t>WHO Fact sheet 2015</a:t>
            </a:r>
          </a:p>
        </p:txBody>
      </p:sp>
      <p:sp>
        <p:nvSpPr>
          <p:cNvPr id="14339" name="Rectangle 3"/>
          <p:cNvSpPr>
            <a:spLocks noGrp="1" noChangeArrowheads="1"/>
          </p:cNvSpPr>
          <p:nvPr>
            <p:ph type="body" idx="1"/>
          </p:nvPr>
        </p:nvSpPr>
        <p:spPr>
          <a:xfrm>
            <a:off x="0" y="1752600"/>
            <a:ext cx="9144000" cy="4953000"/>
          </a:xfrm>
        </p:spPr>
        <p:txBody>
          <a:bodyPr/>
          <a:lstStyle/>
          <a:p>
            <a:r>
              <a:rPr lang="en-US" altLang="en-US" sz="2000" dirty="0" smtClean="0">
                <a:effectLst/>
              </a:rPr>
              <a:t>Every day, approximately 830 women die from preventable causes related to pregnancy and childbirth.</a:t>
            </a:r>
          </a:p>
          <a:p>
            <a:r>
              <a:rPr lang="en-US" altLang="en-US" sz="2000" dirty="0" smtClean="0">
                <a:effectLst/>
              </a:rPr>
              <a:t>99% of all maternal deaths occur in developing countries.</a:t>
            </a:r>
          </a:p>
          <a:p>
            <a:r>
              <a:rPr lang="en-US" altLang="en-US" sz="2000" dirty="0" smtClean="0">
                <a:effectLst/>
              </a:rPr>
              <a:t>Maternal mortality is higher in women living in rural areas and among poorer communities.</a:t>
            </a:r>
          </a:p>
          <a:p>
            <a:r>
              <a:rPr lang="en-US" altLang="en-US" sz="2000" dirty="0" smtClean="0">
                <a:effectLst/>
              </a:rPr>
              <a:t>Young adolescents face a higher risk of complications and death as a result of pregnancy than other women.</a:t>
            </a:r>
          </a:p>
          <a:p>
            <a:r>
              <a:rPr lang="en-US" altLang="en-US" sz="2000" dirty="0" smtClean="0">
                <a:effectLst/>
              </a:rPr>
              <a:t>Skilled care before, during and after childbirth can save the lives of women and newborn babies.</a:t>
            </a:r>
          </a:p>
          <a:p>
            <a:r>
              <a:rPr lang="en-US" altLang="en-US" sz="2000" u="sng" dirty="0" smtClean="0">
                <a:solidFill>
                  <a:srgbClr val="FFFF00"/>
                </a:solidFill>
                <a:effectLst/>
              </a:rPr>
              <a:t>Between 1990 and 2015, maternal mortality worldwide dropped by about 44%.</a:t>
            </a:r>
          </a:p>
          <a:p>
            <a:r>
              <a:rPr lang="en-US" altLang="en-US" sz="2000" dirty="0" smtClean="0">
                <a:effectLst/>
              </a:rPr>
              <a:t>Between 2016 and 2030, as part of the Sustainable Development Agenda, the target is to reduce the global maternal mortality ratio to less than 70 per 100 000 live births.</a:t>
            </a:r>
          </a:p>
          <a:p>
            <a:pPr eaLnBrk="1" hangingPunct="1">
              <a:lnSpc>
                <a:spcPct val="90000"/>
              </a:lnSpc>
            </a:pPr>
            <a:endParaRPr lang="en-US" alt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gamapserver.who.int/mapLibrary/Files/Maps/Global_mmr_2015.png"/>
          <p:cNvPicPr>
            <a:picLocks noChangeAspect="1" noChangeArrowheads="1"/>
          </p:cNvPicPr>
          <p:nvPr/>
        </p:nvPicPr>
        <p:blipFill>
          <a:blip r:embed="rId2"/>
          <a:srcRect/>
          <a:stretch>
            <a:fillRect/>
          </a:stretch>
        </p:blipFill>
        <p:spPr bwMode="auto">
          <a:xfrm>
            <a:off x="152400" y="381000"/>
            <a:ext cx="88392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Maternal death </a:t>
            </a:r>
            <a:endParaRPr lang="en-US" dirty="0"/>
          </a:p>
        </p:txBody>
      </p:sp>
      <p:sp>
        <p:nvSpPr>
          <p:cNvPr id="3" name="Content Placeholder 2"/>
          <p:cNvSpPr>
            <a:spLocks noGrp="1"/>
          </p:cNvSpPr>
          <p:nvPr>
            <p:ph idx="1"/>
          </p:nvPr>
        </p:nvSpPr>
        <p:spPr/>
        <p:txBody>
          <a:bodyPr/>
          <a:lstStyle/>
          <a:p>
            <a:r>
              <a:rPr lang="en-US" altLang="en-US" smtClean="0">
                <a:effectLst/>
              </a:rPr>
              <a:t>Defined as death of either a pregnant woman or death of woman within 42 days of delivery,</a:t>
            </a:r>
            <a:r>
              <a:rPr lang="en-US" altLang="en-US" u="sng" smtClean="0">
                <a:effectLst/>
                <a:hlinkClick r:id="rId2"/>
              </a:rPr>
              <a:t>spontaneous abortion</a:t>
            </a:r>
            <a:r>
              <a:rPr lang="en-US" altLang="en-US" smtClean="0">
                <a:effectLst/>
              </a:rPr>
              <a:t> or termination providing the death is associated with pregnancy or its treatment.</a:t>
            </a:r>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endParaRPr lang="en-US" altLang="en-US" smtClean="0"/>
          </a:p>
        </p:txBody>
      </p:sp>
      <p:pic>
        <p:nvPicPr>
          <p:cNvPr id="37891" name="Picture 3"/>
          <p:cNvPicPr>
            <a:picLocks noChangeAspect="1"/>
          </p:cNvPicPr>
          <p:nvPr/>
        </p:nvPicPr>
        <p:blipFill>
          <a:blip r:embed="rId2"/>
          <a:srcRect/>
          <a:stretch>
            <a:fillRect/>
          </a:stretch>
        </p:blipFill>
        <p:spPr bwMode="auto">
          <a:xfrm>
            <a:off x="200025" y="0"/>
            <a:ext cx="87439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2"/>
          <a:srcRect/>
          <a:stretch>
            <a:fillRect/>
          </a:stretch>
        </p:blipFill>
        <p:spPr bwMode="auto">
          <a:xfrm>
            <a:off x="217488" y="0"/>
            <a:ext cx="8709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3200" dirty="0" smtClean="0">
                <a:latin typeface="Times New Roman" pitchFamily="18" charset="0"/>
                <a:ea typeface="+mj-ea"/>
                <a:cs typeface="Times New Roman" pitchFamily="18" charset="0"/>
              </a:rPr>
              <a:t>Objectives </a:t>
            </a:r>
          </a:p>
        </p:txBody>
      </p:sp>
      <p:sp>
        <p:nvSpPr>
          <p:cNvPr id="54275" name="Rectangle 3"/>
          <p:cNvSpPr>
            <a:spLocks noGrp="1" noChangeArrowheads="1"/>
          </p:cNvSpPr>
          <p:nvPr>
            <p:ph type="body" idx="1"/>
          </p:nvPr>
        </p:nvSpPr>
        <p:spPr/>
        <p:txBody>
          <a:bodyPr/>
          <a:lstStyle/>
          <a:p>
            <a:pPr eaLnBrk="1" hangingPunct="1"/>
            <a:r>
              <a:rPr lang="en-US" altLang="en-US" sz="2400" smtClean="0">
                <a:latin typeface="Times New Roman" pitchFamily="18" charset="0"/>
                <a:cs typeface="Times New Roman" pitchFamily="18" charset="0"/>
              </a:rPr>
              <a:t>To appreciate the importance of Maternal and Child health</a:t>
            </a:r>
          </a:p>
          <a:p>
            <a:pPr eaLnBrk="1" hangingPunct="1"/>
            <a:r>
              <a:rPr lang="en-US" altLang="en-US" sz="2400" smtClean="0">
                <a:latin typeface="Times New Roman" pitchFamily="18" charset="0"/>
                <a:cs typeface="Times New Roman" pitchFamily="18" charset="0"/>
              </a:rPr>
              <a:t>To appreciate the link between the health issues of mothers and children and understand the consequences of ill health</a:t>
            </a:r>
          </a:p>
          <a:p>
            <a:pPr eaLnBrk="1" hangingPunct="1"/>
            <a:r>
              <a:rPr lang="en-US" altLang="en-US" sz="2400" smtClean="0">
                <a:latin typeface="Times New Roman" pitchFamily="18" charset="0"/>
                <a:cs typeface="Times New Roman" pitchFamily="18" charset="0"/>
              </a:rPr>
              <a:t>To be able to enlist the global strategies in place for MCH care</a:t>
            </a:r>
          </a:p>
          <a:p>
            <a:pPr eaLnBrk="1" hangingPunct="1"/>
            <a:r>
              <a:rPr lang="en-US" altLang="en-US" sz="2400" smtClean="0">
                <a:latin typeface="Times New Roman" pitchFamily="18" charset="0"/>
                <a:cs typeface="Times New Roman" pitchFamily="18" charset="0"/>
              </a:rPr>
              <a:t>To appreciate the strategies of MCH care in KSA</a:t>
            </a:r>
          </a:p>
          <a:p>
            <a:pPr eaLnBrk="1" hangingPunct="1"/>
            <a:endParaRPr lang="en-US" altLang="en-US" sz="2400" smtClean="0">
              <a:latin typeface="Times New Roman" pitchFamily="18" charset="0"/>
              <a:cs typeface="Times New Roman" pitchFamily="18" charset="0"/>
            </a:endParaRPr>
          </a:p>
          <a:p>
            <a:pPr eaLnBrk="1" hangingPunct="1"/>
            <a:endParaRPr lang="en-US" alt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p:cNvPicPr>
          <p:nvPr/>
        </p:nvPicPr>
        <p:blipFill>
          <a:blip r:embed="rId2"/>
          <a:srcRect/>
          <a:stretch>
            <a:fillRect/>
          </a:stretch>
        </p:blipFill>
        <p:spPr bwMode="auto">
          <a:xfrm>
            <a:off x="160338" y="0"/>
            <a:ext cx="88233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txBody>
          <a:bodyPr/>
          <a:lstStyle/>
          <a:p>
            <a:pPr>
              <a:defRPr/>
            </a:pPr>
            <a:r>
              <a:rPr lang="en-US" dirty="0" smtClean="0"/>
              <a:t>Why women are dying?</a:t>
            </a:r>
            <a:endParaRPr lang="en-US" dirty="0"/>
          </a:p>
        </p:txBody>
      </p:sp>
      <p:sp>
        <p:nvSpPr>
          <p:cNvPr id="3" name="Content Placeholder 2"/>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altLang="en-US" sz="3200" smtClean="0">
                <a:effectLst/>
                <a:latin typeface="Times New Roman" pitchFamily="18" charset="0"/>
                <a:cs typeface="Times New Roman" pitchFamily="18" charset="0"/>
              </a:rPr>
              <a:t>Women die as a result of complications during and following pregnancy and childbirth</a:t>
            </a:r>
            <a:r>
              <a:rPr lang="en-US" altLang="en-US" smtClean="0">
                <a:effectLst/>
              </a:rPr>
              <a:t>. </a:t>
            </a:r>
            <a:r>
              <a:rPr lang="en-US" altLang="en-US" smtClean="0"/>
              <a:t/>
            </a:r>
            <a:br>
              <a:rPr lang="en-US" altLang="en-US" smtClean="0"/>
            </a:br>
            <a:endParaRPr lang="en-US" altLang="en-US" smtClean="0"/>
          </a:p>
        </p:txBody>
      </p:sp>
      <p:sp>
        <p:nvSpPr>
          <p:cNvPr id="3" name="Content Placeholder 2"/>
          <p:cNvSpPr>
            <a:spLocks noGrp="1"/>
          </p:cNvSpPr>
          <p:nvPr>
            <p:ph idx="1"/>
          </p:nvPr>
        </p:nvSpPr>
        <p:spPr/>
        <p:txBody>
          <a:bodyPr/>
          <a:lstStyle/>
          <a:p>
            <a:r>
              <a:rPr lang="en-US" altLang="en-US" sz="2800" smtClean="0">
                <a:effectLst/>
                <a:latin typeface="Times New Roman" pitchFamily="18" charset="0"/>
                <a:cs typeface="Times New Roman" pitchFamily="18" charset="0"/>
              </a:rPr>
              <a:t>The major complications that account for nearly 75% of all maternal deaths are:</a:t>
            </a:r>
          </a:p>
          <a:p>
            <a:pPr lvl="1"/>
            <a:r>
              <a:rPr lang="en-US" altLang="en-US" sz="2400" smtClean="0">
                <a:effectLst/>
                <a:latin typeface="Times New Roman" pitchFamily="18" charset="0"/>
                <a:cs typeface="Times New Roman" pitchFamily="18" charset="0"/>
              </a:rPr>
              <a:t>severe bleeding (mostly bleeding after childbirth)</a:t>
            </a:r>
          </a:p>
          <a:p>
            <a:pPr lvl="1"/>
            <a:r>
              <a:rPr lang="en-US" altLang="en-US" sz="2400" smtClean="0">
                <a:effectLst/>
                <a:latin typeface="Times New Roman" pitchFamily="18" charset="0"/>
                <a:cs typeface="Times New Roman" pitchFamily="18" charset="0"/>
              </a:rPr>
              <a:t>infections (usually after childbirth)</a:t>
            </a:r>
          </a:p>
          <a:p>
            <a:pPr lvl="1"/>
            <a:r>
              <a:rPr lang="en-US" altLang="en-US" sz="2400" smtClean="0">
                <a:effectLst/>
                <a:latin typeface="Times New Roman" pitchFamily="18" charset="0"/>
                <a:cs typeface="Times New Roman" pitchFamily="18" charset="0"/>
              </a:rPr>
              <a:t>high blood pressure during pregnancy (pre-eclampsia and eclampsia)</a:t>
            </a:r>
          </a:p>
          <a:p>
            <a:pPr lvl="1"/>
            <a:r>
              <a:rPr lang="en-US" altLang="en-US" sz="2400" smtClean="0">
                <a:effectLst/>
                <a:latin typeface="Times New Roman" pitchFamily="18" charset="0"/>
                <a:cs typeface="Times New Roman" pitchFamily="18" charset="0"/>
              </a:rPr>
              <a:t>complications from delivery</a:t>
            </a:r>
          </a:p>
          <a:p>
            <a:pPr lvl="1"/>
            <a:r>
              <a:rPr lang="en-US" altLang="en-US" sz="2400" smtClean="0">
                <a:effectLst/>
                <a:latin typeface="Times New Roman" pitchFamily="18" charset="0"/>
                <a:cs typeface="Times New Roman" pitchFamily="18" charset="0"/>
              </a:rPr>
              <a:t>unsafe abortion</a:t>
            </a:r>
          </a:p>
          <a:p>
            <a:pPr lvl="1"/>
            <a:endParaRPr lang="en-US" altLang="en-US" sz="2400" smtClean="0">
              <a:effectLst/>
              <a:latin typeface="Times New Roman" pitchFamily="18" charset="0"/>
              <a:cs typeface="Times New Roman" pitchFamily="18" charset="0"/>
            </a:endParaRPr>
          </a:p>
          <a:p>
            <a:pPr lvl="1"/>
            <a:r>
              <a:rPr lang="en-US" altLang="en-US" sz="2400" smtClean="0">
                <a:effectLst/>
              </a:rPr>
              <a:t>The remainder are caused by or associated with diseases such as malaria, and AIDS during pregnancy.</a:t>
            </a:r>
            <a:endParaRPr lang="en-US" altLang="en-US" sz="2400" smtClean="0">
              <a:effectLst/>
              <a:latin typeface="Times New Roman" pitchFamily="18" charset="0"/>
              <a:cs typeface="Times New Roman" pitchFamily="18" charset="0"/>
            </a:endParaRPr>
          </a:p>
          <a:p>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1447800" y="1295400"/>
            <a:ext cx="6781800" cy="4419600"/>
          </a:xfrm>
          <a:prstGeom prst="rect">
            <a:avLst/>
          </a:prstGeom>
          <a:noFill/>
          <a:ln w="9525">
            <a:noFill/>
            <a:miter lim="800000"/>
            <a:headEnd/>
            <a:tailEnd/>
          </a:ln>
        </p:spPr>
      </p:pic>
      <p:sp>
        <p:nvSpPr>
          <p:cNvPr id="43010" name="TextBox 2"/>
          <p:cNvSpPr txBox="1">
            <a:spLocks noChangeArrowheads="1"/>
          </p:cNvSpPr>
          <p:nvPr/>
        </p:nvSpPr>
        <p:spPr bwMode="auto">
          <a:xfrm>
            <a:off x="533400" y="5867400"/>
            <a:ext cx="8077200" cy="646113"/>
          </a:xfrm>
          <a:prstGeom prst="rect">
            <a:avLst/>
          </a:prstGeom>
          <a:noFill/>
          <a:ln w="9525">
            <a:noFill/>
            <a:miter lim="800000"/>
            <a:headEnd/>
            <a:tailEnd/>
          </a:ln>
        </p:spPr>
        <p:txBody>
          <a:bodyPr>
            <a:spAutoFit/>
          </a:bodyPr>
          <a:lstStyle/>
          <a:p>
            <a:pPr eaLnBrk="1" hangingPunct="1"/>
            <a:r>
              <a:rPr lang="en-US" altLang="ar-SA" b="1"/>
              <a:t>Source:</a:t>
            </a:r>
            <a:r>
              <a:rPr lang="en-US" altLang="ar-SA"/>
              <a:t> WHO, Systematic Review of Causes of Maternal Death (preliminary data), 2010. </a:t>
            </a:r>
          </a:p>
        </p:txBody>
      </p:sp>
      <p:sp>
        <p:nvSpPr>
          <p:cNvPr id="43011" name="TextBox 3"/>
          <p:cNvSpPr txBox="1">
            <a:spLocks noChangeArrowheads="1"/>
          </p:cNvSpPr>
          <p:nvPr/>
        </p:nvSpPr>
        <p:spPr bwMode="auto">
          <a:xfrm>
            <a:off x="1257300" y="381000"/>
            <a:ext cx="7391400" cy="523875"/>
          </a:xfrm>
          <a:prstGeom prst="rect">
            <a:avLst/>
          </a:prstGeom>
          <a:noFill/>
          <a:ln w="9525">
            <a:noFill/>
            <a:miter lim="800000"/>
            <a:headEnd/>
            <a:tailEnd/>
          </a:ln>
        </p:spPr>
        <p:txBody>
          <a:bodyPr>
            <a:spAutoFit/>
          </a:bodyPr>
          <a:lstStyle/>
          <a:p>
            <a:pPr algn="ctr" eaLnBrk="1" hangingPunct="1"/>
            <a:r>
              <a:rPr lang="en-US" altLang="ar-SA" sz="2800" b="1"/>
              <a:t>Global Causes of Maternal Mortality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57200" y="3105150"/>
            <a:ext cx="8001000" cy="585788"/>
          </a:xfrm>
          <a:prstGeom prst="rect">
            <a:avLst/>
          </a:prstGeom>
          <a:noFill/>
          <a:ln w="9525">
            <a:noFill/>
            <a:miter lim="800000"/>
            <a:headEnd/>
            <a:tailEnd/>
          </a:ln>
        </p:spPr>
        <p:txBody>
          <a:bodyPr>
            <a:spAutoFit/>
          </a:bodyPr>
          <a:lstStyle/>
          <a:p>
            <a:r>
              <a:rPr lang="en-US" altLang="en-US" sz="3200" b="1">
                <a:latin typeface="Times New Roman" pitchFamily="18" charset="0"/>
                <a:cs typeface="Times New Roman" pitchFamily="18" charset="0"/>
              </a:rPr>
              <a:t>Why do women not get the care they need?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smtClean="0"/>
              <a:t/>
            </a:r>
            <a:br>
              <a:rPr lang="en-US" altLang="en-US" sz="3600" smtClean="0"/>
            </a:br>
            <a:r>
              <a:rPr lang="en-US" altLang="en-US" sz="3600" smtClean="0"/>
              <a:t>Why do these women die?</a:t>
            </a:r>
            <a:r>
              <a:rPr lang="en-US" altLang="en-US" smtClean="0"/>
              <a:t/>
            </a:r>
            <a:br>
              <a:rPr lang="en-US" altLang="en-US" smtClean="0"/>
            </a:br>
            <a:r>
              <a:rPr lang="en-US" altLang="en-US" sz="2400" b="1" smtClean="0">
                <a:solidFill>
                  <a:srgbClr val="00279F"/>
                </a:solidFill>
              </a:rPr>
              <a:t>Three Delays Model</a:t>
            </a:r>
            <a:r>
              <a:rPr lang="en-US" altLang="en-US" smtClean="0"/>
              <a:t/>
            </a:r>
            <a:br>
              <a:rPr lang="en-US" altLang="en-US" smtClean="0"/>
            </a:br>
            <a:endParaRPr lang="en-US" altLang="en-US" smtClean="0"/>
          </a:p>
        </p:txBody>
      </p:sp>
      <p:sp>
        <p:nvSpPr>
          <p:cNvPr id="3" name="Content Placeholder 2"/>
          <p:cNvSpPr>
            <a:spLocks noGrp="1"/>
          </p:cNvSpPr>
          <p:nvPr>
            <p:ph idx="1"/>
          </p:nvPr>
        </p:nvSpPr>
        <p:spPr/>
        <p:txBody>
          <a:bodyPr/>
          <a:lstStyle/>
          <a:p>
            <a:pPr marL="331788" indent="-331788" defTabSz="885825">
              <a:lnSpc>
                <a:spcPct val="90000"/>
              </a:lnSpc>
            </a:pPr>
            <a:r>
              <a:rPr lang="en-US" altLang="en-US" sz="2400" smtClean="0"/>
              <a:t>Delay in decision to seek care</a:t>
            </a:r>
          </a:p>
          <a:p>
            <a:pPr marL="719138" lvl="1" indent="-273050" defTabSz="885825">
              <a:lnSpc>
                <a:spcPct val="90000"/>
              </a:lnSpc>
            </a:pPr>
            <a:r>
              <a:rPr lang="en-US" altLang="en-US" sz="2400" smtClean="0"/>
              <a:t>Lack of understanding of complications</a:t>
            </a:r>
          </a:p>
          <a:p>
            <a:pPr marL="719138" lvl="1" indent="-273050" defTabSz="885825">
              <a:lnSpc>
                <a:spcPct val="90000"/>
              </a:lnSpc>
            </a:pPr>
            <a:r>
              <a:rPr lang="en-US" altLang="en-US" sz="2400" smtClean="0"/>
              <a:t>Acceptance of maternal death</a:t>
            </a:r>
          </a:p>
          <a:p>
            <a:pPr marL="719138" lvl="1" indent="-273050" defTabSz="885825">
              <a:lnSpc>
                <a:spcPct val="90000"/>
              </a:lnSpc>
            </a:pPr>
            <a:r>
              <a:rPr lang="en-US" altLang="en-US" sz="2400" smtClean="0"/>
              <a:t>Low status of women</a:t>
            </a:r>
          </a:p>
          <a:p>
            <a:pPr marL="719138" lvl="1" indent="-273050" defTabSz="885825">
              <a:lnSpc>
                <a:spcPct val="90000"/>
              </a:lnSpc>
            </a:pPr>
            <a:r>
              <a:rPr lang="en-US" altLang="en-US" sz="2400" smtClean="0"/>
              <a:t>Socio-cultural barriers to seeking care</a:t>
            </a:r>
          </a:p>
          <a:p>
            <a:pPr marL="331788" indent="-331788" defTabSz="885825">
              <a:lnSpc>
                <a:spcPct val="90000"/>
              </a:lnSpc>
            </a:pPr>
            <a:r>
              <a:rPr lang="en-US" altLang="en-US" sz="2400" smtClean="0"/>
              <a:t>Delay in reaching care</a:t>
            </a:r>
          </a:p>
          <a:p>
            <a:pPr marL="719138" lvl="1" indent="-273050" defTabSz="885825">
              <a:lnSpc>
                <a:spcPct val="90000"/>
              </a:lnSpc>
            </a:pPr>
            <a:r>
              <a:rPr lang="en-US" altLang="en-US" sz="2400" smtClean="0"/>
              <a:t>Mountains, islands, rivers — poor organization</a:t>
            </a:r>
          </a:p>
          <a:p>
            <a:pPr marL="331788" indent="-331788" defTabSz="885825">
              <a:lnSpc>
                <a:spcPct val="90000"/>
              </a:lnSpc>
            </a:pPr>
            <a:r>
              <a:rPr lang="en-US" altLang="en-US" sz="2400" smtClean="0"/>
              <a:t>Delay in receiving care</a:t>
            </a:r>
          </a:p>
          <a:p>
            <a:pPr marL="719138" lvl="1" indent="-273050" defTabSz="885825">
              <a:lnSpc>
                <a:spcPct val="90000"/>
              </a:lnSpc>
            </a:pPr>
            <a:r>
              <a:rPr lang="en-US" altLang="en-US" sz="2400" smtClean="0"/>
              <a:t>Supplies, personnel</a:t>
            </a:r>
          </a:p>
          <a:p>
            <a:pPr marL="719138" lvl="1" indent="-273050" defTabSz="885825">
              <a:lnSpc>
                <a:spcPct val="90000"/>
              </a:lnSpc>
            </a:pPr>
            <a:r>
              <a:rPr lang="en-US" altLang="en-US" sz="2400" smtClean="0"/>
              <a:t>Poorly trained personnel with punitive attitude</a:t>
            </a:r>
          </a:p>
          <a:p>
            <a:pPr marL="719138" lvl="1" indent="-273050" defTabSz="885825">
              <a:lnSpc>
                <a:spcPct val="90000"/>
              </a:lnSpc>
            </a:pPr>
            <a:r>
              <a:rPr lang="en-US" altLang="en-US" sz="2400" smtClean="0"/>
              <a:t>Finances </a:t>
            </a:r>
          </a:p>
          <a:p>
            <a:pPr marL="331788" indent="-331788" defTabSz="885825"/>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p:cNvPicPr>
          <p:nvPr/>
        </p:nvPicPr>
        <p:blipFill>
          <a:blip r:embed="rId2"/>
          <a:srcRect/>
          <a:stretch>
            <a:fillRect/>
          </a:stretch>
        </p:blipFill>
        <p:spPr bwMode="auto">
          <a:xfrm>
            <a:off x="2133600" y="990600"/>
            <a:ext cx="4876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ea typeface="+mj-ea"/>
              </a:rPr>
              <a:t>Where do Maternal Mortality data come from?</a:t>
            </a:r>
            <a:endParaRPr lang="en-US" sz="3600" dirty="0">
              <a:ea typeface="+mj-ea"/>
            </a:endParaRPr>
          </a:p>
        </p:txBody>
      </p:sp>
      <p:sp>
        <p:nvSpPr>
          <p:cNvPr id="3" name="Content Placeholder 2"/>
          <p:cNvSpPr>
            <a:spLocks noGrp="1"/>
          </p:cNvSpPr>
          <p:nvPr>
            <p:ph idx="1"/>
          </p:nvPr>
        </p:nvSpPr>
        <p:spPr/>
        <p:txBody>
          <a:bodyPr/>
          <a:lstStyle/>
          <a:p>
            <a:r>
              <a:rPr lang="en-US" altLang="en-US" sz="2400" dirty="0" smtClean="0">
                <a:latin typeface="Times New Roman" pitchFamily="18" charset="0"/>
                <a:cs typeface="Times New Roman" pitchFamily="18" charset="0"/>
              </a:rPr>
              <a:t>Vital registration data - </a:t>
            </a:r>
            <a:r>
              <a:rPr lang="en-US" altLang="en-US" sz="2400" b="1" dirty="0" smtClean="0">
                <a:solidFill>
                  <a:srgbClr val="FFFF00"/>
                </a:solidFill>
                <a:latin typeface="Times New Roman" pitchFamily="18" charset="0"/>
                <a:cs typeface="Times New Roman" pitchFamily="18" charset="0"/>
              </a:rPr>
              <a:t>MM Rate and MM Ratio</a:t>
            </a:r>
          </a:p>
          <a:p>
            <a:r>
              <a:rPr lang="en-US" altLang="en-US" sz="2400" dirty="0" smtClean="0">
                <a:latin typeface="Times New Roman" pitchFamily="18" charset="0"/>
                <a:cs typeface="Times New Roman" pitchFamily="18" charset="0"/>
              </a:rPr>
              <a:t>Health service data – maternity registers - </a:t>
            </a:r>
            <a:r>
              <a:rPr lang="en-US" altLang="en-US" sz="2400" b="1" dirty="0" smtClean="0">
                <a:solidFill>
                  <a:srgbClr val="FFFF00"/>
                </a:solidFill>
                <a:latin typeface="Times New Roman" pitchFamily="18" charset="0"/>
                <a:cs typeface="Times New Roman" pitchFamily="18" charset="0"/>
              </a:rPr>
              <a:t>MM Ratio</a:t>
            </a:r>
          </a:p>
          <a:p>
            <a:r>
              <a:rPr lang="en-US" altLang="en-US" sz="2400" dirty="0" smtClean="0">
                <a:latin typeface="Times New Roman" pitchFamily="18" charset="0"/>
                <a:cs typeface="Times New Roman" pitchFamily="18" charset="0"/>
              </a:rPr>
              <a:t>Special studies</a:t>
            </a:r>
          </a:p>
          <a:p>
            <a:pPr lvl="1"/>
            <a:r>
              <a:rPr lang="en-US" altLang="en-US" sz="2400" dirty="0" smtClean="0">
                <a:latin typeface="Times New Roman" pitchFamily="18" charset="0"/>
                <a:cs typeface="Times New Roman" pitchFamily="18" charset="0"/>
              </a:rPr>
              <a:t>Hospital studies – tracing deaths, interviews</a:t>
            </a:r>
          </a:p>
          <a:p>
            <a:pPr lvl="1"/>
            <a:r>
              <a:rPr lang="en-US" altLang="en-US" sz="2400" dirty="0" smtClean="0">
                <a:latin typeface="Times New Roman" pitchFamily="18" charset="0"/>
                <a:cs typeface="Times New Roman" pitchFamily="18" charset="0"/>
              </a:rPr>
              <a:t>Research, longitudinal studies, verbal autopsy</a:t>
            </a:r>
          </a:p>
          <a:p>
            <a:r>
              <a:rPr lang="en-US" altLang="en-US" sz="2400" dirty="0" smtClean="0">
                <a:latin typeface="Times New Roman" pitchFamily="18" charset="0"/>
                <a:cs typeface="Times New Roman" pitchFamily="18" charset="0"/>
              </a:rPr>
              <a:t>Surveys &amp; censuses</a:t>
            </a:r>
          </a:p>
          <a:p>
            <a:pPr lvl="1"/>
            <a:r>
              <a:rPr lang="en-US" altLang="en-US" sz="2400" dirty="0" smtClean="0">
                <a:latin typeface="Times New Roman" pitchFamily="18" charset="0"/>
                <a:cs typeface="Times New Roman" pitchFamily="18" charset="0"/>
              </a:rPr>
              <a:t>Direct estimation  - </a:t>
            </a:r>
            <a:r>
              <a:rPr lang="en-US" altLang="en-US" sz="2400" b="1" dirty="0" smtClean="0">
                <a:solidFill>
                  <a:srgbClr val="FFFF00"/>
                </a:solidFill>
                <a:latin typeface="Times New Roman" pitchFamily="18" charset="0"/>
                <a:cs typeface="Times New Roman" pitchFamily="18" charset="0"/>
              </a:rPr>
              <a:t>Rate and Ratio</a:t>
            </a:r>
          </a:p>
          <a:p>
            <a:pPr lvl="1"/>
            <a:r>
              <a:rPr lang="en-US" altLang="en-US" sz="2400" dirty="0" smtClean="0">
                <a:latin typeface="Times New Roman" pitchFamily="18" charset="0"/>
                <a:cs typeface="Times New Roman" pitchFamily="18" charset="0"/>
              </a:rPr>
              <a:t>Sisterhood method (indirect) – </a:t>
            </a:r>
            <a:r>
              <a:rPr lang="en-US" altLang="en-US" sz="2400" b="1" dirty="0" smtClean="0">
                <a:solidFill>
                  <a:srgbClr val="FFFF00"/>
                </a:solidFill>
                <a:latin typeface="Times New Roman" pitchFamily="18" charset="0"/>
                <a:cs typeface="Times New Roman" pitchFamily="18" charset="0"/>
              </a:rPr>
              <a:t>Rate and Ratio</a:t>
            </a:r>
          </a:p>
          <a:p>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lstStyle/>
          <a:p>
            <a:pPr>
              <a:defRPr/>
            </a:pPr>
            <a:r>
              <a:rPr lang="en-US" dirty="0" smtClean="0">
                <a:solidFill>
                  <a:srgbClr val="FFFF00"/>
                </a:solidFill>
              </a:rPr>
              <a:t>Why has the mortality declined?</a:t>
            </a:r>
            <a:endParaRPr lang="en-US" dirty="0">
              <a:solidFill>
                <a:srgbClr val="FFFF00"/>
              </a:solidFill>
            </a:endParaRPr>
          </a:p>
        </p:txBody>
      </p:sp>
      <p:sp>
        <p:nvSpPr>
          <p:cNvPr id="3" name="Content Placeholder 2"/>
          <p:cNvSpPr>
            <a:spLocks noGrp="1"/>
          </p:cNvSpPr>
          <p:nvPr>
            <p:ph idx="1"/>
          </p:nvPr>
        </p:nvSpPr>
        <p:spPr>
          <a:xfrm>
            <a:off x="457200" y="5257800"/>
            <a:ext cx="8229600" cy="876300"/>
          </a:xfrm>
        </p:spPr>
        <p:txBody>
          <a:bodyPr/>
          <a:lstStyle/>
          <a:p>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1371600" y="5181600"/>
            <a:ext cx="6400800" cy="685800"/>
          </a:xfrm>
          <a:prstGeom prst="rect">
            <a:avLst/>
          </a:prstGeom>
          <a:solidFill>
            <a:schemeClr val="accent1"/>
          </a:solidFill>
          <a:ln w="9525">
            <a:solidFill>
              <a:schemeClr val="tx1"/>
            </a:solidFill>
            <a:miter lim="800000"/>
            <a:headEnd/>
            <a:tailEnd/>
          </a:ln>
        </p:spPr>
        <p:txBody>
          <a:bodyPr wrap="none" anchor="ctr"/>
          <a:lstStyle/>
          <a:p>
            <a:pPr eaLnBrk="1" hangingPunct="1"/>
            <a:endParaRPr lang="ar-SA" altLang="ar-SA"/>
          </a:p>
        </p:txBody>
      </p:sp>
      <p:sp>
        <p:nvSpPr>
          <p:cNvPr id="51202" name="Rectangle 5"/>
          <p:cNvSpPr>
            <a:spLocks noChangeArrowheads="1"/>
          </p:cNvSpPr>
          <p:nvPr/>
        </p:nvSpPr>
        <p:spPr bwMode="auto">
          <a:xfrm>
            <a:off x="1600200" y="4419600"/>
            <a:ext cx="5867400" cy="685800"/>
          </a:xfrm>
          <a:prstGeom prst="rect">
            <a:avLst/>
          </a:prstGeom>
          <a:solidFill>
            <a:schemeClr val="accent1"/>
          </a:solidFill>
          <a:ln w="9525">
            <a:solidFill>
              <a:schemeClr val="tx1"/>
            </a:solidFill>
            <a:miter lim="800000"/>
            <a:headEnd/>
            <a:tailEnd/>
          </a:ln>
        </p:spPr>
        <p:txBody>
          <a:bodyPr wrap="none" anchor="ctr"/>
          <a:lstStyle/>
          <a:p>
            <a:pPr eaLnBrk="1" hangingPunct="1"/>
            <a:endParaRPr lang="ar-SA" altLang="ar-SA"/>
          </a:p>
        </p:txBody>
      </p:sp>
      <p:sp>
        <p:nvSpPr>
          <p:cNvPr id="51203" name="Rectangle 6"/>
          <p:cNvSpPr>
            <a:spLocks noChangeArrowheads="1"/>
          </p:cNvSpPr>
          <p:nvPr/>
        </p:nvSpPr>
        <p:spPr bwMode="auto">
          <a:xfrm>
            <a:off x="2514600" y="3810000"/>
            <a:ext cx="4114800" cy="533400"/>
          </a:xfrm>
          <a:prstGeom prst="rect">
            <a:avLst/>
          </a:prstGeom>
          <a:solidFill>
            <a:schemeClr val="accent1"/>
          </a:solidFill>
          <a:ln w="9525">
            <a:solidFill>
              <a:schemeClr val="tx1"/>
            </a:solidFill>
            <a:miter lim="800000"/>
            <a:headEnd/>
            <a:tailEnd/>
          </a:ln>
        </p:spPr>
        <p:txBody>
          <a:bodyPr wrap="none" anchor="ctr"/>
          <a:lstStyle/>
          <a:p>
            <a:pPr eaLnBrk="1" hangingPunct="1"/>
            <a:endParaRPr lang="ar-SA" altLang="ar-SA"/>
          </a:p>
        </p:txBody>
      </p:sp>
      <p:sp>
        <p:nvSpPr>
          <p:cNvPr id="51204" name="Rectangle 7"/>
          <p:cNvSpPr>
            <a:spLocks noChangeArrowheads="1"/>
          </p:cNvSpPr>
          <p:nvPr/>
        </p:nvSpPr>
        <p:spPr bwMode="auto">
          <a:xfrm>
            <a:off x="1752600" y="1676400"/>
            <a:ext cx="609600" cy="2286000"/>
          </a:xfrm>
          <a:prstGeom prst="rect">
            <a:avLst/>
          </a:prstGeom>
          <a:solidFill>
            <a:schemeClr val="accent1"/>
          </a:solidFill>
          <a:ln w="9525">
            <a:solidFill>
              <a:schemeClr val="tx1"/>
            </a:solidFill>
            <a:miter lim="800000"/>
            <a:headEnd/>
            <a:tailEnd/>
          </a:ln>
        </p:spPr>
        <p:txBody>
          <a:bodyPr wrap="none" anchor="ctr"/>
          <a:lstStyle/>
          <a:p>
            <a:pPr eaLnBrk="1" hangingPunct="1"/>
            <a:endParaRPr lang="ar-SA" altLang="ar-SA"/>
          </a:p>
        </p:txBody>
      </p:sp>
      <p:sp>
        <p:nvSpPr>
          <p:cNvPr id="51205" name="Rectangle 8"/>
          <p:cNvSpPr>
            <a:spLocks noChangeArrowheads="1"/>
          </p:cNvSpPr>
          <p:nvPr/>
        </p:nvSpPr>
        <p:spPr bwMode="auto">
          <a:xfrm>
            <a:off x="6705600" y="1676400"/>
            <a:ext cx="609600" cy="2286000"/>
          </a:xfrm>
          <a:prstGeom prst="rect">
            <a:avLst/>
          </a:prstGeom>
          <a:solidFill>
            <a:schemeClr val="accent1"/>
          </a:solidFill>
          <a:ln w="9525">
            <a:solidFill>
              <a:schemeClr val="tx1"/>
            </a:solidFill>
            <a:miter lim="800000"/>
            <a:headEnd/>
            <a:tailEnd/>
          </a:ln>
        </p:spPr>
        <p:txBody>
          <a:bodyPr wrap="none" anchor="ctr"/>
          <a:lstStyle/>
          <a:p>
            <a:pPr eaLnBrk="1" hangingPunct="1"/>
            <a:endParaRPr lang="ar-SA" altLang="ar-SA"/>
          </a:p>
        </p:txBody>
      </p:sp>
      <p:sp>
        <p:nvSpPr>
          <p:cNvPr id="51206" name="Rectangle 9"/>
          <p:cNvSpPr>
            <a:spLocks noChangeArrowheads="1"/>
          </p:cNvSpPr>
          <p:nvPr/>
        </p:nvSpPr>
        <p:spPr bwMode="auto">
          <a:xfrm>
            <a:off x="3429000" y="1905000"/>
            <a:ext cx="609600" cy="1676400"/>
          </a:xfrm>
          <a:prstGeom prst="rect">
            <a:avLst/>
          </a:prstGeom>
          <a:solidFill>
            <a:schemeClr val="accent1"/>
          </a:solidFill>
          <a:ln w="9525">
            <a:solidFill>
              <a:schemeClr val="tx1"/>
            </a:solidFill>
            <a:miter lim="800000"/>
            <a:headEnd/>
            <a:tailEnd/>
          </a:ln>
        </p:spPr>
        <p:txBody>
          <a:bodyPr wrap="none" anchor="ctr"/>
          <a:lstStyle/>
          <a:p>
            <a:pPr eaLnBrk="1" hangingPunct="1"/>
            <a:endParaRPr lang="ar-SA" altLang="ar-SA"/>
          </a:p>
        </p:txBody>
      </p:sp>
      <p:sp>
        <p:nvSpPr>
          <p:cNvPr id="51207" name="Rectangle 10"/>
          <p:cNvSpPr>
            <a:spLocks noChangeArrowheads="1"/>
          </p:cNvSpPr>
          <p:nvPr/>
        </p:nvSpPr>
        <p:spPr bwMode="auto">
          <a:xfrm>
            <a:off x="4953000" y="1905000"/>
            <a:ext cx="609600" cy="1752600"/>
          </a:xfrm>
          <a:prstGeom prst="rect">
            <a:avLst/>
          </a:prstGeom>
          <a:solidFill>
            <a:schemeClr val="accent1"/>
          </a:solidFill>
          <a:ln w="9525">
            <a:solidFill>
              <a:schemeClr val="tx1"/>
            </a:solidFill>
            <a:miter lim="800000"/>
            <a:headEnd/>
            <a:tailEnd/>
          </a:ln>
        </p:spPr>
        <p:txBody>
          <a:bodyPr wrap="none" anchor="ctr"/>
          <a:lstStyle/>
          <a:p>
            <a:pPr eaLnBrk="1" hangingPunct="1"/>
            <a:endParaRPr lang="ar-SA" altLang="ar-SA"/>
          </a:p>
        </p:txBody>
      </p:sp>
      <p:sp>
        <p:nvSpPr>
          <p:cNvPr id="51208" name="PubTriangle"/>
          <p:cNvSpPr>
            <a:spLocks noEditPoints="1" noChangeArrowheads="1"/>
          </p:cNvSpPr>
          <p:nvPr/>
        </p:nvSpPr>
        <p:spPr bwMode="auto">
          <a:xfrm>
            <a:off x="1600200" y="228600"/>
            <a:ext cx="58674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5362 w 21600"/>
              <a:gd name="T19" fmla="*/ 10800 h 21600"/>
              <a:gd name="T20" fmla="*/ 16162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724" y="0"/>
                </a:moveTo>
                <a:lnTo>
                  <a:pt x="0" y="21600"/>
                </a:lnTo>
                <a:lnTo>
                  <a:pt x="21600" y="21600"/>
                </a:lnTo>
                <a:lnTo>
                  <a:pt x="10724" y="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51209" name="Text Box 12"/>
          <p:cNvSpPr txBox="1">
            <a:spLocks noChangeArrowheads="1"/>
          </p:cNvSpPr>
          <p:nvPr/>
        </p:nvSpPr>
        <p:spPr bwMode="auto">
          <a:xfrm>
            <a:off x="3124200" y="762000"/>
            <a:ext cx="2590800" cy="366713"/>
          </a:xfrm>
          <a:prstGeom prst="rect">
            <a:avLst/>
          </a:prstGeom>
          <a:noFill/>
          <a:ln w="9525">
            <a:noFill/>
            <a:miter lim="800000"/>
            <a:headEnd/>
            <a:tailEnd/>
          </a:ln>
        </p:spPr>
        <p:txBody>
          <a:bodyPr>
            <a:spAutoFit/>
          </a:bodyPr>
          <a:lstStyle/>
          <a:p>
            <a:pPr eaLnBrk="1" hangingPunct="1">
              <a:spcBef>
                <a:spcPct val="50000"/>
              </a:spcBef>
            </a:pPr>
            <a:r>
              <a:rPr lang="en-US" altLang="ar-SA">
                <a:solidFill>
                  <a:srgbClr val="FF0000"/>
                </a:solidFill>
              </a:rPr>
              <a:t>SAFE MOTHERHOOD </a:t>
            </a:r>
          </a:p>
        </p:txBody>
      </p:sp>
      <p:sp>
        <p:nvSpPr>
          <p:cNvPr id="51210" name="Text Box 13"/>
          <p:cNvSpPr txBox="1">
            <a:spLocks noChangeArrowheads="1"/>
          </p:cNvSpPr>
          <p:nvPr/>
        </p:nvSpPr>
        <p:spPr bwMode="auto">
          <a:xfrm rot="10261642" flipV="1">
            <a:off x="1847850" y="2384425"/>
            <a:ext cx="381000" cy="641350"/>
          </a:xfrm>
          <a:prstGeom prst="rect">
            <a:avLst/>
          </a:prstGeom>
          <a:noFill/>
          <a:ln w="9525">
            <a:noFill/>
            <a:miter lim="800000"/>
            <a:headEnd/>
            <a:tailEnd/>
          </a:ln>
        </p:spPr>
        <p:txBody>
          <a:bodyPr>
            <a:spAutoFit/>
          </a:bodyPr>
          <a:lstStyle/>
          <a:p>
            <a:pPr eaLnBrk="1" hangingPunct="1">
              <a:spcBef>
                <a:spcPct val="50000"/>
              </a:spcBef>
            </a:pPr>
            <a:r>
              <a:rPr lang="en-US" altLang="ar-SA"/>
              <a:t>FP</a:t>
            </a:r>
          </a:p>
        </p:txBody>
      </p:sp>
      <p:sp>
        <p:nvSpPr>
          <p:cNvPr id="51211" name="Text Box 14"/>
          <p:cNvSpPr txBox="1">
            <a:spLocks noChangeArrowheads="1"/>
          </p:cNvSpPr>
          <p:nvPr/>
        </p:nvSpPr>
        <p:spPr bwMode="auto">
          <a:xfrm>
            <a:off x="3352800" y="2209800"/>
            <a:ext cx="685800" cy="366713"/>
          </a:xfrm>
          <a:prstGeom prst="rect">
            <a:avLst/>
          </a:prstGeom>
          <a:noFill/>
          <a:ln w="9525">
            <a:noFill/>
            <a:miter lim="800000"/>
            <a:headEnd/>
            <a:tailEnd/>
          </a:ln>
        </p:spPr>
        <p:txBody>
          <a:bodyPr>
            <a:spAutoFit/>
          </a:bodyPr>
          <a:lstStyle/>
          <a:p>
            <a:pPr eaLnBrk="1" hangingPunct="1">
              <a:spcBef>
                <a:spcPct val="50000"/>
              </a:spcBef>
            </a:pPr>
            <a:r>
              <a:rPr lang="en-US" altLang="ar-SA"/>
              <a:t>ANC</a:t>
            </a:r>
          </a:p>
        </p:txBody>
      </p:sp>
      <p:sp>
        <p:nvSpPr>
          <p:cNvPr id="51212" name="Text Box 15"/>
          <p:cNvSpPr txBox="1">
            <a:spLocks noChangeArrowheads="1"/>
          </p:cNvSpPr>
          <p:nvPr/>
        </p:nvSpPr>
        <p:spPr bwMode="auto">
          <a:xfrm>
            <a:off x="5029200" y="1905000"/>
            <a:ext cx="838200" cy="779463"/>
          </a:xfrm>
          <a:prstGeom prst="rect">
            <a:avLst/>
          </a:prstGeom>
          <a:noFill/>
          <a:ln w="9525">
            <a:noFill/>
            <a:miter lim="800000"/>
            <a:headEnd/>
            <a:tailEnd/>
          </a:ln>
        </p:spPr>
        <p:txBody>
          <a:bodyPr>
            <a:spAutoFit/>
          </a:bodyPr>
          <a:lstStyle/>
          <a:p>
            <a:pPr eaLnBrk="1" hangingPunct="1">
              <a:spcBef>
                <a:spcPct val="50000"/>
              </a:spcBef>
            </a:pPr>
            <a:endParaRPr lang="en-US" altLang="ar-SA"/>
          </a:p>
          <a:p>
            <a:pPr eaLnBrk="1" hangingPunct="1">
              <a:spcBef>
                <a:spcPct val="50000"/>
              </a:spcBef>
            </a:pPr>
            <a:r>
              <a:rPr lang="en-US" altLang="ar-SA"/>
              <a:t>SD</a:t>
            </a:r>
          </a:p>
        </p:txBody>
      </p:sp>
      <p:sp>
        <p:nvSpPr>
          <p:cNvPr id="51213" name="Text Box 16"/>
          <p:cNvSpPr txBox="1">
            <a:spLocks noChangeArrowheads="1"/>
          </p:cNvSpPr>
          <p:nvPr/>
        </p:nvSpPr>
        <p:spPr bwMode="auto">
          <a:xfrm>
            <a:off x="6705600" y="2209800"/>
            <a:ext cx="762000" cy="366713"/>
          </a:xfrm>
          <a:prstGeom prst="rect">
            <a:avLst/>
          </a:prstGeom>
          <a:noFill/>
          <a:ln w="9525">
            <a:noFill/>
            <a:miter lim="800000"/>
            <a:headEnd/>
            <a:tailEnd/>
          </a:ln>
        </p:spPr>
        <p:txBody>
          <a:bodyPr>
            <a:spAutoFit/>
          </a:bodyPr>
          <a:lstStyle/>
          <a:p>
            <a:pPr eaLnBrk="1" hangingPunct="1">
              <a:spcBef>
                <a:spcPct val="50000"/>
              </a:spcBef>
            </a:pPr>
            <a:r>
              <a:rPr lang="en-US" altLang="ar-SA"/>
              <a:t>EOC</a:t>
            </a:r>
          </a:p>
        </p:txBody>
      </p:sp>
      <p:sp>
        <p:nvSpPr>
          <p:cNvPr id="51214" name="Text Box 17"/>
          <p:cNvSpPr txBox="1">
            <a:spLocks noChangeArrowheads="1"/>
          </p:cNvSpPr>
          <p:nvPr/>
        </p:nvSpPr>
        <p:spPr bwMode="auto">
          <a:xfrm>
            <a:off x="2057400" y="5334000"/>
            <a:ext cx="4953000" cy="366713"/>
          </a:xfrm>
          <a:prstGeom prst="rect">
            <a:avLst/>
          </a:prstGeom>
          <a:noFill/>
          <a:ln w="9525">
            <a:noFill/>
            <a:miter lim="800000"/>
            <a:headEnd/>
            <a:tailEnd/>
          </a:ln>
        </p:spPr>
        <p:txBody>
          <a:bodyPr>
            <a:spAutoFit/>
          </a:bodyPr>
          <a:lstStyle/>
          <a:p>
            <a:pPr eaLnBrk="1" hangingPunct="1">
              <a:spcBef>
                <a:spcPct val="50000"/>
              </a:spcBef>
            </a:pPr>
            <a:r>
              <a:rPr lang="en-US" altLang="ar-SA"/>
              <a:t>                   EQUITY FOR WOMEN</a:t>
            </a:r>
          </a:p>
        </p:txBody>
      </p:sp>
      <p:sp>
        <p:nvSpPr>
          <p:cNvPr id="51215" name="Text Box 18"/>
          <p:cNvSpPr txBox="1">
            <a:spLocks noChangeArrowheads="1"/>
          </p:cNvSpPr>
          <p:nvPr/>
        </p:nvSpPr>
        <p:spPr bwMode="auto">
          <a:xfrm>
            <a:off x="2743200" y="4495800"/>
            <a:ext cx="4343400" cy="366713"/>
          </a:xfrm>
          <a:prstGeom prst="rect">
            <a:avLst/>
          </a:prstGeom>
          <a:noFill/>
          <a:ln w="9525">
            <a:noFill/>
            <a:miter lim="800000"/>
            <a:headEnd/>
            <a:tailEnd/>
          </a:ln>
        </p:spPr>
        <p:txBody>
          <a:bodyPr>
            <a:spAutoFit/>
          </a:bodyPr>
          <a:lstStyle/>
          <a:p>
            <a:pPr eaLnBrk="1" hangingPunct="1">
              <a:spcBef>
                <a:spcPct val="50000"/>
              </a:spcBef>
            </a:pPr>
            <a:r>
              <a:rPr lang="en-US" altLang="ar-SA"/>
              <a:t>PRIMARY HEALTH CARE</a:t>
            </a:r>
          </a:p>
        </p:txBody>
      </p:sp>
      <p:sp>
        <p:nvSpPr>
          <p:cNvPr id="51216" name="Text Box 19"/>
          <p:cNvSpPr txBox="1">
            <a:spLocks noChangeArrowheads="1"/>
          </p:cNvSpPr>
          <p:nvPr/>
        </p:nvSpPr>
        <p:spPr bwMode="auto">
          <a:xfrm>
            <a:off x="2895600" y="3810000"/>
            <a:ext cx="3200400" cy="366713"/>
          </a:xfrm>
          <a:prstGeom prst="rect">
            <a:avLst/>
          </a:prstGeom>
          <a:noFill/>
          <a:ln w="9525">
            <a:noFill/>
            <a:miter lim="800000"/>
            <a:headEnd/>
            <a:tailEnd/>
          </a:ln>
        </p:spPr>
        <p:txBody>
          <a:bodyPr>
            <a:spAutoFit/>
          </a:bodyPr>
          <a:lstStyle/>
          <a:p>
            <a:pPr eaLnBrk="1" hangingPunct="1">
              <a:spcBef>
                <a:spcPct val="50000"/>
              </a:spcBef>
            </a:pPr>
            <a:r>
              <a:rPr lang="en-US" altLang="ar-SA"/>
              <a:t>BASIC MATERNITY CARE</a:t>
            </a:r>
          </a:p>
        </p:txBody>
      </p:sp>
      <p:sp>
        <p:nvSpPr>
          <p:cNvPr id="51217" name="Text Box 20"/>
          <p:cNvSpPr txBox="1">
            <a:spLocks noChangeArrowheads="1"/>
          </p:cNvSpPr>
          <p:nvPr/>
        </p:nvSpPr>
        <p:spPr bwMode="auto">
          <a:xfrm>
            <a:off x="609600" y="6096000"/>
            <a:ext cx="7924800" cy="641350"/>
          </a:xfrm>
          <a:prstGeom prst="rect">
            <a:avLst/>
          </a:prstGeom>
          <a:noFill/>
          <a:ln w="9525">
            <a:noFill/>
            <a:miter lim="800000"/>
            <a:headEnd/>
            <a:tailEnd/>
          </a:ln>
        </p:spPr>
        <p:txBody>
          <a:bodyPr>
            <a:spAutoFit/>
          </a:bodyPr>
          <a:lstStyle/>
          <a:p>
            <a:pPr eaLnBrk="1" hangingPunct="1">
              <a:spcBef>
                <a:spcPct val="50000"/>
              </a:spcBef>
            </a:pPr>
            <a:r>
              <a:rPr lang="en-US" altLang="ar-SA"/>
              <a:t>FP: Family planning, ANC: Antenatal care, SD : Clean safe delivery, EOC:Emergency obstetrics care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3200" smtClean="0">
                <a:latin typeface="Times New Roman" pitchFamily="18" charset="0"/>
                <a:ea typeface="+mj-ea"/>
                <a:cs typeface="Times New Roman" pitchFamily="18" charset="0"/>
              </a:rPr>
              <a:t>Specific Objectives of MCH</a:t>
            </a:r>
          </a:p>
        </p:txBody>
      </p:sp>
      <p:sp>
        <p:nvSpPr>
          <p:cNvPr id="13315" name="Rectangle 3"/>
          <p:cNvSpPr>
            <a:spLocks noGrp="1" noChangeArrowheads="1"/>
          </p:cNvSpPr>
          <p:nvPr>
            <p:ph type="body" idx="1"/>
          </p:nvPr>
        </p:nvSpPr>
        <p:spPr/>
        <p:txBody>
          <a:bodyPr/>
          <a:lstStyle/>
          <a:p>
            <a:pPr eaLnBrk="1" hangingPunct="1"/>
            <a:r>
              <a:rPr lang="en-US" altLang="en-US" sz="2400" smtClean="0">
                <a:latin typeface="Times New Roman" pitchFamily="18" charset="0"/>
                <a:cs typeface="Times New Roman" pitchFamily="18" charset="0"/>
              </a:rPr>
              <a:t>Reduction of maternal, perinatal, infant and childhood mortality and morbidity</a:t>
            </a:r>
          </a:p>
          <a:p>
            <a:pPr eaLnBrk="1" hangingPunct="1">
              <a:buFont typeface="Wingdings" pitchFamily="2" charset="2"/>
              <a:buNone/>
            </a:pPr>
            <a:endParaRPr lang="en-US" altLang="en-US" sz="2400" smtClean="0">
              <a:latin typeface="Times New Roman" pitchFamily="18" charset="0"/>
              <a:cs typeface="Times New Roman" pitchFamily="18" charset="0"/>
            </a:endParaRPr>
          </a:p>
          <a:p>
            <a:pPr eaLnBrk="1" hangingPunct="1"/>
            <a:r>
              <a:rPr lang="en-US" altLang="en-US" sz="2400" smtClean="0">
                <a:latin typeface="Times New Roman" pitchFamily="18" charset="0"/>
                <a:cs typeface="Times New Roman" pitchFamily="18" charset="0"/>
              </a:rPr>
              <a:t>Promotion of Reproductive health</a:t>
            </a:r>
          </a:p>
          <a:p>
            <a:pPr eaLnBrk="1" hangingPunct="1">
              <a:buFont typeface="Wingdings" pitchFamily="2" charset="2"/>
              <a:buNone/>
            </a:pPr>
            <a:endParaRPr lang="en-US" altLang="en-US" sz="2400" smtClean="0">
              <a:latin typeface="Times New Roman" pitchFamily="18" charset="0"/>
              <a:cs typeface="Times New Roman" pitchFamily="18" charset="0"/>
            </a:endParaRPr>
          </a:p>
          <a:p>
            <a:pPr eaLnBrk="1" hangingPunct="1"/>
            <a:r>
              <a:rPr lang="en-US" altLang="en-US" sz="2400" smtClean="0">
                <a:latin typeface="Times New Roman" pitchFamily="18" charset="0"/>
                <a:cs typeface="Times New Roman" pitchFamily="18" charset="0"/>
              </a:rPr>
              <a:t>Promotion of the physical and psychological development of the child and adolescent within the family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p:cNvPicPr>
          <p:nvPr/>
        </p:nvPicPr>
        <p:blipFill>
          <a:blip r:embed="rId2"/>
          <a:srcRect/>
          <a:stretch>
            <a:fillRect/>
          </a:stretch>
        </p:blipFill>
        <p:spPr bwMode="auto">
          <a:xfrm>
            <a:off x="0" y="965200"/>
            <a:ext cx="9144000" cy="4927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ttp://www.who.int/entity/life-course/partners/global-strategy/at-a-glance.jpg?ua=1"/>
          <p:cNvPicPr>
            <a:picLocks noChangeAspect="1" noChangeArrowheads="1"/>
          </p:cNvPicPr>
          <p:nvPr/>
        </p:nvPicPr>
        <p:blipFill>
          <a:blip r:embed="rId2"/>
          <a:srcRect/>
          <a:stretch>
            <a:fillRect/>
          </a:stretch>
        </p:blipFill>
        <p:spPr bwMode="auto">
          <a:xfrm>
            <a:off x="0" y="0"/>
            <a:ext cx="9220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200" dirty="0" smtClean="0">
                <a:latin typeface="Times New Roman" pitchFamily="18" charset="0"/>
                <a:ea typeface="+mj-ea"/>
                <a:cs typeface="Times New Roman" pitchFamily="18" charset="0"/>
              </a:rPr>
              <a:t>Other Interventions for Maternal Care</a:t>
            </a:r>
          </a:p>
        </p:txBody>
      </p:sp>
      <p:sp>
        <p:nvSpPr>
          <p:cNvPr id="20483" name="Rectangle 3"/>
          <p:cNvSpPr>
            <a:spLocks noGrp="1" noChangeArrowheads="1"/>
          </p:cNvSpPr>
          <p:nvPr>
            <p:ph type="body" idx="1"/>
          </p:nvPr>
        </p:nvSpPr>
        <p:spPr/>
        <p:txBody>
          <a:bodyPr/>
          <a:lstStyle/>
          <a:p>
            <a:pPr marL="609600" indent="-609600" eaLnBrk="1" hangingPunct="1">
              <a:buFont typeface="Wingdings" pitchFamily="2" charset="2"/>
              <a:buNone/>
              <a:defRPr/>
            </a:pPr>
            <a:r>
              <a:rPr lang="en-US" sz="2400" b="1" smtClean="0">
                <a:latin typeface="Times New Roman" pitchFamily="18" charset="0"/>
                <a:ea typeface="+mn-ea"/>
                <a:cs typeface="Times New Roman" pitchFamily="18" charset="0"/>
              </a:rPr>
              <a:t>Antenatal care</a:t>
            </a:r>
          </a:p>
          <a:p>
            <a:pPr marL="990600" lvl="1" indent="-533400" eaLnBrk="1" hangingPunct="1">
              <a:defRPr/>
            </a:pPr>
            <a:r>
              <a:rPr lang="en-US" sz="2400" smtClean="0">
                <a:latin typeface="Times New Roman" pitchFamily="18" charset="0"/>
                <a:cs typeface="Times New Roman" pitchFamily="18" charset="0"/>
              </a:rPr>
              <a:t>Nutrition support (anemia)</a:t>
            </a:r>
          </a:p>
          <a:p>
            <a:pPr marL="990600" lvl="1" indent="-533400" eaLnBrk="1" hangingPunct="1">
              <a:defRPr/>
            </a:pPr>
            <a:r>
              <a:rPr lang="en-US" sz="2400" smtClean="0">
                <a:latin typeface="Times New Roman" pitchFamily="18" charset="0"/>
                <a:cs typeface="Times New Roman" pitchFamily="18" charset="0"/>
              </a:rPr>
              <a:t>Personal hygiene, dental care, rest and sleep</a:t>
            </a:r>
          </a:p>
          <a:p>
            <a:pPr marL="990600" lvl="1" indent="-533400" eaLnBrk="1" hangingPunct="1">
              <a:defRPr/>
            </a:pPr>
            <a:r>
              <a:rPr lang="en-US" sz="2400" smtClean="0">
                <a:latin typeface="Times New Roman" pitchFamily="18" charset="0"/>
                <a:cs typeface="Times New Roman" pitchFamily="18" charset="0"/>
              </a:rPr>
              <a:t>Immunization (mother and the new born)</a:t>
            </a:r>
          </a:p>
          <a:p>
            <a:pPr marL="990600" lvl="1" indent="-533400" eaLnBrk="1" hangingPunct="1">
              <a:defRPr/>
            </a:pPr>
            <a:r>
              <a:rPr lang="en-US" sz="2400" smtClean="0">
                <a:latin typeface="Times New Roman" pitchFamily="18" charset="0"/>
                <a:cs typeface="Times New Roman" pitchFamily="18" charset="0"/>
              </a:rPr>
              <a:t>Education on delivery and care of the new born</a:t>
            </a:r>
          </a:p>
          <a:p>
            <a:pPr marL="990600" lvl="1" indent="-533400" eaLnBrk="1" hangingPunct="1">
              <a:defRPr/>
            </a:pPr>
            <a:r>
              <a:rPr lang="en-US" sz="2400" smtClean="0">
                <a:latin typeface="Times New Roman" pitchFamily="18" charset="0"/>
                <a:cs typeface="Times New Roman" pitchFamily="18" charset="0"/>
              </a:rPr>
              <a:t>Identifying high risk pregnancies</a:t>
            </a:r>
          </a:p>
          <a:p>
            <a:pPr marL="990600" lvl="1" indent="-533400" eaLnBrk="1" hangingPunct="1">
              <a:defRPr/>
            </a:pPr>
            <a:r>
              <a:rPr lang="en-US" sz="2400" smtClean="0">
                <a:latin typeface="Times New Roman" pitchFamily="18" charset="0"/>
                <a:cs typeface="Times New Roman" pitchFamily="18" charset="0"/>
              </a:rPr>
              <a:t>Emphasizing on ANC visits and maintenance of AN card</a:t>
            </a:r>
          </a:p>
          <a:p>
            <a:pPr marL="990600" lvl="1" indent="-533400" eaLnBrk="1" hangingPunct="1">
              <a:defRPr/>
            </a:pPr>
            <a:r>
              <a:rPr lang="en-US" sz="2400" smtClean="0">
                <a:latin typeface="Times New Roman" pitchFamily="18" charset="0"/>
                <a:cs typeface="Times New Roman" pitchFamily="18" charset="0"/>
              </a:rPr>
              <a:t>Importance and management of lactation </a:t>
            </a:r>
          </a:p>
          <a:p>
            <a:pPr marL="990600" lvl="1" indent="-533400" eaLnBrk="1" hangingPunct="1">
              <a:defRPr/>
            </a:pPr>
            <a:r>
              <a:rPr lang="en-US" sz="2400" smtClean="0">
                <a:latin typeface="Times New Roman" pitchFamily="18" charset="0"/>
                <a:cs typeface="Times New Roman" pitchFamily="18" charset="0"/>
              </a:rPr>
              <a:t>Advise on birth spacing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lstStyle/>
          <a:p>
            <a:pPr>
              <a:defRPr/>
            </a:pPr>
            <a:r>
              <a:rPr lang="en-US"/>
              <a:t>Maternal Mortality Indicators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tLang="en-US" sz="3600" smtClean="0"/>
          </a:p>
        </p:txBody>
      </p:sp>
      <p:sp>
        <p:nvSpPr>
          <p:cNvPr id="3" name="Content Placeholder 2"/>
          <p:cNvSpPr>
            <a:spLocks noGrp="1"/>
          </p:cNvSpPr>
          <p:nvPr>
            <p:ph idx="1"/>
          </p:nvPr>
        </p:nvSpPr>
        <p:spPr/>
        <p:txBody>
          <a:bodyPr/>
          <a:lstStyle/>
          <a:p>
            <a:r>
              <a:rPr lang="en-US" altLang="en-US" sz="2800" smtClean="0"/>
              <a:t>Maternal mortality ratio</a:t>
            </a:r>
          </a:p>
          <a:p>
            <a:r>
              <a:rPr lang="en-US" altLang="en-US" sz="2800" smtClean="0"/>
              <a:t>Maternal mortality rate</a:t>
            </a:r>
          </a:p>
          <a:p>
            <a:r>
              <a:rPr lang="en-US" altLang="en-US" sz="2800" smtClean="0"/>
              <a:t>Life-time risk of maternal morality</a:t>
            </a:r>
          </a:p>
          <a:p>
            <a:r>
              <a:rPr lang="en-US" altLang="en-US" sz="2800" smtClean="0"/>
              <a:t>Proportion maternal</a:t>
            </a:r>
          </a:p>
          <a:p>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p:cNvPicPr>
          <p:nvPr/>
        </p:nvPicPr>
        <p:blipFill>
          <a:blip r:embed="rId2"/>
          <a:srcRect/>
          <a:stretch>
            <a:fillRect/>
          </a:stretch>
        </p:blipFill>
        <p:spPr bwMode="auto">
          <a:xfrm>
            <a:off x="0" y="39688"/>
            <a:ext cx="9144000" cy="677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p:cNvPicPr>
          <p:nvPr/>
        </p:nvPicPr>
        <p:blipFill>
          <a:blip r:embed="rId2"/>
          <a:srcRect/>
          <a:stretch>
            <a:fillRect/>
          </a:stretch>
        </p:blipFill>
        <p:spPr bwMode="auto">
          <a:xfrm>
            <a:off x="11113" y="0"/>
            <a:ext cx="91217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ea typeface="+mj-ea"/>
              </a:rPr>
              <a:t>Other Maternal Mortality Indicators</a:t>
            </a:r>
            <a:endParaRPr lang="en-US" sz="3600" dirty="0">
              <a:ea typeface="+mj-ea"/>
            </a:endParaRPr>
          </a:p>
        </p:txBody>
      </p:sp>
      <p:sp>
        <p:nvSpPr>
          <p:cNvPr id="3" name="Content Placeholder 2"/>
          <p:cNvSpPr>
            <a:spLocks noGrp="1"/>
          </p:cNvSpPr>
          <p:nvPr>
            <p:ph idx="1"/>
          </p:nvPr>
        </p:nvSpPr>
        <p:spPr/>
        <p:txBody>
          <a:bodyPr/>
          <a:lstStyle/>
          <a:p>
            <a:r>
              <a:rPr lang="en-US" altLang="en-US" sz="2400" b="1" smtClean="0">
                <a:solidFill>
                  <a:srgbClr val="0000B3"/>
                </a:solidFill>
                <a:latin typeface="Times New Roman" pitchFamily="18" charset="0"/>
                <a:cs typeface="Times New Roman" pitchFamily="18" charset="0"/>
              </a:rPr>
              <a:t>Life time risk of maternal mortality</a:t>
            </a:r>
            <a:r>
              <a:rPr lang="en-US" altLang="en-US" sz="2400" smtClean="0">
                <a:solidFill>
                  <a:srgbClr val="0000B3"/>
                </a:solidFill>
                <a:latin typeface="Times New Roman" pitchFamily="18" charset="0"/>
                <a:cs typeface="Times New Roman" pitchFamily="18" charset="0"/>
              </a:rPr>
              <a:t> </a:t>
            </a:r>
            <a:r>
              <a:rPr lang="en-US" altLang="en-US" sz="2400" smtClean="0">
                <a:latin typeface="Times New Roman" pitchFamily="18" charset="0"/>
                <a:cs typeface="Times New Roman" pitchFamily="18" charset="0"/>
              </a:rPr>
              <a:t>= (N of maternal deaths over the reproductive life span) / (women entering the reproductive period) </a:t>
            </a:r>
          </a:p>
          <a:p>
            <a:pPr>
              <a:buFont typeface="Wingdings" pitchFamily="2" charset="2"/>
              <a:buNone/>
            </a:pPr>
            <a:endParaRPr lang="en-US" altLang="en-US" sz="2400" smtClean="0">
              <a:latin typeface="Times New Roman" pitchFamily="18" charset="0"/>
              <a:cs typeface="Times New Roman" pitchFamily="18" charset="0"/>
            </a:endParaRPr>
          </a:p>
          <a:p>
            <a:r>
              <a:rPr lang="en-US" altLang="en-US" sz="2400" b="1" smtClean="0">
                <a:solidFill>
                  <a:srgbClr val="0000B3"/>
                </a:solidFill>
                <a:latin typeface="Times New Roman" pitchFamily="18" charset="0"/>
                <a:cs typeface="Times New Roman" pitchFamily="18" charset="0"/>
              </a:rPr>
              <a:t>Proportion maternal</a:t>
            </a:r>
            <a:r>
              <a:rPr lang="en-US" altLang="en-US" sz="2400" smtClean="0">
                <a:solidFill>
                  <a:srgbClr val="0000B3"/>
                </a:solidFill>
                <a:latin typeface="Times New Roman" pitchFamily="18" charset="0"/>
                <a:cs typeface="Times New Roman" pitchFamily="18" charset="0"/>
              </a:rPr>
              <a:t> = </a:t>
            </a:r>
            <a:r>
              <a:rPr lang="en-US" altLang="en-US" sz="2400" smtClean="0">
                <a:latin typeface="Times New Roman" pitchFamily="18" charset="0"/>
                <a:cs typeface="Times New Roman" pitchFamily="18" charset="0"/>
              </a:rPr>
              <a:t>proportion of all female deaths due to maternal causes = (N of maternal deaths in a period/Number of all female deaths in same period) * 100</a:t>
            </a:r>
          </a:p>
          <a:p>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ea typeface="+mj-ea"/>
              </a:rPr>
              <a:t>Child Health</a:t>
            </a:r>
          </a:p>
        </p:txBody>
      </p:sp>
      <p:pic>
        <p:nvPicPr>
          <p:cNvPr id="60418" name="Picture 4" descr="weaning food"/>
          <p:cNvPicPr>
            <a:picLocks noGrp="1" noChangeAspect="1" noChangeArrowheads="1"/>
          </p:cNvPicPr>
          <p:nvPr>
            <p:ph type="body" idx="1"/>
          </p:nvPr>
        </p:nvPicPr>
        <p:blipFill>
          <a:blip r:embed="rId2"/>
          <a:srcRect/>
          <a:stretch>
            <a:fillRect/>
          </a:stretch>
        </p:blipFill>
        <p:spPr>
          <a:xfrm>
            <a:off x="2682875" y="1447800"/>
            <a:ext cx="3814763" cy="48768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417638"/>
          </a:xfrm>
        </p:spPr>
        <p:txBody>
          <a:bodyPr/>
          <a:lstStyle/>
          <a:p>
            <a:pPr eaLnBrk="1" hangingPunct="1"/>
            <a:r>
              <a:rPr lang="en-US" altLang="en-US" sz="3200" smtClean="0">
                <a:latin typeface="Times New Roman" pitchFamily="18" charset="0"/>
                <a:cs typeface="Times New Roman" pitchFamily="18" charset="0"/>
              </a:rPr>
              <a:t>Facts about child health </a:t>
            </a:r>
            <a:endParaRPr lang="en-US" altLang="en-US" smtClean="0"/>
          </a:p>
        </p:txBody>
      </p:sp>
      <p:sp>
        <p:nvSpPr>
          <p:cNvPr id="15363" name="Rectangle 3"/>
          <p:cNvSpPr>
            <a:spLocks noGrp="1" noChangeArrowheads="1"/>
          </p:cNvSpPr>
          <p:nvPr>
            <p:ph type="body" idx="1"/>
          </p:nvPr>
        </p:nvSpPr>
        <p:spPr>
          <a:xfrm>
            <a:off x="0" y="1905000"/>
            <a:ext cx="9144000" cy="4953000"/>
          </a:xfrm>
        </p:spPr>
        <p:txBody>
          <a:bodyPr/>
          <a:lstStyle/>
          <a:p>
            <a:r>
              <a:rPr lang="en-US" altLang="en-US" sz="2400" dirty="0" smtClean="0">
                <a:effectLst/>
              </a:rPr>
              <a:t>5.9 million children under the age of 5 died in 2015.</a:t>
            </a:r>
          </a:p>
          <a:p>
            <a:r>
              <a:rPr lang="en-US" altLang="en-US" sz="2400" dirty="0" smtClean="0">
                <a:effectLst/>
              </a:rPr>
              <a:t>More than half of these early child deaths are due to conditions that could be prevented or treated with access to simple, affordable interventions.</a:t>
            </a:r>
          </a:p>
          <a:p>
            <a:r>
              <a:rPr lang="en-US" altLang="en-US" sz="2400" dirty="0" smtClean="0">
                <a:solidFill>
                  <a:srgbClr val="FFFF00"/>
                </a:solidFill>
                <a:effectLst/>
              </a:rPr>
              <a:t>Leading causes of death in under-5 children are preterm birth complications, pneumonia, birth asphyxia, </a:t>
            </a:r>
            <a:r>
              <a:rPr lang="en-US" altLang="en-US" sz="2400" dirty="0" err="1" smtClean="0">
                <a:solidFill>
                  <a:srgbClr val="FFFF00"/>
                </a:solidFill>
                <a:effectLst/>
              </a:rPr>
              <a:t>diarrhoea</a:t>
            </a:r>
            <a:r>
              <a:rPr lang="en-US" altLang="en-US" sz="2400" dirty="0" smtClean="0">
                <a:solidFill>
                  <a:srgbClr val="FFFF00"/>
                </a:solidFill>
                <a:effectLst/>
              </a:rPr>
              <a:t> and malaria.</a:t>
            </a:r>
            <a:r>
              <a:rPr lang="en-US" altLang="en-US" sz="2400" dirty="0" smtClean="0">
                <a:effectLst/>
              </a:rPr>
              <a:t> About 45% of all child deaths are linked to malnutrition.</a:t>
            </a:r>
          </a:p>
          <a:p>
            <a:r>
              <a:rPr lang="en-US" altLang="en-US" sz="2400" dirty="0" smtClean="0">
                <a:effectLst/>
              </a:rPr>
              <a:t>Children in sub-Saharan Africa are more than 14 times more likely to die before the age of 5 than children in developed regions.</a:t>
            </a:r>
          </a:p>
          <a:p>
            <a:pPr eaLnBrk="1" hangingPunct="1">
              <a:lnSpc>
                <a:spcPct val="80000"/>
              </a:lnSpc>
            </a:pPr>
            <a:endParaRPr lang="en-US" alt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200" smtClean="0">
                <a:latin typeface="Times New Roman" pitchFamily="18" charset="0"/>
                <a:ea typeface="+mj-ea"/>
                <a:cs typeface="Times New Roman" pitchFamily="18" charset="0"/>
              </a:rPr>
              <a:t>Components of MCH</a:t>
            </a:r>
          </a:p>
        </p:txBody>
      </p:sp>
      <p:sp>
        <p:nvSpPr>
          <p:cNvPr id="32771" name="Rectangle 3"/>
          <p:cNvSpPr>
            <a:spLocks noGrp="1" noChangeArrowheads="1"/>
          </p:cNvSpPr>
          <p:nvPr>
            <p:ph type="body" idx="1"/>
          </p:nvPr>
        </p:nvSpPr>
        <p:spPr/>
        <p:txBody>
          <a:bodyPr/>
          <a:lstStyle/>
          <a:p>
            <a:pPr eaLnBrk="1" hangingPunct="1">
              <a:defRPr/>
            </a:pPr>
            <a:r>
              <a:rPr lang="en-US" sz="2400" smtClean="0">
                <a:latin typeface="Times New Roman" pitchFamily="18" charset="0"/>
                <a:ea typeface="+mn-ea"/>
                <a:cs typeface="Times New Roman" pitchFamily="18" charset="0"/>
              </a:rPr>
              <a:t>Maternal health  </a:t>
            </a:r>
          </a:p>
          <a:p>
            <a:pPr eaLnBrk="1" hangingPunct="1">
              <a:defRPr/>
            </a:pPr>
            <a:r>
              <a:rPr lang="en-US" sz="2400" smtClean="0">
                <a:latin typeface="Times New Roman" pitchFamily="18" charset="0"/>
                <a:ea typeface="+mn-ea"/>
                <a:cs typeface="Times New Roman" pitchFamily="18" charset="0"/>
              </a:rPr>
              <a:t>Family planning</a:t>
            </a:r>
          </a:p>
          <a:p>
            <a:pPr eaLnBrk="1" hangingPunct="1">
              <a:defRPr/>
            </a:pPr>
            <a:r>
              <a:rPr lang="en-US" sz="2400" smtClean="0">
                <a:latin typeface="Times New Roman" pitchFamily="18" charset="0"/>
                <a:ea typeface="+mn-ea"/>
                <a:cs typeface="Times New Roman" pitchFamily="18" charset="0"/>
              </a:rPr>
              <a:t>Child health </a:t>
            </a:r>
          </a:p>
          <a:p>
            <a:pPr eaLnBrk="1" hangingPunct="1">
              <a:defRPr/>
            </a:pPr>
            <a:r>
              <a:rPr lang="en-US" sz="2400" smtClean="0">
                <a:latin typeface="Times New Roman" pitchFamily="18" charset="0"/>
                <a:ea typeface="+mn-ea"/>
                <a:cs typeface="Times New Roman" pitchFamily="18" charset="0"/>
              </a:rPr>
              <a:t>School health </a:t>
            </a:r>
          </a:p>
          <a:p>
            <a:pPr eaLnBrk="1" hangingPunct="1">
              <a:defRPr/>
            </a:pPr>
            <a:r>
              <a:rPr lang="en-US" sz="2400" smtClean="0">
                <a:latin typeface="Times New Roman" pitchFamily="18" charset="0"/>
                <a:ea typeface="+mn-ea"/>
                <a:cs typeface="Times New Roman" pitchFamily="18" charset="0"/>
              </a:rPr>
              <a:t>Handicapped children</a:t>
            </a:r>
          </a:p>
          <a:p>
            <a:pPr eaLnBrk="1" hangingPunct="1">
              <a:defRPr/>
            </a:pPr>
            <a:r>
              <a:rPr lang="en-US" sz="2400" smtClean="0">
                <a:latin typeface="Times New Roman" pitchFamily="18" charset="0"/>
                <a:ea typeface="+mn-ea"/>
                <a:cs typeface="Times New Roman" pitchFamily="18" charset="0"/>
              </a:rPr>
              <a:t>Care of children in special setting such as Day care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3200" smtClean="0">
                <a:latin typeface="Times New Roman" pitchFamily="18" charset="0"/>
                <a:ea typeface="+mj-ea"/>
                <a:cs typeface="Times New Roman" pitchFamily="18" charset="0"/>
              </a:rPr>
              <a:t>Childhood health problems</a:t>
            </a:r>
          </a:p>
        </p:txBody>
      </p:sp>
      <p:sp>
        <p:nvSpPr>
          <p:cNvPr id="25603" name="Rectangle 3"/>
          <p:cNvSpPr>
            <a:spLocks noGrp="1" noChangeArrowheads="1"/>
          </p:cNvSpPr>
          <p:nvPr>
            <p:ph type="body" idx="1"/>
          </p:nvPr>
        </p:nvSpPr>
        <p:spPr/>
        <p:txBody>
          <a:bodyPr/>
          <a:lstStyle/>
          <a:p>
            <a:pPr marL="533400" indent="-533400" eaLnBrk="1" hangingPunct="1">
              <a:lnSpc>
                <a:spcPct val="90000"/>
              </a:lnSpc>
              <a:buFont typeface="Wingdings" pitchFamily="2" charset="2"/>
              <a:buNone/>
            </a:pPr>
            <a:r>
              <a:rPr lang="en-US" altLang="en-US" sz="2400" b="1" smtClean="0"/>
              <a:t>2.	Malnutrition:</a:t>
            </a:r>
            <a:endParaRPr lang="en-US" altLang="en-US" sz="2400" smtClean="0"/>
          </a:p>
          <a:p>
            <a:pPr marL="533400" indent="-533400" eaLnBrk="1" hangingPunct="1">
              <a:lnSpc>
                <a:spcPct val="90000"/>
              </a:lnSpc>
              <a:buFont typeface="Wingdings" pitchFamily="2" charset="2"/>
              <a:buNone/>
            </a:pPr>
            <a:r>
              <a:rPr lang="en-US" altLang="en-US" sz="2400" smtClean="0"/>
              <a:t>	e.g. protein energy malnutrition, iron deficiency anemia, rickets and vitamins deficiencies.</a:t>
            </a:r>
            <a:endParaRPr lang="en-US" altLang="en-US" sz="2400" b="1" smtClean="0"/>
          </a:p>
          <a:p>
            <a:pPr marL="533400" indent="-533400" eaLnBrk="1" hangingPunct="1">
              <a:lnSpc>
                <a:spcPct val="90000"/>
              </a:lnSpc>
              <a:buFontTx/>
              <a:buAutoNum type="arabicPeriod" startAt="3"/>
            </a:pPr>
            <a:r>
              <a:rPr lang="en-US" altLang="en-US" sz="2400" b="1" smtClean="0"/>
              <a:t>Injuries:</a:t>
            </a:r>
          </a:p>
          <a:p>
            <a:pPr marL="533400" indent="-533400" eaLnBrk="1" hangingPunct="1">
              <a:lnSpc>
                <a:spcPct val="90000"/>
              </a:lnSpc>
              <a:buFont typeface="Wingdings" pitchFamily="2" charset="2"/>
              <a:buNone/>
            </a:pPr>
            <a:r>
              <a:rPr lang="en-US" altLang="en-US" sz="2400" smtClean="0"/>
              <a:t>	Of several categories including:-</a:t>
            </a:r>
          </a:p>
          <a:p>
            <a:pPr marL="914400" lvl="1" indent="-457200" eaLnBrk="1" hangingPunct="1">
              <a:lnSpc>
                <a:spcPct val="90000"/>
              </a:lnSpc>
            </a:pPr>
            <a:r>
              <a:rPr lang="en-US" altLang="en-US" sz="2400" smtClean="0"/>
              <a:t>Wounds and fractures</a:t>
            </a:r>
          </a:p>
          <a:p>
            <a:pPr marL="914400" lvl="1" indent="-457200" eaLnBrk="1" hangingPunct="1">
              <a:lnSpc>
                <a:spcPct val="90000"/>
              </a:lnSpc>
            </a:pPr>
            <a:r>
              <a:rPr lang="en-US" altLang="en-US" sz="2400" smtClean="0"/>
              <a:t>Chemical poisoning</a:t>
            </a:r>
          </a:p>
          <a:p>
            <a:pPr marL="914400" lvl="1" indent="-457200" eaLnBrk="1" hangingPunct="1">
              <a:lnSpc>
                <a:spcPct val="90000"/>
              </a:lnSpc>
            </a:pPr>
            <a:r>
              <a:rPr lang="en-US" altLang="en-US" sz="2400" smtClean="0"/>
              <a:t>Swallowing of objects</a:t>
            </a:r>
          </a:p>
          <a:p>
            <a:pPr marL="914400" lvl="1" indent="-457200" eaLnBrk="1" hangingPunct="1">
              <a:lnSpc>
                <a:spcPct val="90000"/>
              </a:lnSpc>
            </a:pPr>
            <a:r>
              <a:rPr lang="en-US" altLang="en-US" sz="2400" smtClean="0"/>
              <a:t>Road Traffic Accidents </a:t>
            </a:r>
          </a:p>
          <a:p>
            <a:pPr marL="914400" lvl="1" indent="-457200" eaLnBrk="1" hangingPunct="1">
              <a:lnSpc>
                <a:spcPct val="90000"/>
              </a:lnSpc>
            </a:pPr>
            <a:r>
              <a:rPr lang="en-US" altLang="en-US" sz="2400" smtClean="0"/>
              <a:t>Burns </a:t>
            </a:r>
          </a:p>
          <a:p>
            <a:pPr marL="914400" lvl="1" indent="-457200" eaLnBrk="1" hangingPunct="1">
              <a:lnSpc>
                <a:spcPct val="90000"/>
              </a:lnSpc>
            </a:pPr>
            <a:r>
              <a:rPr lang="en-US" altLang="en-US" sz="2400" smtClean="0"/>
              <a:t>Drowning</a:t>
            </a:r>
          </a:p>
        </p:txBody>
      </p:sp>
      <p:pic>
        <p:nvPicPr>
          <p:cNvPr id="63491" name="Picture 1"/>
          <p:cNvPicPr>
            <a:picLocks noChangeAspect="1"/>
          </p:cNvPicPr>
          <p:nvPr/>
        </p:nvPicPr>
        <p:blipFill>
          <a:blip r:embed="rId2"/>
          <a:srcRect/>
          <a:stretch>
            <a:fillRect/>
          </a:stretch>
        </p:blipFill>
        <p:spPr bwMode="auto">
          <a:xfrm>
            <a:off x="0" y="227013"/>
            <a:ext cx="9144000" cy="640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p:cNvPicPr>
          <p:nvPr/>
        </p:nvPicPr>
        <p:blipFill>
          <a:blip r:embed="rId2"/>
          <a:srcRect/>
          <a:stretch>
            <a:fillRect/>
          </a:stretch>
        </p:blipFill>
        <p:spPr bwMode="auto">
          <a:xfrm>
            <a:off x="685800" y="0"/>
            <a:ext cx="7924800"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6"/>
          <p:cNvPicPr>
            <a:picLocks noChangeAspect="1"/>
          </p:cNvPicPr>
          <p:nvPr/>
        </p:nvPicPr>
        <p:blipFill>
          <a:blip r:embed="rId2"/>
          <a:srcRect/>
          <a:stretch>
            <a:fillRect/>
          </a:stretch>
        </p:blipFill>
        <p:spPr bwMode="auto">
          <a:xfrm>
            <a:off x="1549400" y="0"/>
            <a:ext cx="6043613"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Emerging Issues in child health </a:t>
            </a:r>
            <a:endParaRPr lang="en-US" dirty="0"/>
          </a:p>
        </p:txBody>
      </p:sp>
      <p:sp>
        <p:nvSpPr>
          <p:cNvPr id="3" name="Content Placeholder 2"/>
          <p:cNvSpPr>
            <a:spLocks noGrp="1"/>
          </p:cNvSpPr>
          <p:nvPr>
            <p:ph idx="1"/>
          </p:nvPr>
        </p:nvSpPr>
        <p:spPr/>
        <p:txBody>
          <a:bodyPr/>
          <a:lstStyle/>
          <a:p>
            <a:r>
              <a:rPr lang="en-US" altLang="en-US" smtClean="0">
                <a:effectLst/>
              </a:rPr>
              <a:t>Congenital anomalies</a:t>
            </a:r>
          </a:p>
          <a:p>
            <a:r>
              <a:rPr lang="en-US" altLang="en-US" smtClean="0">
                <a:effectLst/>
              </a:rPr>
              <a:t>Injuries</a:t>
            </a:r>
          </a:p>
          <a:p>
            <a:r>
              <a:rPr lang="en-US" altLang="en-US" smtClean="0">
                <a:effectLst/>
              </a:rPr>
              <a:t> Non-communicable diseases (chronic respiratory diseases, acquired heart diseases, childhood cancers, diabetes, and obesity)</a:t>
            </a:r>
          </a:p>
          <a:p>
            <a:endParaRPr lang="en-US" alt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lstStyle/>
          <a:p>
            <a:r>
              <a:rPr lang="en-US" altLang="en-US" b="1" smtClean="0">
                <a:solidFill>
                  <a:srgbClr val="FFFF00"/>
                </a:solidFill>
                <a:effectLst/>
              </a:rPr>
              <a:t>Global response ???</a:t>
            </a:r>
            <a:endParaRPr lang="en-US" altLang="en-US" smtClean="0">
              <a:solidFill>
                <a:srgbClr val="FFFF00"/>
              </a:solidFill>
            </a:endParaRPr>
          </a:p>
        </p:txBody>
      </p:sp>
      <p:sp>
        <p:nvSpPr>
          <p:cNvPr id="3" name="Content Placeholder 2"/>
          <p:cNvSpPr>
            <a:spLocks noGrp="1"/>
          </p:cNvSpPr>
          <p:nvPr>
            <p:ph idx="1"/>
          </p:nvPr>
        </p:nvSpPr>
        <p:spPr/>
        <p:txBody>
          <a:bodyPr/>
          <a:lstStyle/>
          <a:p>
            <a:endParaRPr lang="en-US" alt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p:cNvPicPr>
          <p:nvPr/>
        </p:nvPicPr>
        <p:blipFill>
          <a:blip r:embed="rId2" cstate="print"/>
          <a:srcRect/>
          <a:stretch>
            <a:fillRect/>
          </a:stretch>
        </p:blipFill>
        <p:spPr bwMode="auto">
          <a:xfrm>
            <a:off x="290513" y="0"/>
            <a:ext cx="8562975"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smtClean="0">
                <a:effectLst/>
              </a:rPr>
              <a:t>Global response</a:t>
            </a:r>
            <a:endParaRPr lang="en-US" altLang="en-US" smtClean="0"/>
          </a:p>
        </p:txBody>
      </p:sp>
      <p:sp>
        <p:nvSpPr>
          <p:cNvPr id="3" name="Content Placeholder 2"/>
          <p:cNvSpPr>
            <a:spLocks noGrp="1"/>
          </p:cNvSpPr>
          <p:nvPr>
            <p:ph idx="1"/>
          </p:nvPr>
        </p:nvSpPr>
        <p:spPr/>
        <p:txBody>
          <a:bodyPr/>
          <a:lstStyle/>
          <a:p>
            <a:r>
              <a:rPr lang="en-US" altLang="en-US" b="1" smtClean="0">
                <a:effectLst/>
              </a:rPr>
              <a:t>Sustainable Development Goal 3</a:t>
            </a:r>
          </a:p>
          <a:p>
            <a:pPr lvl="1"/>
            <a:endParaRPr lang="en-US" altLang="en-US" sz="2000" smtClean="0">
              <a:effectLst/>
              <a:latin typeface="Times New Roman" pitchFamily="18" charset="0"/>
              <a:cs typeface="Times New Roman" pitchFamily="18" charset="0"/>
            </a:endParaRPr>
          </a:p>
          <a:p>
            <a:pPr lvl="1"/>
            <a:r>
              <a:rPr lang="en-US" altLang="en-US" sz="2000" smtClean="0">
                <a:effectLst/>
                <a:latin typeface="Times New Roman" pitchFamily="18" charset="0"/>
                <a:cs typeface="Times New Roman" pitchFamily="18" charset="0"/>
              </a:rPr>
              <a:t>The Sustainable Development Goals (SDGs) adopted by the United Nations in 2015 aim to ensure healthy lives and promote well-being for all children. The SDG goal 3 target 3.2 is to end preventable deaths of newborns and under-5 children by 2030.</a:t>
            </a:r>
          </a:p>
          <a:p>
            <a:r>
              <a:rPr lang="en-US" altLang="en-US" smtClean="0"/>
              <a:t/>
            </a:r>
            <a:br>
              <a:rPr lang="en-US" altLang="en-US" smtClean="0"/>
            </a:br>
            <a:endParaRPr lang="en-US" alt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lstStyle/>
          <a:p>
            <a:pPr>
              <a:defRPr/>
            </a:pPr>
            <a:r>
              <a:rPr lang="en-US" dirty="0" smtClean="0"/>
              <a:t>Other interventions and strategies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i="1" smtClean="0">
                <a:latin typeface="Algerian" pitchFamily="82" charset="0"/>
              </a:rPr>
              <a:t>Maternal Health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p:cNvPicPr>
            <a:picLocks noChangeAspect="1"/>
          </p:cNvPicPr>
          <p:nvPr/>
        </p:nvPicPr>
        <p:blipFill>
          <a:blip r:embed="rId2"/>
          <a:srcRect/>
          <a:stretch>
            <a:fillRect/>
          </a:stretch>
        </p:blipFill>
        <p:spPr bwMode="auto">
          <a:xfrm>
            <a:off x="0" y="533400"/>
            <a:ext cx="9144000" cy="4835525"/>
          </a:xfrm>
          <a:prstGeom prst="rect">
            <a:avLst/>
          </a:prstGeom>
          <a:noFill/>
          <a:ln w="9525">
            <a:noFill/>
            <a:miter lim="800000"/>
            <a:headEnd/>
            <a:tailEnd/>
          </a:ln>
        </p:spPr>
      </p:pic>
      <p:sp>
        <p:nvSpPr>
          <p:cNvPr id="83970" name="TextBox 3"/>
          <p:cNvSpPr txBox="1">
            <a:spLocks noChangeArrowheads="1"/>
          </p:cNvSpPr>
          <p:nvPr/>
        </p:nvSpPr>
        <p:spPr bwMode="auto">
          <a:xfrm>
            <a:off x="533400" y="5638800"/>
            <a:ext cx="8382000" cy="1200150"/>
          </a:xfrm>
          <a:prstGeom prst="rect">
            <a:avLst/>
          </a:prstGeom>
          <a:noFill/>
          <a:ln w="9525">
            <a:noFill/>
            <a:miter lim="800000"/>
            <a:headEnd/>
            <a:tailEnd/>
          </a:ln>
        </p:spPr>
        <p:txBody>
          <a:bodyPr>
            <a:spAutoFit/>
          </a:bodyPr>
          <a:lstStyle/>
          <a:p>
            <a:r>
              <a:rPr lang="en-US" b="1"/>
              <a:t>Three-year study identifies key interventions to reduce maternal, newborn and child deaths</a:t>
            </a:r>
          </a:p>
          <a:p>
            <a:r>
              <a:rPr lang="en-US"/>
              <a:t>http://www.who.int/mediacentre/news/releases/2011/essential_interventions_onepager.pdf?ua=1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spect="1"/>
          </p:cNvPicPr>
          <p:nvPr/>
        </p:nvPicPr>
        <p:blipFill>
          <a:blip r:embed="rId2"/>
          <a:srcRect/>
          <a:stretch>
            <a:fillRect/>
          </a:stretch>
        </p:blipFill>
        <p:spPr bwMode="auto">
          <a:xfrm>
            <a:off x="0" y="457200"/>
            <a:ext cx="9144000" cy="4772025"/>
          </a:xfrm>
          <a:prstGeom prst="rect">
            <a:avLst/>
          </a:prstGeom>
          <a:noFill/>
          <a:ln w="9525">
            <a:noFill/>
            <a:miter lim="800000"/>
            <a:headEnd/>
            <a:tailEnd/>
          </a:ln>
        </p:spPr>
      </p:pic>
      <p:sp>
        <p:nvSpPr>
          <p:cNvPr id="84994" name="TextBox 3"/>
          <p:cNvSpPr txBox="1">
            <a:spLocks noChangeArrowheads="1"/>
          </p:cNvSpPr>
          <p:nvPr/>
        </p:nvSpPr>
        <p:spPr bwMode="auto">
          <a:xfrm>
            <a:off x="304800" y="5486400"/>
            <a:ext cx="8534400" cy="1754188"/>
          </a:xfrm>
          <a:prstGeom prst="rect">
            <a:avLst/>
          </a:prstGeom>
          <a:noFill/>
          <a:ln w="9525">
            <a:noFill/>
            <a:miter lim="800000"/>
            <a:headEnd/>
            <a:tailEnd/>
          </a:ln>
        </p:spPr>
        <p:txBody>
          <a:bodyPr>
            <a:spAutoFit/>
          </a:bodyPr>
          <a:lstStyle/>
          <a:p>
            <a:r>
              <a:rPr lang="en-US" b="1"/>
              <a:t>Three-year study identifies key interventions to reduce maternal, newborn and child deaths</a:t>
            </a:r>
          </a:p>
          <a:p>
            <a:r>
              <a:rPr lang="en-US"/>
              <a:t>http://www.who.int/mediacentre/news/releases/2011/essential_interventions_onepager.pdf?ua=1</a:t>
            </a:r>
          </a:p>
          <a:p>
            <a:r>
              <a:rPr lang="en-US"/>
              <a:t/>
            </a:r>
            <a:br>
              <a:rPr lang="en-US"/>
            </a:b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z="3200" smtClean="0">
                <a:latin typeface="Times New Roman" pitchFamily="18" charset="0"/>
                <a:ea typeface="+mj-ea"/>
                <a:cs typeface="Times New Roman" pitchFamily="18" charset="0"/>
              </a:rPr>
              <a:t>Indicators of Child Health </a:t>
            </a:r>
          </a:p>
        </p:txBody>
      </p:sp>
      <p:sp>
        <p:nvSpPr>
          <p:cNvPr id="51203" name="Rectangle 3"/>
          <p:cNvSpPr>
            <a:spLocks noGrp="1" noChangeArrowheads="1"/>
          </p:cNvSpPr>
          <p:nvPr>
            <p:ph type="body" idx="1"/>
          </p:nvPr>
        </p:nvSpPr>
        <p:spPr/>
        <p:txBody>
          <a:bodyPr/>
          <a:lstStyle/>
          <a:p>
            <a:pPr eaLnBrk="1" hangingPunct="1"/>
            <a:r>
              <a:rPr lang="en-US" altLang="en-US" sz="2400" smtClean="0">
                <a:latin typeface="Times New Roman" pitchFamily="18" charset="0"/>
                <a:cs typeface="Times New Roman" pitchFamily="18" charset="0"/>
              </a:rPr>
              <a:t>Mortality in infancy and childhood</a:t>
            </a:r>
          </a:p>
          <a:p>
            <a:pPr lvl="1" eaLnBrk="1" hangingPunct="1"/>
            <a:r>
              <a:rPr lang="en-US" altLang="en-US" sz="2400" smtClean="0">
                <a:latin typeface="Times New Roman" pitchFamily="18" charset="0"/>
                <a:cs typeface="Times New Roman" pitchFamily="18" charset="0"/>
              </a:rPr>
              <a:t>Prenatal mortality rate</a:t>
            </a:r>
          </a:p>
          <a:p>
            <a:pPr lvl="1" eaLnBrk="1" hangingPunct="1"/>
            <a:r>
              <a:rPr lang="en-US" altLang="en-US" sz="2400" smtClean="0">
                <a:latin typeface="Times New Roman" pitchFamily="18" charset="0"/>
                <a:cs typeface="Times New Roman" pitchFamily="18" charset="0"/>
              </a:rPr>
              <a:t>Neonatal mortality rate</a:t>
            </a:r>
          </a:p>
          <a:p>
            <a:pPr lvl="1" eaLnBrk="1" hangingPunct="1"/>
            <a:r>
              <a:rPr lang="en-US" altLang="en-US" sz="2400" smtClean="0">
                <a:latin typeface="Times New Roman" pitchFamily="18" charset="0"/>
                <a:cs typeface="Times New Roman" pitchFamily="18" charset="0"/>
              </a:rPr>
              <a:t>Infant mortality rate</a:t>
            </a:r>
          </a:p>
          <a:p>
            <a:pPr lvl="1" eaLnBrk="1" hangingPunct="1"/>
            <a:r>
              <a:rPr lang="en-US" altLang="en-US" sz="2400" smtClean="0">
                <a:latin typeface="Times New Roman" pitchFamily="18" charset="0"/>
                <a:cs typeface="Times New Roman" pitchFamily="18" charset="0"/>
              </a:rPr>
              <a:t>Under 5 mortality rate</a:t>
            </a:r>
          </a:p>
          <a:p>
            <a:pPr lvl="1" eaLnBrk="1" hangingPunct="1">
              <a:buFont typeface="Wingdings" pitchFamily="2" charset="2"/>
              <a:buNone/>
            </a:pPr>
            <a:endParaRPr lang="en-US" alt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ea typeface="+mj-ea"/>
              </a:rPr>
              <a:t>Mortality in and around infancy</a:t>
            </a:r>
          </a:p>
        </p:txBody>
      </p:sp>
      <p:sp>
        <p:nvSpPr>
          <p:cNvPr id="74754" name="Rectangle 3"/>
          <p:cNvSpPr>
            <a:spLocks noChangeArrowheads="1"/>
          </p:cNvSpPr>
          <p:nvPr/>
        </p:nvSpPr>
        <p:spPr bwMode="auto">
          <a:xfrm>
            <a:off x="228600" y="1409700"/>
            <a:ext cx="8686800" cy="4914900"/>
          </a:xfrm>
          <a:prstGeom prst="rect">
            <a:avLst/>
          </a:prstGeom>
          <a:noFill/>
          <a:ln w="28575" cap="sq">
            <a:solidFill>
              <a:schemeClr val="tx1"/>
            </a:solidFill>
            <a:miter lim="800000"/>
            <a:headEnd type="none" w="sm" len="sm"/>
            <a:tailEnd type="none" w="sm" len="sm"/>
          </a:ln>
        </p:spPr>
        <p:txBody>
          <a:bodyPr wrap="none" anchor="ctr"/>
          <a:lstStyle/>
          <a:p>
            <a:pPr eaLnBrk="1" hangingPunct="1"/>
            <a:endParaRPr lang="ar-SA" altLang="ar-SA"/>
          </a:p>
        </p:txBody>
      </p:sp>
      <p:sp>
        <p:nvSpPr>
          <p:cNvPr id="74755" name="Rectangle 4"/>
          <p:cNvSpPr>
            <a:spLocks noChangeArrowheads="1"/>
          </p:cNvSpPr>
          <p:nvPr/>
        </p:nvSpPr>
        <p:spPr bwMode="auto">
          <a:xfrm>
            <a:off x="228600" y="1409700"/>
            <a:ext cx="1676400" cy="4914900"/>
          </a:xfrm>
          <a:prstGeom prst="rect">
            <a:avLst/>
          </a:prstGeom>
          <a:noFill/>
          <a:ln w="28575" cap="sq">
            <a:solidFill>
              <a:schemeClr val="tx1"/>
            </a:solidFill>
            <a:miter lim="800000"/>
            <a:headEnd type="none" w="sm" len="sm"/>
            <a:tailEnd type="none" w="sm" len="sm"/>
          </a:ln>
        </p:spPr>
        <p:txBody>
          <a:bodyPr wrap="none" anchor="ctr"/>
          <a:lstStyle/>
          <a:p>
            <a:pPr eaLnBrk="1" hangingPunct="1"/>
            <a:endParaRPr lang="ar-SA" altLang="ar-SA"/>
          </a:p>
        </p:txBody>
      </p:sp>
      <p:sp>
        <p:nvSpPr>
          <p:cNvPr id="59397" name="Text Box 5"/>
          <p:cNvSpPr txBox="1">
            <a:spLocks noChangeArrowheads="1"/>
          </p:cNvSpPr>
          <p:nvPr/>
        </p:nvSpPr>
        <p:spPr bwMode="auto">
          <a:xfrm>
            <a:off x="1905000" y="1412875"/>
            <a:ext cx="6934200" cy="457200"/>
          </a:xfrm>
          <a:prstGeom prst="rect">
            <a:avLst/>
          </a:prstGeom>
          <a:noFill/>
          <a:ln w="12700" cap="sq">
            <a:noFill/>
            <a:miter lim="800000"/>
            <a:headEnd type="none" w="sm" len="sm"/>
            <a:tailEnd type="none" w="sm" len="sm"/>
          </a:ln>
          <a:effectLst/>
        </p:spPr>
        <p:txBody>
          <a:bodyPr>
            <a:spAutoFit/>
          </a:bodyPr>
          <a:lstStyle/>
          <a:p>
            <a:pPr algn="ctr">
              <a:defRPr/>
            </a:pPr>
            <a:r>
              <a:rPr lang="en-US" sz="2400" b="1">
                <a:effectLst>
                  <a:outerShdw blurRad="38100" dist="38100" dir="2700000" algn="tl">
                    <a:srgbClr val="000000"/>
                  </a:outerShdw>
                </a:effectLst>
                <a:latin typeface="Tahoma" pitchFamily="34" charset="0"/>
                <a:cs typeface="Arial" charset="0"/>
              </a:rPr>
              <a:t>Infant Mortality</a:t>
            </a:r>
          </a:p>
        </p:txBody>
      </p:sp>
      <p:sp>
        <p:nvSpPr>
          <p:cNvPr id="74757" name="Line 6"/>
          <p:cNvSpPr>
            <a:spLocks noChangeShapeType="1"/>
          </p:cNvSpPr>
          <p:nvPr/>
        </p:nvSpPr>
        <p:spPr bwMode="auto">
          <a:xfrm>
            <a:off x="4724400" y="1866900"/>
            <a:ext cx="1588" cy="4448175"/>
          </a:xfrm>
          <a:prstGeom prst="line">
            <a:avLst/>
          </a:prstGeom>
          <a:noFill/>
          <a:ln w="28575">
            <a:solidFill>
              <a:schemeClr val="tx1"/>
            </a:solidFill>
            <a:prstDash val="lgDash"/>
            <a:miter lim="800000"/>
            <a:headEnd type="none" w="sm" len="sm"/>
            <a:tailEnd type="none" w="sm" len="sm"/>
          </a:ln>
        </p:spPr>
        <p:txBody>
          <a:bodyPr wrap="none" anchor="ctr"/>
          <a:lstStyle/>
          <a:p>
            <a:endParaRPr lang="en-GB"/>
          </a:p>
        </p:txBody>
      </p:sp>
      <p:sp>
        <p:nvSpPr>
          <p:cNvPr id="74758" name="Line 7"/>
          <p:cNvSpPr>
            <a:spLocks noChangeShapeType="1"/>
          </p:cNvSpPr>
          <p:nvPr/>
        </p:nvSpPr>
        <p:spPr bwMode="auto">
          <a:xfrm>
            <a:off x="1905000" y="1866900"/>
            <a:ext cx="7010400" cy="0"/>
          </a:xfrm>
          <a:prstGeom prst="line">
            <a:avLst/>
          </a:prstGeom>
          <a:noFill/>
          <a:ln w="28575" cap="sq">
            <a:solidFill>
              <a:schemeClr val="tx1"/>
            </a:solidFill>
            <a:miter lim="800000"/>
            <a:headEnd type="stealth" w="lg" len="lg"/>
            <a:tailEnd type="stealth" w="lg" len="lg"/>
          </a:ln>
        </p:spPr>
        <p:txBody>
          <a:bodyPr wrap="none" anchor="ctr"/>
          <a:lstStyle/>
          <a:p>
            <a:endParaRPr lang="en-GB"/>
          </a:p>
        </p:txBody>
      </p:sp>
      <p:sp>
        <p:nvSpPr>
          <p:cNvPr id="74759" name="Line 8"/>
          <p:cNvSpPr>
            <a:spLocks noChangeShapeType="1"/>
          </p:cNvSpPr>
          <p:nvPr/>
        </p:nvSpPr>
        <p:spPr bwMode="auto">
          <a:xfrm>
            <a:off x="4724400" y="2476500"/>
            <a:ext cx="4191000" cy="0"/>
          </a:xfrm>
          <a:prstGeom prst="line">
            <a:avLst/>
          </a:prstGeom>
          <a:noFill/>
          <a:ln w="28575" cap="sq">
            <a:solidFill>
              <a:schemeClr val="tx1"/>
            </a:solidFill>
            <a:miter lim="800000"/>
            <a:headEnd type="stealth" w="lg" len="lg"/>
            <a:tailEnd type="stealth" w="lg" len="lg"/>
          </a:ln>
        </p:spPr>
        <p:txBody>
          <a:bodyPr wrap="none" anchor="ctr"/>
          <a:lstStyle/>
          <a:p>
            <a:endParaRPr lang="en-GB"/>
          </a:p>
        </p:txBody>
      </p:sp>
      <p:sp>
        <p:nvSpPr>
          <p:cNvPr id="74760" name="Line 9"/>
          <p:cNvSpPr>
            <a:spLocks noChangeShapeType="1"/>
          </p:cNvSpPr>
          <p:nvPr/>
        </p:nvSpPr>
        <p:spPr bwMode="auto">
          <a:xfrm>
            <a:off x="1905000" y="3086100"/>
            <a:ext cx="2819400" cy="0"/>
          </a:xfrm>
          <a:prstGeom prst="line">
            <a:avLst/>
          </a:prstGeom>
          <a:noFill/>
          <a:ln w="28575" cap="sq">
            <a:solidFill>
              <a:schemeClr val="tx1"/>
            </a:solidFill>
            <a:miter lim="800000"/>
            <a:headEnd type="stealth" w="lg" len="lg"/>
            <a:tailEnd type="stealth" w="lg" len="lg"/>
          </a:ln>
        </p:spPr>
        <p:txBody>
          <a:bodyPr wrap="none" anchor="ctr"/>
          <a:lstStyle/>
          <a:p>
            <a:endParaRPr lang="en-GB"/>
          </a:p>
        </p:txBody>
      </p:sp>
      <p:sp>
        <p:nvSpPr>
          <p:cNvPr id="74761" name="Line 10"/>
          <p:cNvSpPr>
            <a:spLocks noChangeShapeType="1"/>
          </p:cNvSpPr>
          <p:nvPr/>
        </p:nvSpPr>
        <p:spPr bwMode="auto">
          <a:xfrm>
            <a:off x="2895600" y="3695700"/>
            <a:ext cx="1828800" cy="0"/>
          </a:xfrm>
          <a:prstGeom prst="line">
            <a:avLst/>
          </a:prstGeom>
          <a:noFill/>
          <a:ln w="28575" cap="sq">
            <a:solidFill>
              <a:schemeClr val="tx1"/>
            </a:solidFill>
            <a:miter lim="800000"/>
            <a:headEnd type="stealth" w="lg" len="lg"/>
            <a:tailEnd type="stealth" w="lg" len="lg"/>
          </a:ln>
        </p:spPr>
        <p:txBody>
          <a:bodyPr wrap="none" anchor="ctr"/>
          <a:lstStyle/>
          <a:p>
            <a:endParaRPr lang="en-GB"/>
          </a:p>
        </p:txBody>
      </p:sp>
      <p:sp>
        <p:nvSpPr>
          <p:cNvPr id="74762" name="Line 11"/>
          <p:cNvSpPr>
            <a:spLocks noChangeShapeType="1"/>
          </p:cNvSpPr>
          <p:nvPr/>
        </p:nvSpPr>
        <p:spPr bwMode="auto">
          <a:xfrm>
            <a:off x="1905000" y="4914900"/>
            <a:ext cx="990600" cy="0"/>
          </a:xfrm>
          <a:prstGeom prst="line">
            <a:avLst/>
          </a:prstGeom>
          <a:noFill/>
          <a:ln w="28575" cap="sq">
            <a:solidFill>
              <a:schemeClr val="tx1"/>
            </a:solidFill>
            <a:miter lim="800000"/>
            <a:headEnd type="stealth" w="lg" len="lg"/>
            <a:tailEnd type="stealth" w="lg" len="lg"/>
          </a:ln>
        </p:spPr>
        <p:txBody>
          <a:bodyPr wrap="none" anchor="ctr"/>
          <a:lstStyle/>
          <a:p>
            <a:endParaRPr lang="en-GB"/>
          </a:p>
        </p:txBody>
      </p:sp>
      <p:sp>
        <p:nvSpPr>
          <p:cNvPr id="74763" name="Line 12"/>
          <p:cNvSpPr>
            <a:spLocks noChangeShapeType="1"/>
          </p:cNvSpPr>
          <p:nvPr/>
        </p:nvSpPr>
        <p:spPr bwMode="auto">
          <a:xfrm>
            <a:off x="228600" y="5524500"/>
            <a:ext cx="2667000" cy="0"/>
          </a:xfrm>
          <a:prstGeom prst="line">
            <a:avLst/>
          </a:prstGeom>
          <a:noFill/>
          <a:ln w="28575" cap="sq">
            <a:solidFill>
              <a:schemeClr val="tx1"/>
            </a:solidFill>
            <a:miter lim="800000"/>
            <a:headEnd type="stealth" w="lg" len="lg"/>
            <a:tailEnd type="stealth" w="lg" len="lg"/>
          </a:ln>
        </p:spPr>
        <p:txBody>
          <a:bodyPr wrap="none" anchor="ctr"/>
          <a:lstStyle/>
          <a:p>
            <a:endParaRPr lang="en-GB"/>
          </a:p>
        </p:txBody>
      </p:sp>
      <p:sp>
        <p:nvSpPr>
          <p:cNvPr id="74764" name="Line 13"/>
          <p:cNvSpPr>
            <a:spLocks noChangeShapeType="1"/>
          </p:cNvSpPr>
          <p:nvPr/>
        </p:nvSpPr>
        <p:spPr bwMode="auto">
          <a:xfrm>
            <a:off x="228600" y="6134100"/>
            <a:ext cx="1676400" cy="0"/>
          </a:xfrm>
          <a:prstGeom prst="line">
            <a:avLst/>
          </a:prstGeom>
          <a:noFill/>
          <a:ln w="28575" cap="sq">
            <a:solidFill>
              <a:schemeClr val="tx1"/>
            </a:solidFill>
            <a:miter lim="800000"/>
            <a:headEnd type="stealth" w="lg" len="lg"/>
            <a:tailEnd type="stealth" w="lg" len="lg"/>
          </a:ln>
        </p:spPr>
        <p:txBody>
          <a:bodyPr wrap="none" anchor="ctr"/>
          <a:lstStyle/>
          <a:p>
            <a:endParaRPr lang="en-GB"/>
          </a:p>
        </p:txBody>
      </p:sp>
      <p:sp>
        <p:nvSpPr>
          <p:cNvPr id="74765" name="Line 14"/>
          <p:cNvSpPr>
            <a:spLocks noChangeShapeType="1"/>
          </p:cNvSpPr>
          <p:nvPr/>
        </p:nvSpPr>
        <p:spPr bwMode="auto">
          <a:xfrm>
            <a:off x="2895600" y="3124200"/>
            <a:ext cx="0" cy="3200400"/>
          </a:xfrm>
          <a:prstGeom prst="line">
            <a:avLst/>
          </a:prstGeom>
          <a:noFill/>
          <a:ln w="28575">
            <a:solidFill>
              <a:schemeClr val="tx1"/>
            </a:solidFill>
            <a:prstDash val="lgDash"/>
            <a:miter lim="800000"/>
            <a:headEnd type="none" w="sm" len="sm"/>
            <a:tailEnd type="none" w="sm" len="sm"/>
          </a:ln>
        </p:spPr>
        <p:txBody>
          <a:bodyPr wrap="none" anchor="ctr"/>
          <a:lstStyle/>
          <a:p>
            <a:endParaRPr lang="en-GB"/>
          </a:p>
        </p:txBody>
      </p:sp>
      <p:sp>
        <p:nvSpPr>
          <p:cNvPr id="59407" name="Text Box 15"/>
          <p:cNvSpPr txBox="1">
            <a:spLocks noChangeArrowheads="1"/>
          </p:cNvSpPr>
          <p:nvPr/>
        </p:nvSpPr>
        <p:spPr bwMode="auto">
          <a:xfrm>
            <a:off x="228600" y="5070475"/>
            <a:ext cx="2667000" cy="457200"/>
          </a:xfrm>
          <a:prstGeom prst="rect">
            <a:avLst/>
          </a:prstGeom>
          <a:noFill/>
          <a:ln w="12700" cap="sq">
            <a:noFill/>
            <a:miter lim="800000"/>
            <a:headEnd type="none" w="sm" len="sm"/>
            <a:tailEnd type="none" w="sm" len="sm"/>
          </a:ln>
          <a:effectLst/>
        </p:spPr>
        <p:txBody>
          <a:bodyPr>
            <a:spAutoFit/>
          </a:bodyPr>
          <a:lstStyle/>
          <a:p>
            <a:pPr algn="ctr">
              <a:defRPr/>
            </a:pPr>
            <a:r>
              <a:rPr lang="en-US" sz="2400" b="1">
                <a:effectLst>
                  <a:outerShdw blurRad="38100" dist="38100" dir="2700000" algn="tl">
                    <a:srgbClr val="000000"/>
                  </a:outerShdw>
                </a:effectLst>
                <a:latin typeface="Tahoma" pitchFamily="34" charset="0"/>
                <a:cs typeface="Arial" charset="0"/>
              </a:rPr>
              <a:t>Preinatal death</a:t>
            </a:r>
          </a:p>
        </p:txBody>
      </p:sp>
      <p:sp>
        <p:nvSpPr>
          <p:cNvPr id="59408" name="Text Box 16"/>
          <p:cNvSpPr txBox="1">
            <a:spLocks noChangeArrowheads="1"/>
          </p:cNvSpPr>
          <p:nvPr/>
        </p:nvSpPr>
        <p:spPr bwMode="auto">
          <a:xfrm>
            <a:off x="4724400" y="1981200"/>
            <a:ext cx="4114800" cy="457200"/>
          </a:xfrm>
          <a:prstGeom prst="rect">
            <a:avLst/>
          </a:prstGeom>
          <a:noFill/>
          <a:ln w="12700" cap="sq">
            <a:noFill/>
            <a:miter lim="800000"/>
            <a:headEnd type="none" w="sm" len="sm"/>
            <a:tailEnd type="none" w="sm" len="sm"/>
          </a:ln>
          <a:effectLst/>
        </p:spPr>
        <p:txBody>
          <a:bodyPr>
            <a:spAutoFit/>
          </a:bodyPr>
          <a:lstStyle/>
          <a:p>
            <a:pPr algn="ctr">
              <a:defRPr/>
            </a:pPr>
            <a:r>
              <a:rPr lang="en-US" sz="2400" b="1">
                <a:effectLst>
                  <a:outerShdw blurRad="38100" dist="38100" dir="2700000" algn="tl">
                    <a:srgbClr val="000000"/>
                  </a:outerShdw>
                </a:effectLst>
                <a:latin typeface="Tahoma" pitchFamily="34" charset="0"/>
                <a:cs typeface="Arial" charset="0"/>
              </a:rPr>
              <a:t>Post-neonatal death</a:t>
            </a:r>
          </a:p>
        </p:txBody>
      </p:sp>
      <p:sp>
        <p:nvSpPr>
          <p:cNvPr id="59409" name="Text Box 17"/>
          <p:cNvSpPr txBox="1">
            <a:spLocks noChangeArrowheads="1"/>
          </p:cNvSpPr>
          <p:nvPr/>
        </p:nvSpPr>
        <p:spPr bwMode="auto">
          <a:xfrm>
            <a:off x="1905000" y="2590800"/>
            <a:ext cx="2819400" cy="457200"/>
          </a:xfrm>
          <a:prstGeom prst="rect">
            <a:avLst/>
          </a:prstGeom>
          <a:noFill/>
          <a:ln w="12700" cap="sq">
            <a:noFill/>
            <a:miter lim="800000"/>
            <a:headEnd type="none" w="sm" len="sm"/>
            <a:tailEnd type="none" w="sm" len="sm"/>
          </a:ln>
          <a:effectLst/>
        </p:spPr>
        <p:txBody>
          <a:bodyPr>
            <a:spAutoFit/>
          </a:bodyPr>
          <a:lstStyle/>
          <a:p>
            <a:pPr algn="ctr">
              <a:defRPr/>
            </a:pPr>
            <a:r>
              <a:rPr lang="en-US" sz="2400" b="1">
                <a:effectLst>
                  <a:outerShdw blurRad="38100" dist="38100" dir="2700000" algn="tl">
                    <a:srgbClr val="000000"/>
                  </a:outerShdw>
                </a:effectLst>
                <a:latin typeface="Tahoma" pitchFamily="34" charset="0"/>
                <a:cs typeface="Arial" charset="0"/>
              </a:rPr>
              <a:t>Neonatal death</a:t>
            </a:r>
          </a:p>
        </p:txBody>
      </p:sp>
      <p:sp>
        <p:nvSpPr>
          <p:cNvPr id="59410" name="Text Box 18"/>
          <p:cNvSpPr txBox="1">
            <a:spLocks noChangeArrowheads="1"/>
          </p:cNvSpPr>
          <p:nvPr/>
        </p:nvSpPr>
        <p:spPr bwMode="auto">
          <a:xfrm>
            <a:off x="2895600" y="3276600"/>
            <a:ext cx="1828800" cy="1187450"/>
          </a:xfrm>
          <a:prstGeom prst="rect">
            <a:avLst/>
          </a:prstGeom>
          <a:noFill/>
          <a:ln w="12700" cap="sq">
            <a:noFill/>
            <a:miter lim="800000"/>
            <a:headEnd type="none" w="sm" len="sm"/>
            <a:tailEnd type="none" w="sm" len="sm"/>
          </a:ln>
          <a:effectLst/>
        </p:spPr>
        <p:txBody>
          <a:bodyPr>
            <a:spAutoFit/>
          </a:bodyPr>
          <a:lstStyle/>
          <a:p>
            <a:pPr algn="ctr">
              <a:defRPr/>
            </a:pPr>
            <a:r>
              <a:rPr lang="en-US" sz="2400" b="1">
                <a:effectLst>
                  <a:outerShdw blurRad="38100" dist="38100" dir="2700000" algn="tl">
                    <a:srgbClr val="000000"/>
                  </a:outerShdw>
                </a:effectLst>
                <a:latin typeface="Tahoma" pitchFamily="34" charset="0"/>
                <a:cs typeface="Arial" charset="0"/>
              </a:rPr>
              <a:t>Late</a:t>
            </a:r>
            <a:br>
              <a:rPr lang="en-US" sz="2400" b="1">
                <a:effectLst>
                  <a:outerShdw blurRad="38100" dist="38100" dir="2700000" algn="tl">
                    <a:srgbClr val="000000"/>
                  </a:outerShdw>
                </a:effectLst>
                <a:latin typeface="Tahoma" pitchFamily="34" charset="0"/>
                <a:cs typeface="Arial" charset="0"/>
              </a:rPr>
            </a:br>
            <a:r>
              <a:rPr lang="en-US" sz="2400" b="1">
                <a:effectLst>
                  <a:outerShdw blurRad="38100" dist="38100" dir="2700000" algn="tl">
                    <a:srgbClr val="000000"/>
                  </a:outerShdw>
                </a:effectLst>
                <a:latin typeface="Tahoma" pitchFamily="34" charset="0"/>
                <a:cs typeface="Arial" charset="0"/>
              </a:rPr>
              <a:t>neonatal death</a:t>
            </a:r>
          </a:p>
        </p:txBody>
      </p:sp>
      <p:sp>
        <p:nvSpPr>
          <p:cNvPr id="59411" name="Text Box 19"/>
          <p:cNvSpPr txBox="1">
            <a:spLocks noChangeArrowheads="1"/>
          </p:cNvSpPr>
          <p:nvPr/>
        </p:nvSpPr>
        <p:spPr bwMode="auto">
          <a:xfrm>
            <a:off x="1905000" y="3438525"/>
            <a:ext cx="990600" cy="1431925"/>
          </a:xfrm>
          <a:prstGeom prst="rect">
            <a:avLst/>
          </a:prstGeom>
          <a:noFill/>
          <a:ln w="12700" cap="sq">
            <a:noFill/>
            <a:miter lim="800000"/>
            <a:headEnd type="none" w="sm" len="sm"/>
            <a:tailEnd type="none" w="sm" len="sm"/>
          </a:ln>
          <a:effectLst/>
        </p:spPr>
        <p:txBody>
          <a:bodyPr>
            <a:spAutoFit/>
          </a:bodyPr>
          <a:lstStyle/>
          <a:p>
            <a:pPr algn="ctr">
              <a:defRPr/>
            </a:pPr>
            <a:r>
              <a:rPr lang="en-US" sz="2200" b="1">
                <a:effectLst>
                  <a:outerShdw blurRad="38100" dist="38100" dir="2700000" algn="tl">
                    <a:srgbClr val="000000"/>
                  </a:outerShdw>
                </a:effectLst>
                <a:latin typeface="Tahoma" pitchFamily="34" charset="0"/>
                <a:cs typeface="Arial" charset="0"/>
              </a:rPr>
              <a:t>Early neo-natal death</a:t>
            </a:r>
          </a:p>
        </p:txBody>
      </p:sp>
      <p:sp>
        <p:nvSpPr>
          <p:cNvPr id="59412" name="Text Box 20"/>
          <p:cNvSpPr txBox="1">
            <a:spLocks noChangeArrowheads="1"/>
          </p:cNvSpPr>
          <p:nvPr/>
        </p:nvSpPr>
        <p:spPr bwMode="auto">
          <a:xfrm>
            <a:off x="228600" y="5638800"/>
            <a:ext cx="1676400" cy="457200"/>
          </a:xfrm>
          <a:prstGeom prst="rect">
            <a:avLst/>
          </a:prstGeom>
          <a:noFill/>
          <a:ln w="12700" cap="sq">
            <a:noFill/>
            <a:miter lim="800000"/>
            <a:headEnd type="none" w="sm" len="sm"/>
            <a:tailEnd type="none" w="sm" len="sm"/>
          </a:ln>
          <a:effectLst/>
        </p:spPr>
        <p:txBody>
          <a:bodyPr>
            <a:spAutoFit/>
          </a:bodyPr>
          <a:lstStyle/>
          <a:p>
            <a:pPr algn="ctr">
              <a:defRPr/>
            </a:pPr>
            <a:r>
              <a:rPr lang="en-US" sz="2400" b="1">
                <a:effectLst>
                  <a:outerShdw blurRad="38100" dist="38100" dir="2700000" algn="tl">
                    <a:srgbClr val="000000"/>
                  </a:outerShdw>
                </a:effectLst>
                <a:latin typeface="Tahoma" pitchFamily="34" charset="0"/>
                <a:cs typeface="Arial" charset="0"/>
              </a:rPr>
              <a:t>Still birth</a:t>
            </a:r>
          </a:p>
        </p:txBody>
      </p:sp>
      <p:sp>
        <p:nvSpPr>
          <p:cNvPr id="59413" name="Text Box 21"/>
          <p:cNvSpPr txBox="1">
            <a:spLocks noChangeArrowheads="1"/>
          </p:cNvSpPr>
          <p:nvPr/>
        </p:nvSpPr>
        <p:spPr bwMode="auto">
          <a:xfrm>
            <a:off x="142875" y="6257925"/>
            <a:ext cx="1676400" cy="641350"/>
          </a:xfrm>
          <a:prstGeom prst="rect">
            <a:avLst/>
          </a:prstGeom>
          <a:noFill/>
          <a:ln w="12700" cap="sq">
            <a:noFill/>
            <a:miter lim="800000"/>
            <a:headEnd type="none" w="sm" len="sm"/>
            <a:tailEnd type="none" w="sm" len="sm"/>
          </a:ln>
          <a:effectLst/>
        </p:spPr>
        <p:txBody>
          <a:bodyPr>
            <a:spAutoFit/>
          </a:bodyPr>
          <a:lstStyle/>
          <a:p>
            <a:pPr>
              <a:defRPr/>
            </a:pPr>
            <a:r>
              <a:rPr lang="en-US" b="1">
                <a:effectLst>
                  <a:outerShdw blurRad="38100" dist="38100" dir="2700000" algn="tl">
                    <a:srgbClr val="000000"/>
                  </a:outerShdw>
                </a:effectLst>
                <a:latin typeface="Tahoma" pitchFamily="34" charset="0"/>
                <a:cs typeface="Arial" charset="0"/>
              </a:rPr>
              <a:t>28 weeks</a:t>
            </a:r>
          </a:p>
          <a:p>
            <a:pPr>
              <a:defRPr/>
            </a:pPr>
            <a:r>
              <a:rPr lang="en-US" b="1">
                <a:effectLst>
                  <a:outerShdw blurRad="38100" dist="38100" dir="2700000" algn="tl">
                    <a:srgbClr val="000000"/>
                  </a:outerShdw>
                </a:effectLst>
                <a:latin typeface="Tahoma" pitchFamily="34" charset="0"/>
                <a:cs typeface="Arial" charset="0"/>
              </a:rPr>
              <a:t>of gestation</a:t>
            </a:r>
          </a:p>
        </p:txBody>
      </p:sp>
      <p:sp>
        <p:nvSpPr>
          <p:cNvPr id="59414" name="Text Box 22"/>
          <p:cNvSpPr txBox="1">
            <a:spLocks noChangeArrowheads="1"/>
          </p:cNvSpPr>
          <p:nvPr/>
        </p:nvSpPr>
        <p:spPr bwMode="auto">
          <a:xfrm>
            <a:off x="1819275" y="6257925"/>
            <a:ext cx="762000" cy="366713"/>
          </a:xfrm>
          <a:prstGeom prst="rect">
            <a:avLst/>
          </a:prstGeom>
          <a:noFill/>
          <a:ln w="12700" cap="sq">
            <a:noFill/>
            <a:miter lim="800000"/>
            <a:headEnd type="none" w="sm" len="sm"/>
            <a:tailEnd type="none" w="sm" len="sm"/>
          </a:ln>
          <a:effectLst/>
        </p:spPr>
        <p:txBody>
          <a:bodyPr>
            <a:spAutoFit/>
          </a:bodyPr>
          <a:lstStyle/>
          <a:p>
            <a:pPr>
              <a:defRPr/>
            </a:pPr>
            <a:r>
              <a:rPr lang="en-US" b="1">
                <a:effectLst>
                  <a:outerShdw blurRad="38100" dist="38100" dir="2700000" algn="tl">
                    <a:srgbClr val="000000"/>
                  </a:outerShdw>
                </a:effectLst>
                <a:latin typeface="Tahoma" pitchFamily="34" charset="0"/>
                <a:cs typeface="Arial" charset="0"/>
              </a:rPr>
              <a:t>Birth</a:t>
            </a:r>
          </a:p>
        </p:txBody>
      </p:sp>
      <p:sp>
        <p:nvSpPr>
          <p:cNvPr id="59415" name="Text Box 23"/>
          <p:cNvSpPr txBox="1">
            <a:spLocks noChangeArrowheads="1"/>
          </p:cNvSpPr>
          <p:nvPr/>
        </p:nvSpPr>
        <p:spPr bwMode="auto">
          <a:xfrm>
            <a:off x="2819400" y="6257925"/>
            <a:ext cx="990600" cy="366713"/>
          </a:xfrm>
          <a:prstGeom prst="rect">
            <a:avLst/>
          </a:prstGeom>
          <a:noFill/>
          <a:ln w="12700" cap="sq">
            <a:noFill/>
            <a:miter lim="800000"/>
            <a:headEnd type="none" w="sm" len="sm"/>
            <a:tailEnd type="none" w="sm" len="sm"/>
          </a:ln>
          <a:effectLst/>
        </p:spPr>
        <p:txBody>
          <a:bodyPr>
            <a:spAutoFit/>
          </a:bodyPr>
          <a:lstStyle/>
          <a:p>
            <a:pPr>
              <a:defRPr/>
            </a:pPr>
            <a:r>
              <a:rPr lang="en-US" b="1">
                <a:effectLst>
                  <a:outerShdw blurRad="38100" dist="38100" dir="2700000" algn="tl">
                    <a:srgbClr val="000000"/>
                  </a:outerShdw>
                </a:effectLst>
                <a:latin typeface="Tahoma" pitchFamily="34" charset="0"/>
                <a:cs typeface="Arial" charset="0"/>
              </a:rPr>
              <a:t>7 Days</a:t>
            </a:r>
          </a:p>
        </p:txBody>
      </p:sp>
      <p:sp>
        <p:nvSpPr>
          <p:cNvPr id="59416" name="Text Box 24"/>
          <p:cNvSpPr txBox="1">
            <a:spLocks noChangeArrowheads="1"/>
          </p:cNvSpPr>
          <p:nvPr/>
        </p:nvSpPr>
        <p:spPr bwMode="auto">
          <a:xfrm>
            <a:off x="4638675" y="6257925"/>
            <a:ext cx="1219200" cy="366713"/>
          </a:xfrm>
          <a:prstGeom prst="rect">
            <a:avLst/>
          </a:prstGeom>
          <a:noFill/>
          <a:ln w="12700" cap="sq">
            <a:noFill/>
            <a:miter lim="800000"/>
            <a:headEnd type="none" w="sm" len="sm"/>
            <a:tailEnd type="none" w="sm" len="sm"/>
          </a:ln>
          <a:effectLst/>
        </p:spPr>
        <p:txBody>
          <a:bodyPr>
            <a:spAutoFit/>
          </a:bodyPr>
          <a:lstStyle/>
          <a:p>
            <a:pPr>
              <a:defRPr/>
            </a:pPr>
            <a:r>
              <a:rPr lang="en-US" b="1">
                <a:effectLst>
                  <a:outerShdw blurRad="38100" dist="38100" dir="2700000" algn="tl">
                    <a:srgbClr val="000000"/>
                  </a:outerShdw>
                </a:effectLst>
                <a:latin typeface="Tahoma" pitchFamily="34" charset="0"/>
                <a:cs typeface="Arial" charset="0"/>
              </a:rPr>
              <a:t>28 Days</a:t>
            </a:r>
          </a:p>
        </p:txBody>
      </p:sp>
      <p:sp>
        <p:nvSpPr>
          <p:cNvPr id="59417" name="Text Box 25"/>
          <p:cNvSpPr txBox="1">
            <a:spLocks noChangeArrowheads="1"/>
          </p:cNvSpPr>
          <p:nvPr/>
        </p:nvSpPr>
        <p:spPr bwMode="auto">
          <a:xfrm>
            <a:off x="7772400" y="6257925"/>
            <a:ext cx="1219200" cy="366713"/>
          </a:xfrm>
          <a:prstGeom prst="rect">
            <a:avLst/>
          </a:prstGeom>
          <a:noFill/>
          <a:ln w="12700" cap="sq">
            <a:noFill/>
            <a:miter lim="800000"/>
            <a:headEnd type="none" w="sm" len="sm"/>
            <a:tailEnd type="none" w="sm" len="sm"/>
          </a:ln>
          <a:effectLst/>
        </p:spPr>
        <p:txBody>
          <a:bodyPr>
            <a:spAutoFit/>
          </a:bodyPr>
          <a:lstStyle/>
          <a:p>
            <a:pPr algn="r">
              <a:defRPr/>
            </a:pPr>
            <a:r>
              <a:rPr lang="en-US" b="1">
                <a:effectLst>
                  <a:outerShdw blurRad="38100" dist="38100" dir="2700000" algn="tl">
                    <a:srgbClr val="000000"/>
                  </a:outerShdw>
                </a:effectLst>
                <a:latin typeface="Tahoma" pitchFamily="34" charset="0"/>
                <a:cs typeface="Arial" charset="0"/>
              </a:rPr>
              <a:t>1 Year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GB">
                <a:ea typeface="+mj-ea"/>
              </a:rPr>
              <a:t> </a:t>
            </a:r>
          </a:p>
        </p:txBody>
      </p:sp>
      <p:sp>
        <p:nvSpPr>
          <p:cNvPr id="35843" name="Rectangle 3"/>
          <p:cNvSpPr>
            <a:spLocks noGrp="1" noChangeArrowheads="1"/>
          </p:cNvSpPr>
          <p:nvPr>
            <p:ph type="body" sz="half" idx="1"/>
          </p:nvPr>
        </p:nvSpPr>
        <p:spPr/>
        <p:txBody>
          <a:bodyPr/>
          <a:lstStyle/>
          <a:p>
            <a:pPr>
              <a:buFontTx/>
              <a:buNone/>
            </a:pPr>
            <a:r>
              <a:rPr lang="en-ZA" altLang="en-US" i="1" smtClean="0"/>
              <a:t>“There can be no keener revelation of a society’s soul than the way it treats its children” </a:t>
            </a:r>
          </a:p>
          <a:p>
            <a:pPr>
              <a:buFontTx/>
              <a:buNone/>
            </a:pPr>
            <a:r>
              <a:rPr lang="en-ZA" altLang="en-US" sz="2800" smtClean="0"/>
              <a:t>				           Nelson Mandela, 1988</a:t>
            </a:r>
            <a:endParaRPr lang="en-US" altLang="en-US" sz="2800" smtClean="0"/>
          </a:p>
        </p:txBody>
      </p:sp>
      <p:pic>
        <p:nvPicPr>
          <p:cNvPr id="75779" name="Picture 4" descr="Picture 4"/>
          <p:cNvPicPr>
            <a:picLocks noGrp="1" noChangeAspect="1" noChangeArrowheads="1"/>
          </p:cNvPicPr>
          <p:nvPr>
            <p:ph type="clipArt" sz="half" idx="2"/>
          </p:nvPr>
        </p:nvPicPr>
        <p:blipFill>
          <a:blip r:embed="rId2"/>
          <a:srcRect/>
          <a:stretch>
            <a:fillRect/>
          </a:stretch>
        </p:blipFill>
        <p:spPr>
          <a:xfrm>
            <a:off x="5205413" y="1600200"/>
            <a:ext cx="2925762" cy="4525963"/>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733800"/>
          </a:xfrm>
        </p:spPr>
        <p:txBody>
          <a:bodyPr/>
          <a:lstStyle/>
          <a:p>
            <a:pPr>
              <a:defRPr/>
            </a:pPr>
            <a:r>
              <a:rPr lang="en-US" dirty="0" smtClean="0">
                <a:ea typeface="+mj-ea"/>
              </a:rPr>
              <a:t>MCH in KSA</a:t>
            </a:r>
            <a:endParaRPr lang="en-US" dirty="0">
              <a:ea typeface="+mj-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7" name="Rectangle 27"/>
          <p:cNvSpPr>
            <a:spLocks noGrp="1" noChangeArrowheads="1"/>
          </p:cNvSpPr>
          <p:nvPr>
            <p:ph type="title"/>
          </p:nvPr>
        </p:nvSpPr>
        <p:spPr>
          <a:xfrm>
            <a:off x="457200" y="274638"/>
            <a:ext cx="8229600" cy="715962"/>
          </a:xfrm>
        </p:spPr>
        <p:txBody>
          <a:bodyPr/>
          <a:lstStyle/>
          <a:p>
            <a:pPr eaLnBrk="1" hangingPunct="1">
              <a:defRPr/>
            </a:pPr>
            <a:r>
              <a:rPr lang="en-US" sz="3200" dirty="0" smtClean="0">
                <a:latin typeface="Times New Roman" pitchFamily="18" charset="0"/>
                <a:ea typeface="+mj-ea"/>
                <a:cs typeface="Times New Roman" pitchFamily="18" charset="0"/>
              </a:rPr>
              <a:t>MCH Indicators in KSA</a:t>
            </a:r>
          </a:p>
        </p:txBody>
      </p:sp>
      <p:graphicFrame>
        <p:nvGraphicFramePr>
          <p:cNvPr id="30764" name="Group 44"/>
          <p:cNvGraphicFramePr>
            <a:graphicFrameLocks noGrp="1"/>
          </p:cNvGraphicFramePr>
          <p:nvPr>
            <p:ph idx="1"/>
          </p:nvPr>
        </p:nvGraphicFramePr>
        <p:xfrm>
          <a:off x="457200" y="1600200"/>
          <a:ext cx="8229600" cy="3986214"/>
        </p:xfrm>
        <a:graphic>
          <a:graphicData uri="http://schemas.openxmlformats.org/drawingml/2006/table">
            <a:tbl>
              <a:tblPr/>
              <a:tblGrid>
                <a:gridCol w="6132513"/>
                <a:gridCol w="2097087"/>
              </a:tblGrid>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Under-5 mortality rank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100</a:t>
                      </a: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Under-5 mortality rate (2005)</a:t>
                      </a: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Infant Mortality rate (under 1), 2005</a:t>
                      </a: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Neonatal Mortality rate, 2000</a:t>
                      </a: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a:t>
                      </a: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Maternal mortality ratio  (2000, adjusted)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Antenatal care coverage (%), 1997-2005*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49" name="Text Box 42"/>
          <p:cNvSpPr txBox="1">
            <a:spLocks noChangeArrowheads="1"/>
          </p:cNvSpPr>
          <p:nvPr/>
        </p:nvSpPr>
        <p:spPr bwMode="auto">
          <a:xfrm>
            <a:off x="2971800" y="5867400"/>
            <a:ext cx="4724400" cy="366713"/>
          </a:xfrm>
          <a:prstGeom prst="rect">
            <a:avLst/>
          </a:prstGeom>
          <a:noFill/>
          <a:ln w="9525">
            <a:noFill/>
            <a:miter lim="800000"/>
            <a:headEnd/>
            <a:tailEnd/>
          </a:ln>
        </p:spPr>
        <p:txBody>
          <a:bodyPr>
            <a:spAutoFit/>
          </a:bodyPr>
          <a:lstStyle/>
          <a:p>
            <a:pPr eaLnBrk="1" hangingPunct="1">
              <a:spcBef>
                <a:spcPct val="50000"/>
              </a:spcBef>
            </a:pPr>
            <a:r>
              <a:rPr lang="en-US" altLang="ar-SA"/>
              <a:t>Source UNICEF 2005</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able Placeholder 2"/>
          <p:cNvSpPr>
            <a:spLocks noGrp="1"/>
          </p:cNvSpPr>
          <p:nvPr>
            <p:ph type="tbl" idx="1"/>
          </p:nvPr>
        </p:nvSpPr>
        <p:spPr/>
      </p:sp>
      <p:pic>
        <p:nvPicPr>
          <p:cNvPr id="86018" name="Picture 2"/>
          <p:cNvPicPr>
            <a:picLocks noChangeAspect="1" noChangeArrowheads="1"/>
          </p:cNvPicPr>
          <p:nvPr/>
        </p:nvPicPr>
        <p:blipFill>
          <a:blip r:embed="rId2"/>
          <a:srcRect/>
          <a:stretch>
            <a:fillRect/>
          </a:stretch>
        </p:blipFill>
        <p:spPr bwMode="auto">
          <a:xfrm>
            <a:off x="184150" y="1492250"/>
            <a:ext cx="8775700" cy="38735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200" smtClean="0">
                <a:latin typeface="Times New Roman" pitchFamily="18" charset="0"/>
                <a:ea typeface="+mj-ea"/>
                <a:cs typeface="Times New Roman" pitchFamily="18" charset="0"/>
              </a:rPr>
              <a:t>Integrated PHC and MCH services in KSA</a:t>
            </a:r>
          </a:p>
        </p:txBody>
      </p:sp>
      <p:sp>
        <p:nvSpPr>
          <p:cNvPr id="10243" name="Rectangle 3"/>
          <p:cNvSpPr>
            <a:spLocks noGrp="1" noChangeArrowheads="1"/>
          </p:cNvSpPr>
          <p:nvPr>
            <p:ph type="body" idx="1"/>
          </p:nvPr>
        </p:nvSpPr>
        <p:spPr>
          <a:xfrm>
            <a:off x="457200" y="1600200"/>
            <a:ext cx="8229600" cy="4953000"/>
          </a:xfrm>
        </p:spPr>
        <p:txBody>
          <a:bodyPr/>
          <a:lstStyle/>
          <a:p>
            <a:pPr eaLnBrk="1" hangingPunct="1">
              <a:buFont typeface="Wingdings" charset="2"/>
              <a:buBlip>
                <a:blip r:embed="rId2"/>
              </a:buBlip>
              <a:defRPr/>
            </a:pPr>
            <a:r>
              <a:rPr lang="en-US" altLang="en-US" sz="2000">
                <a:latin typeface="Times New Roman" charset="0"/>
                <a:ea typeface="Times New Roman" charset="0"/>
                <a:cs typeface="Times New Roman" charset="0"/>
              </a:rPr>
              <a:t>1980s – Comprehensive PHC services, focus on CDD, Immunization and</a:t>
            </a:r>
          </a:p>
          <a:p>
            <a:pPr eaLnBrk="1" hangingPunct="1">
              <a:buFont typeface="Wingdings" charset="2"/>
              <a:buNone/>
              <a:defRPr/>
            </a:pPr>
            <a:r>
              <a:rPr lang="en-US" altLang="en-US" sz="2000">
                <a:latin typeface="Times New Roman" charset="0"/>
                <a:ea typeface="Times New Roman" charset="0"/>
                <a:cs typeface="Times New Roman" charset="0"/>
              </a:rPr>
              <a:t>                   MCH </a:t>
            </a:r>
          </a:p>
          <a:p>
            <a:pPr eaLnBrk="1" hangingPunct="1">
              <a:buFont typeface="Wingdings" charset="2"/>
              <a:buBlip>
                <a:blip r:embed="rId2"/>
              </a:buBlip>
              <a:defRPr/>
            </a:pPr>
            <a:r>
              <a:rPr lang="en-US" altLang="en-US" sz="2000">
                <a:latin typeface="Times New Roman" charset="0"/>
                <a:ea typeface="Times New Roman" charset="0"/>
                <a:cs typeface="Times New Roman" charset="0"/>
              </a:rPr>
              <a:t>1990s – Baby friendly hospitals (BFHI), Acute respiratory infections (ARI)</a:t>
            </a:r>
          </a:p>
          <a:p>
            <a:pPr eaLnBrk="1" hangingPunct="1">
              <a:buFont typeface="Wingdings" charset="2"/>
              <a:buNone/>
              <a:defRPr/>
            </a:pPr>
            <a:r>
              <a:rPr lang="en-US" altLang="en-US" sz="2000">
                <a:latin typeface="Times New Roman" charset="0"/>
                <a:ea typeface="Times New Roman" charset="0"/>
                <a:cs typeface="Times New Roman" charset="0"/>
              </a:rPr>
              <a:t>                   programmes</a:t>
            </a:r>
          </a:p>
          <a:p>
            <a:pPr eaLnBrk="1" hangingPunct="1">
              <a:buFont typeface="Wingdings" charset="2"/>
              <a:buBlip>
                <a:blip r:embed="rId2"/>
              </a:buBlip>
              <a:defRPr/>
            </a:pPr>
            <a:r>
              <a:rPr lang="en-US" altLang="en-US" sz="2000">
                <a:latin typeface="Times New Roman" charset="0"/>
                <a:ea typeface="Times New Roman" charset="0"/>
                <a:cs typeface="Times New Roman" charset="0"/>
              </a:rPr>
              <a:t>Mid 1990s – more PHC related programmes introduced</a:t>
            </a:r>
            <a:endParaRPr lang="ar-SA" altLang="en-US" sz="2000">
              <a:latin typeface="Times New Roman" charset="0"/>
              <a:ea typeface="Times New Roman" charset="0"/>
              <a:cs typeface="Times New Roman" charset="0"/>
            </a:endParaRPr>
          </a:p>
          <a:p>
            <a:pPr lvl="1" eaLnBrk="1" hangingPunct="1">
              <a:buFont typeface="Wingdings" charset="2"/>
              <a:buChar char="n"/>
              <a:defRPr/>
            </a:pPr>
            <a:r>
              <a:rPr lang="en-US" altLang="en-US" sz="1800">
                <a:latin typeface="Times New Roman" charset="0"/>
                <a:ea typeface="Times New Roman" charset="0"/>
                <a:cs typeface="Times New Roman" charset="0"/>
              </a:rPr>
              <a:t>Reproductive health</a:t>
            </a:r>
          </a:p>
          <a:p>
            <a:pPr lvl="1" eaLnBrk="1" hangingPunct="1">
              <a:buFont typeface="Wingdings" charset="2"/>
              <a:buChar char="n"/>
              <a:defRPr/>
            </a:pPr>
            <a:r>
              <a:rPr lang="en-US" altLang="en-US" sz="1800">
                <a:latin typeface="Times New Roman" charset="0"/>
                <a:ea typeface="Times New Roman" charset="0"/>
                <a:cs typeface="Times New Roman" charset="0"/>
              </a:rPr>
              <a:t>Safe motherhood</a:t>
            </a:r>
          </a:p>
          <a:p>
            <a:pPr lvl="1" eaLnBrk="1" hangingPunct="1">
              <a:buFont typeface="Wingdings" charset="2"/>
              <a:buChar char="n"/>
              <a:defRPr/>
            </a:pPr>
            <a:r>
              <a:rPr lang="en-US" altLang="en-US" sz="1800">
                <a:latin typeface="Times New Roman" charset="0"/>
                <a:ea typeface="Times New Roman" charset="0"/>
                <a:cs typeface="Times New Roman" charset="0"/>
              </a:rPr>
              <a:t>Adolescent health</a:t>
            </a:r>
          </a:p>
          <a:p>
            <a:pPr lvl="1" eaLnBrk="1" hangingPunct="1">
              <a:buFont typeface="Wingdings" charset="2"/>
              <a:buChar char="n"/>
              <a:defRPr/>
            </a:pPr>
            <a:r>
              <a:rPr lang="en-US" altLang="en-US" sz="1800">
                <a:latin typeface="Times New Roman" charset="0"/>
                <a:ea typeface="Times New Roman" charset="0"/>
                <a:cs typeface="Times New Roman" charset="0"/>
              </a:rPr>
              <a:t>Women's’ health</a:t>
            </a:r>
          </a:p>
          <a:p>
            <a:pPr lvl="1" eaLnBrk="1" hangingPunct="1">
              <a:buFont typeface="Wingdings" charset="2"/>
              <a:buChar char="n"/>
              <a:defRPr/>
            </a:pPr>
            <a:r>
              <a:rPr lang="en-US" altLang="en-US" sz="1800">
                <a:latin typeface="Times New Roman" charset="0"/>
                <a:ea typeface="Times New Roman" charset="0"/>
                <a:cs typeface="Times New Roman" charset="0"/>
              </a:rPr>
              <a:t>Chronic diseases control</a:t>
            </a:r>
          </a:p>
          <a:p>
            <a:pPr lvl="1" eaLnBrk="1" hangingPunct="1">
              <a:buFont typeface="Wingdings" charset="2"/>
              <a:buChar char="n"/>
              <a:defRPr/>
            </a:pPr>
            <a:r>
              <a:rPr lang="en-US" altLang="en-US" sz="1800">
                <a:latin typeface="Times New Roman" charset="0"/>
                <a:ea typeface="Times New Roman" charset="0"/>
                <a:cs typeface="Times New Roman" charset="0"/>
              </a:rPr>
              <a:t>Development of district health system and strengthening of referral system</a:t>
            </a:r>
          </a:p>
          <a:p>
            <a:pPr lvl="1" eaLnBrk="1" hangingPunct="1">
              <a:buFont typeface="Wingdings" charset="2"/>
              <a:buChar char="n"/>
              <a:defRPr/>
            </a:pPr>
            <a:r>
              <a:rPr lang="en-US" altLang="en-US" sz="1800">
                <a:latin typeface="Times New Roman" charset="0"/>
                <a:ea typeface="Times New Roman" charset="0"/>
                <a:cs typeface="Times New Roman" charset="0"/>
              </a:rPr>
              <a:t>School health revived</a:t>
            </a:r>
          </a:p>
          <a:p>
            <a:pPr lvl="1" eaLnBrk="1" hangingPunct="1">
              <a:buFont typeface="Wingdings" charset="2"/>
              <a:buChar char="n"/>
              <a:defRPr/>
            </a:pPr>
            <a:r>
              <a:rPr lang="en-US" altLang="en-US" sz="1800">
                <a:latin typeface="Times New Roman" charset="0"/>
                <a:ea typeface="Times New Roman" charset="0"/>
                <a:cs typeface="Times New Roman" charset="0"/>
              </a:rPr>
              <a:t>Elderly care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mj-ea"/>
              </a:rPr>
              <a:t>References </a:t>
            </a:r>
            <a:endParaRPr lang="en-US" dirty="0">
              <a:ea typeface="+mj-ea"/>
            </a:endParaRPr>
          </a:p>
        </p:txBody>
      </p:sp>
      <p:sp>
        <p:nvSpPr>
          <p:cNvPr id="3" name="Content Placeholder 2"/>
          <p:cNvSpPr>
            <a:spLocks noGrp="1"/>
          </p:cNvSpPr>
          <p:nvPr>
            <p:ph idx="1"/>
          </p:nvPr>
        </p:nvSpPr>
        <p:spPr/>
        <p:txBody>
          <a:bodyPr/>
          <a:lstStyle/>
          <a:p>
            <a:r>
              <a:rPr lang="en-US" altLang="en-US" sz="2000" i="1" smtClean="0">
                <a:latin typeface="Times New Roman" pitchFamily="18" charset="0"/>
                <a:cs typeface="Times New Roman" pitchFamily="18" charset="0"/>
              </a:rPr>
              <a:t>Lale Say etal. Global causes of maternal death: a WHO systematic analysis</a:t>
            </a:r>
            <a:r>
              <a:rPr lang="en-US" altLang="en-US" sz="4400" smtClean="0"/>
              <a:t>. </a:t>
            </a:r>
            <a:r>
              <a:rPr lang="en-US" altLang="en-US" sz="2000" i="1" smtClean="0">
                <a:latin typeface="Times New Roman" pitchFamily="18" charset="0"/>
                <a:cs typeface="Times New Roman" pitchFamily="18" charset="0"/>
              </a:rPr>
              <a:t>The Lancet Global Health</a:t>
            </a:r>
            <a:r>
              <a:rPr lang="en-US" altLang="en-US" sz="2000" smtClean="0">
                <a:latin typeface="Times New Roman" pitchFamily="18" charset="0"/>
                <a:cs typeface="Times New Roman" pitchFamily="18" charset="0"/>
              </a:rPr>
              <a:t> .Volume 2, Issue 6, Pages e323-e333 (June 2014) . DOI: 10.1016/S2214-109X(14)70227-X</a:t>
            </a:r>
          </a:p>
          <a:p>
            <a:endParaRPr lang="en-US" altLang="en-US" sz="2000" smtClean="0">
              <a:latin typeface="Times New Roman" pitchFamily="18" charset="0"/>
              <a:cs typeface="Times New Roman" pitchFamily="18" charset="0"/>
            </a:endParaRPr>
          </a:p>
          <a:p>
            <a:r>
              <a:rPr lang="en-US" altLang="en-US" sz="1800" smtClean="0">
                <a:latin typeface="Times New Roman" pitchFamily="18" charset="0"/>
                <a:cs typeface="Times New Roman" pitchFamily="18" charset="0"/>
              </a:rPr>
              <a:t>Levels &amp; Trends in Child Mortality Report 2015 Estimates Developed by the UN Inter-agency Group for Child Mortality Estimation. United Nations Available at: http://www.childmortality.org/</a:t>
            </a:r>
          </a:p>
          <a:p>
            <a:endParaRPr lang="en-US" altLang="en-US" sz="180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a:t>Defination  </a:t>
            </a:r>
            <a:endParaRPr lang="ar-SA" altLang="en-US"/>
          </a:p>
        </p:txBody>
      </p:sp>
      <p:sp>
        <p:nvSpPr>
          <p:cNvPr id="25602" name="Rectangle 2"/>
          <p:cNvSpPr>
            <a:spLocks noChangeArrowheads="1"/>
          </p:cNvSpPr>
          <p:nvPr/>
        </p:nvSpPr>
        <p:spPr bwMode="auto">
          <a:xfrm>
            <a:off x="914400" y="2209800"/>
            <a:ext cx="6400800" cy="2308225"/>
          </a:xfrm>
          <a:prstGeom prst="rect">
            <a:avLst/>
          </a:prstGeom>
          <a:noFill/>
          <a:ln w="9525">
            <a:noFill/>
            <a:miter lim="800000"/>
            <a:headEnd/>
            <a:tailEnd/>
          </a:ln>
        </p:spPr>
        <p:txBody>
          <a:bodyPr>
            <a:spAutoFit/>
          </a:bodyPr>
          <a:lstStyle/>
          <a:p>
            <a:pPr algn="just"/>
            <a:r>
              <a:rPr lang="en-US" altLang="en-US" sz="2400" b="1" dirty="0">
                <a:solidFill>
                  <a:srgbClr val="E0E0EB"/>
                </a:solidFill>
                <a:latin typeface="Times New Roman" pitchFamily="18" charset="0"/>
                <a:cs typeface="Times New Roman" pitchFamily="18" charset="0"/>
              </a:rPr>
              <a:t>Maternal health refers to the health of women during </a:t>
            </a:r>
            <a:r>
              <a:rPr lang="en-US" altLang="en-US" sz="2400" b="1" u="sng" dirty="0">
                <a:solidFill>
                  <a:srgbClr val="E0E0EB"/>
                </a:solidFill>
                <a:latin typeface="Times New Roman" pitchFamily="18" charset="0"/>
                <a:cs typeface="Times New Roman" pitchFamily="18" charset="0"/>
              </a:rPr>
              <a:t>pregnancy, childbirth and the postpartum period</a:t>
            </a:r>
            <a:r>
              <a:rPr lang="en-US" altLang="en-US" sz="2400" b="1" dirty="0">
                <a:solidFill>
                  <a:srgbClr val="E0E0EB"/>
                </a:solidFill>
                <a:latin typeface="Times New Roman" pitchFamily="18" charset="0"/>
                <a:cs typeface="Times New Roman" pitchFamily="18" charset="0"/>
              </a:rPr>
              <a:t>. While motherhood is often a positive and fulfilling experience, for too many women it is associated with suffering, ill-health and even death.</a:t>
            </a:r>
            <a:endParaRPr lang="ar-SA" altLang="en-US" sz="2400" b="1" dirty="0">
              <a:solidFill>
                <a:srgbClr val="E0E0EB"/>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35362"/>
          </a:xfrm>
        </p:spPr>
        <p:txBody>
          <a:bodyPr/>
          <a:lstStyle/>
          <a:p>
            <a:pPr>
              <a:defRPr/>
            </a:pPr>
            <a:r>
              <a:rPr lang="en-US" dirty="0" smtClean="0">
                <a:solidFill>
                  <a:srgbClr val="FFFF00"/>
                </a:solidFill>
              </a:rPr>
              <a:t>Issues in maternal health ?</a:t>
            </a:r>
            <a:endParaRPr lang="en-US" dirty="0">
              <a:solidFill>
                <a:srgbClr val="FFFF00"/>
              </a:solidFill>
            </a:endParaRPr>
          </a:p>
        </p:txBody>
      </p:sp>
      <p:sp>
        <p:nvSpPr>
          <p:cNvPr id="3" name="Content Placeholder 2"/>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1582738"/>
            <a:ext cx="8763000" cy="4646612"/>
          </a:xfrm>
          <a:prstGeom prst="rect">
            <a:avLst/>
          </a:prstGeom>
          <a:noFill/>
          <a:ln w="9525">
            <a:noFill/>
            <a:miter lim="800000"/>
            <a:headEnd/>
            <a:tailEnd/>
          </a:ln>
        </p:spPr>
        <p:txBody>
          <a:bodyPr>
            <a:spAutoFit/>
          </a:bodyPr>
          <a:lstStyle/>
          <a:p>
            <a:endParaRPr lang="en-US" altLang="en-US" sz="2800" dirty="0">
              <a:solidFill>
                <a:srgbClr val="C00000"/>
              </a:solidFill>
              <a:latin typeface="Georgia" pitchFamily="18" charset="0"/>
            </a:endParaRPr>
          </a:p>
          <a:p>
            <a:endParaRPr lang="en-US" altLang="en-US" sz="2800" dirty="0">
              <a:solidFill>
                <a:srgbClr val="C00000"/>
              </a:solidFill>
              <a:latin typeface="Georgia" pitchFamily="18" charset="0"/>
            </a:endParaRPr>
          </a:p>
          <a:p>
            <a:endParaRPr lang="en-US" altLang="en-US" sz="2400" dirty="0">
              <a:solidFill>
                <a:srgbClr val="FFFF00"/>
              </a:solidFill>
              <a:latin typeface="Times New Roman" pitchFamily="18" charset="0"/>
              <a:cs typeface="Times New Roman" pitchFamily="18" charset="0"/>
            </a:endParaRPr>
          </a:p>
          <a:p>
            <a:endParaRPr lang="en-US" altLang="en-US" sz="3200" dirty="0">
              <a:solidFill>
                <a:srgbClr val="FFFF00"/>
              </a:solidFill>
              <a:latin typeface="Times New Roman" pitchFamily="18" charset="0"/>
              <a:cs typeface="Times New Roman" pitchFamily="18" charset="0"/>
            </a:endParaRPr>
          </a:p>
          <a:p>
            <a:r>
              <a:rPr lang="en-US" altLang="en-US" sz="3200" dirty="0">
                <a:solidFill>
                  <a:srgbClr val="FFFF00"/>
                </a:solidFill>
                <a:latin typeface="Times New Roman" pitchFamily="18" charset="0"/>
                <a:cs typeface="Times New Roman" pitchFamily="18" charset="0"/>
              </a:rPr>
              <a:t>Nearly 830 women die every day due to complications during pregnancy and childbirth</a:t>
            </a:r>
          </a:p>
          <a:p>
            <a:endParaRPr lang="en-US" altLang="en-US" sz="2400" dirty="0">
              <a:latin typeface="Times New Roman" pitchFamily="18" charset="0"/>
              <a:cs typeface="Times New Roman" pitchFamily="18" charset="0"/>
            </a:endParaRPr>
          </a:p>
          <a:p>
            <a:endParaRPr lang="en-US" altLang="en-US" sz="2400" dirty="0">
              <a:latin typeface="Times New Roman" pitchFamily="18" charset="0"/>
              <a:cs typeface="Times New Roman" pitchFamily="18" charset="0"/>
            </a:endParaRPr>
          </a:p>
          <a:p>
            <a:r>
              <a:rPr lang="en-US" altLang="en-US" dirty="0">
                <a:latin typeface="Times New Roman" pitchFamily="18" charset="0"/>
                <a:cs typeface="Times New Roman" pitchFamily="18" charset="0"/>
              </a:rPr>
              <a:t>About 303 000 women will die worldwide in 2015 due to complications during pregnancy and childbirth. In developing countries, conditions related to pregnancy and childbirth </a:t>
            </a:r>
            <a:r>
              <a:rPr lang="en-US" altLang="en-US" u="sng" dirty="0">
                <a:latin typeface="Times New Roman" pitchFamily="18" charset="0"/>
                <a:cs typeface="Times New Roman" pitchFamily="18" charset="0"/>
              </a:rPr>
              <a:t>constitute the second leading causes (after HIV/AIDS) of death among women of reproductive age.</a:t>
            </a:r>
          </a:p>
        </p:txBody>
      </p:sp>
      <p:sp>
        <p:nvSpPr>
          <p:cNvPr id="27650" name="TextBox 2"/>
          <p:cNvSpPr txBox="1">
            <a:spLocks noChangeArrowheads="1"/>
          </p:cNvSpPr>
          <p:nvPr/>
        </p:nvSpPr>
        <p:spPr bwMode="auto">
          <a:xfrm>
            <a:off x="609600" y="12700"/>
            <a:ext cx="5562600" cy="1077913"/>
          </a:xfrm>
          <a:prstGeom prst="rect">
            <a:avLst/>
          </a:prstGeom>
          <a:noFill/>
          <a:ln w="9525">
            <a:noFill/>
            <a:miter lim="800000"/>
            <a:headEnd/>
            <a:tailEnd/>
          </a:ln>
        </p:spPr>
        <p:txBody>
          <a:bodyPr>
            <a:spAutoFit/>
          </a:bodyPr>
          <a:lstStyle/>
          <a:p>
            <a:endParaRPr lang="en-US" altLang="en-US">
              <a:solidFill>
                <a:srgbClr val="C00000"/>
              </a:solidFill>
              <a:latin typeface="Georgia" pitchFamily="18" charset="0"/>
            </a:endParaRPr>
          </a:p>
          <a:p>
            <a:endParaRPr lang="en-US" altLang="en-US">
              <a:solidFill>
                <a:srgbClr val="C00000"/>
              </a:solidFill>
              <a:latin typeface="Georgia" pitchFamily="18" charset="0"/>
            </a:endParaRPr>
          </a:p>
          <a:p>
            <a:r>
              <a:rPr lang="en-US" altLang="en-US" sz="2800" b="1">
                <a:solidFill>
                  <a:srgbClr val="C00000"/>
                </a:solidFill>
                <a:latin typeface="Georgia" pitchFamily="18" charset="0"/>
              </a:rPr>
              <a:t>Fact 1</a:t>
            </a:r>
          </a:p>
        </p:txBody>
      </p:sp>
      <p:pic>
        <p:nvPicPr>
          <p:cNvPr id="27651" name="Picture 3"/>
          <p:cNvPicPr>
            <a:picLocks noChangeAspect="1"/>
          </p:cNvPicPr>
          <p:nvPr/>
        </p:nvPicPr>
        <p:blipFill>
          <a:blip r:embed="rId2"/>
          <a:srcRect/>
          <a:stretch>
            <a:fillRect/>
          </a:stretch>
        </p:blipFill>
        <p:spPr bwMode="auto">
          <a:xfrm>
            <a:off x="4800600" y="217488"/>
            <a:ext cx="4127500" cy="273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5600" cy="1143000"/>
          </a:xfrm>
        </p:spPr>
        <p:txBody>
          <a:bodyPr/>
          <a:lstStyle/>
          <a:p>
            <a:pPr algn="l">
              <a:defRPr/>
            </a:pPr>
            <a:r>
              <a:rPr lang="en-US" dirty="0" smtClean="0">
                <a:solidFill>
                  <a:srgbClr val="C00000"/>
                </a:solidFill>
              </a:rPr>
              <a:t>Fact 2: </a:t>
            </a:r>
            <a:endParaRPr lang="en-US" dirty="0">
              <a:solidFill>
                <a:srgbClr val="C00000"/>
              </a:solidFill>
            </a:endParaRPr>
          </a:p>
        </p:txBody>
      </p:sp>
      <p:sp>
        <p:nvSpPr>
          <p:cNvPr id="3" name="Content Placeholder 2"/>
          <p:cNvSpPr>
            <a:spLocks noGrp="1"/>
          </p:cNvSpPr>
          <p:nvPr>
            <p:ph idx="1"/>
          </p:nvPr>
        </p:nvSpPr>
        <p:spPr/>
        <p:txBody>
          <a:bodyPr/>
          <a:lstStyle/>
          <a:p>
            <a:endParaRPr lang="en-US" altLang="en-US" smtClean="0">
              <a:solidFill>
                <a:srgbClr val="FFFF00"/>
              </a:solidFill>
              <a:effectLst/>
            </a:endParaRPr>
          </a:p>
          <a:p>
            <a:endParaRPr lang="en-US" altLang="en-US" smtClean="0">
              <a:solidFill>
                <a:srgbClr val="FFFF00"/>
              </a:solidFill>
              <a:effectLst/>
            </a:endParaRPr>
          </a:p>
          <a:p>
            <a:r>
              <a:rPr lang="en-US" altLang="en-US" smtClean="0">
                <a:solidFill>
                  <a:srgbClr val="FFFF00"/>
                </a:solidFill>
                <a:effectLst/>
              </a:rPr>
              <a:t>Women die in pregnancy and childbirth for 5 main reasons</a:t>
            </a:r>
          </a:p>
          <a:p>
            <a:endParaRPr lang="en-US" altLang="en-US" smtClean="0">
              <a:effectLst/>
            </a:endParaRPr>
          </a:p>
          <a:p>
            <a:r>
              <a:rPr lang="en-US" altLang="en-US" sz="2400" smtClean="0">
                <a:effectLst/>
                <a:latin typeface="Times New Roman" pitchFamily="18" charset="0"/>
                <a:cs typeface="Times New Roman" pitchFamily="18" charset="0"/>
              </a:rPr>
              <a:t>These are severe bleeding, infections, unsafe abortion, hypertensive disorders (pre-eclampsia and eclampsia), and medical complications like cardiac disease, diabetes, or HIV/AIDS complicating or complicated by pregnancy.</a:t>
            </a:r>
          </a:p>
          <a:p>
            <a:endParaRPr lang="en-US" alt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1822</TotalTime>
  <Words>1446</Words>
  <Application>Microsoft Macintosh PowerPoint</Application>
  <PresentationFormat>On-screen Show (4:3)</PresentationFormat>
  <Paragraphs>234</Paragraphs>
  <Slides>59</Slides>
  <Notes>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Digital Dots</vt:lpstr>
      <vt:lpstr>  Maternal and Child health </vt:lpstr>
      <vt:lpstr>Objectives </vt:lpstr>
      <vt:lpstr>Specific Objectives of MCH</vt:lpstr>
      <vt:lpstr>Components of MCH</vt:lpstr>
      <vt:lpstr>        Maternal Health </vt:lpstr>
      <vt:lpstr>Defination  </vt:lpstr>
      <vt:lpstr>Issues in maternal health ?</vt:lpstr>
      <vt:lpstr>Slide 8</vt:lpstr>
      <vt:lpstr>Fact 2: </vt:lpstr>
      <vt:lpstr>Fact 3: </vt:lpstr>
      <vt:lpstr>Fact 4: </vt:lpstr>
      <vt:lpstr> Fact 5 </vt:lpstr>
      <vt:lpstr>Other issues:</vt:lpstr>
      <vt:lpstr>Slide 14</vt:lpstr>
      <vt:lpstr>Fast Facts about Maternal Health…WHO Fact sheet 2015</vt:lpstr>
      <vt:lpstr>Slide 16</vt:lpstr>
      <vt:lpstr>Maternal death </vt:lpstr>
      <vt:lpstr>Slide 18</vt:lpstr>
      <vt:lpstr>Slide 19</vt:lpstr>
      <vt:lpstr>Slide 20</vt:lpstr>
      <vt:lpstr>Why women are dying?</vt:lpstr>
      <vt:lpstr>Women die as a result of complications during and following pregnancy and childbirth.  </vt:lpstr>
      <vt:lpstr>Slide 23</vt:lpstr>
      <vt:lpstr>Slide 24</vt:lpstr>
      <vt:lpstr> Why do these women die? Three Delays Model </vt:lpstr>
      <vt:lpstr>Slide 26</vt:lpstr>
      <vt:lpstr>Where do Maternal Mortality data come from?</vt:lpstr>
      <vt:lpstr>Why has the mortality declined?</vt:lpstr>
      <vt:lpstr>Slide 29</vt:lpstr>
      <vt:lpstr>Slide 30</vt:lpstr>
      <vt:lpstr>Slide 31</vt:lpstr>
      <vt:lpstr>Other Interventions for Maternal Care</vt:lpstr>
      <vt:lpstr>Maternal Mortality Indicators</vt:lpstr>
      <vt:lpstr>Slide 34</vt:lpstr>
      <vt:lpstr>Slide 35</vt:lpstr>
      <vt:lpstr>Slide 36</vt:lpstr>
      <vt:lpstr>Other Maternal Mortality Indicators</vt:lpstr>
      <vt:lpstr>Child Health</vt:lpstr>
      <vt:lpstr>Facts about child health </vt:lpstr>
      <vt:lpstr>Childhood health problems</vt:lpstr>
      <vt:lpstr>Slide 41</vt:lpstr>
      <vt:lpstr>Slide 42</vt:lpstr>
      <vt:lpstr>Emerging Issues in child health </vt:lpstr>
      <vt:lpstr>Global response ???</vt:lpstr>
      <vt:lpstr>Slide 45</vt:lpstr>
      <vt:lpstr>Global response</vt:lpstr>
      <vt:lpstr>Other interventions and strategies</vt:lpstr>
      <vt:lpstr>Slide 48</vt:lpstr>
      <vt:lpstr>Slide 49</vt:lpstr>
      <vt:lpstr>Slide 50</vt:lpstr>
      <vt:lpstr>Slide 51</vt:lpstr>
      <vt:lpstr>Indicators of Child Health </vt:lpstr>
      <vt:lpstr>Mortality in and around infancy</vt:lpstr>
      <vt:lpstr> </vt:lpstr>
      <vt:lpstr>MCH in KSA</vt:lpstr>
      <vt:lpstr>MCH Indicators in KSA</vt:lpstr>
      <vt:lpstr>Slide 57</vt:lpstr>
      <vt:lpstr>Integrated PHC and MCH services in KSA</vt:lpstr>
      <vt:lpstr>References </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Dr.Hafsa</dc:creator>
  <cp:lastModifiedBy>Dr.Gosadi</cp:lastModifiedBy>
  <cp:revision>140</cp:revision>
  <dcterms:created xsi:type="dcterms:W3CDTF">2007-04-30T09:14:02Z</dcterms:created>
  <dcterms:modified xsi:type="dcterms:W3CDTF">2016-04-10T06:17:03Z</dcterms:modified>
</cp:coreProperties>
</file>