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58" r:id="rId2"/>
    <p:sldId id="339" r:id="rId3"/>
    <p:sldId id="311" r:id="rId4"/>
    <p:sldId id="261" r:id="rId5"/>
    <p:sldId id="262" r:id="rId6"/>
    <p:sldId id="335" r:id="rId7"/>
    <p:sldId id="336" r:id="rId8"/>
    <p:sldId id="263" r:id="rId9"/>
    <p:sldId id="310" r:id="rId10"/>
    <p:sldId id="309" r:id="rId11"/>
    <p:sldId id="331" r:id="rId12"/>
    <p:sldId id="317" r:id="rId13"/>
    <p:sldId id="318" r:id="rId14"/>
    <p:sldId id="332" r:id="rId15"/>
    <p:sldId id="359" r:id="rId16"/>
    <p:sldId id="360" r:id="rId17"/>
    <p:sldId id="361" r:id="rId18"/>
    <p:sldId id="348" r:id="rId19"/>
    <p:sldId id="362" r:id="rId20"/>
    <p:sldId id="363" r:id="rId21"/>
    <p:sldId id="307" r:id="rId22"/>
    <p:sldId id="308" r:id="rId23"/>
    <p:sldId id="264" r:id="rId24"/>
    <p:sldId id="327" r:id="rId25"/>
    <p:sldId id="268" r:id="rId26"/>
    <p:sldId id="271" r:id="rId27"/>
    <p:sldId id="300" r:id="rId28"/>
    <p:sldId id="328" r:id="rId29"/>
    <p:sldId id="350" r:id="rId30"/>
    <p:sldId id="365" r:id="rId31"/>
    <p:sldId id="343" r:id="rId32"/>
    <p:sldId id="364" r:id="rId33"/>
    <p:sldId id="351" r:id="rId34"/>
    <p:sldId id="352" r:id="rId35"/>
    <p:sldId id="333" r:id="rId36"/>
    <p:sldId id="340" r:id="rId37"/>
    <p:sldId id="349" r:id="rId38"/>
    <p:sldId id="353" r:id="rId39"/>
    <p:sldId id="341" r:id="rId40"/>
    <p:sldId id="342" r:id="rId41"/>
    <p:sldId id="344" r:id="rId42"/>
    <p:sldId id="356" r:id="rId43"/>
    <p:sldId id="334" r:id="rId44"/>
    <p:sldId id="355" r:id="rId45"/>
    <p:sldId id="32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74" autoAdjust="0"/>
    <p:restoredTop sz="94660"/>
  </p:normalViewPr>
  <p:slideViewPr>
    <p:cSldViewPr>
      <p:cViewPr>
        <p:scale>
          <a:sx n="75" d="100"/>
          <a:sy n="75" d="100"/>
        </p:scale>
        <p:origin x="-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D6F428-EBCC-459F-BB2E-BA1AF20B8494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4F8DB2-89C3-4E34-82BE-FD1E43EA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Contact Info: Dee Terrell, OSDH Chronic           Telephone 405-271-4072 ext. 57110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880A7-9329-47FA-827F-680E376EF3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60AD9-3692-4F50-AD94-725AB6F7B59D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4DCBC-C5BF-41AC-9A3B-3385B4C65A37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0CB1A-53AB-4CF4-B7CC-4792AE6052D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4148138"/>
            <a:ext cx="5918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B653A-2343-4D9B-B6E6-50B927A58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1405-91E9-450F-B20F-68DFA388523B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67A9-797F-4626-A2E1-0CAF61CA1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BE72-2C38-4FA9-9E4D-674DDA6B4FC8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3D5F-E6E7-43A9-807D-8C12544AE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FECA-E976-4088-A87E-16B65224AB79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7894-35D1-4B5C-8A77-4BD6243A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02D3-E05D-4298-B1B2-57CD2E359891}" type="datetime1">
              <a:rPr lang="en-GB"/>
              <a:pPr>
                <a:defRPr/>
              </a:pPr>
              <a:t>20/01/2016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9723-27C1-4A5E-9605-BA3B3EEF6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6180-118F-4F1D-A26A-D0B0B04246E0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05D3-6F88-49CD-9ECA-6EF067E8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0DF5-65F4-49C1-814A-D42C03195C2D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7BFD-54CC-443B-A279-47EC4CA24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3B3E-5E03-4A0A-A974-3E7C1D8911A4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2C90-1D79-4527-88ED-D7062C0D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CA4E-6E0E-423C-AF62-9AD8307B29D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BBB6-7521-4F4B-9519-25E95E051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DBD3-AD6C-4D9D-A574-8A1970D45A3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9878-E157-46EA-87FC-F0CD28224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EB5E-E094-44D9-B905-AA239C04D41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9F69-E16C-4DE2-94EE-8E666FCE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B8E2-2EBD-4808-B98D-6D6B1934D6BE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46C3-69B1-4D53-976F-202F967D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0C3C-367E-42E0-9FDD-490BC8916B46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134F-762C-4CEB-BC4D-7D2BA683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9B9AD-1DD7-42DF-A685-E2287FE220D8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C2D33F-E941-4C42-AD53-A3BF96BD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file:///C:\My%20Documents\BBC%20News%20%20UK%20POLITICS%20%20Prescott%20has%20diabetes_files\_1865023_prescott300.jpg" TargetMode="Externa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atlas.org/content/global-burde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todate.com/contents/risk-factors-for-type-2-diabetes-mellitus/abstract/23" TargetMode="External"/><Relationship Id="rId3" Type="http://schemas.openxmlformats.org/officeDocument/2006/relationships/hyperlink" Target="http://www.uptodate.com/contents/risk-factors-for-type-2-diabetes-mellitus/abstract/25" TargetMode="External"/><Relationship Id="rId7" Type="http://schemas.openxmlformats.org/officeDocument/2006/relationships/hyperlink" Target="http://www.uptodate.com/contents/risk-factors-for-type-2-diabetes-mellitus/abstract/22" TargetMode="External"/><Relationship Id="rId2" Type="http://schemas.openxmlformats.org/officeDocument/2006/relationships/hyperlink" Target="http://www.uptodate.com/contents/risk-factors-for-type-2-diabetes-mellitus/abstract/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todate.com/contents/risk-factors-for-type-2-diabetes-mellitus/abstract/28" TargetMode="External"/><Relationship Id="rId5" Type="http://schemas.openxmlformats.org/officeDocument/2006/relationships/hyperlink" Target="http://www.uptodate.com/contents/risk-factors-for-type-2-diabetes-mellitus/abstract/27" TargetMode="External"/><Relationship Id="rId4" Type="http://schemas.openxmlformats.org/officeDocument/2006/relationships/hyperlink" Target="http://www.uptodate.com/contents/risk-factors-for-type-2-diabetes-mellitus/abstract/26" TargetMode="External"/><Relationship Id="rId9" Type="http://schemas.openxmlformats.org/officeDocument/2006/relationships/hyperlink" Target="http://www.uptodate.com/contents/risk-factors-for-type-2-diabetes-mellitus/abstract/29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Epidemiology of  Diabetes mellitus</a:t>
            </a:r>
            <a:endParaRPr lang="ar-SA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Ibrahim </a:t>
            </a:r>
            <a:r>
              <a:rPr lang="en-US" b="1" dirty="0" err="1" smtClean="0">
                <a:solidFill>
                  <a:srgbClr val="FFFF00"/>
                </a:solidFill>
              </a:rPr>
              <a:t>Gosadi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Hafsa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Raheel</a:t>
            </a:r>
            <a:endParaRPr lang="en-US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Department of Family &amp; Community Medicine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KSU</a:t>
            </a:r>
          </a:p>
          <a:p>
            <a:pPr fontAlgn="auto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42900" y="1905000"/>
          <a:ext cx="8801100" cy="4191000"/>
        </p:xfrm>
        <a:graphic>
          <a:graphicData uri="http://schemas.openxmlformats.org/presentationml/2006/ole">
            <p:oleObj spid="_x0000_s2050" name="Gráfico" r:id="rId4" imgW="8801239" imgH="4191061" progId="MSGraph.Chart.8">
              <p:embed followColorScheme="full"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1650" y="652463"/>
            <a:ext cx="884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Diabetes in the world </a:t>
            </a:r>
            <a:r>
              <a:rPr lang="ar-SA" sz="3200" b="1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pt-BR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825" y="16367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/>
              <a:t>Millions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BEE3F-09FA-4127-BBE7-D261D18F116D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1072-12E0-4D03-A20D-BDFE96312481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58838" y="1782763"/>
            <a:ext cx="8102600" cy="41783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6518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Diagnosed and Undiagnosed Prevalence of Diabetes by Age in the US (NHANES III)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50" y="1233488"/>
          <a:ext cx="8863013" cy="4659312"/>
        </p:xfrm>
        <a:graphic>
          <a:graphicData uri="http://schemas.openxmlformats.org/presentationml/2006/ole">
            <p:oleObj spid="_x0000_s3074" name="Chart" r:id="rId4" imgW="8763000" imgH="4092031" progId="MSGraph.Chart.8">
              <p:embed followColorScheme="full"/>
            </p:oleObj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092450" y="6183313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Harris et al., Diabetes Care, 1998</a:t>
            </a: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14C532-C444-462C-81D9-250D3CAE7011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03A2-AC14-4F4E-B3EA-34EC0541EF7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39863"/>
            <a:ext cx="8573735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74755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24" y="1054100"/>
            <a:ext cx="8485676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248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3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8825" y="196850"/>
            <a:ext cx="7927975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+mn-cs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9063" y="1828800"/>
            <a:ext cx="75565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72%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338" y="3276600"/>
            <a:ext cx="7715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3738" y="1676400"/>
            <a:ext cx="7842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EU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17.8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25.1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663" y="4800600"/>
            <a:ext cx="73183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A+NZ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1.2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2.0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4638" y="3463925"/>
            <a:ext cx="7207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SSA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 7.1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18.6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06938" y="5489575"/>
            <a:ext cx="2690812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2000 = </a:t>
            </a:r>
            <a:r>
              <a:rPr lang="en-US" sz="2000" b="1">
                <a:solidFill>
                  <a:srgbClr val="DBD600"/>
                </a:solidFill>
                <a:latin typeface="Calibri" pitchFamily="34" charset="0"/>
              </a:rPr>
              <a:t>17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  <a:latin typeface="Calibri" pitchFamily="34" charset="0"/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338" y="2286000"/>
            <a:ext cx="900112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China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20.8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42.3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-779463" y="5942013"/>
            <a:ext cx="5791201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>
                <a:latin typeface="Calibri" pitchFamily="34" charset="0"/>
              </a:rPr>
              <a:t>Wild, S et al.: Global prevalence of diabetes:</a:t>
            </a:r>
          </a:p>
          <a:p>
            <a:r>
              <a:rPr lang="en-US">
                <a:latin typeface="Calibri" pitchFamily="34" charset="0"/>
              </a:rPr>
              <a:t>Estimates for 2000 and projections for 2030</a:t>
            </a:r>
          </a:p>
          <a:p>
            <a:r>
              <a:rPr lang="en-US">
                <a:latin typeface="Calibri" pitchFamily="34" charset="0"/>
              </a:rPr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863" y="3581400"/>
            <a:ext cx="682625" cy="147796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India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31.7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79.4</a:t>
            </a:r>
          </a:p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251%</a:t>
            </a:r>
            <a:endParaRPr lang="en-US">
              <a:latin typeface="Calibri" pitchFamily="34" charset="0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0"/>
            <a:ext cx="703263" cy="120015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263%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53063" y="3352800"/>
            <a:ext cx="184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in KSA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 smtClean="0"/>
              <a:t>increase in the prevalence of diabetes from  2.5%  in 1982 to 23.7% in </a:t>
            </a:r>
            <a:r>
              <a:rPr lang="en-GB" dirty="0" smtClean="0"/>
              <a:t>2004</a:t>
            </a:r>
          </a:p>
          <a:p>
            <a:r>
              <a:rPr lang="en-GB" dirty="0" smtClean="0"/>
              <a:t>A more recent study, which was published in 2011, reported that the prevalence of diabetes in Saudi Arabia was 34.1% in males and 27.6% in females</a:t>
            </a:r>
            <a:r>
              <a:rPr lang="en-GB" dirty="0" smtClean="0"/>
              <a:t>. </a:t>
            </a:r>
          </a:p>
          <a:p>
            <a:pPr>
              <a:buNone/>
            </a:pPr>
            <a:r>
              <a:rPr lang="en-GB" sz="1800" dirty="0" err="1" smtClean="0"/>
              <a:t>Alqurashi</a:t>
            </a:r>
            <a:r>
              <a:rPr lang="en-GB" sz="1800" dirty="0" smtClean="0"/>
              <a:t> KA, </a:t>
            </a:r>
            <a:r>
              <a:rPr lang="en-GB" sz="1800" dirty="0" err="1" smtClean="0"/>
              <a:t>Aljabri</a:t>
            </a:r>
            <a:r>
              <a:rPr lang="en-GB" sz="1800" dirty="0" smtClean="0"/>
              <a:t> KS, </a:t>
            </a:r>
            <a:r>
              <a:rPr lang="en-GB" sz="1800" dirty="0" err="1" smtClean="0"/>
              <a:t>Bokhari</a:t>
            </a:r>
            <a:r>
              <a:rPr lang="en-GB" sz="1800" dirty="0" smtClean="0"/>
              <a:t> SA. Prevalence of diabetes mellitus in a Saudi community. Ann Saudi Med. 2011;31(1):19-23. </a:t>
            </a:r>
            <a:r>
              <a:rPr lang="en-GB" sz="1800" dirty="0" err="1" smtClean="0"/>
              <a:t>Epub</a:t>
            </a:r>
            <a:r>
              <a:rPr lang="en-GB" sz="1800" dirty="0" smtClean="0"/>
              <a:t> 2011/01/20.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presentation the participant will be able to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prevalence of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state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 in KSA.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risk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magnitude of complications of diabetes.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in KSA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According to the International Diabetes Federation, Saudi Arabia is among the top 10 countries for the prevalence of Type 2 diabetes across the globe.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prevalence of diabetes in Saudi Arabia is almost four-fold the prevalence in the UK and twice the prevalence in the USA.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200" smtClean="0">
                <a:solidFill>
                  <a:srgbClr val="C00000"/>
                </a:solidFill>
              </a:rPr>
              <a:t> </a:t>
            </a:r>
            <a:r>
              <a:rPr lang="en-US" sz="3200" b="1" smtClean="0"/>
              <a:t>Diabetes mellitus and age distribution in KSA</a:t>
            </a:r>
            <a:r>
              <a:rPr lang="en-US" sz="320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29699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06400" y="1549400"/>
          <a:ext cx="8331200" cy="4632325"/>
        </p:xfrm>
        <a:graphic>
          <a:graphicData uri="http://schemas.openxmlformats.org/presentationml/2006/ole">
            <p:oleObj spid="_x0000_s29699" r:id="rId4" imgW="8327858" imgH="4633362" progId="Excel.Char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B21F-C70D-415C-9790-F66861D6C359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3200" smtClean="0"/>
              <a:t>Types of DM and age in KSA </a:t>
            </a:r>
          </a:p>
        </p:txBody>
      </p:sp>
      <p:graphicFrame>
        <p:nvGraphicFramePr>
          <p:cNvPr id="30723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82600" y="1473200"/>
          <a:ext cx="8331200" cy="4632325"/>
        </p:xfrm>
        <a:graphic>
          <a:graphicData uri="http://schemas.openxmlformats.org/presentationml/2006/ole">
            <p:oleObj spid="_x0000_s30723" r:id="rId3" imgW="8333954" imgH="4633362" progId="Excel.Char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4947F-896A-4614-BFBA-FEB889A69B05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934200" cy="838200"/>
          </a:xfrm>
        </p:spPr>
        <p:txBody>
          <a:bodyPr/>
          <a:lstStyle/>
          <a:p>
            <a:r>
              <a:rPr lang="en-GB" smtClean="0"/>
              <a:t>Diabetic complications</a:t>
            </a:r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52400" y="1143000"/>
          <a:ext cx="2667000" cy="2286000"/>
        </p:xfrm>
        <a:graphic>
          <a:graphicData uri="http://schemas.openxmlformats.org/presentationml/2006/ole">
            <p:oleObj spid="_x0000_s6146" name="Photo Editor Photo" r:id="rId3" imgW="2857899" imgH="2542857" progId="">
              <p:embed/>
            </p:oleObj>
          </a:graphicData>
        </a:graphic>
      </p:graphicFrame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895600" y="1219200"/>
          <a:ext cx="2819400" cy="2286000"/>
        </p:xfrm>
        <a:graphic>
          <a:graphicData uri="http://schemas.openxmlformats.org/presentationml/2006/ole">
            <p:oleObj spid="_x0000_s6147" name="Photo Editor Photo" r:id="rId4" imgW="3371429" imgH="2314286" progId="">
              <p:embed/>
            </p:oleObj>
          </a:graphicData>
        </a:graphic>
      </p:graphicFrame>
      <p:graphicFrame>
        <p:nvGraphicFramePr>
          <p:cNvPr id="6148" name="Object 20"/>
          <p:cNvGraphicFramePr>
            <a:graphicFrameLocks noChangeAspect="1"/>
          </p:cNvGraphicFramePr>
          <p:nvPr/>
        </p:nvGraphicFramePr>
        <p:xfrm>
          <a:off x="152400" y="3810000"/>
          <a:ext cx="3200400" cy="2286000"/>
        </p:xfrm>
        <a:graphic>
          <a:graphicData uri="http://schemas.openxmlformats.org/presentationml/2006/ole">
            <p:oleObj spid="_x0000_s6148" name="Photo Editor Photo" r:id="rId5" imgW="3809524" imgH="2857899" progId="">
              <p:embed/>
            </p:oleObj>
          </a:graphicData>
        </a:graphic>
      </p:graphicFrame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3733800" y="3810000"/>
          <a:ext cx="3657600" cy="2362200"/>
        </p:xfrm>
        <a:graphic>
          <a:graphicData uri="http://schemas.openxmlformats.org/presentationml/2006/ole">
            <p:oleObj spid="_x0000_s6149" name="Photo Editor Photo" r:id="rId6" imgW="5714286" imgH="4210638" progId="">
              <p:embed/>
            </p:oleObj>
          </a:graphicData>
        </a:graphic>
      </p:graphicFrame>
      <p:pic>
        <p:nvPicPr>
          <p:cNvPr id="6151" name="Picture 7" descr="gangr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219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b="1" dirty="0" smtClean="0"/>
              <a:t>Diabetes accounts for more than </a:t>
            </a:r>
            <a:r>
              <a:rPr lang="en-AU" altLang="ja-JP" b="1" u="sng" dirty="0" smtClean="0"/>
              <a:t>5% of the global deaths</a:t>
            </a:r>
            <a:r>
              <a:rPr lang="en-AU" altLang="ja-JP" b="1" dirty="0" smtClean="0"/>
              <a:t>, which are mostly due to CVD.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dirty="0" smtClean="0"/>
              <a:t>Diabetes is responsible for over one third of </a:t>
            </a:r>
            <a:r>
              <a:rPr lang="en-AU" altLang="ja-JP" b="1" u="sng" dirty="0" smtClean="0"/>
              <a:t>end-stage renal disease</a:t>
            </a:r>
            <a:r>
              <a:rPr lang="en-AU" altLang="ja-JP" b="1" dirty="0" smtClean="0"/>
              <a:t> requiring dialysis.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u="sng" dirty="0" smtClean="0"/>
              <a:t>Amputations</a:t>
            </a:r>
            <a:r>
              <a:rPr lang="en-AU" altLang="ja-JP" b="1" dirty="0" smtClean="0"/>
              <a:t> are at least 10 times more common in people with diabetes. 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dirty="0" smtClean="0"/>
              <a:t>A leading cause of </a:t>
            </a:r>
            <a:r>
              <a:rPr lang="en-AU" altLang="ja-JP" b="1" u="sng" dirty="0" smtClean="0"/>
              <a:t>blindness and visual impairment</a:t>
            </a:r>
            <a:r>
              <a:rPr lang="en-AU" altLang="ja-JP" b="1" dirty="0" smtClean="0"/>
              <a:t>. Diabetics are 20 times more likely to develop blindness than </a:t>
            </a:r>
            <a:r>
              <a:rPr lang="en-AU" altLang="ja-JP" b="1" dirty="0" err="1" smtClean="0"/>
              <a:t>nondiabetics</a:t>
            </a:r>
            <a:r>
              <a:rPr lang="en-AU" altLang="ja-JP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altLang="en-US">
              <a:latin typeface="Calibri" pitchFamily="34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4495800" y="2740025"/>
          <a:ext cx="4422775" cy="3813175"/>
        </p:xfrm>
        <a:graphic>
          <a:graphicData uri="http://schemas.openxmlformats.org/presentationml/2006/ole">
            <p:oleObj spid="_x0000_s7170" name="Chart" r:id="rId3" imgW="6400800" imgH="4655759" progId="MSGraph.Chart.8">
              <p:embed followColorScheme="full"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3886200" cy="60023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Prevalence of </a:t>
            </a:r>
            <a:r>
              <a:rPr lang="en-US" altLang="ar-SA" sz="2000" u="sng" dirty="0" err="1">
                <a:solidFill>
                  <a:schemeClr val="tx2"/>
                </a:solidFill>
                <a:latin typeface="Impact" pitchFamily="34" charset="0"/>
              </a:rPr>
              <a:t>microvascular</a:t>
            </a:r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 complications:</a:t>
            </a:r>
          </a:p>
          <a:p>
            <a:endParaRPr lang="en-US" altLang="ar-SA" dirty="0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Comparing  data  from  Arab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countries  with   data  of  the 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highest  &amp; lowest prevalence 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world wide in the year 2000.</a:t>
            </a:r>
          </a:p>
          <a:p>
            <a:endParaRPr lang="en-US" altLang="ar-SA" sz="2800" b="1" dirty="0">
              <a:solidFill>
                <a:schemeClr val="tx2"/>
              </a:solidFill>
              <a:latin typeface="Bangle"/>
            </a:endParaRPr>
          </a:p>
          <a:p>
            <a:endParaRPr lang="en-US" altLang="en-US" sz="2000" dirty="0">
              <a:solidFill>
                <a:schemeClr val="tx2"/>
              </a:solidFill>
              <a:latin typeface="Bangle"/>
            </a:endParaRPr>
          </a:p>
          <a:p>
            <a:endParaRPr lang="en-US" altLang="ar-SA" sz="2000" dirty="0">
              <a:solidFill>
                <a:schemeClr val="tx2"/>
              </a:solidFill>
              <a:latin typeface="Bangle"/>
            </a:endParaRPr>
          </a:p>
          <a:p>
            <a:endParaRPr lang="en-US" altLang="ar-SA" sz="2000" dirty="0">
              <a:solidFill>
                <a:schemeClr val="tx2"/>
              </a:solidFill>
              <a:latin typeface="Bangle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/>
              </a:rPr>
              <a:t>WHO report 2000.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23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 dirty="0">
                <a:solidFill>
                  <a:srgbClr val="FF0000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altLang="en-US">
              <a:latin typeface="Calibri" pitchFamily="34" charset="0"/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p:oleObj spid="_x0000_s8194" name="Chart" r:id="rId3" imgW="6400800" imgH="4655759" progId="MSGraph.Chart.8">
              <p:embed followColorScheme="full"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dirty="0">
                <a:latin typeface="Impact" pitchFamily="34" charset="0"/>
              </a:rPr>
              <a:t>Retinopathy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 u="sng">
                <a:solidFill>
                  <a:schemeClr val="tx2"/>
                </a:solidFill>
                <a:latin typeface="Impact" pitchFamily="34" charset="0"/>
              </a:rPr>
              <a:t>Retinopathy:</a:t>
            </a:r>
          </a:p>
          <a:p>
            <a:endParaRPr lang="en-US" altLang="ar-SA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2400" b="1">
                <a:solidFill>
                  <a:schemeClr val="tx2"/>
                </a:solidFill>
                <a:latin typeface="Bangle"/>
              </a:rPr>
              <a:t>Number of persons with </a:t>
            </a:r>
          </a:p>
          <a:p>
            <a:r>
              <a:rPr lang="en-US" altLang="ar-SA" sz="2400" b="1">
                <a:solidFill>
                  <a:schemeClr val="tx2"/>
                </a:solidFill>
                <a:latin typeface="Bangle"/>
              </a:rPr>
              <a:t>diabetic  retinopathy  in different  countries  and according  to  the  time.</a:t>
            </a: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 sz="2000">
              <a:solidFill>
                <a:schemeClr val="tx2"/>
              </a:solidFill>
              <a:latin typeface="Bangle"/>
            </a:endParaRPr>
          </a:p>
          <a:p>
            <a:r>
              <a:rPr lang="en-US" altLang="ar-SA" sz="1400">
                <a:solidFill>
                  <a:srgbClr val="003366"/>
                </a:solidFill>
                <a:latin typeface="Bangle"/>
              </a:rPr>
              <a:t>WHO report 2000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7C55360-A04B-490D-BC65-6ADC25F9A5FA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1/20/2016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4000" b="1" smtClean="0">
                <a:solidFill>
                  <a:srgbClr val="FFFF00"/>
                </a:solidFill>
              </a:rPr>
              <a:t>Risk factors</a:t>
            </a:r>
          </a:p>
          <a:p>
            <a:pPr algn="ctr">
              <a:buFont typeface="Arial" pitchFamily="34" charset="0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</a:rPr>
              <a:t>Genetic factors </a:t>
            </a:r>
          </a:p>
          <a:p>
            <a:r>
              <a:rPr lang="en-US" smtClean="0"/>
              <a:t>May play a part in development of all types; autoimmune disease and viral infections may be risk factors in Type I DM. </a:t>
            </a:r>
          </a:p>
          <a:p>
            <a:endParaRPr lang="en-US" smtClean="0"/>
          </a:p>
          <a:p>
            <a:r>
              <a:rPr lang="en-US" smtClean="0"/>
              <a:t>Twin studies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Family history</a:t>
            </a:r>
            <a:endParaRPr lang="ar-SA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 Compared with individuals without a family history of type 2 diabetes, individuals with a </a:t>
            </a:r>
            <a:r>
              <a:rPr lang="en-US" u="sng" dirty="0" smtClean="0"/>
              <a:t>family history in any first degree relative have a two to three-fold increased risk of developing diabetes.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The risk of type 2 diabetes is higher (five- to six fold) in those with </a:t>
            </a:r>
            <a:r>
              <a:rPr lang="en-US" u="sng" dirty="0" smtClean="0"/>
              <a:t>both a maternal and paternal </a:t>
            </a:r>
            <a:r>
              <a:rPr lang="en-US" dirty="0" smtClean="0"/>
              <a:t>history of type 2 diabetes 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risk is likely mediated through genetic, anthropometric (body mass index, waist circumference), and lifestyle (diet, physical activity, smoking) factors.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2821B-D1AF-44DE-A72A-26E2B00FD6F3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/>
          <a:lstStyle/>
          <a:p>
            <a:pPr defTabSz="762000"/>
            <a:r>
              <a:rPr lang="en-GB" b="1" dirty="0" smtClean="0">
                <a:solidFill>
                  <a:srgbClr val="FFFF00"/>
                </a:solidFill>
              </a:rPr>
              <a:t>Diabetes Mellitus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defTabSz="7620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Definition</a:t>
            </a:r>
          </a:p>
          <a:p>
            <a:pPr lvl="1" defTabSz="7620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   A metabolic disorder of </a:t>
            </a:r>
            <a:r>
              <a:rPr lang="en-GB" sz="3200" b="1" u="sng" dirty="0" smtClean="0">
                <a:solidFill>
                  <a:schemeClr val="bg1"/>
                </a:solidFill>
              </a:rPr>
              <a:t>multiple aetiology</a:t>
            </a:r>
            <a:r>
              <a:rPr lang="en-GB" sz="3200" b="1" dirty="0" smtClean="0">
                <a:solidFill>
                  <a:schemeClr val="bg1"/>
                </a:solidFill>
              </a:rPr>
              <a:t> characterized by chronic hyperglycaemia with disturbances of </a:t>
            </a:r>
            <a:r>
              <a:rPr lang="en-GB" sz="3200" b="1" u="sng" dirty="0" smtClean="0">
                <a:solidFill>
                  <a:schemeClr val="bg1"/>
                </a:solidFill>
              </a:rPr>
              <a:t>carbohydrate, fat and protein metabolism</a:t>
            </a:r>
            <a:r>
              <a:rPr lang="en-GB" sz="3200" b="1" dirty="0" smtClean="0">
                <a:solidFill>
                  <a:schemeClr val="bg1"/>
                </a:solidFill>
              </a:rPr>
              <a:t> resulting from </a:t>
            </a:r>
            <a:r>
              <a:rPr lang="en-GB" sz="3200" b="1" u="sng" dirty="0" smtClean="0">
                <a:solidFill>
                  <a:schemeClr val="bg1"/>
                </a:solidFill>
              </a:rPr>
              <a:t>defects in insulin secretion, insulin action or both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232275" cy="5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953125"/>
            <a:ext cx="6353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20E6DA0-BB6F-438E-AF23-F8557E3A4915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1/20/2016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solidFill>
            <a:srgbClr val="00206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Obesity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99500" cy="51816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Contributes to the resistance to endogenous insulin.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RR risk of DM in females (ref. BMI &lt; 22)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22-23   	              3.0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24-25	               5.0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&gt; 31		                40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</a:rPr>
              <a:t>Colditz</a:t>
            </a:r>
            <a:r>
              <a:rPr lang="en-GB" sz="2800" b="1" dirty="0" smtClean="0">
                <a:solidFill>
                  <a:schemeClr val="bg1"/>
                </a:solidFill>
              </a:rPr>
              <a:t> &amp; al, Ann </a:t>
            </a:r>
            <a:r>
              <a:rPr lang="en-GB" sz="2800" b="1" dirty="0" err="1" smtClean="0">
                <a:solidFill>
                  <a:schemeClr val="bg1"/>
                </a:solidFill>
              </a:rPr>
              <a:t>Int</a:t>
            </a:r>
            <a:r>
              <a:rPr lang="en-GB" sz="2800" b="1" dirty="0" smtClean="0">
                <a:solidFill>
                  <a:schemeClr val="bg1"/>
                </a:solidFill>
              </a:rPr>
              <a:t> Med, 1995, 122; 481-6)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8918" name="Picture 9" descr="obesit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196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obesity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Overweight and Obesity in KSA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305802" cy="381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4403"/>
                <a:gridCol w="1033801"/>
                <a:gridCol w="754551"/>
                <a:gridCol w="908523"/>
                <a:gridCol w="908523"/>
                <a:gridCol w="908523"/>
                <a:gridCol w="908523"/>
                <a:gridCol w="1818955"/>
              </a:tblGrid>
              <a:tr h="381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publication year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Sample Size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Age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Overweight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obese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Study population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2003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894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12-20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13.8%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20.5%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Males only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2007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19598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0-75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30.7%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28.4%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23.6%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14.2%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2008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1072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8-12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14.9%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 only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2010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7056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2-18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20%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26.4%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2010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13-18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21.35%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23.41%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2011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1869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11-19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15.5%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11.8%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13.9%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Mixed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2.1: Prevalence of overweight and obesity in the Saudi population: </a:t>
            </a:r>
            <a:endParaRPr kumimoji="0" lang="en-GB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risk of impaired glucose tolerance (IGT) or type 2 diabetes rises with increasing body weight.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risk of diabetes associated with body weight appears to be modified by age.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Obesity acts at least in part by inducing resistance to insulin-mediated </a:t>
            </a:r>
            <a:r>
              <a:rPr lang="en-US" dirty="0" smtClean="0"/>
              <a:t>peripheral glucose uptake, which is an important component of type 2 diabetes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Fat distribution </a:t>
            </a:r>
          </a:p>
          <a:p>
            <a:r>
              <a:rPr lang="en-US" dirty="0" smtClean="0"/>
              <a:t>The distribution of excess adipose tissue is another important determinant of the risk of insulin resistance and type 2 diabetes. </a:t>
            </a:r>
          </a:p>
          <a:p>
            <a:r>
              <a:rPr lang="en-US" dirty="0" smtClean="0"/>
              <a:t>The incidence of type 2 diabetes are highest in those subjects with </a:t>
            </a:r>
            <a:r>
              <a:rPr lang="en-US" u="sng" dirty="0" smtClean="0"/>
              <a:t>central or abdominal obesity, </a:t>
            </a:r>
            <a:r>
              <a:rPr lang="en-US" dirty="0" smtClean="0"/>
              <a:t>as measured by waist circumference or waist-to-hip circumference ratio.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Physical inactivity.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prolonged TV watching is associated with a significantly increased risk of type 2 diabetes. Men who watched TV more than 40 h per week had a nearly threefold increase in the risk of type 2 diabetes compared with those who spent less than 1 h per week watching TV. 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</p:txBody>
      </p:sp>
      <p:pic>
        <p:nvPicPr>
          <p:cNvPr id="41987" name="Picture 5" descr="se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18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Diet.</a:t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30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219200"/>
            <a:ext cx="5943600" cy="4724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A number of dietary factors have been linked to an increased risk of type 1 diabetes, such as low </a:t>
            </a:r>
            <a:r>
              <a:rPr lang="en-US" u="sng" dirty="0" smtClean="0"/>
              <a:t>vitamin D consumption</a:t>
            </a:r>
            <a:r>
              <a:rPr lang="en-US" dirty="0" smtClean="0"/>
              <a:t>; early exposure to cow's milk or cow's milk formula; or exposure to cereals before 4 months of age. </a:t>
            </a:r>
            <a:r>
              <a:rPr lang="en-US" u="sng" dirty="0" smtClean="0"/>
              <a:t>However, none of these factors has been shown to cause type 1 diabetes.</a:t>
            </a:r>
          </a:p>
          <a:p>
            <a:r>
              <a:rPr lang="en-US" dirty="0" smtClean="0"/>
              <a:t>Consumption of red meat, processed meat, and sugar sweetened beverages is associated with an increased risk of </a:t>
            </a:r>
            <a:r>
              <a:rPr lang="en-US" dirty="0" smtClean="0"/>
              <a:t>diabetes</a:t>
            </a:r>
          </a:p>
          <a:p>
            <a:r>
              <a:rPr lang="en-US" dirty="0" smtClean="0"/>
              <a:t>Fruits, vegetables, nuts, whole grains, and olive oil is associated with a reduced risk.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>
                <a:solidFill>
                  <a:srgbClr val="FFFF00"/>
                </a:solidFill>
              </a:rPr>
              <a:t>Smoking 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Several large prospective studies have raised the </a:t>
            </a:r>
            <a:r>
              <a:rPr lang="en-US" u="sng" dirty="0" smtClean="0"/>
              <a:t>possibility</a:t>
            </a:r>
            <a:r>
              <a:rPr lang="en-US" dirty="0" smtClean="0"/>
              <a:t> that cigarette smoking increases the risk of type 2 diabetes.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</a:t>
            </a:r>
            <a:r>
              <a:rPr lang="en-US" dirty="0" smtClean="0"/>
              <a:t>Smoking increases the blood glucose concentration after an oral glucose challenge.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●Smoking </a:t>
            </a:r>
            <a:r>
              <a:rPr lang="en-US" u="sng" dirty="0" smtClean="0"/>
              <a:t>may</a:t>
            </a:r>
            <a:r>
              <a:rPr lang="en-US" dirty="0" smtClean="0"/>
              <a:t> impair insulin sensitivity.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●Cigarette smoking has been </a:t>
            </a:r>
            <a:r>
              <a:rPr lang="en-US" u="sng" dirty="0" smtClean="0"/>
              <a:t>linked</a:t>
            </a:r>
            <a:r>
              <a:rPr lang="en-US" dirty="0" smtClean="0"/>
              <a:t> to increased abdominal fat distribution and greater waist-to-hip ratio that </a:t>
            </a:r>
            <a:r>
              <a:rPr lang="en-US" u="sng" dirty="0" smtClean="0"/>
              <a:t>may</a:t>
            </a:r>
            <a:r>
              <a:rPr lang="en-US" dirty="0" smtClean="0"/>
              <a:t> have an impact upon glucose tolerance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</a:t>
            </a:r>
            <a:r>
              <a:rPr lang="en-US" b="1" u="sng" dirty="0" smtClean="0"/>
              <a:t>Behavioral impairment??</a:t>
            </a:r>
            <a:endParaRPr lang="ar-SA" b="1" u="sng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Infections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range of relatively rare infections and illnesses can damage the pancreas and cause type 1 diabetes.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Types of diabetes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729163" cy="55626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Type 1 </a:t>
            </a:r>
            <a:r>
              <a:rPr lang="en-GB" sz="1800" b="1" dirty="0" smtClean="0"/>
              <a:t>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Type 2</a:t>
            </a:r>
            <a:r>
              <a:rPr lang="en-GB" sz="1800" b="1" dirty="0" smtClean="0"/>
              <a:t>  (90 - 95%) – gradual onset of relative insulin insensitivity. Usually older age group (not always)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Gestational diabetes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Secondary diabetes</a:t>
            </a:r>
          </a:p>
          <a:p>
            <a:pPr>
              <a:lnSpc>
                <a:spcPct val="90000"/>
              </a:lnSpc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Pre-diabetes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GB" sz="1800" b="1" dirty="0" smtClean="0"/>
              <a:t>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1400" b="1" dirty="0" smtClean="0"/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p:oleObj spid="_x0000_s1026" name="Photo Editor Photo" r:id="rId3" imgW="1676634" imgH="2542857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p:oleObj spid="_x0000_s1027" name="Photo Editor Photo" r:id="rId4" imgW="3657143" imgH="2438095" progId="">
              <p:embed/>
            </p:oleObj>
          </a:graphicData>
        </a:graphic>
      </p:graphicFrame>
      <p:pic>
        <p:nvPicPr>
          <p:cNvPr id="1030" name="Picture 6" descr="John Prescott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724400" y="3962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steveredgrav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876800" y="1600200"/>
            <a:ext cx="1435100" cy="1905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Pregnancy</a:t>
            </a:r>
            <a:endParaRPr lang="ar-SA" b="1" smtClean="0">
              <a:solidFill>
                <a:srgbClr val="FFFF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smtClean="0"/>
              <a:t>    Pregnancy causes weight gain and increases levels of estrogen and placental hormones, which antagonize insulin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7309347-5279-49C1-B80A-46EC1B0D5093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1/20/2016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638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Medications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Drugs that are known to antagonize the effects of insulin: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Thiazide</a:t>
            </a:r>
            <a:r>
              <a:rPr lang="en-US" b="1" dirty="0" smtClean="0"/>
              <a:t> diuretics,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Adrenal corticosteroids,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Physiologic or emotional stress</a:t>
            </a:r>
            <a:endParaRPr lang="ar-SA" smtClean="0">
              <a:solidFill>
                <a:srgbClr val="FFFF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prolonged elevation of stress hormone levels (cortisol, epinephrine, glucagon and growth hormone), which raises blood glucose levels, placing increased demands on the pancreas.</a:t>
            </a:r>
            <a:r>
              <a:rPr lang="en-US" sz="3600" smtClean="0"/>
              <a:t> 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References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400" smtClean="0">
                <a:hlinkClick r:id="rId2"/>
              </a:rPr>
              <a:t>http://www.diabetesatlas.org/content/global-burden</a:t>
            </a:r>
            <a:r>
              <a:rPr lang="en-US" sz="2400" smtClean="0"/>
              <a:t>.</a:t>
            </a:r>
          </a:p>
          <a:p>
            <a:r>
              <a:rPr lang="en-US" altLang="ar-SA" sz="2400" u="sng" smtClean="0">
                <a:hlinkClick r:id="rId2"/>
              </a:rPr>
              <a:t> </a:t>
            </a:r>
            <a:r>
              <a:rPr lang="en-US" altLang="ar-SA" sz="2400" smtClean="0">
                <a:hlinkClick r:id="rId2"/>
              </a:rPr>
              <a:t>Al-Madani A.  Diabetes Complications in the Gulf Countries. Presentation.</a:t>
            </a:r>
          </a:p>
          <a:p>
            <a:pPr eaLnBrk="0" hangingPunct="0"/>
            <a:r>
              <a:rPr lang="en-US" sz="2400" smtClean="0"/>
              <a:t>Ibtihal Fadhil.  RA/ NCD/ Health promotion and Protection /EMRO/WHO Diabetes and Other Non-Communicable Diseases / EM Regional Perspective. First BA Regional Workshop on the Epidemiology of Diabetes and Other Non-Communicable Diseases ,  Bibliotheca Alexandrina. 5-13 January 2009.</a:t>
            </a:r>
          </a:p>
          <a:p>
            <a:r>
              <a:rPr lang="en-US" sz="2400" smtClean="0"/>
              <a:t>WILD  S, ROGLIC G, GREEN A, SICREE R, KING R. Global Prevalence of Diabetes. Estimates for the year 2000 and projections for 2030. DIABETES CARE 2004; 27 (5):1047-53.</a:t>
            </a:r>
          </a:p>
          <a:p>
            <a:pPr>
              <a:buFont typeface="Arial" pitchFamily="34" charset="0"/>
              <a:buNone/>
            </a:pPr>
            <a:endParaRPr lang="en-US" sz="2400" smtClean="0"/>
          </a:p>
          <a:p>
            <a:pPr eaLnBrk="0" hangingPunct="0"/>
            <a:endParaRPr lang="en-US" sz="2400" smtClean="0"/>
          </a:p>
          <a:p>
            <a:pPr eaLnBrk="0" hangingPunct="0"/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>
              <a:hlinkClick r:id="rId2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477000"/>
          </a:xfrm>
          <a:solidFill>
            <a:schemeClr val="tx1"/>
          </a:solidFill>
        </p:spPr>
        <p:txBody>
          <a:bodyPr rtlCol="0"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2"/>
              </a:rPr>
              <a:t>NT, Nguyen XM, Lane J, Wang P. Relationship between obesity and diabetes in a US adult population: findings from the National Health and Nutrition Examination Survey, 1999-2006. </a:t>
            </a:r>
            <a:r>
              <a:rPr lang="en-US" dirty="0" err="1" smtClean="0">
                <a:hlinkClick r:id="rId2"/>
              </a:rPr>
              <a:t>Obes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Surg</a:t>
            </a:r>
            <a:r>
              <a:rPr lang="en-US" dirty="0" smtClean="0">
                <a:hlinkClick r:id="rId2"/>
              </a:rPr>
              <a:t> 2011; 21:351.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hlinkClick r:id="rId3"/>
              </a:rPr>
              <a:t>Colditz</a:t>
            </a:r>
            <a:r>
              <a:rPr lang="en-US" dirty="0" smtClean="0">
                <a:hlinkClick r:id="rId3"/>
              </a:rPr>
              <a:t> GA, Willett WC, </a:t>
            </a:r>
            <a:r>
              <a:rPr lang="en-US" dirty="0" err="1" smtClean="0">
                <a:hlinkClick r:id="rId3"/>
              </a:rPr>
              <a:t>Rotnitzky</a:t>
            </a:r>
            <a:r>
              <a:rPr lang="en-US" dirty="0" smtClean="0">
                <a:hlinkClick r:id="rId3"/>
              </a:rPr>
              <a:t> A, Manson JE. Weight gain as a risk factor for clinical diabetes mellitus in women. Ann Intern Med 1995; 122:481.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4"/>
              </a:rPr>
              <a:t>Biggs ML, </a:t>
            </a:r>
            <a:r>
              <a:rPr lang="en-US" dirty="0" err="1" smtClean="0">
                <a:hlinkClick r:id="rId4"/>
              </a:rPr>
              <a:t>Mukamal</a:t>
            </a:r>
            <a:r>
              <a:rPr lang="en-US" dirty="0" smtClean="0">
                <a:hlinkClick r:id="rId4"/>
              </a:rPr>
              <a:t> KJ, </a:t>
            </a:r>
            <a:r>
              <a:rPr lang="en-US" dirty="0" err="1" smtClean="0">
                <a:hlinkClick r:id="rId4"/>
              </a:rPr>
              <a:t>Luchsinger</a:t>
            </a:r>
            <a:r>
              <a:rPr lang="en-US" dirty="0" smtClean="0">
                <a:hlinkClick r:id="rId4"/>
              </a:rPr>
              <a:t> JA, et al. Association between adiposity in midlife and older age and risk of diabetes in older adults. JAMA 2010; 303:2504.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hlinkClick r:id="rId5"/>
              </a:rPr>
              <a:t>DeFronzo</a:t>
            </a:r>
            <a:r>
              <a:rPr lang="en-US" dirty="0" smtClean="0">
                <a:hlinkClick r:id="rId5"/>
              </a:rPr>
              <a:t> RA, </a:t>
            </a:r>
            <a:r>
              <a:rPr lang="en-US" dirty="0" err="1" smtClean="0">
                <a:hlinkClick r:id="rId5"/>
              </a:rPr>
              <a:t>Ferrannini</a:t>
            </a:r>
            <a:r>
              <a:rPr lang="en-US" dirty="0" smtClean="0">
                <a:hlinkClick r:id="rId5"/>
              </a:rPr>
              <a:t> E. Insulin resistance. A multifaceted syndrome responsible for NIDDM, obesity, hypertension, </a:t>
            </a:r>
            <a:r>
              <a:rPr lang="en-US" dirty="0" err="1" smtClean="0">
                <a:hlinkClick r:id="rId5"/>
              </a:rPr>
              <a:t>dyslipidemia</a:t>
            </a:r>
            <a:r>
              <a:rPr lang="en-US" dirty="0" smtClean="0">
                <a:hlinkClick r:id="rId5"/>
              </a:rPr>
              <a:t>, and atherosclerotic cardiovascular disease. Diabetes Care 1991; 14:173.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6"/>
              </a:rPr>
              <a:t>Friedman JE, </a:t>
            </a:r>
            <a:r>
              <a:rPr lang="en-US" dirty="0" err="1" smtClean="0">
                <a:hlinkClick r:id="rId6"/>
              </a:rPr>
              <a:t>Dohm</a:t>
            </a:r>
            <a:r>
              <a:rPr lang="en-US" dirty="0" smtClean="0">
                <a:hlinkClick r:id="rId6"/>
              </a:rPr>
              <a:t> GL, Leggett-Frazier N, et al. Restoration of insulin responsiveness in skeletal muscle of morbidly obese patients after weight loss. Effect on muscle glucose transport and glucose transporter GLUT4. J </a:t>
            </a:r>
            <a:r>
              <a:rPr lang="en-US" dirty="0" err="1" smtClean="0">
                <a:hlinkClick r:id="rId6"/>
              </a:rPr>
              <a:t>Clin</a:t>
            </a:r>
            <a:r>
              <a:rPr lang="en-US" dirty="0" smtClean="0">
                <a:hlinkClick r:id="rId6"/>
              </a:rPr>
              <a:t> Invest 1992; 89:701.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Mokdad</a:t>
            </a:r>
            <a:r>
              <a:rPr lang="en-US" dirty="0">
                <a:hlinkClick r:id="rId7"/>
              </a:rPr>
              <a:t> AH, Ford ES, Bowman BA, et al. Prevalence of obesity, diabetes, and obesity-related health risk factors, 2001. JAMA 2003; 289:76.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hlinkClick r:id="rId8"/>
              </a:rPr>
              <a:t>Helmrich</a:t>
            </a:r>
            <a:r>
              <a:rPr lang="en-US" dirty="0">
                <a:hlinkClick r:id="rId8"/>
              </a:rPr>
              <a:t> SP, Ragland DR, Leung RW, </a:t>
            </a:r>
            <a:r>
              <a:rPr lang="en-US" dirty="0" err="1">
                <a:hlinkClick r:id="rId8"/>
              </a:rPr>
              <a:t>Paffenbarger</a:t>
            </a:r>
            <a:r>
              <a:rPr lang="en-US" dirty="0">
                <a:hlinkClick r:id="rId8"/>
              </a:rPr>
              <a:t> RS Jr. Physical activity and reduced occurrence of non-insulin-dependent diabetes mellitus. N </a:t>
            </a:r>
            <a:r>
              <a:rPr lang="en-US" dirty="0" err="1">
                <a:hlinkClick r:id="rId8"/>
              </a:rPr>
              <a:t>Engl</a:t>
            </a:r>
            <a:r>
              <a:rPr lang="en-US" dirty="0">
                <a:hlinkClick r:id="rId8"/>
              </a:rPr>
              <a:t> J Med 1991; 325:147.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hlinkClick r:id="rId2"/>
              </a:rPr>
              <a:t>Nguyen 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9"/>
              </a:rPr>
              <a:t>Del Prato S, </a:t>
            </a:r>
            <a:r>
              <a:rPr lang="en-US" dirty="0" err="1" smtClean="0">
                <a:hlinkClick r:id="rId9"/>
              </a:rPr>
              <a:t>Bonadonna</a:t>
            </a:r>
            <a:r>
              <a:rPr lang="en-US" dirty="0" smtClean="0">
                <a:hlinkClick r:id="rId9"/>
              </a:rPr>
              <a:t> RC, </a:t>
            </a:r>
            <a:r>
              <a:rPr lang="en-US" dirty="0" err="1" smtClean="0">
                <a:hlinkClick r:id="rId9"/>
              </a:rPr>
              <a:t>Bonora</a:t>
            </a:r>
            <a:r>
              <a:rPr lang="en-US" dirty="0" smtClean="0">
                <a:hlinkClick r:id="rId9"/>
              </a:rPr>
              <a:t> E, et al. Characterization of cellular defects of insulin action in type 2 (non-insulin-dependent) diabetes mellitus. J </a:t>
            </a:r>
            <a:r>
              <a:rPr lang="en-US" dirty="0" err="1" smtClean="0">
                <a:hlinkClick r:id="rId9"/>
              </a:rPr>
              <a:t>Clin</a:t>
            </a:r>
            <a:r>
              <a:rPr lang="en-US" dirty="0" smtClean="0">
                <a:hlinkClick r:id="rId9"/>
              </a:rPr>
              <a:t> Invest 1993; 91:484.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Diagnosis of diabetes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143000"/>
            <a:ext cx="6248400" cy="3276600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en-GB" sz="2000" b="1" dirty="0" smtClean="0">
                <a:solidFill>
                  <a:srgbClr val="FFFF00"/>
                </a:solidFill>
              </a:rPr>
              <a:t>Symptoms</a:t>
            </a:r>
          </a:p>
          <a:p>
            <a:pPr lvl="2"/>
            <a:r>
              <a:rPr lang="en-GB" sz="2000" b="1" dirty="0" smtClean="0"/>
              <a:t>Thirst</a:t>
            </a:r>
          </a:p>
          <a:p>
            <a:pPr lvl="2"/>
            <a:r>
              <a:rPr lang="en-GB" sz="2000" b="1" dirty="0" smtClean="0"/>
              <a:t>Passing lots of urine</a:t>
            </a:r>
          </a:p>
          <a:p>
            <a:pPr lvl="2"/>
            <a:r>
              <a:rPr lang="en-GB" sz="2000" b="1" dirty="0" smtClean="0"/>
              <a:t>Malaise</a:t>
            </a:r>
          </a:p>
          <a:p>
            <a:pPr lvl="2"/>
            <a:r>
              <a:rPr lang="en-GB" sz="2000" b="1" dirty="0" smtClean="0"/>
              <a:t>Infections (thrush)</a:t>
            </a:r>
          </a:p>
          <a:p>
            <a:pPr lvl="2"/>
            <a:r>
              <a:rPr lang="en-GB" sz="2000" b="1" dirty="0" smtClean="0"/>
              <a:t>Weight loss</a:t>
            </a:r>
          </a:p>
          <a:p>
            <a:pPr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843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2438400" cy="3124200"/>
          </a:xfrm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95600" y="4419600"/>
            <a:ext cx="6248400" cy="243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b="1">
                <a:solidFill>
                  <a:srgbClr val="FFFF00"/>
                </a:solidFill>
              </a:rPr>
              <a:t>Biochemical tests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Random plasma glucose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Fasting plasma glucose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Oral glucose tolerance test – 2h glucose</a:t>
            </a:r>
          </a:p>
          <a:p>
            <a:pPr marL="342900" indent="-342900">
              <a:spcBef>
                <a:spcPct val="20000"/>
              </a:spcBef>
            </a:pPr>
            <a:r>
              <a:rPr lang="en-GB" b="1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b="1" u="sng" smtClean="0">
                <a:solidFill>
                  <a:srgbClr val="FFFF00"/>
                </a:solidFill>
              </a:rPr>
              <a:t>Fasting Blood sugar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bg2"/>
          </a:solidFill>
        </p:spPr>
        <p:txBody>
          <a:bodyPr/>
          <a:lstStyle/>
          <a:p>
            <a:pPr marL="609600" indent="-609600"/>
            <a:r>
              <a:rPr lang="en-US" b="1" smtClean="0"/>
              <a:t>Non diabetic: FBS&lt; 110 mg/dl (6.1m mol/dl).</a:t>
            </a:r>
          </a:p>
          <a:p>
            <a:pPr marL="609600" indent="-609600"/>
            <a:endParaRPr lang="ar-SA" b="1" smtClean="0"/>
          </a:p>
          <a:p>
            <a:pPr marL="609600" indent="-609600"/>
            <a:r>
              <a:rPr lang="en-US" b="1" smtClean="0"/>
              <a:t>Glucose Intolerance: FBS 110 -125 mg/dl (6.1-6.9 m mol/dl).</a:t>
            </a:r>
          </a:p>
          <a:p>
            <a:pPr marL="609600" indent="-609600"/>
            <a:endParaRPr lang="ar-SA" b="1" smtClean="0"/>
          </a:p>
          <a:p>
            <a:pPr marL="609600" indent="-609600"/>
            <a:r>
              <a:rPr lang="en-US" b="1" smtClean="0"/>
              <a:t>Diabetic: FBS &gt;126 mg/dl (&gt;7 m mol/dl)</a:t>
            </a:r>
          </a:p>
          <a:p>
            <a:pPr marL="609600" indent="-609600">
              <a:buFont typeface="Arial" pitchFamily="34" charset="0"/>
              <a:buNone/>
            </a:pPr>
            <a:r>
              <a:rPr lang="en-US" b="1" smtClean="0"/>
              <a:t>       </a:t>
            </a:r>
            <a:r>
              <a:rPr lang="en-US" b="1" u="sng" smtClean="0"/>
              <a:t>OR</a:t>
            </a:r>
            <a:r>
              <a:rPr lang="en-US" b="1" smtClean="0"/>
              <a:t> Random BS &gt;200 mg/dl (&gt;11.1m mol/dl) </a:t>
            </a:r>
            <a:r>
              <a:rPr lang="ar-SA" b="1" smtClean="0"/>
              <a:t>.</a:t>
            </a:r>
            <a:endParaRPr lang="en-US" b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38E0A-0705-4E6C-8453-1D5C55C9144D}" type="datetime1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4DBD3-D8BC-40A2-B8F0-CD98840C6347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 sz="2800" b="1" dirty="0" smtClean="0"/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Diagnosis </a:t>
            </a:r>
            <a:r>
              <a:rPr lang="en-US" sz="2800" b="1" dirty="0" smtClean="0">
                <a:solidFill>
                  <a:srgbClr val="FFFF00"/>
                </a:solidFill>
              </a:rPr>
              <a:t>based on: 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     Glucose Tolerance Test 2 hr post 75 gm glucose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</a:t>
            </a:r>
            <a:r>
              <a:rPr lang="en-US" sz="2800" b="1" dirty="0" smtClean="0">
                <a:solidFill>
                  <a:srgbClr val="FFFFFF"/>
                </a:solidFill>
              </a:rPr>
              <a:t>&lt;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7.8 </a:t>
            </a:r>
            <a:r>
              <a:rPr lang="en-US" sz="2400" b="1" dirty="0" err="1" smtClean="0">
                <a:solidFill>
                  <a:srgbClr val="FFFF00"/>
                </a:solidFill>
              </a:rPr>
              <a:t>mmol</a:t>
            </a:r>
            <a:r>
              <a:rPr lang="en-US" sz="2400" b="1" dirty="0" smtClean="0">
                <a:solidFill>
                  <a:srgbClr val="FFFF00"/>
                </a:solidFill>
              </a:rPr>
              <a:t>/L</a:t>
            </a:r>
            <a:r>
              <a:rPr lang="en-US" sz="2800" b="1" dirty="0" smtClean="0"/>
              <a:t> = normal GTT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≥ 7.8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 </a:t>
            </a:r>
            <a:r>
              <a:rPr lang="en-US" sz="2800" b="1" dirty="0" smtClean="0"/>
              <a:t>and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&lt; 11.1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/>
              <a:t>=  </a:t>
            </a:r>
            <a:r>
              <a:rPr lang="en-US" sz="2800" b="1" dirty="0" smtClean="0"/>
              <a:t>Impaired glucose tolerance</a:t>
            </a:r>
            <a:endParaRPr lang="en-US" sz="2800" b="1" dirty="0" smtClean="0"/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≥ 11.1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 </a:t>
            </a:r>
            <a:r>
              <a:rPr lang="en-US" sz="2800" b="1" dirty="0" smtClean="0"/>
              <a:t>=  provisional diagnosis of  Diabetes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Why is diabetes so important?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bg2"/>
          </a:solidFill>
        </p:spPr>
        <p:txBody>
          <a:bodyPr/>
          <a:lstStyle/>
          <a:p>
            <a:pPr marL="95250" indent="-3175">
              <a:buFontTx/>
              <a:buNone/>
            </a:pPr>
            <a:r>
              <a:rPr lang="en-GB" b="1" smtClean="0"/>
              <a:t>The burden to patients, carers, NHS</a:t>
            </a:r>
          </a:p>
          <a:p>
            <a:pPr marL="630238" lvl="1" indent="-293688"/>
            <a:r>
              <a:rPr lang="en-GB" sz="2400" b="1" smtClean="0"/>
              <a:t>Complications</a:t>
            </a:r>
          </a:p>
          <a:p>
            <a:pPr marL="1049338" lvl="2"/>
            <a:r>
              <a:rPr lang="en-GB" b="1" smtClean="0"/>
              <a:t>Cardiovascular </a:t>
            </a:r>
          </a:p>
          <a:p>
            <a:pPr marL="1049338" lvl="2"/>
            <a:r>
              <a:rPr lang="en-GB" b="1" smtClean="0"/>
              <a:t>Eyes</a:t>
            </a:r>
          </a:p>
          <a:p>
            <a:pPr marL="1049338" lvl="2"/>
            <a:r>
              <a:rPr lang="en-GB" b="1" smtClean="0"/>
              <a:t>Renal - Hypertension, renal failure</a:t>
            </a:r>
          </a:p>
          <a:p>
            <a:pPr marL="1049338" lvl="2"/>
            <a:r>
              <a:rPr lang="en-GB" b="1" smtClean="0"/>
              <a:t>Feet</a:t>
            </a:r>
          </a:p>
          <a:p>
            <a:pPr marL="1049338" lvl="2"/>
            <a:r>
              <a:rPr lang="en-GB" b="1" smtClean="0"/>
              <a:t>Skin, infections, sexual, psycho-sexual, depression</a:t>
            </a:r>
          </a:p>
          <a:p>
            <a:pPr marL="1049338" lvl="2"/>
            <a:r>
              <a:rPr lang="en-GB" b="1" smtClean="0"/>
              <a:t>Quality of life</a:t>
            </a:r>
          </a:p>
          <a:p>
            <a:pPr marL="1049338" lvl="2"/>
            <a:r>
              <a:rPr lang="en-GB" b="1" smtClean="0"/>
              <a:t>Premature mortality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</a:pPr>
            <a:r>
              <a:rPr lang="en-GB" sz="2400" b="1" smtClean="0"/>
              <a:t>Cost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  <a:buFontTx/>
              <a:buNone/>
            </a:pPr>
            <a:r>
              <a:rPr lang="en-GB" smtClean="0"/>
              <a:t>                          </a:t>
            </a:r>
          </a:p>
          <a:p>
            <a:pPr marL="2744788" lvl="4">
              <a:spcBef>
                <a:spcPct val="15000"/>
              </a:spcBef>
              <a:spcAft>
                <a:spcPct val="20000"/>
              </a:spcAft>
              <a:buFontTx/>
              <a:buNone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Epidemiology of diabetes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bg2"/>
          </a:solidFill>
          <a:ln>
            <a:solidFill>
              <a:srgbClr val="7BC627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smtClean="0"/>
              <a:t>Prevalence worldwide is increasing</a:t>
            </a:r>
            <a:endParaRPr lang="en-GB" b="1" smtClean="0">
              <a:solidFill>
                <a:srgbClr val="317FCD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smtClean="0"/>
              <a:t>2.8% in 2000;</a:t>
            </a:r>
          </a:p>
          <a:p>
            <a:pPr lvl="2">
              <a:lnSpc>
                <a:spcPct val="90000"/>
              </a:lnSpc>
            </a:pPr>
            <a:r>
              <a:rPr lang="en-GB" sz="3200" b="1" smtClean="0"/>
              <a:t> 4.4% in 2030 worldwide.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endParaRPr lang="en-GB" sz="3200" b="1" smtClean="0"/>
          </a:p>
          <a:p>
            <a:pPr lvl="2">
              <a:lnSpc>
                <a:spcPct val="90000"/>
              </a:lnSpc>
            </a:pPr>
            <a:r>
              <a:rPr lang="en-GB" sz="3200" b="1" smtClean="0"/>
              <a:t>171 million in 2000; 366 million in 2030</a:t>
            </a:r>
          </a:p>
          <a:p>
            <a:pPr lvl="2">
              <a:lnSpc>
                <a:spcPct val="90000"/>
              </a:lnSpc>
            </a:pPr>
            <a:r>
              <a:rPr lang="en-GB" sz="3200" b="1" smtClean="0"/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3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</TotalTime>
  <Words>1658</Words>
  <Application>Microsoft Office PowerPoint</Application>
  <PresentationFormat>On-screen Show (4:3)</PresentationFormat>
  <Paragraphs>331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Calibri</vt:lpstr>
      <vt:lpstr>Arial</vt:lpstr>
      <vt:lpstr>Aharoni</vt:lpstr>
      <vt:lpstr>Times New Roman</vt:lpstr>
      <vt:lpstr>Wingdings</vt:lpstr>
      <vt:lpstr>Helvetica</vt:lpstr>
      <vt:lpstr>Tahoma</vt:lpstr>
      <vt:lpstr>ＭＳ Ｐゴシック</vt:lpstr>
      <vt:lpstr>Impact</vt:lpstr>
      <vt:lpstr>Bangle</vt:lpstr>
      <vt:lpstr>Monotype Sorts</vt:lpstr>
      <vt:lpstr>Comic Sans MS</vt:lpstr>
      <vt:lpstr>TrueFrutiger</vt:lpstr>
      <vt:lpstr>Office Theme</vt:lpstr>
      <vt:lpstr>Photo Editor Photo</vt:lpstr>
      <vt:lpstr>Gráfico</vt:lpstr>
      <vt:lpstr>Chart</vt:lpstr>
      <vt:lpstr>Microsoft Office Excel Chart</vt:lpstr>
      <vt:lpstr>Epidemiology of  Diabetes mellitus</vt:lpstr>
      <vt:lpstr>Learning Objectives</vt:lpstr>
      <vt:lpstr>Diabetes Mellitus</vt:lpstr>
      <vt:lpstr>Types of diabetes</vt:lpstr>
      <vt:lpstr>Diagnosis of diabetes </vt:lpstr>
      <vt:lpstr>Fasting Blood sugar</vt:lpstr>
      <vt:lpstr>Slide 7</vt:lpstr>
      <vt:lpstr>Why is diabetes so important?</vt:lpstr>
      <vt:lpstr>Epidemiology of diabetes</vt:lpstr>
      <vt:lpstr>Slide 10</vt:lpstr>
      <vt:lpstr>Slide 11</vt:lpstr>
      <vt:lpstr>Slide 12</vt:lpstr>
      <vt:lpstr>Slide 13</vt:lpstr>
      <vt:lpstr>Diagnosed and Undiagnosed Prevalence of Diabetes by Age in the US (NHANES III)</vt:lpstr>
      <vt:lpstr>Slide 15</vt:lpstr>
      <vt:lpstr>Slide 16</vt:lpstr>
      <vt:lpstr>Slide 17</vt:lpstr>
      <vt:lpstr>Slide 18</vt:lpstr>
      <vt:lpstr>Diabetes in KSA</vt:lpstr>
      <vt:lpstr>Diabetes in KSA</vt:lpstr>
      <vt:lpstr> Diabetes mellitus and age distribution in KSA </vt:lpstr>
      <vt:lpstr>Types of DM and age in KSA </vt:lpstr>
      <vt:lpstr>Diabetic complications</vt:lpstr>
      <vt:lpstr>Slide 24</vt:lpstr>
      <vt:lpstr>Slide 25</vt:lpstr>
      <vt:lpstr>Slide 26</vt:lpstr>
      <vt:lpstr>Slide 27</vt:lpstr>
      <vt:lpstr>Slide 28</vt:lpstr>
      <vt:lpstr>Family history</vt:lpstr>
      <vt:lpstr>Slide 30</vt:lpstr>
      <vt:lpstr>Obesity</vt:lpstr>
      <vt:lpstr>Overweight and Obesity in KSA</vt:lpstr>
      <vt:lpstr>Slide 33</vt:lpstr>
      <vt:lpstr>Slide 34</vt:lpstr>
      <vt:lpstr>Slide 35</vt:lpstr>
      <vt:lpstr>Diet. </vt:lpstr>
      <vt:lpstr>Slide 37</vt:lpstr>
      <vt:lpstr>Slide 38</vt:lpstr>
      <vt:lpstr>Infections </vt:lpstr>
      <vt:lpstr>Pregnancy</vt:lpstr>
      <vt:lpstr>Slide 41</vt:lpstr>
      <vt:lpstr>Physiologic or emotional stress</vt:lpstr>
      <vt:lpstr>References</vt:lpstr>
      <vt:lpstr>Slide 44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Dr.Gosadi</cp:lastModifiedBy>
  <cp:revision>90</cp:revision>
  <dcterms:created xsi:type="dcterms:W3CDTF">2011-05-18T11:52:13Z</dcterms:created>
  <dcterms:modified xsi:type="dcterms:W3CDTF">2016-01-20T05:49:31Z</dcterms:modified>
</cp:coreProperties>
</file>