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30" r:id="rId3"/>
    <p:sldId id="365" r:id="rId4"/>
    <p:sldId id="351" r:id="rId5"/>
    <p:sldId id="349" r:id="rId6"/>
    <p:sldId id="346" r:id="rId7"/>
    <p:sldId id="347" r:id="rId8"/>
    <p:sldId id="354" r:id="rId9"/>
    <p:sldId id="355" r:id="rId10"/>
    <p:sldId id="356" r:id="rId11"/>
    <p:sldId id="358" r:id="rId12"/>
    <p:sldId id="362" r:id="rId13"/>
    <p:sldId id="348" r:id="rId14"/>
    <p:sldId id="398" r:id="rId15"/>
    <p:sldId id="369" r:id="rId16"/>
    <p:sldId id="371" r:id="rId17"/>
    <p:sldId id="372" r:id="rId18"/>
    <p:sldId id="344" r:id="rId19"/>
    <p:sldId id="390" r:id="rId20"/>
    <p:sldId id="345" r:id="rId21"/>
    <p:sldId id="394" r:id="rId22"/>
    <p:sldId id="384" r:id="rId23"/>
    <p:sldId id="387" r:id="rId24"/>
    <p:sldId id="388" r:id="rId25"/>
    <p:sldId id="331" r:id="rId26"/>
    <p:sldId id="337" r:id="rId27"/>
    <p:sldId id="381" r:id="rId28"/>
    <p:sldId id="382" r:id="rId29"/>
    <p:sldId id="376" r:id="rId30"/>
    <p:sldId id="341" r:id="rId31"/>
    <p:sldId id="343" r:id="rId32"/>
    <p:sldId id="375" r:id="rId33"/>
    <p:sldId id="389" r:id="rId34"/>
    <p:sldId id="373" r:id="rId35"/>
    <p:sldId id="391" r:id="rId36"/>
    <p:sldId id="395" r:id="rId37"/>
    <p:sldId id="396" r:id="rId38"/>
    <p:sldId id="397" r:id="rId39"/>
  </p:sldIdLst>
  <p:sldSz cx="99663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42" autoAdjust="0"/>
    <p:restoredTop sz="85659" autoAdjust="0"/>
  </p:normalViewPr>
  <p:slideViewPr>
    <p:cSldViewPr>
      <p:cViewPr>
        <p:scale>
          <a:sx n="75" d="100"/>
          <a:sy n="75" d="100"/>
        </p:scale>
        <p:origin x="-346" y="379"/>
      </p:cViewPr>
      <p:guideLst>
        <p:guide orient="horz" pos="2160"/>
        <p:guide pos="3139"/>
      </p:guideLst>
    </p:cSldViewPr>
  </p:slideViewPr>
  <p:outlineViewPr>
    <p:cViewPr>
      <p:scale>
        <a:sx n="33" d="100"/>
        <a:sy n="33" d="100"/>
      </p:scale>
      <p:origin x="0" y="1606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9A3006-3836-4610-86E0-C82160751BB1}" type="datetimeFigureOut">
              <a:rPr lang="en-US" smtClean="0"/>
              <a:pPr/>
              <a:t>4/5/2016</a:t>
            </a:fld>
            <a:endParaRPr lang="en-US"/>
          </a:p>
        </p:txBody>
      </p:sp>
      <p:sp>
        <p:nvSpPr>
          <p:cNvPr id="4" name="Slide Image Placeholder 3"/>
          <p:cNvSpPr>
            <a:spLocks noGrp="1" noRot="1" noChangeAspect="1"/>
          </p:cNvSpPr>
          <p:nvPr>
            <p:ph type="sldImg" idx="2"/>
          </p:nvPr>
        </p:nvSpPr>
        <p:spPr>
          <a:xfrm>
            <a:off x="936625" y="685800"/>
            <a:ext cx="4984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99831-AD2A-46B0-8972-538FC78A8B9F}" type="slidenum">
              <a:rPr lang="en-US" smtClean="0"/>
              <a:pPr/>
              <a:t>‹#›</a:t>
            </a:fld>
            <a:endParaRPr lang="en-US"/>
          </a:p>
        </p:txBody>
      </p:sp>
    </p:spTree>
    <p:extLst>
      <p:ext uri="{BB962C8B-B14F-4D97-AF65-F5344CB8AC3E}">
        <p14:creationId xmlns="" xmlns:p14="http://schemas.microsoft.com/office/powerpoint/2010/main" val="63720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685800"/>
            <a:ext cx="4984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99831-AD2A-46B0-8972-538FC78A8B9F}" type="slidenum">
              <a:rPr lang="en-US" smtClean="0"/>
              <a:pPr/>
              <a:t>11</a:t>
            </a:fld>
            <a:endParaRPr lang="en-US"/>
          </a:p>
        </p:txBody>
      </p:sp>
    </p:spTree>
    <p:extLst>
      <p:ext uri="{BB962C8B-B14F-4D97-AF65-F5344CB8AC3E}">
        <p14:creationId xmlns="" xmlns:p14="http://schemas.microsoft.com/office/powerpoint/2010/main" val="967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Low">
              <a:lnSpc>
                <a:spcPct val="130000"/>
              </a:lnSpc>
              <a:buNone/>
            </a:pP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685800"/>
            <a:ext cx="4984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99831-AD2A-46B0-8972-538FC78A8B9F}" type="slidenum">
              <a:rPr lang="en-US" smtClean="0"/>
              <a:pPr/>
              <a:t>19</a:t>
            </a:fld>
            <a:endParaRPr lang="en-US"/>
          </a:p>
        </p:txBody>
      </p:sp>
    </p:spTree>
    <p:extLst>
      <p:ext uri="{BB962C8B-B14F-4D97-AF65-F5344CB8AC3E}">
        <p14:creationId xmlns="" xmlns:p14="http://schemas.microsoft.com/office/powerpoint/2010/main" val="281244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29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30</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rtl="0"/>
            <a:r>
              <a:rPr lang="en-US" sz="1200" kern="1200" dirty="0" smtClean="0">
                <a:solidFill>
                  <a:schemeClr val="tx1"/>
                </a:solidFill>
                <a:effectLst/>
                <a:latin typeface="+mn-lt"/>
                <a:ea typeface="+mn-ea"/>
                <a:cs typeface="+mn-cs"/>
              </a:rPr>
              <a:t>Disorders Usually First Diagnosed in Infancy, Childhood, or Adolescence: Cognitive disability, learning disorders, pervasive developmental disorders, attention deficit disorders, elimination disorders, others (</a:t>
            </a:r>
            <a:r>
              <a:rPr lang="en-US" sz="1200" kern="1200" dirty="0" err="1" smtClean="0">
                <a:solidFill>
                  <a:schemeClr val="tx1"/>
                </a:solidFill>
                <a:effectLst/>
                <a:latin typeface="+mn-lt"/>
                <a:ea typeface="+mn-ea"/>
                <a:cs typeface="+mn-cs"/>
              </a:rPr>
              <a:t>mutism</a:t>
            </a:r>
            <a:r>
              <a:rPr lang="en-US" sz="1200" kern="1200" dirty="0" smtClean="0">
                <a:solidFill>
                  <a:schemeClr val="tx1"/>
                </a:solidFill>
                <a:effectLst/>
                <a:latin typeface="+mn-lt"/>
                <a:ea typeface="+mn-ea"/>
                <a:cs typeface="+mn-cs"/>
              </a:rPr>
              <a:t>, separation anxiety)</a:t>
            </a:r>
          </a:p>
          <a:p>
            <a:pPr lvl="0"/>
            <a:r>
              <a:rPr lang="en-US" sz="1200" kern="1200" dirty="0" smtClean="0">
                <a:solidFill>
                  <a:schemeClr val="tx1"/>
                </a:solidFill>
                <a:effectLst/>
                <a:latin typeface="+mn-lt"/>
                <a:ea typeface="+mn-ea"/>
                <a:cs typeface="+mn-cs"/>
              </a:rPr>
              <a:t>Delirium, Dementia, and Amnestic and Other Cognitive Disorders</a:t>
            </a:r>
          </a:p>
          <a:p>
            <a:pPr lvl="0"/>
            <a:r>
              <a:rPr lang="en-US" sz="1200" kern="1200" dirty="0" smtClean="0">
                <a:solidFill>
                  <a:schemeClr val="tx1"/>
                </a:solidFill>
                <a:effectLst/>
                <a:latin typeface="+mn-lt"/>
                <a:ea typeface="+mn-ea"/>
                <a:cs typeface="+mn-cs"/>
              </a:rPr>
              <a:t>Substance-Related Disorders</a:t>
            </a:r>
          </a:p>
          <a:p>
            <a:pPr lvl="0"/>
            <a:r>
              <a:rPr lang="en-US" sz="1200" kern="1200" dirty="0" smtClean="0">
                <a:solidFill>
                  <a:schemeClr val="tx1"/>
                </a:solidFill>
                <a:effectLst/>
                <a:latin typeface="+mn-lt"/>
                <a:ea typeface="+mn-ea"/>
                <a:cs typeface="+mn-cs"/>
              </a:rPr>
              <a:t>Schizophrenia and Other Psychotic Disorders: Schizophrenia, Schizoaffective Disorder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Bipolar Type/Depressive Type), Delusional Disorder</a:t>
            </a:r>
          </a:p>
          <a:p>
            <a:pPr lvl="0"/>
            <a:r>
              <a:rPr lang="en-US" sz="1200" kern="1200" dirty="0" smtClean="0">
                <a:solidFill>
                  <a:schemeClr val="tx1"/>
                </a:solidFill>
                <a:effectLst/>
                <a:latin typeface="+mn-lt"/>
                <a:ea typeface="+mn-ea"/>
                <a:cs typeface="+mn-cs"/>
              </a:rPr>
              <a:t>Mood Disorders: Major depression, dysthymia, bipolar depression, </a:t>
            </a:r>
          </a:p>
          <a:p>
            <a:pPr lvl="0"/>
            <a:r>
              <a:rPr lang="en-US" sz="1200" kern="1200" dirty="0" smtClean="0">
                <a:solidFill>
                  <a:schemeClr val="tx1"/>
                </a:solidFill>
                <a:effectLst/>
                <a:latin typeface="+mn-lt"/>
                <a:ea typeface="+mn-ea"/>
                <a:cs typeface="+mn-cs"/>
              </a:rPr>
              <a:t>Anxiety Disorders: Panic disorders, Social phobia, agoraphobia, obsessive compulsive neurosis, post-traumatic stress disorder, acute stress disorders (general anxiety)</a:t>
            </a:r>
          </a:p>
          <a:p>
            <a:pPr lvl="0"/>
            <a:r>
              <a:rPr lang="en-US" sz="1200" kern="1200" dirty="0" smtClean="0">
                <a:solidFill>
                  <a:schemeClr val="tx1"/>
                </a:solidFill>
                <a:effectLst/>
                <a:latin typeface="+mn-lt"/>
                <a:ea typeface="+mn-ea"/>
                <a:cs typeface="+mn-cs"/>
              </a:rPr>
              <a:t>Somatoform disorders: Pain, motor  deficit, conversation disorder, hypochondriasis, </a:t>
            </a:r>
          </a:p>
          <a:p>
            <a:pPr lvl="0"/>
            <a:r>
              <a:rPr lang="en-US" sz="1200" kern="1200" dirty="0" smtClean="0">
                <a:solidFill>
                  <a:schemeClr val="tx1"/>
                </a:solidFill>
                <a:effectLst/>
                <a:latin typeface="+mn-lt"/>
                <a:ea typeface="+mn-ea"/>
                <a:cs typeface="+mn-cs"/>
              </a:rPr>
              <a:t>Factitious Disorders: Deliberately producing or</a:t>
            </a:r>
            <a:r>
              <a:rPr lang="en-US" sz="1200" kern="1200" baseline="0" dirty="0" smtClean="0">
                <a:solidFill>
                  <a:schemeClr val="tx1"/>
                </a:solidFill>
                <a:effectLst/>
                <a:latin typeface="+mn-lt"/>
                <a:ea typeface="+mn-ea"/>
                <a:cs typeface="+mn-cs"/>
              </a:rPr>
              <a:t> exaggerating symptoms. </a:t>
            </a:r>
            <a:r>
              <a:rPr lang="en-US" sz="1200" kern="1200" baseline="0" dirty="0" err="1" smtClean="0">
                <a:solidFill>
                  <a:schemeClr val="tx1"/>
                </a:solidFill>
                <a:effectLst/>
                <a:latin typeface="+mn-lt"/>
                <a:ea typeface="+mn-ea"/>
                <a:cs typeface="+mn-cs"/>
              </a:rPr>
              <a:t>Manchauson’s</a:t>
            </a:r>
            <a:r>
              <a:rPr lang="en-US" sz="1200" kern="1200" baseline="0" dirty="0" smtClean="0">
                <a:solidFill>
                  <a:schemeClr val="tx1"/>
                </a:solidFill>
                <a:effectLst/>
                <a:latin typeface="+mn-lt"/>
                <a:ea typeface="+mn-ea"/>
                <a:cs typeface="+mn-cs"/>
              </a:rPr>
              <a:t> syndrome is a severe form of this disorder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Dissociative Disorders: Amnesia, identity disorders</a:t>
            </a:r>
          </a:p>
          <a:p>
            <a:pPr lvl="0"/>
            <a:r>
              <a:rPr lang="en-US" sz="1200" kern="1200" dirty="0" smtClean="0">
                <a:solidFill>
                  <a:schemeClr val="tx1"/>
                </a:solidFill>
                <a:effectLst/>
                <a:latin typeface="+mn-lt"/>
                <a:ea typeface="+mn-ea"/>
                <a:cs typeface="+mn-cs"/>
              </a:rPr>
              <a:t>Sexual and Gender Identity Disorders: function, desire and gender identity disorders</a:t>
            </a:r>
          </a:p>
          <a:p>
            <a:pPr lvl="0"/>
            <a:r>
              <a:rPr lang="en-US" sz="1200" kern="1200" dirty="0" smtClean="0">
                <a:solidFill>
                  <a:schemeClr val="tx1"/>
                </a:solidFill>
                <a:effectLst/>
                <a:latin typeface="+mn-lt"/>
                <a:ea typeface="+mn-ea"/>
                <a:cs typeface="+mn-cs"/>
              </a:rPr>
              <a:t>Eating Disorders: Anorexia Nervosa, Bulimia Nervosa</a:t>
            </a:r>
          </a:p>
          <a:p>
            <a:pPr lvl="0"/>
            <a:r>
              <a:rPr lang="en-US" sz="1200" kern="1200" dirty="0" smtClean="0">
                <a:solidFill>
                  <a:schemeClr val="tx1"/>
                </a:solidFill>
                <a:effectLst/>
                <a:latin typeface="+mn-lt"/>
                <a:ea typeface="+mn-ea"/>
                <a:cs typeface="+mn-cs"/>
              </a:rPr>
              <a:t>Sleep Disorders: insomnia, narcolepsy, sleep walking</a:t>
            </a:r>
          </a:p>
          <a:p>
            <a:pPr lvl="0"/>
            <a:r>
              <a:rPr lang="en-US" sz="1200" kern="1200" dirty="0" smtClean="0">
                <a:solidFill>
                  <a:schemeClr val="tx1"/>
                </a:solidFill>
                <a:effectLst/>
                <a:latin typeface="+mn-lt"/>
                <a:ea typeface="+mn-ea"/>
                <a:cs typeface="+mn-cs"/>
              </a:rPr>
              <a:t>Personality Disorders: Paranoid Personality Disorder, Schizoid Personality Disorder, Antisocial Personality Disorder, Borderline Personality Disorder</a:t>
            </a:r>
          </a:p>
          <a:p>
            <a:pPr lvl="0"/>
            <a:r>
              <a:rPr lang="en-US" sz="1200" kern="1200" dirty="0" smtClean="0">
                <a:solidFill>
                  <a:schemeClr val="tx1"/>
                </a:solidFill>
                <a:effectLst/>
                <a:latin typeface="+mn-lt"/>
                <a:ea typeface="+mn-ea"/>
                <a:cs typeface="+mn-cs"/>
              </a:rPr>
              <a:t>Other Conditions That May Be a Focus of Clinical Attention: relational problem (parents/sibs/spouse), problems related to abuse and neglect</a:t>
            </a:r>
          </a:p>
          <a:p>
            <a:r>
              <a:rPr lang="en-US" sz="1200" kern="1200" dirty="0" smtClean="0">
                <a:solidFill>
                  <a:schemeClr val="tx1"/>
                </a:solidFill>
                <a:effectLst/>
                <a:latin typeface="+mn-lt"/>
                <a:ea typeface="+mn-ea"/>
                <a:cs typeface="+mn-cs"/>
              </a:rPr>
              <a:t> </a:t>
            </a:r>
          </a:p>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38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6625" y="685800"/>
            <a:ext cx="498475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9B1418-756F-470D-805E-F8D69F5F2AED}" type="slidenum">
              <a:rPr lang="en-US" smtClean="0"/>
              <a:pPr eaLnBrk="1" hangingPunct="1"/>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966325"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574634" y="4038600"/>
            <a:ext cx="7059480" cy="1828800"/>
          </a:xfrm>
        </p:spPr>
        <p:txBody>
          <a:bodyPr anchor="b"/>
          <a:lstStyle>
            <a:lvl1pPr>
              <a:defRPr cap="all" baseline="0"/>
            </a:lvl1pPr>
          </a:lstStyle>
          <a:p>
            <a:r>
              <a:rPr kumimoji="0" lang="en-US" smtClean="0"/>
              <a:t>Click to edit Master title style</a:t>
            </a:r>
            <a:endParaRPr kumimoji="0" lang="en-US"/>
          </a:p>
        </p:txBody>
      </p:sp>
      <p:sp>
        <p:nvSpPr>
          <p:cNvPr id="17" name="Footer Placeholder 16"/>
          <p:cNvSpPr>
            <a:spLocks noGrp="1"/>
          </p:cNvSpPr>
          <p:nvPr>
            <p:ph type="ftr" sz="quarter" idx="11"/>
          </p:nvPr>
        </p:nvSpPr>
        <p:spPr>
          <a:xfrm>
            <a:off x="2272933" y="236540"/>
            <a:ext cx="6395059"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720534" y="228600"/>
            <a:ext cx="91358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7744" y="228600"/>
            <a:ext cx="8886640" cy="990600"/>
          </a:xfrm>
        </p:spPr>
        <p:txBody>
          <a:bodyPr>
            <a:normAutofit/>
          </a:bodyPr>
          <a:lstStyle>
            <a:lvl1pPr>
              <a:defRPr sz="36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4/5/2016</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8" name="Content Placeholder 7"/>
          <p:cNvSpPr>
            <a:spLocks noGrp="1"/>
          </p:cNvSpPr>
          <p:nvPr>
            <p:ph sz="quarter" idx="1"/>
          </p:nvPr>
        </p:nvSpPr>
        <p:spPr>
          <a:xfrm>
            <a:off x="667744" y="1600200"/>
            <a:ext cx="888664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4949" y="2743200"/>
            <a:ext cx="7763699"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966325"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4/5/2016</a:t>
            </a:fld>
            <a:endParaRPr lang="en-US"/>
          </a:p>
        </p:txBody>
      </p:sp>
      <p:sp>
        <p:nvSpPr>
          <p:cNvPr id="14" name="Footer Placeholder 13"/>
          <p:cNvSpPr>
            <a:spLocks noGrp="1"/>
          </p:cNvSpPr>
          <p:nvPr>
            <p:ph type="ftr" sz="quarter" idx="12"/>
          </p:nvPr>
        </p:nvSpPr>
        <p:spPr/>
        <p:txBody>
          <a:bodyPr/>
          <a:lstStyle/>
          <a:p>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64422" y="1589567"/>
            <a:ext cx="4235688"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280606" y="1589567"/>
            <a:ext cx="4235688"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4/5/2016</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1369" y="273050"/>
            <a:ext cx="888664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64422" y="2438400"/>
            <a:ext cx="4235688"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232321" y="2438400"/>
            <a:ext cx="4235688"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4/5/2016</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4/5/2016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4/5/2016</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1" y="6248400"/>
            <a:ext cx="581369"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4/5/2016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64422" y="228600"/>
            <a:ext cx="888664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67744" y="1600200"/>
            <a:ext cx="888664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644217" y="6248402"/>
            <a:ext cx="2906845"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4/5/2016</a:t>
            </a:fld>
            <a:endParaRPr lang="en-US" sz="1400" dirty="0">
              <a:solidFill>
                <a:schemeClr val="tx2"/>
              </a:solidFill>
            </a:endParaRPr>
          </a:p>
        </p:txBody>
      </p:sp>
      <p:sp>
        <p:nvSpPr>
          <p:cNvPr id="3" name="Footer Placeholder 2"/>
          <p:cNvSpPr>
            <a:spLocks noGrp="1"/>
          </p:cNvSpPr>
          <p:nvPr>
            <p:ph type="ftr" sz="quarter" idx="3"/>
          </p:nvPr>
        </p:nvSpPr>
        <p:spPr>
          <a:xfrm>
            <a:off x="664423" y="6248208"/>
            <a:ext cx="5908604"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1" y="1272222"/>
            <a:ext cx="581369"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4"/>
                </a:solidFill>
              </a:rPr>
              <a:t>MENTAL HEALTH</a:t>
            </a:r>
            <a:endParaRPr lang="en-US" b="1" dirty="0">
              <a:solidFill>
                <a:schemeClr val="accent4"/>
              </a:solidFill>
            </a:endParaRPr>
          </a:p>
        </p:txBody>
      </p:sp>
    </p:spTree>
    <p:extLst>
      <p:ext uri="{BB962C8B-B14F-4D97-AF65-F5344CB8AC3E}">
        <p14:creationId xmlns="" xmlns:p14="http://schemas.microsoft.com/office/powerpoint/2010/main" val="1660986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Mental disorders contributing to YLD &amp; DALYS – KSA, 2010 </a:t>
            </a:r>
            <a:endParaRPr lang="en-US" sz="3600" b="1" dirty="0"/>
          </a:p>
        </p:txBody>
      </p:sp>
      <p:sp>
        <p:nvSpPr>
          <p:cNvPr id="3" name="Content Placeholder 2"/>
          <p:cNvSpPr>
            <a:spLocks noGrp="1"/>
          </p:cNvSpPr>
          <p:nvPr>
            <p:ph sz="quarter" idx="1"/>
          </p:nvPr>
        </p:nvSpPr>
        <p:spPr>
          <a:xfrm>
            <a:off x="487194" y="1676401"/>
            <a:ext cx="4371081" cy="4963633"/>
          </a:xfrm>
        </p:spPr>
        <p:txBody>
          <a:bodyPr>
            <a:normAutofit fontScale="77500" lnSpcReduction="20000"/>
          </a:bodyPr>
          <a:lstStyle/>
          <a:p>
            <a:pPr marL="0" indent="0">
              <a:buNone/>
            </a:pPr>
            <a:r>
              <a:rPr lang="en-US" dirty="0" smtClean="0"/>
              <a:t>YLD (n=8 out of top30)</a:t>
            </a:r>
          </a:p>
          <a:p>
            <a:pPr marL="0" indent="0">
              <a:buNone/>
            </a:pPr>
            <a:endParaRPr lang="en-US" dirty="0" smtClean="0"/>
          </a:p>
          <a:p>
            <a:pPr marL="0" indent="0">
              <a:buNone/>
            </a:pPr>
            <a:r>
              <a:rPr lang="en-US" dirty="0" smtClean="0"/>
              <a:t>1. Major depressive disorders (78%)</a:t>
            </a:r>
          </a:p>
          <a:p>
            <a:pPr marL="0" indent="0">
              <a:buNone/>
            </a:pPr>
            <a:r>
              <a:rPr lang="en-US" dirty="0" smtClean="0"/>
              <a:t>5. Anxiety disorders (165%)</a:t>
            </a:r>
          </a:p>
          <a:p>
            <a:pPr marL="0" indent="0">
              <a:buNone/>
            </a:pPr>
            <a:r>
              <a:rPr lang="en-US" dirty="0" smtClean="0"/>
              <a:t>8. Drug use disorders (101%)</a:t>
            </a:r>
          </a:p>
          <a:p>
            <a:pPr marL="0" indent="0">
              <a:buNone/>
            </a:pPr>
            <a:r>
              <a:rPr lang="en-US" dirty="0" smtClean="0"/>
              <a:t>11. </a:t>
            </a:r>
            <a:r>
              <a:rPr lang="en-US" dirty="0" smtClean="0">
                <a:solidFill>
                  <a:schemeClr val="accent2">
                    <a:lumMod val="75000"/>
                  </a:schemeClr>
                </a:solidFill>
              </a:rPr>
              <a:t>Migraine (107%)</a:t>
            </a:r>
          </a:p>
          <a:p>
            <a:pPr marL="0" indent="0">
              <a:buNone/>
            </a:pPr>
            <a:r>
              <a:rPr lang="en-US" dirty="0" smtClean="0"/>
              <a:t>15. Bipolar disorders (108%)</a:t>
            </a:r>
          </a:p>
          <a:p>
            <a:pPr marL="0" indent="0">
              <a:buNone/>
            </a:pPr>
            <a:r>
              <a:rPr lang="en-US" dirty="0" smtClean="0"/>
              <a:t>16. Schizophrenia (136%)</a:t>
            </a:r>
          </a:p>
          <a:p>
            <a:pPr marL="0" indent="0">
              <a:buNone/>
            </a:pPr>
            <a:r>
              <a:rPr lang="en-US" dirty="0" smtClean="0"/>
              <a:t>20. </a:t>
            </a:r>
            <a:r>
              <a:rPr lang="en-US" dirty="0" err="1" smtClean="0"/>
              <a:t>Dysthmyia</a:t>
            </a:r>
            <a:r>
              <a:rPr lang="en-US" dirty="0" smtClean="0"/>
              <a:t> (103%)</a:t>
            </a:r>
          </a:p>
          <a:p>
            <a:pPr marL="0" indent="0">
              <a:buNone/>
            </a:pPr>
            <a:r>
              <a:rPr lang="en-US" dirty="0" smtClean="0"/>
              <a:t>21. </a:t>
            </a:r>
            <a:r>
              <a:rPr lang="en-US" dirty="0" smtClean="0">
                <a:solidFill>
                  <a:schemeClr val="accent2">
                    <a:lumMod val="75000"/>
                  </a:schemeClr>
                </a:solidFill>
              </a:rPr>
              <a:t>Epilepsy (65%)</a:t>
            </a:r>
          </a:p>
          <a:p>
            <a:pPr marL="0" indent="0">
              <a:buNone/>
            </a:pPr>
            <a:r>
              <a:rPr lang="en-US" dirty="0" smtClean="0"/>
              <a:t>23. Conduct disorders (46%)</a:t>
            </a:r>
          </a:p>
          <a:p>
            <a:pPr marL="0" indent="0">
              <a:buNone/>
            </a:pPr>
            <a:r>
              <a:rPr lang="en-US" dirty="0" smtClean="0"/>
              <a:t>25. Eating disorders (114%)</a:t>
            </a:r>
            <a:endParaRPr lang="en-US" dirty="0"/>
          </a:p>
        </p:txBody>
      </p:sp>
      <p:sp>
        <p:nvSpPr>
          <p:cNvPr id="4" name="Content Placeholder 3"/>
          <p:cNvSpPr>
            <a:spLocks noGrp="1"/>
          </p:cNvSpPr>
          <p:nvPr>
            <p:ph sz="quarter" idx="2"/>
          </p:nvPr>
        </p:nvSpPr>
        <p:spPr>
          <a:xfrm>
            <a:off x="5108050" y="1676400"/>
            <a:ext cx="4433525" cy="4572000"/>
          </a:xfrm>
        </p:spPr>
        <p:txBody>
          <a:bodyPr>
            <a:normAutofit fontScale="77500" lnSpcReduction="20000"/>
          </a:bodyPr>
          <a:lstStyle/>
          <a:p>
            <a:pPr marL="0" indent="0">
              <a:buNone/>
            </a:pPr>
            <a:r>
              <a:rPr lang="en-US" dirty="0" smtClean="0"/>
              <a:t>DALYs (n=5 out of top 30)</a:t>
            </a:r>
          </a:p>
          <a:p>
            <a:pPr marL="0" indent="0">
              <a:buNone/>
            </a:pPr>
            <a:endParaRPr lang="en-US" dirty="0" smtClean="0"/>
          </a:p>
          <a:p>
            <a:pPr marL="0" indent="0">
              <a:buNone/>
            </a:pPr>
            <a:r>
              <a:rPr lang="en-US" dirty="0" smtClean="0"/>
              <a:t>3. Major </a:t>
            </a:r>
            <a:r>
              <a:rPr lang="en-US" dirty="0"/>
              <a:t>depressive </a:t>
            </a:r>
            <a:r>
              <a:rPr lang="en-US" dirty="0" smtClean="0"/>
              <a:t>disorders (78%)</a:t>
            </a:r>
            <a:endParaRPr lang="en-US" dirty="0"/>
          </a:p>
          <a:p>
            <a:pPr marL="0" indent="0">
              <a:buNone/>
            </a:pPr>
            <a:r>
              <a:rPr lang="en-US" dirty="0" smtClean="0"/>
              <a:t>10. Anxiety disorders (165%)</a:t>
            </a:r>
            <a:endParaRPr lang="en-US" dirty="0"/>
          </a:p>
          <a:p>
            <a:pPr marL="0" indent="0">
              <a:buNone/>
            </a:pPr>
            <a:r>
              <a:rPr lang="en-US" dirty="0" smtClean="0"/>
              <a:t>11. Drug </a:t>
            </a:r>
            <a:r>
              <a:rPr lang="en-US" dirty="0"/>
              <a:t>use </a:t>
            </a:r>
            <a:r>
              <a:rPr lang="en-US" dirty="0" smtClean="0"/>
              <a:t>disorders (122%)</a:t>
            </a:r>
            <a:endParaRPr lang="en-US" dirty="0"/>
          </a:p>
          <a:p>
            <a:pPr marL="0" indent="0">
              <a:buNone/>
            </a:pPr>
            <a:r>
              <a:rPr lang="en-US" dirty="0" smtClean="0"/>
              <a:t>21. </a:t>
            </a:r>
            <a:r>
              <a:rPr lang="en-US" dirty="0" smtClean="0">
                <a:solidFill>
                  <a:schemeClr val="accent2">
                    <a:lumMod val="75000"/>
                  </a:schemeClr>
                </a:solidFill>
              </a:rPr>
              <a:t>Migraine (107%)</a:t>
            </a:r>
            <a:endParaRPr lang="en-US" dirty="0">
              <a:solidFill>
                <a:schemeClr val="accent2">
                  <a:lumMod val="75000"/>
                </a:schemeClr>
              </a:solidFill>
            </a:endParaRPr>
          </a:p>
          <a:p>
            <a:pPr marL="0" indent="0">
              <a:buNone/>
            </a:pPr>
            <a:r>
              <a:rPr lang="en-US" dirty="0" smtClean="0"/>
              <a:t>24. Bipolar disorders (108%)</a:t>
            </a:r>
            <a:endParaRPr lang="en-US" dirty="0"/>
          </a:p>
          <a:p>
            <a:pPr marL="0" indent="0">
              <a:buNone/>
            </a:pPr>
            <a:r>
              <a:rPr lang="en-US" dirty="0" smtClean="0"/>
              <a:t>27. </a:t>
            </a:r>
            <a:r>
              <a:rPr lang="en-US" dirty="0">
                <a:solidFill>
                  <a:schemeClr val="accent2">
                    <a:lumMod val="75000"/>
                  </a:schemeClr>
                </a:solidFill>
              </a:rPr>
              <a:t>Epilepsy</a:t>
            </a:r>
            <a:r>
              <a:rPr lang="en-US" dirty="0"/>
              <a:t> </a:t>
            </a:r>
            <a:r>
              <a:rPr lang="en-US" dirty="0" smtClean="0"/>
              <a:t>(55%)</a:t>
            </a:r>
            <a:endParaRPr lang="en-US" dirty="0"/>
          </a:p>
          <a:p>
            <a:pPr marL="0" indent="0">
              <a:buNone/>
            </a:pPr>
            <a:r>
              <a:rPr lang="en-US" dirty="0" smtClean="0"/>
              <a:t>28. Schizophrenia (138%)</a:t>
            </a:r>
            <a:endParaRPr lang="en-US" dirty="0"/>
          </a:p>
          <a:p>
            <a:pPr marL="0" indent="0">
              <a:buNone/>
            </a:pPr>
            <a:endParaRPr lang="en-US" dirty="0"/>
          </a:p>
        </p:txBody>
      </p:sp>
      <p:sp>
        <p:nvSpPr>
          <p:cNvPr id="5" name="TextBox 4"/>
          <p:cNvSpPr txBox="1"/>
          <p:nvPr/>
        </p:nvSpPr>
        <p:spPr>
          <a:xfrm>
            <a:off x="1736074" y="6420611"/>
            <a:ext cx="7910307" cy="369332"/>
          </a:xfrm>
          <a:prstGeom prst="rect">
            <a:avLst/>
          </a:prstGeom>
          <a:noFill/>
        </p:spPr>
        <p:txBody>
          <a:bodyPr wrap="none" rtlCol="0">
            <a:spAutoFit/>
          </a:bodyPr>
          <a:lstStyle/>
          <a:p>
            <a:r>
              <a:rPr lang="en-US" dirty="0" smtClean="0"/>
              <a:t>Percentage increase between 1990 and 2010 and rank out of the top 30 conditions</a:t>
            </a:r>
            <a:endParaRPr lang="en-US" dirty="0"/>
          </a:p>
        </p:txBody>
      </p:sp>
    </p:spTree>
    <p:extLst>
      <p:ext uri="{BB962C8B-B14F-4D97-AF65-F5344CB8AC3E}">
        <p14:creationId xmlns="" xmlns:p14="http://schemas.microsoft.com/office/powerpoint/2010/main" val="3267765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7418" y="1752600"/>
            <a:ext cx="9495892"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2306" y="6248400"/>
            <a:ext cx="2704971" cy="369332"/>
          </a:xfrm>
          <a:prstGeom prst="rect">
            <a:avLst/>
          </a:prstGeom>
          <a:noFill/>
        </p:spPr>
        <p:txBody>
          <a:bodyPr wrap="none" rtlCol="0">
            <a:spAutoFit/>
          </a:bodyPr>
          <a:lstStyle/>
          <a:p>
            <a:r>
              <a:rPr lang="en-US" dirty="0" smtClean="0"/>
              <a:t>Rate: 3,061.19 per 100,00</a:t>
            </a:r>
            <a:endParaRPr lang="en-US" dirty="0"/>
          </a:p>
        </p:txBody>
      </p:sp>
      <p:sp>
        <p:nvSpPr>
          <p:cNvPr id="5" name="TextBox 4"/>
          <p:cNvSpPr txBox="1"/>
          <p:nvPr/>
        </p:nvSpPr>
        <p:spPr>
          <a:xfrm>
            <a:off x="237418" y="1752601"/>
            <a:ext cx="2247984" cy="4524315"/>
          </a:xfrm>
          <a:prstGeom prst="rect">
            <a:avLst/>
          </a:prstGeom>
          <a:solidFill>
            <a:schemeClr val="bg1"/>
          </a:solidFill>
        </p:spPr>
        <p:txBody>
          <a:bodyPr wrap="square" rtlCol="0">
            <a:spAutoFit/>
          </a:bodyPr>
          <a:lstStyle/>
          <a:p>
            <a:r>
              <a:rPr lang="en-US" dirty="0" smtClean="0"/>
              <a:t>Mental and behavioral disorders:</a:t>
            </a:r>
          </a:p>
          <a:p>
            <a:endParaRPr lang="en-US" dirty="0" smtClean="0"/>
          </a:p>
          <a:p>
            <a:r>
              <a:rPr lang="en-US" dirty="0" smtClean="0"/>
              <a:t>Schizophrenia</a:t>
            </a:r>
          </a:p>
          <a:p>
            <a:r>
              <a:rPr lang="en-US" dirty="0"/>
              <a:t>D</a:t>
            </a:r>
            <a:r>
              <a:rPr lang="en-US" dirty="0" smtClean="0"/>
              <a:t>epression </a:t>
            </a:r>
          </a:p>
          <a:p>
            <a:r>
              <a:rPr lang="en-US" dirty="0" smtClean="0"/>
              <a:t>Anxiety </a:t>
            </a:r>
          </a:p>
          <a:p>
            <a:r>
              <a:rPr lang="en-US" dirty="0" smtClean="0"/>
              <a:t>Drug/alcohol </a:t>
            </a:r>
          </a:p>
          <a:p>
            <a:r>
              <a:rPr lang="en-US" dirty="0" smtClean="0"/>
              <a:t>Eating disorders</a:t>
            </a:r>
          </a:p>
          <a:p>
            <a:r>
              <a:rPr lang="en-US" dirty="0"/>
              <a:t>Pervasive developmental disorders </a:t>
            </a:r>
          </a:p>
          <a:p>
            <a:r>
              <a:rPr lang="en-US" dirty="0" smtClean="0"/>
              <a:t>Childhood behavior disorders</a:t>
            </a:r>
          </a:p>
          <a:p>
            <a:endParaRPr lang="en-US" dirty="0" smtClean="0"/>
          </a:p>
          <a:p>
            <a:endParaRPr lang="en-US" dirty="0" smtClean="0"/>
          </a:p>
          <a:p>
            <a:endParaRPr lang="en-US" dirty="0"/>
          </a:p>
        </p:txBody>
      </p:sp>
      <p:sp>
        <p:nvSpPr>
          <p:cNvPr id="7" name="Title 1"/>
          <p:cNvSpPr>
            <a:spLocks noGrp="1"/>
          </p:cNvSpPr>
          <p:nvPr>
            <p:ph type="title"/>
          </p:nvPr>
        </p:nvSpPr>
        <p:spPr>
          <a:xfrm>
            <a:off x="664422" y="228600"/>
            <a:ext cx="8886640" cy="990600"/>
          </a:xfrm>
        </p:spPr>
        <p:txBody>
          <a:bodyPr>
            <a:normAutofit fontScale="90000"/>
          </a:bodyPr>
          <a:lstStyle/>
          <a:p>
            <a:r>
              <a:rPr lang="en-US" sz="3600" b="1" dirty="0" smtClean="0"/>
              <a:t>Contribution of mental illness to YLDs – KSA, 2010</a:t>
            </a:r>
            <a:endParaRPr lang="en-US" sz="3600" b="1" dirty="0"/>
          </a:p>
        </p:txBody>
      </p:sp>
    </p:spTree>
    <p:extLst>
      <p:ext uri="{BB962C8B-B14F-4D97-AF65-F5344CB8AC3E}">
        <p14:creationId xmlns="" xmlns:p14="http://schemas.microsoft.com/office/powerpoint/2010/main" val="2346488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2530" y="1799665"/>
            <a:ext cx="9744599" cy="3905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2306" y="6248400"/>
            <a:ext cx="2704971" cy="369332"/>
          </a:xfrm>
          <a:prstGeom prst="rect">
            <a:avLst/>
          </a:prstGeom>
          <a:noFill/>
        </p:spPr>
        <p:txBody>
          <a:bodyPr wrap="none" rtlCol="0">
            <a:spAutoFit/>
          </a:bodyPr>
          <a:lstStyle/>
          <a:p>
            <a:r>
              <a:rPr lang="en-US" dirty="0" smtClean="0"/>
              <a:t>Rate: 3,204.65 per 100,00</a:t>
            </a:r>
            <a:endParaRPr lang="en-US" dirty="0"/>
          </a:p>
        </p:txBody>
      </p:sp>
      <p:sp>
        <p:nvSpPr>
          <p:cNvPr id="5" name="Title 1"/>
          <p:cNvSpPr>
            <a:spLocks noGrp="1"/>
          </p:cNvSpPr>
          <p:nvPr>
            <p:ph type="title"/>
          </p:nvPr>
        </p:nvSpPr>
        <p:spPr>
          <a:xfrm>
            <a:off x="664422" y="228600"/>
            <a:ext cx="8886640" cy="990600"/>
          </a:xfrm>
        </p:spPr>
        <p:txBody>
          <a:bodyPr>
            <a:normAutofit fontScale="90000"/>
          </a:bodyPr>
          <a:lstStyle/>
          <a:p>
            <a:r>
              <a:rPr lang="en-US" sz="3600" b="1" dirty="0" smtClean="0"/>
              <a:t>Contribution of mental illness to DALYs – KSA, 2010</a:t>
            </a:r>
            <a:endParaRPr lang="en-US" sz="3600" b="1" dirty="0"/>
          </a:p>
        </p:txBody>
      </p:sp>
      <p:sp>
        <p:nvSpPr>
          <p:cNvPr id="6" name="TextBox 5"/>
          <p:cNvSpPr txBox="1"/>
          <p:nvPr/>
        </p:nvSpPr>
        <p:spPr>
          <a:xfrm>
            <a:off x="118537" y="1799665"/>
            <a:ext cx="2241977" cy="4247317"/>
          </a:xfrm>
          <a:prstGeom prst="rect">
            <a:avLst/>
          </a:prstGeom>
          <a:solidFill>
            <a:schemeClr val="bg1"/>
          </a:solidFill>
        </p:spPr>
        <p:txBody>
          <a:bodyPr wrap="square" rtlCol="0">
            <a:spAutoFit/>
          </a:bodyPr>
          <a:lstStyle/>
          <a:p>
            <a:r>
              <a:rPr lang="en-US" dirty="0" smtClean="0"/>
              <a:t>Mental and behavioral disorders:</a:t>
            </a:r>
          </a:p>
          <a:p>
            <a:endParaRPr lang="en-US" dirty="0" smtClean="0"/>
          </a:p>
          <a:p>
            <a:r>
              <a:rPr lang="en-US" dirty="0" smtClean="0"/>
              <a:t>Schizophrenia</a:t>
            </a:r>
          </a:p>
          <a:p>
            <a:r>
              <a:rPr lang="en-US" dirty="0"/>
              <a:t>D</a:t>
            </a:r>
            <a:r>
              <a:rPr lang="en-US" dirty="0" smtClean="0"/>
              <a:t>epression </a:t>
            </a:r>
          </a:p>
          <a:p>
            <a:r>
              <a:rPr lang="en-US" dirty="0" smtClean="0"/>
              <a:t>Anxiety </a:t>
            </a:r>
          </a:p>
          <a:p>
            <a:r>
              <a:rPr lang="en-US" dirty="0" smtClean="0"/>
              <a:t>Drug/alcohol </a:t>
            </a:r>
          </a:p>
          <a:p>
            <a:r>
              <a:rPr lang="en-US" dirty="0" smtClean="0"/>
              <a:t>Eating disorders</a:t>
            </a:r>
          </a:p>
          <a:p>
            <a:r>
              <a:rPr lang="en-US" dirty="0" smtClean="0"/>
              <a:t>Pervasive developmental disorders </a:t>
            </a:r>
          </a:p>
          <a:p>
            <a:r>
              <a:rPr lang="en-US" dirty="0" smtClean="0"/>
              <a:t>Childhood behavior disorders</a:t>
            </a:r>
          </a:p>
          <a:p>
            <a:endParaRPr lang="en-US" dirty="0"/>
          </a:p>
          <a:p>
            <a:endParaRPr lang="en-US" dirty="0" smtClean="0"/>
          </a:p>
        </p:txBody>
      </p:sp>
    </p:spTree>
    <p:extLst>
      <p:ext uri="{BB962C8B-B14F-4D97-AF65-F5344CB8AC3E}">
        <p14:creationId xmlns="" xmlns:p14="http://schemas.microsoft.com/office/powerpoint/2010/main" val="864944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Consequences of mental illnesses</a:t>
            </a:r>
          </a:p>
        </p:txBody>
      </p:sp>
      <p:sp>
        <p:nvSpPr>
          <p:cNvPr id="5" name="Content Placeholder 4"/>
          <p:cNvSpPr>
            <a:spLocks noGrp="1"/>
          </p:cNvSpPr>
          <p:nvPr>
            <p:ph sz="quarter" idx="1"/>
          </p:nvPr>
        </p:nvSpPr>
        <p:spPr>
          <a:xfrm>
            <a:off x="612082" y="1905000"/>
            <a:ext cx="8969692" cy="4267200"/>
          </a:xfrm>
        </p:spPr>
        <p:txBody>
          <a:bodyPr>
            <a:normAutofit/>
          </a:bodyPr>
          <a:lstStyle/>
          <a:p>
            <a:pPr>
              <a:buFont typeface="Arial" pitchFamily="34" charset="0"/>
              <a:buChar char="•"/>
            </a:pPr>
            <a:r>
              <a:rPr lang="en-US" dirty="0"/>
              <a:t>Likely to increase in the future (ageing, low mortality, technologies)</a:t>
            </a:r>
          </a:p>
          <a:p>
            <a:pPr>
              <a:buFont typeface="Arial" pitchFamily="34" charset="0"/>
              <a:buChar char="•"/>
            </a:pPr>
            <a:r>
              <a:rPr lang="en-US" dirty="0" smtClean="0"/>
              <a:t>Disabling </a:t>
            </a:r>
          </a:p>
          <a:p>
            <a:pPr>
              <a:buFont typeface="Arial" pitchFamily="34" charset="0"/>
              <a:buChar char="•"/>
            </a:pPr>
            <a:r>
              <a:rPr lang="en-US" dirty="0" smtClean="0"/>
              <a:t>Stigmatizing</a:t>
            </a:r>
          </a:p>
          <a:p>
            <a:pPr>
              <a:buFont typeface="Arial" pitchFamily="34" charset="0"/>
              <a:buChar char="•"/>
            </a:pPr>
            <a:r>
              <a:rPr lang="en-US" dirty="0" smtClean="0"/>
              <a:t>Family effects (changes to adapt)</a:t>
            </a:r>
          </a:p>
          <a:p>
            <a:pPr>
              <a:buFont typeface="Arial" pitchFamily="34" charset="0"/>
              <a:buChar char="•"/>
            </a:pPr>
            <a:r>
              <a:rPr lang="en-US" dirty="0" smtClean="0"/>
              <a:t>Costly</a:t>
            </a:r>
          </a:p>
          <a:p>
            <a:pPr>
              <a:buFont typeface="Arial" pitchFamily="34" charset="0"/>
              <a:buChar char="•"/>
            </a:pPr>
            <a:r>
              <a:rPr lang="en-US" dirty="0"/>
              <a:t>Economic </a:t>
            </a:r>
            <a:r>
              <a:rPr lang="en-US" dirty="0" smtClean="0"/>
              <a:t>loss and drift to poverty</a:t>
            </a:r>
            <a:endParaRPr lang="en-US" dirty="0"/>
          </a:p>
          <a:p>
            <a:pPr>
              <a:buFont typeface="Arial" pitchFamily="34" charset="0"/>
              <a:buChar char="•"/>
            </a:pPr>
            <a:r>
              <a:rPr lang="en-US" dirty="0" smtClean="0"/>
              <a:t>Burden on healthcare system</a:t>
            </a:r>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 xmlns:p14="http://schemas.microsoft.com/office/powerpoint/2010/main" val="919965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Stigma</a:t>
            </a:r>
          </a:p>
        </p:txBody>
      </p:sp>
      <p:sp>
        <p:nvSpPr>
          <p:cNvPr id="5" name="Content Placeholder 4"/>
          <p:cNvSpPr>
            <a:spLocks noGrp="1"/>
          </p:cNvSpPr>
          <p:nvPr>
            <p:ph sz="quarter" idx="1"/>
          </p:nvPr>
        </p:nvSpPr>
        <p:spPr>
          <a:xfrm>
            <a:off x="674526" y="1981200"/>
            <a:ext cx="8844804" cy="4495800"/>
          </a:xfrm>
        </p:spPr>
        <p:txBody>
          <a:bodyPr>
            <a:normAutofit/>
          </a:bodyPr>
          <a:lstStyle/>
          <a:p>
            <a:pPr marL="0" indent="0" algn="justLow">
              <a:lnSpc>
                <a:spcPct val="130000"/>
              </a:lnSpc>
              <a:buNone/>
            </a:pPr>
            <a:r>
              <a:rPr lang="en-US" dirty="0"/>
              <a:t>Stigma is defined as "a cluster of negative attitudes and beliefs that </a:t>
            </a:r>
            <a:r>
              <a:rPr lang="en-US" dirty="0" smtClean="0"/>
              <a:t>make </a:t>
            </a:r>
            <a:r>
              <a:rPr lang="en-US" dirty="0"/>
              <a:t>the general public to </a:t>
            </a:r>
            <a:r>
              <a:rPr lang="en-US" b="1" dirty="0"/>
              <a:t>fear, reject, avoid, and discriminate</a:t>
            </a:r>
            <a:r>
              <a:rPr lang="en-US" dirty="0"/>
              <a:t> against people with mental illness." </a:t>
            </a:r>
          </a:p>
          <a:p>
            <a:pPr marL="275590" indent="0" algn="justLow" eaLnBrk="1" fontAlgn="auto" hangingPunct="1">
              <a:lnSpc>
                <a:spcPct val="130000"/>
              </a:lnSpc>
              <a:spcAft>
                <a:spcPts val="0"/>
              </a:spcAft>
              <a:buNone/>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
        <p:nvSpPr>
          <p:cNvPr id="4" name="TextBox 3"/>
          <p:cNvSpPr txBox="1"/>
          <p:nvPr/>
        </p:nvSpPr>
        <p:spPr>
          <a:xfrm>
            <a:off x="799413" y="5486401"/>
            <a:ext cx="8055278" cy="954107"/>
          </a:xfrm>
          <a:prstGeom prst="rect">
            <a:avLst/>
          </a:prstGeom>
          <a:solidFill>
            <a:schemeClr val="accent2">
              <a:lumMod val="40000"/>
              <a:lumOff val="60000"/>
            </a:schemeClr>
          </a:solidFill>
        </p:spPr>
        <p:txBody>
          <a:bodyPr wrap="square" rtlCol="0">
            <a:spAutoFit/>
          </a:bodyPr>
          <a:lstStyle/>
          <a:p>
            <a:pPr algn="ctr"/>
            <a:r>
              <a:rPr lang="en-US" sz="2800" dirty="0" smtClean="0"/>
              <a:t>Stigma is a gap between actual identity (who they are) and virtual identify (what people think they are)</a:t>
            </a:r>
          </a:p>
        </p:txBody>
      </p:sp>
    </p:spTree>
    <p:extLst>
      <p:ext uri="{BB962C8B-B14F-4D97-AF65-F5344CB8AC3E}">
        <p14:creationId xmlns="" xmlns:p14="http://schemas.microsoft.com/office/powerpoint/2010/main" val="222777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Impact of stigma</a:t>
            </a:r>
          </a:p>
        </p:txBody>
      </p:sp>
      <p:sp>
        <p:nvSpPr>
          <p:cNvPr id="5" name="Content Placeholder 4"/>
          <p:cNvSpPr>
            <a:spLocks noGrp="1"/>
          </p:cNvSpPr>
          <p:nvPr>
            <p:ph sz="quarter" idx="1"/>
          </p:nvPr>
        </p:nvSpPr>
        <p:spPr>
          <a:xfrm>
            <a:off x="549638" y="1676400"/>
            <a:ext cx="8969692" cy="4800600"/>
          </a:xfrm>
        </p:spPr>
        <p:txBody>
          <a:bodyPr>
            <a:normAutofit/>
          </a:bodyPr>
          <a:lstStyle/>
          <a:p>
            <a:pPr algn="justLow">
              <a:lnSpc>
                <a:spcPct val="130000"/>
              </a:lnSpc>
              <a:buFont typeface="Arial" pitchFamily="34" charset="0"/>
              <a:buChar char="•"/>
            </a:pPr>
            <a:r>
              <a:rPr lang="en-US" dirty="0" smtClean="0"/>
              <a:t>Limits access to quality healthcare</a:t>
            </a:r>
            <a:endParaRPr lang="en-US" dirty="0"/>
          </a:p>
          <a:p>
            <a:pPr algn="justLow">
              <a:lnSpc>
                <a:spcPct val="130000"/>
              </a:lnSpc>
              <a:buFont typeface="Arial" pitchFamily="34" charset="0"/>
              <a:buChar char="•"/>
            </a:pPr>
            <a:r>
              <a:rPr lang="en-US" dirty="0" smtClean="0"/>
              <a:t>leads </a:t>
            </a:r>
            <a:r>
              <a:rPr lang="en-US" dirty="0"/>
              <a:t>to concealment or denial of symptoms </a:t>
            </a:r>
            <a:endParaRPr lang="en-US" dirty="0" smtClean="0"/>
          </a:p>
          <a:p>
            <a:pPr algn="justLow">
              <a:lnSpc>
                <a:spcPct val="130000"/>
              </a:lnSpc>
              <a:buFont typeface="Arial" pitchFamily="34" charset="0"/>
              <a:buChar char="•"/>
            </a:pPr>
            <a:r>
              <a:rPr lang="en-US" dirty="0" smtClean="0"/>
              <a:t>Prevents adherence to treatment</a:t>
            </a:r>
          </a:p>
          <a:p>
            <a:pPr algn="justLow">
              <a:lnSpc>
                <a:spcPct val="130000"/>
              </a:lnSpc>
              <a:buFont typeface="Arial" pitchFamily="34" charset="0"/>
              <a:buChar char="•"/>
            </a:pPr>
            <a:r>
              <a:rPr lang="en-US" dirty="0" smtClean="0"/>
              <a:t>Inaccurately </a:t>
            </a:r>
            <a:r>
              <a:rPr lang="en-US" dirty="0"/>
              <a:t>affects patients' beliefs about what is wrong with their health </a:t>
            </a:r>
            <a:endParaRPr lang="en-US" dirty="0" smtClean="0"/>
          </a:p>
          <a:p>
            <a:pPr algn="justLow">
              <a:lnSpc>
                <a:spcPct val="130000"/>
              </a:lnSpc>
              <a:buFont typeface="Arial" pitchFamily="34" charset="0"/>
              <a:buChar char="•"/>
            </a:pPr>
            <a:r>
              <a:rPr lang="en-US" sz="2800" dirty="0"/>
              <a:t>lowers </a:t>
            </a:r>
            <a:r>
              <a:rPr lang="en-US" sz="2800" dirty="0" smtClean="0"/>
              <a:t>patient’s self-esteem </a:t>
            </a:r>
            <a:r>
              <a:rPr lang="en-US" sz="2800" dirty="0"/>
              <a:t>and negatively affects self-perception and self-care </a:t>
            </a:r>
            <a:endParaRPr lang="en-US" sz="2800"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 xmlns:p14="http://schemas.microsoft.com/office/powerpoint/2010/main" val="3305405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Impact of stigma</a:t>
            </a:r>
          </a:p>
        </p:txBody>
      </p:sp>
      <p:sp>
        <p:nvSpPr>
          <p:cNvPr id="5" name="Content Placeholder 4"/>
          <p:cNvSpPr>
            <a:spLocks noGrp="1"/>
          </p:cNvSpPr>
          <p:nvPr>
            <p:ph sz="quarter" idx="1"/>
          </p:nvPr>
        </p:nvSpPr>
        <p:spPr>
          <a:xfrm>
            <a:off x="549638" y="1981200"/>
            <a:ext cx="8969692" cy="4495800"/>
          </a:xfrm>
        </p:spPr>
        <p:txBody>
          <a:bodyPr>
            <a:normAutofit/>
          </a:bodyPr>
          <a:lstStyle/>
          <a:p>
            <a:pPr>
              <a:lnSpc>
                <a:spcPct val="140000"/>
              </a:lnSpc>
              <a:spcBef>
                <a:spcPts val="0"/>
              </a:spcBef>
              <a:spcAft>
                <a:spcPts val="600"/>
              </a:spcAft>
              <a:buFont typeface="Arial" pitchFamily="34" charset="0"/>
              <a:buChar char="•"/>
            </a:pPr>
            <a:r>
              <a:rPr lang="en-US" sz="2800" dirty="0" smtClean="0"/>
              <a:t>It negatively affects </a:t>
            </a:r>
            <a:r>
              <a:rPr lang="en-US" sz="2800" dirty="0"/>
              <a:t>the attitudes of health care </a:t>
            </a:r>
            <a:r>
              <a:rPr lang="en-US" sz="2800" dirty="0" smtClean="0"/>
              <a:t>providers </a:t>
            </a:r>
            <a:endParaRPr lang="en-US" sz="2800" dirty="0"/>
          </a:p>
          <a:p>
            <a:pPr>
              <a:lnSpc>
                <a:spcPct val="140000"/>
              </a:lnSpc>
              <a:spcBef>
                <a:spcPts val="0"/>
              </a:spcBef>
              <a:spcAft>
                <a:spcPts val="600"/>
              </a:spcAft>
              <a:buFont typeface="Arial" pitchFamily="34" charset="0"/>
              <a:buChar char="•"/>
            </a:pPr>
            <a:r>
              <a:rPr lang="en-US" sz="2800" dirty="0"/>
              <a:t>Increases isolation of patients and their families </a:t>
            </a:r>
            <a:endParaRPr lang="en-US" sz="2800" dirty="0" smtClean="0"/>
          </a:p>
          <a:p>
            <a:pPr>
              <a:lnSpc>
                <a:spcPct val="140000"/>
              </a:lnSpc>
              <a:spcBef>
                <a:spcPts val="0"/>
              </a:spcBef>
              <a:spcAft>
                <a:spcPts val="600"/>
              </a:spcAft>
              <a:buFont typeface="Arial" pitchFamily="34" charset="0"/>
              <a:buChar char="•"/>
            </a:pPr>
            <a:r>
              <a:rPr lang="en-US" sz="2800" dirty="0" smtClean="0"/>
              <a:t>Contributes </a:t>
            </a:r>
            <a:r>
              <a:rPr lang="en-US" sz="2800" dirty="0"/>
              <a:t>to the economic conditions that influence poor </a:t>
            </a:r>
            <a:r>
              <a:rPr lang="en-US" sz="2800" dirty="0" smtClean="0"/>
              <a:t>outcomes </a:t>
            </a:r>
            <a:endParaRPr lang="en-US" sz="2800" dirty="0"/>
          </a:p>
          <a:p>
            <a:pPr>
              <a:lnSpc>
                <a:spcPct val="140000"/>
              </a:lnSpc>
              <a:spcBef>
                <a:spcPts val="0"/>
              </a:spcBef>
              <a:spcAft>
                <a:spcPts val="600"/>
              </a:spcAft>
              <a:buFont typeface="Arial" pitchFamily="34" charset="0"/>
              <a:buChar char="•"/>
            </a:pPr>
            <a:r>
              <a:rPr lang="en-US" sz="2800" dirty="0" smtClean="0"/>
              <a:t>Limits </a:t>
            </a:r>
            <a:r>
              <a:rPr lang="en-US" sz="2800" dirty="0"/>
              <a:t>the community's response to </a:t>
            </a:r>
            <a:r>
              <a:rPr lang="en-US" sz="2800" dirty="0" smtClean="0"/>
              <a:t>illness</a:t>
            </a:r>
            <a:endParaRPr lang="en-US" sz="2800" dirty="0"/>
          </a:p>
          <a:p>
            <a:pPr>
              <a:lnSpc>
                <a:spcPct val="140000"/>
              </a:lnSpc>
              <a:spcBef>
                <a:spcPts val="0"/>
              </a:spcBef>
              <a:spcAft>
                <a:spcPts val="600"/>
              </a:spcAft>
              <a:buFont typeface="Arial" pitchFamily="34" charset="0"/>
              <a:buChar char="•"/>
            </a:pPr>
            <a:r>
              <a:rPr lang="en-US" sz="2800" dirty="0" smtClean="0"/>
              <a:t>Limits </a:t>
            </a:r>
            <a:r>
              <a:rPr lang="en-US" sz="2800" dirty="0"/>
              <a:t>the formation of nonprofit groups </a:t>
            </a:r>
            <a:r>
              <a:rPr lang="en-US" sz="2800" dirty="0" smtClean="0"/>
              <a:t>for support</a:t>
            </a:r>
            <a:endParaRPr lang="en-US" sz="2800" dirty="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 xmlns:p14="http://schemas.microsoft.com/office/powerpoint/2010/main" val="1462792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Stigma reduction</a:t>
            </a:r>
          </a:p>
        </p:txBody>
      </p:sp>
      <p:sp>
        <p:nvSpPr>
          <p:cNvPr id="5" name="Content Placeholder 4"/>
          <p:cNvSpPr>
            <a:spLocks noGrp="1"/>
          </p:cNvSpPr>
          <p:nvPr>
            <p:ph sz="quarter" idx="1"/>
          </p:nvPr>
        </p:nvSpPr>
        <p:spPr>
          <a:xfrm>
            <a:off x="563562" y="1752600"/>
            <a:ext cx="8969692" cy="4495800"/>
          </a:xfrm>
        </p:spPr>
        <p:txBody>
          <a:bodyPr>
            <a:normAutofit/>
          </a:bodyPr>
          <a:lstStyle/>
          <a:p>
            <a:pPr marL="0" indent="0" algn="justLow">
              <a:lnSpc>
                <a:spcPct val="130000"/>
              </a:lnSpc>
              <a:buNone/>
            </a:pPr>
            <a:r>
              <a:rPr lang="en-US" dirty="0"/>
              <a:t>An important aspect of mental health promotion involves activities related to dispelling myths and stereotypes associated with vulnerable groups, providing knowledge of normal parameters, increasing sensitivity to psychosocial factors affecting health and illness, and enhancing the ability to give sensitive, supportive, and humanistic health </a:t>
            </a:r>
            <a:r>
              <a:rPr lang="en-US" dirty="0" smtClean="0"/>
              <a:t>care.</a:t>
            </a:r>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
        <p:nvSpPr>
          <p:cNvPr id="4" name="TextBox 3"/>
          <p:cNvSpPr txBox="1"/>
          <p:nvPr/>
        </p:nvSpPr>
        <p:spPr>
          <a:xfrm>
            <a:off x="823056" y="6172200"/>
            <a:ext cx="8055278" cy="523220"/>
          </a:xfrm>
          <a:prstGeom prst="rect">
            <a:avLst/>
          </a:prstGeom>
          <a:solidFill>
            <a:schemeClr val="accent2">
              <a:lumMod val="40000"/>
              <a:lumOff val="60000"/>
            </a:schemeClr>
          </a:solidFill>
        </p:spPr>
        <p:txBody>
          <a:bodyPr wrap="square" rtlCol="0">
            <a:spAutoFit/>
          </a:bodyPr>
          <a:lstStyle/>
          <a:p>
            <a:pPr algn="ctr"/>
            <a:r>
              <a:rPr lang="en-US" sz="2800" dirty="0" smtClean="0"/>
              <a:t>Stigma will lead to negative discrimination</a:t>
            </a: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7584" y="228600"/>
            <a:ext cx="988176" cy="171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31377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Factors contributing to mental illnesses</a:t>
            </a:r>
          </a:p>
        </p:txBody>
      </p:sp>
      <p:grpSp>
        <p:nvGrpSpPr>
          <p:cNvPr id="3" name="Group 6"/>
          <p:cNvGrpSpPr>
            <a:grpSpLocks noChangeAspect="1"/>
          </p:cNvGrpSpPr>
          <p:nvPr/>
        </p:nvGrpSpPr>
        <p:grpSpPr bwMode="auto">
          <a:xfrm>
            <a:off x="2316162" y="1600199"/>
            <a:ext cx="4537239" cy="4465051"/>
            <a:chOff x="2475" y="1011"/>
            <a:chExt cx="2706" cy="2298"/>
          </a:xfrm>
        </p:grpSpPr>
        <p:sp>
          <p:nvSpPr>
            <p:cNvPr id="4" name="AutoShape 5"/>
            <p:cNvSpPr>
              <a:spLocks noChangeAspect="1" noChangeArrowheads="1" noTextEdit="1"/>
            </p:cNvSpPr>
            <p:nvPr/>
          </p:nvSpPr>
          <p:spPr bwMode="auto">
            <a:xfrm>
              <a:off x="2475" y="1011"/>
              <a:ext cx="2706" cy="2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75" y="1011"/>
              <a:ext cx="2712" cy="2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 name="TextBox 5"/>
          <p:cNvSpPr txBox="1"/>
          <p:nvPr/>
        </p:nvSpPr>
        <p:spPr>
          <a:xfrm>
            <a:off x="870314" y="6076910"/>
            <a:ext cx="9633728" cy="646331"/>
          </a:xfrm>
          <a:prstGeom prst="rect">
            <a:avLst/>
          </a:prstGeom>
          <a:noFill/>
        </p:spPr>
        <p:txBody>
          <a:bodyPr wrap="none" rtlCol="0">
            <a:spAutoFit/>
          </a:bodyPr>
          <a:lstStyle/>
          <a:p>
            <a:r>
              <a:rPr lang="en-US" dirty="0"/>
              <a:t>Most of mental illnesses have their roots during the childhood period</a:t>
            </a:r>
          </a:p>
          <a:p>
            <a:r>
              <a:rPr lang="en-US" dirty="0" smtClean="0"/>
              <a:t>Interaction between biological, psychological and social factors in the development of mental disorders</a:t>
            </a:r>
            <a:endParaRPr lang="en-US" dirty="0"/>
          </a:p>
        </p:txBody>
      </p:sp>
      <p:sp>
        <p:nvSpPr>
          <p:cNvPr id="2" name="TextBox 1"/>
          <p:cNvSpPr txBox="1"/>
          <p:nvPr/>
        </p:nvSpPr>
        <p:spPr>
          <a:xfrm>
            <a:off x="258762" y="1371600"/>
            <a:ext cx="2596865" cy="1015663"/>
          </a:xfrm>
          <a:prstGeom prst="rect">
            <a:avLst/>
          </a:prstGeom>
          <a:noFill/>
        </p:spPr>
        <p:txBody>
          <a:bodyPr wrap="none" rtlCol="0">
            <a:spAutoFit/>
          </a:bodyPr>
          <a:lstStyle/>
          <a:p>
            <a:r>
              <a:rPr lang="en-US" sz="2000" dirty="0" smtClean="0"/>
              <a:t>Age</a:t>
            </a:r>
          </a:p>
          <a:p>
            <a:r>
              <a:rPr lang="en-US" sz="2000" dirty="0" smtClean="0"/>
              <a:t>Sex</a:t>
            </a:r>
          </a:p>
          <a:p>
            <a:r>
              <a:rPr lang="en-US" sz="2000" dirty="0" smtClean="0"/>
              <a:t>Major physical diseases</a:t>
            </a:r>
            <a:endParaRPr lang="en-US" sz="2000" dirty="0"/>
          </a:p>
        </p:txBody>
      </p:sp>
      <p:sp>
        <p:nvSpPr>
          <p:cNvPr id="9" name="TextBox 8"/>
          <p:cNvSpPr txBox="1"/>
          <p:nvPr/>
        </p:nvSpPr>
        <p:spPr>
          <a:xfrm>
            <a:off x="6419375" y="4001632"/>
            <a:ext cx="2441694" cy="2246769"/>
          </a:xfrm>
          <a:prstGeom prst="rect">
            <a:avLst/>
          </a:prstGeom>
          <a:noFill/>
        </p:spPr>
        <p:txBody>
          <a:bodyPr wrap="none" rtlCol="0">
            <a:spAutoFit/>
          </a:bodyPr>
          <a:lstStyle/>
          <a:p>
            <a:r>
              <a:rPr lang="en-US" sz="2000" dirty="0" smtClean="0"/>
              <a:t>Poverty</a:t>
            </a:r>
          </a:p>
          <a:p>
            <a:r>
              <a:rPr lang="en-US" sz="2000" dirty="0" smtClean="0"/>
              <a:t>Social deprivation </a:t>
            </a:r>
          </a:p>
          <a:p>
            <a:r>
              <a:rPr lang="en-US" sz="2000" dirty="0" smtClean="0"/>
              <a:t>Broken homes</a:t>
            </a:r>
          </a:p>
          <a:p>
            <a:r>
              <a:rPr lang="en-US" sz="2000" dirty="0"/>
              <a:t>Faulty parenting</a:t>
            </a:r>
          </a:p>
          <a:p>
            <a:r>
              <a:rPr lang="en-US" sz="2000" dirty="0"/>
              <a:t>Conflicts and disasters</a:t>
            </a:r>
          </a:p>
          <a:p>
            <a:r>
              <a:rPr lang="en-US" sz="2000" dirty="0"/>
              <a:t>Major life events</a:t>
            </a:r>
          </a:p>
          <a:p>
            <a:endParaRPr lang="en-US" sz="2000" dirty="0" smtClean="0"/>
          </a:p>
        </p:txBody>
      </p:sp>
      <p:sp>
        <p:nvSpPr>
          <p:cNvPr id="10" name="TextBox 9"/>
          <p:cNvSpPr txBox="1"/>
          <p:nvPr/>
        </p:nvSpPr>
        <p:spPr>
          <a:xfrm>
            <a:off x="6520887" y="2115672"/>
            <a:ext cx="3548151" cy="1015663"/>
          </a:xfrm>
          <a:prstGeom prst="rect">
            <a:avLst/>
          </a:prstGeom>
          <a:noFill/>
        </p:spPr>
        <p:txBody>
          <a:bodyPr wrap="none" rtlCol="0">
            <a:spAutoFit/>
          </a:bodyPr>
          <a:lstStyle/>
          <a:p>
            <a:r>
              <a:rPr lang="en-US" sz="2000" dirty="0" smtClean="0"/>
              <a:t>Coping skills</a:t>
            </a:r>
          </a:p>
          <a:p>
            <a:r>
              <a:rPr lang="en-US" sz="2000" dirty="0" smtClean="0"/>
              <a:t>Low self-concept and self-esteem</a:t>
            </a:r>
          </a:p>
          <a:p>
            <a:endParaRPr lang="en-US" sz="2000" dirty="0"/>
          </a:p>
        </p:txBody>
      </p:sp>
    </p:spTree>
    <p:extLst>
      <p:ext uri="{BB962C8B-B14F-4D97-AF65-F5344CB8AC3E}">
        <p14:creationId xmlns="" xmlns:p14="http://schemas.microsoft.com/office/powerpoint/2010/main" val="3031259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a:grpSpLocks/>
          </p:cNvGrpSpPr>
          <p:nvPr/>
        </p:nvGrpSpPr>
        <p:grpSpPr bwMode="auto">
          <a:xfrm>
            <a:off x="135206" y="249534"/>
            <a:ext cx="8344822" cy="6347169"/>
            <a:chOff x="-1169290" y="190872"/>
            <a:chExt cx="10182711" cy="6346808"/>
          </a:xfrm>
        </p:grpSpPr>
        <p:grpSp>
          <p:nvGrpSpPr>
            <p:cNvPr id="3" name="Group 90"/>
            <p:cNvGrpSpPr>
              <a:grpSpLocks/>
            </p:cNvGrpSpPr>
            <p:nvPr/>
          </p:nvGrpSpPr>
          <p:grpSpPr bwMode="auto">
            <a:xfrm flipV="1">
              <a:off x="3200399" y="2895600"/>
              <a:ext cx="1828801" cy="506010"/>
              <a:chOff x="4267200" y="914400"/>
              <a:chExt cx="1143000" cy="1143000"/>
            </a:xfrm>
          </p:grpSpPr>
          <p:sp>
            <p:nvSpPr>
              <p:cNvPr id="55" name="Line 89"/>
              <p:cNvSpPr>
                <a:spLocks noChangeShapeType="1"/>
              </p:cNvSpPr>
              <p:nvPr/>
            </p:nvSpPr>
            <p:spPr bwMode="auto">
              <a:xfrm flipV="1">
                <a:off x="4267200" y="2051050"/>
                <a:ext cx="1143000" cy="635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90"/>
              <p:cNvSpPr>
                <a:spLocks noChangeShapeType="1"/>
              </p:cNvSpPr>
              <p:nvPr/>
            </p:nvSpPr>
            <p:spPr bwMode="auto">
              <a:xfrm flipV="1">
                <a:off x="5400675" y="914400"/>
                <a:ext cx="0" cy="1143000"/>
              </a:xfrm>
              <a:prstGeom prst="line">
                <a:avLst/>
              </a:prstGeom>
              <a:noFill/>
              <a:ln w="317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 name="Group 86"/>
            <p:cNvGrpSpPr>
              <a:grpSpLocks/>
            </p:cNvGrpSpPr>
            <p:nvPr/>
          </p:nvGrpSpPr>
          <p:grpSpPr bwMode="auto">
            <a:xfrm rot="-5400000" flipH="1" flipV="1">
              <a:off x="3342257" y="620144"/>
              <a:ext cx="603296" cy="734610"/>
              <a:chOff x="4267200" y="914400"/>
              <a:chExt cx="1143000" cy="1143000"/>
            </a:xfrm>
          </p:grpSpPr>
          <p:sp>
            <p:nvSpPr>
              <p:cNvPr id="53" name="Line 89"/>
              <p:cNvSpPr>
                <a:spLocks noChangeShapeType="1"/>
              </p:cNvSpPr>
              <p:nvPr/>
            </p:nvSpPr>
            <p:spPr bwMode="auto">
              <a:xfrm flipV="1">
                <a:off x="4267200" y="2051050"/>
                <a:ext cx="1143000" cy="635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90"/>
              <p:cNvSpPr>
                <a:spLocks noChangeShapeType="1"/>
              </p:cNvSpPr>
              <p:nvPr/>
            </p:nvSpPr>
            <p:spPr bwMode="auto">
              <a:xfrm flipV="1">
                <a:off x="5400675" y="914400"/>
                <a:ext cx="0" cy="1143000"/>
              </a:xfrm>
              <a:prstGeom prst="line">
                <a:avLst/>
              </a:prstGeom>
              <a:noFill/>
              <a:ln w="317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 name="Group 83"/>
            <p:cNvGrpSpPr>
              <a:grpSpLocks/>
            </p:cNvGrpSpPr>
            <p:nvPr/>
          </p:nvGrpSpPr>
          <p:grpSpPr bwMode="auto">
            <a:xfrm>
              <a:off x="4547269" y="1094190"/>
              <a:ext cx="3539693" cy="2887260"/>
              <a:chOff x="4216400" y="914400"/>
              <a:chExt cx="1905000" cy="4572000"/>
            </a:xfrm>
          </p:grpSpPr>
          <p:sp>
            <p:nvSpPr>
              <p:cNvPr id="51" name="Line 84"/>
              <p:cNvSpPr>
                <a:spLocks noChangeShapeType="1"/>
              </p:cNvSpPr>
              <p:nvPr/>
            </p:nvSpPr>
            <p:spPr bwMode="auto">
              <a:xfrm>
                <a:off x="4216400" y="5480050"/>
                <a:ext cx="1905000" cy="0"/>
              </a:xfrm>
              <a:prstGeom prst="line">
                <a:avLst/>
              </a:prstGeom>
              <a:noFill/>
              <a:ln w="38100">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85"/>
              <p:cNvSpPr>
                <a:spLocks noChangeShapeType="1"/>
              </p:cNvSpPr>
              <p:nvPr/>
            </p:nvSpPr>
            <p:spPr bwMode="auto">
              <a:xfrm flipV="1">
                <a:off x="6111875" y="914400"/>
                <a:ext cx="0" cy="4572000"/>
              </a:xfrm>
              <a:prstGeom prst="line">
                <a:avLst/>
              </a:prstGeom>
              <a:noFill/>
              <a:ln w="38100">
                <a:solidFill>
                  <a:schemeClr val="tx1"/>
                </a:solidFill>
                <a:prstDash val="lgDash"/>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 name="Line 50"/>
            <p:cNvSpPr>
              <a:spLocks noChangeShapeType="1"/>
            </p:cNvSpPr>
            <p:nvPr/>
          </p:nvSpPr>
          <p:spPr bwMode="auto">
            <a:xfrm rot="-5400000">
              <a:off x="6726422" y="5009555"/>
              <a:ext cx="0" cy="607099"/>
            </a:xfrm>
            <a:prstGeom prst="line">
              <a:avLst/>
            </a:prstGeom>
            <a:noFill/>
            <a:ln w="3810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89"/>
            <p:cNvSpPr>
              <a:spLocks noChangeShapeType="1"/>
            </p:cNvSpPr>
            <p:nvPr/>
          </p:nvSpPr>
          <p:spPr bwMode="auto">
            <a:xfrm flipV="1">
              <a:off x="2579687" y="5175797"/>
              <a:ext cx="1636409" cy="4081"/>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90"/>
            <p:cNvSpPr>
              <a:spLocks noChangeShapeType="1"/>
            </p:cNvSpPr>
            <p:nvPr/>
          </p:nvSpPr>
          <p:spPr bwMode="auto">
            <a:xfrm flipV="1">
              <a:off x="4202459" y="4445268"/>
              <a:ext cx="0" cy="734610"/>
            </a:xfrm>
            <a:prstGeom prst="line">
              <a:avLst/>
            </a:prstGeom>
            <a:noFill/>
            <a:ln w="317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 name="Group 75"/>
            <p:cNvGrpSpPr>
              <a:grpSpLocks/>
            </p:cNvGrpSpPr>
            <p:nvPr/>
          </p:nvGrpSpPr>
          <p:grpSpPr bwMode="auto">
            <a:xfrm flipH="1" flipV="1">
              <a:off x="1142998" y="2770590"/>
              <a:ext cx="1828801" cy="1039410"/>
              <a:chOff x="4267200" y="914400"/>
              <a:chExt cx="1143000" cy="1143000"/>
            </a:xfrm>
          </p:grpSpPr>
          <p:sp>
            <p:nvSpPr>
              <p:cNvPr id="49" name="Line 89"/>
              <p:cNvSpPr>
                <a:spLocks noChangeShapeType="1"/>
              </p:cNvSpPr>
              <p:nvPr/>
            </p:nvSpPr>
            <p:spPr bwMode="auto">
              <a:xfrm flipV="1">
                <a:off x="4267200" y="2051050"/>
                <a:ext cx="1143000" cy="635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90"/>
              <p:cNvSpPr>
                <a:spLocks noChangeShapeType="1"/>
              </p:cNvSpPr>
              <p:nvPr/>
            </p:nvSpPr>
            <p:spPr bwMode="auto">
              <a:xfrm flipV="1">
                <a:off x="5400675" y="914400"/>
                <a:ext cx="0" cy="1143000"/>
              </a:xfrm>
              <a:prstGeom prst="line">
                <a:avLst/>
              </a:prstGeom>
              <a:noFill/>
              <a:ln w="317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 name="Group 72"/>
            <p:cNvGrpSpPr>
              <a:grpSpLocks/>
            </p:cNvGrpSpPr>
            <p:nvPr/>
          </p:nvGrpSpPr>
          <p:grpSpPr bwMode="auto">
            <a:xfrm flipH="1" flipV="1">
              <a:off x="2579687" y="1551388"/>
              <a:ext cx="1636409" cy="734610"/>
              <a:chOff x="4267200" y="914400"/>
              <a:chExt cx="1143000" cy="1143000"/>
            </a:xfrm>
          </p:grpSpPr>
          <p:sp>
            <p:nvSpPr>
              <p:cNvPr id="47" name="Line 89"/>
              <p:cNvSpPr>
                <a:spLocks noChangeShapeType="1"/>
              </p:cNvSpPr>
              <p:nvPr/>
            </p:nvSpPr>
            <p:spPr bwMode="auto">
              <a:xfrm flipV="1">
                <a:off x="4267200" y="2051050"/>
                <a:ext cx="1143000" cy="6350"/>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90"/>
              <p:cNvSpPr>
                <a:spLocks noChangeShapeType="1"/>
              </p:cNvSpPr>
              <p:nvPr/>
            </p:nvSpPr>
            <p:spPr bwMode="auto">
              <a:xfrm flipV="1">
                <a:off x="5400675" y="914400"/>
                <a:ext cx="0" cy="1143000"/>
              </a:xfrm>
              <a:prstGeom prst="line">
                <a:avLst/>
              </a:prstGeom>
              <a:noFill/>
              <a:ln w="317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 name="Group 1"/>
            <p:cNvGrpSpPr>
              <a:grpSpLocks/>
            </p:cNvGrpSpPr>
            <p:nvPr/>
          </p:nvGrpSpPr>
          <p:grpSpPr bwMode="auto">
            <a:xfrm>
              <a:off x="5721001" y="1094190"/>
              <a:ext cx="1143000" cy="461280"/>
              <a:chOff x="4267200" y="914400"/>
              <a:chExt cx="1143000" cy="1143000"/>
            </a:xfrm>
          </p:grpSpPr>
          <p:sp>
            <p:nvSpPr>
              <p:cNvPr id="45" name="Line 89"/>
              <p:cNvSpPr>
                <a:spLocks noChangeShapeType="1"/>
              </p:cNvSpPr>
              <p:nvPr/>
            </p:nvSpPr>
            <p:spPr bwMode="auto">
              <a:xfrm flipV="1">
                <a:off x="4267200" y="2051050"/>
                <a:ext cx="1143000" cy="6350"/>
              </a:xfrm>
              <a:prstGeom prst="line">
                <a:avLst/>
              </a:prstGeom>
              <a:noFill/>
              <a:ln w="31750">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90"/>
              <p:cNvSpPr>
                <a:spLocks noChangeShapeType="1"/>
              </p:cNvSpPr>
              <p:nvPr/>
            </p:nvSpPr>
            <p:spPr bwMode="auto">
              <a:xfrm flipV="1">
                <a:off x="5400675" y="914400"/>
                <a:ext cx="0" cy="1143000"/>
              </a:xfrm>
              <a:prstGeom prst="line">
                <a:avLst/>
              </a:prstGeom>
              <a:noFill/>
              <a:ln w="31750">
                <a:solidFill>
                  <a:schemeClr val="tx1"/>
                </a:solidFill>
                <a:prstDash val="lgDash"/>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 name="Rectangle 22"/>
            <p:cNvSpPr>
              <a:spLocks noChangeArrowheads="1"/>
            </p:cNvSpPr>
            <p:nvPr/>
          </p:nvSpPr>
          <p:spPr bwMode="auto">
            <a:xfrm>
              <a:off x="4050696" y="778617"/>
              <a:ext cx="1905000" cy="1429285"/>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13" name="Line 96"/>
            <p:cNvSpPr>
              <a:spLocks noChangeShapeType="1"/>
            </p:cNvSpPr>
            <p:nvPr/>
          </p:nvSpPr>
          <p:spPr bwMode="auto">
            <a:xfrm flipV="1">
              <a:off x="926270" y="536898"/>
              <a:ext cx="1563084" cy="12251"/>
            </a:xfrm>
            <a:prstGeom prst="line">
              <a:avLst/>
            </a:prstGeom>
            <a:noFill/>
            <a:ln w="44450">
              <a:solidFill>
                <a:schemeClr val="tx1"/>
              </a:solidFill>
              <a:round/>
              <a:headEnd/>
              <a:tailEnd type="arrow"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96"/>
            <p:cNvSpPr>
              <a:spLocks noChangeShapeType="1"/>
            </p:cNvSpPr>
            <p:nvPr/>
          </p:nvSpPr>
          <p:spPr bwMode="auto">
            <a:xfrm>
              <a:off x="3440113" y="543023"/>
              <a:ext cx="3126168" cy="0"/>
            </a:xfrm>
            <a:prstGeom prst="line">
              <a:avLst/>
            </a:prstGeom>
            <a:noFill/>
            <a:ln w="44450">
              <a:solidFill>
                <a:schemeClr val="tx1"/>
              </a:solidFill>
              <a:round/>
              <a:headEnd/>
              <a:tailEnd type="arrow"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50"/>
            <p:cNvSpPr>
              <a:spLocks noChangeShapeType="1"/>
            </p:cNvSpPr>
            <p:nvPr/>
          </p:nvSpPr>
          <p:spPr bwMode="auto">
            <a:xfrm>
              <a:off x="5236885" y="4285442"/>
              <a:ext cx="0" cy="607099"/>
            </a:xfrm>
            <a:prstGeom prst="line">
              <a:avLst/>
            </a:prstGeom>
            <a:noFill/>
            <a:ln w="3810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11"/>
            <p:cNvSpPr txBox="1">
              <a:spLocks noChangeArrowheads="1"/>
            </p:cNvSpPr>
            <p:nvPr/>
          </p:nvSpPr>
          <p:spPr bwMode="auto">
            <a:xfrm>
              <a:off x="3027554" y="825500"/>
              <a:ext cx="3810411" cy="12248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r>
                <a:rPr lang="en-US" altLang="en-US" sz="1600" b="1" dirty="0">
                  <a:solidFill>
                    <a:schemeClr val="tx1"/>
                  </a:solidFill>
                </a:rPr>
                <a:t>Feeling</a:t>
              </a:r>
            </a:p>
            <a:p>
              <a:pPr algn="ctr" eaLnBrk="1" hangingPunct="1"/>
              <a:r>
                <a:rPr lang="en-US" altLang="en-US" sz="1600" b="1" dirty="0">
                  <a:solidFill>
                    <a:schemeClr val="tx1"/>
                  </a:solidFill>
                </a:rPr>
                <a:t>Thinking</a:t>
              </a:r>
            </a:p>
            <a:p>
              <a:pPr algn="ctr" eaLnBrk="1" hangingPunct="1"/>
              <a:r>
                <a:rPr lang="en-US" altLang="en-US" sz="1600" b="1" dirty="0">
                  <a:solidFill>
                    <a:schemeClr val="tx1"/>
                  </a:solidFill>
                </a:rPr>
                <a:t>Acting</a:t>
              </a:r>
            </a:p>
            <a:p>
              <a:pPr algn="ctr" eaLnBrk="1" hangingPunct="1">
                <a:buNone/>
              </a:pPr>
              <a:r>
                <a:rPr lang="en-US" altLang="en-US" sz="1600" b="1" dirty="0">
                  <a:solidFill>
                    <a:schemeClr val="tx1"/>
                  </a:solidFill>
                </a:rPr>
                <a:t>Badly</a:t>
              </a:r>
            </a:p>
          </p:txBody>
        </p:sp>
        <p:grpSp>
          <p:nvGrpSpPr>
            <p:cNvPr id="17" name="Group 69"/>
            <p:cNvGrpSpPr>
              <a:grpSpLocks/>
            </p:cNvGrpSpPr>
            <p:nvPr/>
          </p:nvGrpSpPr>
          <p:grpSpPr bwMode="auto">
            <a:xfrm>
              <a:off x="518516" y="3810000"/>
              <a:ext cx="3027572" cy="1600200"/>
              <a:chOff x="515728" y="3580190"/>
              <a:chExt cx="3027572" cy="1600200"/>
            </a:xfrm>
          </p:grpSpPr>
          <p:sp>
            <p:nvSpPr>
              <p:cNvPr id="43" name="Rectangle 17"/>
              <p:cNvSpPr>
                <a:spLocks noChangeArrowheads="1"/>
              </p:cNvSpPr>
              <p:nvPr/>
            </p:nvSpPr>
            <p:spPr bwMode="auto">
              <a:xfrm>
                <a:off x="515728" y="3580190"/>
                <a:ext cx="3027572" cy="1600200"/>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44" name="Text Box 13"/>
              <p:cNvSpPr txBox="1">
                <a:spLocks noChangeArrowheads="1"/>
              </p:cNvSpPr>
              <p:nvPr/>
            </p:nvSpPr>
            <p:spPr bwMode="auto">
              <a:xfrm>
                <a:off x="519491" y="3697823"/>
                <a:ext cx="3020888" cy="12248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defRPr/>
                </a:pPr>
                <a:r>
                  <a:rPr lang="en-US" altLang="en-US" sz="1600" b="1" dirty="0">
                    <a:solidFill>
                      <a:schemeClr val="tx1"/>
                    </a:solidFill>
                    <a:cs typeface="+mn-cs"/>
                  </a:rPr>
                  <a:t>Help Seeking</a:t>
                </a:r>
              </a:p>
              <a:p>
                <a:pPr marL="285750" indent="-285750" algn="ctr">
                  <a:spcBef>
                    <a:spcPct val="20000"/>
                  </a:spcBef>
                  <a:buFontTx/>
                  <a:buChar char="•"/>
                  <a:defRPr/>
                </a:pPr>
                <a:r>
                  <a:rPr lang="en-US" altLang="en-US" sz="1600" b="1" dirty="0">
                    <a:solidFill>
                      <a:schemeClr val="tx1"/>
                    </a:solidFill>
                    <a:cs typeface="+mn-cs"/>
                  </a:rPr>
                  <a:t>Psychotherapeutic,</a:t>
                </a:r>
              </a:p>
              <a:p>
                <a:pPr marL="285750" indent="-285750" algn="ctr">
                  <a:spcBef>
                    <a:spcPct val="20000"/>
                  </a:spcBef>
                  <a:buFontTx/>
                  <a:buChar char="•"/>
                  <a:defRPr/>
                </a:pPr>
                <a:r>
                  <a:rPr lang="en-US" altLang="en-US" sz="1600" b="1" dirty="0">
                    <a:solidFill>
                      <a:schemeClr val="tx1"/>
                    </a:solidFill>
                    <a:cs typeface="+mn-cs"/>
                  </a:rPr>
                  <a:t>Psychopharmaceutical</a:t>
                </a:r>
              </a:p>
              <a:p>
                <a:pPr algn="ctr">
                  <a:spcBef>
                    <a:spcPct val="20000"/>
                  </a:spcBef>
                  <a:defRPr/>
                </a:pPr>
                <a:r>
                  <a:rPr lang="en-US" altLang="en-US" sz="1600" b="1" dirty="0">
                    <a:solidFill>
                      <a:schemeClr val="tx1"/>
                    </a:solidFill>
                    <a:cs typeface="+mn-cs"/>
                  </a:rPr>
                  <a:t>Treatment</a:t>
                </a:r>
              </a:p>
            </p:txBody>
          </p:sp>
        </p:grpSp>
        <p:grpSp>
          <p:nvGrpSpPr>
            <p:cNvPr id="18" name="Group 71"/>
            <p:cNvGrpSpPr>
              <a:grpSpLocks/>
            </p:cNvGrpSpPr>
            <p:nvPr/>
          </p:nvGrpSpPr>
          <p:grpSpPr bwMode="auto">
            <a:xfrm>
              <a:off x="6932864" y="4475942"/>
              <a:ext cx="1966309" cy="1563715"/>
              <a:chOff x="6837966" y="3908368"/>
              <a:chExt cx="1966309" cy="1563715"/>
            </a:xfrm>
          </p:grpSpPr>
          <p:sp>
            <p:nvSpPr>
              <p:cNvPr id="41" name="Rectangle 23"/>
              <p:cNvSpPr>
                <a:spLocks noChangeArrowheads="1"/>
              </p:cNvSpPr>
              <p:nvPr/>
            </p:nvSpPr>
            <p:spPr bwMode="auto">
              <a:xfrm>
                <a:off x="6935073" y="3908368"/>
                <a:ext cx="1772095" cy="1563715"/>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42" name="Text Box 16"/>
              <p:cNvSpPr txBox="1">
                <a:spLocks noChangeArrowheads="1"/>
              </p:cNvSpPr>
              <p:nvPr/>
            </p:nvSpPr>
            <p:spPr bwMode="auto">
              <a:xfrm>
                <a:off x="6837966" y="4173161"/>
                <a:ext cx="1966309" cy="9294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buFontTx/>
                  <a:buNone/>
                </a:pPr>
                <a:r>
                  <a:rPr lang="en-US" altLang="en-US" sz="1600" b="1">
                    <a:solidFill>
                      <a:schemeClr val="tx1"/>
                    </a:solidFill>
                  </a:rPr>
                  <a:t>Adaptation to</a:t>
                </a:r>
              </a:p>
              <a:p>
                <a:pPr algn="ctr" eaLnBrk="1" hangingPunct="1">
                  <a:buFontTx/>
                  <a:buNone/>
                </a:pPr>
                <a:r>
                  <a:rPr lang="en-US" altLang="en-US" sz="1600" b="1">
                    <a:solidFill>
                      <a:schemeClr val="tx1"/>
                    </a:solidFill>
                  </a:rPr>
                  <a:t>Chronic</a:t>
                </a:r>
              </a:p>
              <a:p>
                <a:pPr algn="ctr" eaLnBrk="1" hangingPunct="1">
                  <a:buFontTx/>
                  <a:buNone/>
                </a:pPr>
                <a:r>
                  <a:rPr lang="en-US" altLang="en-US" sz="1600" b="1">
                    <a:solidFill>
                      <a:schemeClr val="tx1"/>
                    </a:solidFill>
                  </a:rPr>
                  <a:t>Impairment</a:t>
                </a:r>
              </a:p>
            </p:txBody>
          </p:sp>
        </p:grpSp>
        <p:grpSp>
          <p:nvGrpSpPr>
            <p:cNvPr id="19" name="Group 62"/>
            <p:cNvGrpSpPr>
              <a:grpSpLocks/>
            </p:cNvGrpSpPr>
            <p:nvPr/>
          </p:nvGrpSpPr>
          <p:grpSpPr bwMode="auto">
            <a:xfrm>
              <a:off x="2476500" y="200123"/>
              <a:ext cx="1333500" cy="685800"/>
              <a:chOff x="2209800" y="181173"/>
              <a:chExt cx="1333500" cy="685800"/>
            </a:xfrm>
          </p:grpSpPr>
          <p:sp>
            <p:nvSpPr>
              <p:cNvPr id="39" name="AutoShape 69"/>
              <p:cNvSpPr>
                <a:spLocks noChangeArrowheads="1"/>
              </p:cNvSpPr>
              <p:nvPr/>
            </p:nvSpPr>
            <p:spPr bwMode="auto">
              <a:xfrm>
                <a:off x="2209800" y="181173"/>
                <a:ext cx="1333500" cy="685800"/>
              </a:xfrm>
              <a:prstGeom prst="hexagon">
                <a:avLst>
                  <a:gd name="adj" fmla="val 41667"/>
                  <a:gd name="vf" fmla="val 115470"/>
                </a:avLst>
              </a:prstGeom>
              <a:solidFill>
                <a:srgbClr val="E1DFBA"/>
              </a:solidFill>
              <a:ln w="9525">
                <a:solidFill>
                  <a:schemeClr val="tx1"/>
                </a:solidFill>
                <a:miter lim="800000"/>
                <a:headEnd/>
                <a:tailEnd/>
              </a:ln>
              <a:effectLst>
                <a:outerShdw dist="107763" dir="2700000" algn="ctr" rotWithShape="0">
                  <a:srgbClr val="000000"/>
                </a:outerShdw>
              </a:effectLst>
              <a:scene3d>
                <a:camera prst="orthographicFront"/>
                <a:lightRig rig="soft" dir="t"/>
              </a:scene3d>
              <a:sp3d prstMaterial="matte">
                <a:bevelT/>
              </a:sp3d>
            </p:spPr>
            <p:txBody>
              <a:bodyPr wrap="none" anchor="ctr"/>
              <a:lstStyle/>
              <a:p>
                <a:pPr>
                  <a:spcBef>
                    <a:spcPct val="20000"/>
                  </a:spcBef>
                  <a:defRPr/>
                </a:pPr>
                <a:endParaRPr lang="en-US">
                  <a:cs typeface="+mn-cs"/>
                </a:endParaRPr>
              </a:p>
            </p:txBody>
          </p:sp>
          <p:sp>
            <p:nvSpPr>
              <p:cNvPr id="40" name="Text Box 5"/>
              <p:cNvSpPr txBox="1">
                <a:spLocks noChangeArrowheads="1"/>
              </p:cNvSpPr>
              <p:nvPr/>
            </p:nvSpPr>
            <p:spPr bwMode="auto">
              <a:xfrm>
                <a:off x="2312987" y="293092"/>
                <a:ext cx="1181848" cy="400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eaLnBrk="1" hangingPunct="1">
                  <a:buFontTx/>
                  <a:buNone/>
                </a:pPr>
                <a:r>
                  <a:rPr lang="en-US" altLang="en-US" sz="2000" b="1" i="1"/>
                  <a:t>Stress</a:t>
                </a:r>
              </a:p>
            </p:txBody>
          </p:sp>
        </p:grpSp>
        <p:grpSp>
          <p:nvGrpSpPr>
            <p:cNvPr id="20" name="Group 57"/>
            <p:cNvGrpSpPr>
              <a:grpSpLocks/>
            </p:cNvGrpSpPr>
            <p:nvPr/>
          </p:nvGrpSpPr>
          <p:grpSpPr bwMode="auto">
            <a:xfrm>
              <a:off x="3027760" y="1178867"/>
              <a:ext cx="4380150" cy="1526233"/>
              <a:chOff x="4216400" y="914400"/>
              <a:chExt cx="1905000" cy="4572000"/>
            </a:xfrm>
          </p:grpSpPr>
          <p:sp>
            <p:nvSpPr>
              <p:cNvPr id="37" name="Line 84"/>
              <p:cNvSpPr>
                <a:spLocks noChangeShapeType="1"/>
              </p:cNvSpPr>
              <p:nvPr/>
            </p:nvSpPr>
            <p:spPr bwMode="auto">
              <a:xfrm>
                <a:off x="4216400" y="5480050"/>
                <a:ext cx="1905000" cy="0"/>
              </a:xfrm>
              <a:prstGeom prst="line">
                <a:avLst/>
              </a:prstGeom>
              <a:noFill/>
              <a:ln w="38100">
                <a:solidFill>
                  <a:schemeClr val="tx1"/>
                </a:solidFill>
                <a:prstDash val="lg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85"/>
              <p:cNvSpPr>
                <a:spLocks noChangeShapeType="1"/>
              </p:cNvSpPr>
              <p:nvPr/>
            </p:nvSpPr>
            <p:spPr bwMode="auto">
              <a:xfrm flipV="1">
                <a:off x="6111875" y="914400"/>
                <a:ext cx="0" cy="4572000"/>
              </a:xfrm>
              <a:prstGeom prst="line">
                <a:avLst/>
              </a:prstGeom>
              <a:noFill/>
              <a:ln w="38100">
                <a:solidFill>
                  <a:schemeClr val="tx1"/>
                </a:solidFill>
                <a:prstDash val="lgDash"/>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Text Box 113"/>
            <p:cNvSpPr txBox="1">
              <a:spLocks noChangeArrowheads="1"/>
            </p:cNvSpPr>
            <p:nvPr/>
          </p:nvSpPr>
          <p:spPr bwMode="auto">
            <a:xfrm>
              <a:off x="-1169290" y="6137593"/>
              <a:ext cx="10182711" cy="400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eaLnBrk="1" hangingPunct="1">
                <a:spcBef>
                  <a:spcPct val="50000"/>
                </a:spcBef>
                <a:buFontTx/>
                <a:buNone/>
              </a:pPr>
              <a:r>
                <a:rPr lang="en-US" altLang="en-US" sz="2000" dirty="0" smtClean="0">
                  <a:solidFill>
                    <a:schemeClr val="tx1"/>
                  </a:solidFill>
                  <a:latin typeface="+mn-lt"/>
                </a:rPr>
                <a:t>Career model </a:t>
              </a:r>
              <a:r>
                <a:rPr lang="en-US" altLang="en-US" sz="2000" dirty="0">
                  <a:solidFill>
                    <a:schemeClr val="tx1"/>
                  </a:solidFill>
                  <a:latin typeface="+mn-lt"/>
                </a:rPr>
                <a:t>of mental </a:t>
              </a:r>
              <a:r>
                <a:rPr lang="en-US" altLang="en-US" sz="2000" dirty="0" smtClean="0">
                  <a:solidFill>
                    <a:schemeClr val="tx1"/>
                  </a:solidFill>
                  <a:latin typeface="+mn-lt"/>
                </a:rPr>
                <a:t>illness </a:t>
              </a:r>
              <a:r>
                <a:rPr lang="en-US" altLang="en-US" sz="1400" i="1" dirty="0" smtClean="0">
                  <a:solidFill>
                    <a:schemeClr val="tx1"/>
                  </a:solidFill>
                  <a:latin typeface="+mn-lt"/>
                </a:rPr>
                <a:t>(</a:t>
              </a:r>
              <a:r>
                <a:rPr lang="en-US" sz="1400" i="1" dirty="0">
                  <a:solidFill>
                    <a:schemeClr val="tx1"/>
                  </a:solidFill>
                  <a:latin typeface="+mn-lt"/>
                </a:rPr>
                <a:t>Carol S. </a:t>
              </a:r>
              <a:r>
                <a:rPr lang="en-US" sz="1400" i="1" dirty="0" err="1" smtClean="0">
                  <a:solidFill>
                    <a:schemeClr val="tx1"/>
                  </a:solidFill>
                  <a:latin typeface="+mn-lt"/>
                </a:rPr>
                <a:t>Aneshensel</a:t>
              </a:r>
              <a:r>
                <a:rPr lang="en-US" sz="1400" i="1" dirty="0" smtClean="0">
                  <a:solidFill>
                    <a:schemeClr val="tx1"/>
                  </a:solidFill>
                  <a:latin typeface="+mn-lt"/>
                </a:rPr>
                <a:t>. Handbook of sociology of mental illnesses.)</a:t>
              </a:r>
              <a:endParaRPr lang="en-US" altLang="en-US" sz="1400" i="1" dirty="0">
                <a:solidFill>
                  <a:schemeClr val="tx1"/>
                </a:solidFill>
                <a:latin typeface="+mn-lt"/>
              </a:endParaRPr>
            </a:p>
          </p:txBody>
        </p:sp>
        <p:grpSp>
          <p:nvGrpSpPr>
            <p:cNvPr id="22" name="Group 63"/>
            <p:cNvGrpSpPr>
              <a:grpSpLocks/>
            </p:cNvGrpSpPr>
            <p:nvPr/>
          </p:nvGrpSpPr>
          <p:grpSpPr bwMode="auto">
            <a:xfrm>
              <a:off x="304800" y="190872"/>
              <a:ext cx="1702686" cy="704303"/>
              <a:chOff x="304800" y="200571"/>
              <a:chExt cx="1702686" cy="704303"/>
            </a:xfrm>
          </p:grpSpPr>
          <p:sp>
            <p:nvSpPr>
              <p:cNvPr id="35" name="Rectangle 76"/>
              <p:cNvSpPr>
                <a:spLocks noChangeArrowheads="1"/>
              </p:cNvSpPr>
              <p:nvPr/>
            </p:nvSpPr>
            <p:spPr bwMode="auto">
              <a:xfrm>
                <a:off x="304800" y="200571"/>
                <a:ext cx="1676400" cy="704303"/>
              </a:xfrm>
              <a:prstGeom prst="roundRect">
                <a:avLst/>
              </a:prstGeom>
              <a:solidFill>
                <a:srgbClr val="E1DFBA"/>
              </a:solidFill>
              <a:ln w="9525">
                <a:solidFill>
                  <a:schemeClr val="bg2">
                    <a:lumMod val="10000"/>
                  </a:schemeClr>
                </a:solidFill>
                <a:miter lim="800000"/>
                <a:headEnd/>
                <a:tailEnd/>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36" name="Text Box 77"/>
              <p:cNvSpPr txBox="1">
                <a:spLocks noChangeArrowheads="1"/>
              </p:cNvSpPr>
              <p:nvPr/>
            </p:nvSpPr>
            <p:spPr bwMode="auto">
              <a:xfrm>
                <a:off x="340536" y="299939"/>
                <a:ext cx="1666950" cy="400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eaLnBrk="1" hangingPunct="1">
                  <a:buFontTx/>
                  <a:buNone/>
                </a:pPr>
                <a:r>
                  <a:rPr lang="en-US" altLang="en-US" sz="2000" b="1" i="1" dirty="0">
                    <a:solidFill>
                      <a:schemeClr val="tx1"/>
                    </a:solidFill>
                  </a:rPr>
                  <a:t>Normality</a:t>
                </a:r>
              </a:p>
            </p:txBody>
          </p:sp>
        </p:grpSp>
        <p:grpSp>
          <p:nvGrpSpPr>
            <p:cNvPr id="23" name="Group 64"/>
            <p:cNvGrpSpPr>
              <a:grpSpLocks/>
            </p:cNvGrpSpPr>
            <p:nvPr/>
          </p:nvGrpSpPr>
          <p:grpSpPr bwMode="auto">
            <a:xfrm>
              <a:off x="6569710" y="190872"/>
              <a:ext cx="1702686" cy="704303"/>
              <a:chOff x="6569710" y="181248"/>
              <a:chExt cx="1702686" cy="704303"/>
            </a:xfrm>
          </p:grpSpPr>
          <p:sp>
            <p:nvSpPr>
              <p:cNvPr id="33" name="Rectangle 76"/>
              <p:cNvSpPr>
                <a:spLocks noChangeArrowheads="1"/>
              </p:cNvSpPr>
              <p:nvPr/>
            </p:nvSpPr>
            <p:spPr bwMode="auto">
              <a:xfrm>
                <a:off x="6569710" y="181248"/>
                <a:ext cx="1676400" cy="704303"/>
              </a:xfrm>
              <a:prstGeom prst="roundRect">
                <a:avLst/>
              </a:prstGeom>
              <a:solidFill>
                <a:srgbClr val="E1DFBA"/>
              </a:solidFill>
              <a:ln w="9525">
                <a:solidFill>
                  <a:schemeClr val="bg2">
                    <a:lumMod val="10000"/>
                  </a:schemeClr>
                </a:solidFill>
                <a:miter lim="800000"/>
                <a:headEnd/>
                <a:tailEnd/>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defRPr/>
                </a:pPr>
                <a:endParaRPr lang="en-US" sz="1800">
                  <a:solidFill>
                    <a:schemeClr val="tx1"/>
                  </a:solidFill>
                  <a:cs typeface="+mn-cs"/>
                </a:endParaRPr>
              </a:p>
            </p:txBody>
          </p:sp>
          <p:sp>
            <p:nvSpPr>
              <p:cNvPr id="34" name="Text Box 77"/>
              <p:cNvSpPr txBox="1">
                <a:spLocks noChangeArrowheads="1"/>
              </p:cNvSpPr>
              <p:nvPr/>
            </p:nvSpPr>
            <p:spPr bwMode="auto">
              <a:xfrm>
                <a:off x="6605447" y="302567"/>
                <a:ext cx="1666949" cy="400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eaLnBrk="1" hangingPunct="1">
                  <a:buFontTx/>
                  <a:buNone/>
                </a:pPr>
                <a:r>
                  <a:rPr lang="en-US" altLang="en-US" sz="2000" b="1" i="1">
                    <a:solidFill>
                      <a:schemeClr val="tx1"/>
                    </a:solidFill>
                  </a:rPr>
                  <a:t>Normality</a:t>
                </a:r>
              </a:p>
            </p:txBody>
          </p:sp>
        </p:grpSp>
        <p:grpSp>
          <p:nvGrpSpPr>
            <p:cNvPr id="24" name="Group 66"/>
            <p:cNvGrpSpPr>
              <a:grpSpLocks/>
            </p:cNvGrpSpPr>
            <p:nvPr/>
          </p:nvGrpSpPr>
          <p:grpSpPr bwMode="auto">
            <a:xfrm>
              <a:off x="1853897" y="2286000"/>
              <a:ext cx="1371600" cy="838200"/>
              <a:chOff x="4539042" y="2705100"/>
              <a:chExt cx="1371600" cy="838200"/>
            </a:xfrm>
          </p:grpSpPr>
          <p:sp>
            <p:nvSpPr>
              <p:cNvPr id="31" name="Rectangle 25"/>
              <p:cNvSpPr>
                <a:spLocks noChangeArrowheads="1"/>
              </p:cNvSpPr>
              <p:nvPr/>
            </p:nvSpPr>
            <p:spPr bwMode="auto">
              <a:xfrm>
                <a:off x="4539042" y="2705100"/>
                <a:ext cx="1371600" cy="838200"/>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32" name="Text Box 12"/>
              <p:cNvSpPr txBox="1">
                <a:spLocks noChangeArrowheads="1"/>
              </p:cNvSpPr>
              <p:nvPr/>
            </p:nvSpPr>
            <p:spPr bwMode="auto">
              <a:xfrm>
                <a:off x="4691442" y="2773335"/>
                <a:ext cx="1066800" cy="633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buFontTx/>
                  <a:buNone/>
                </a:pPr>
                <a:r>
                  <a:rPr lang="en-US" altLang="en-US" sz="1600" b="1" dirty="0">
                    <a:solidFill>
                      <a:schemeClr val="tx1"/>
                    </a:solidFill>
                  </a:rPr>
                  <a:t>Illness</a:t>
                </a:r>
              </a:p>
              <a:p>
                <a:pPr algn="ctr" eaLnBrk="1" hangingPunct="1">
                  <a:buFontTx/>
                  <a:buNone/>
                </a:pPr>
                <a:r>
                  <a:rPr lang="en-US" altLang="en-US" sz="1600" b="1" dirty="0">
                    <a:solidFill>
                      <a:schemeClr val="tx1"/>
                    </a:solidFill>
                  </a:rPr>
                  <a:t>Onset</a:t>
                </a:r>
              </a:p>
            </p:txBody>
          </p:sp>
        </p:grpSp>
        <p:sp>
          <p:nvSpPr>
            <p:cNvPr id="25" name="Rectangle 21"/>
            <p:cNvSpPr>
              <a:spLocks noChangeArrowheads="1"/>
            </p:cNvSpPr>
            <p:nvPr/>
          </p:nvSpPr>
          <p:spPr bwMode="auto">
            <a:xfrm>
              <a:off x="3929246" y="3426499"/>
              <a:ext cx="2007028" cy="838200"/>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sz="1600">
                <a:cs typeface="+mn-cs"/>
              </a:endParaRPr>
            </a:p>
          </p:txBody>
        </p:sp>
        <p:sp>
          <p:nvSpPr>
            <p:cNvPr id="26" name="Text Box 14"/>
            <p:cNvSpPr txBox="1">
              <a:spLocks noChangeArrowheads="1"/>
            </p:cNvSpPr>
            <p:nvPr/>
          </p:nvSpPr>
          <p:spPr bwMode="auto">
            <a:xfrm>
              <a:off x="3956851" y="3498120"/>
              <a:ext cx="1997654" cy="701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buFontTx/>
                <a:buNone/>
              </a:pPr>
              <a:r>
                <a:rPr lang="en-US" altLang="en-US" sz="1800" b="1" dirty="0">
                  <a:solidFill>
                    <a:schemeClr val="tx1"/>
                  </a:solidFill>
                </a:rPr>
                <a:t>Remission</a:t>
              </a:r>
            </a:p>
            <a:p>
              <a:pPr algn="ctr" eaLnBrk="1" hangingPunct="1">
                <a:buFontTx/>
                <a:buNone/>
              </a:pPr>
              <a:r>
                <a:rPr lang="en-US" altLang="en-US" sz="1800" b="1" dirty="0">
                  <a:solidFill>
                    <a:schemeClr val="tx1"/>
                  </a:solidFill>
                </a:rPr>
                <a:t>Recovery</a:t>
              </a:r>
            </a:p>
          </p:txBody>
        </p:sp>
        <p:grpSp>
          <p:nvGrpSpPr>
            <p:cNvPr id="27" name="Group 68"/>
            <p:cNvGrpSpPr>
              <a:grpSpLocks/>
            </p:cNvGrpSpPr>
            <p:nvPr/>
          </p:nvGrpSpPr>
          <p:grpSpPr bwMode="auto">
            <a:xfrm>
              <a:off x="4547270" y="4934163"/>
              <a:ext cx="2007028" cy="838200"/>
              <a:chOff x="4604234" y="5067300"/>
              <a:chExt cx="2007028" cy="838200"/>
            </a:xfrm>
          </p:grpSpPr>
          <p:sp>
            <p:nvSpPr>
              <p:cNvPr id="29" name="Rectangle 21"/>
              <p:cNvSpPr>
                <a:spLocks noChangeArrowheads="1"/>
              </p:cNvSpPr>
              <p:nvPr/>
            </p:nvSpPr>
            <p:spPr bwMode="auto">
              <a:xfrm>
                <a:off x="4604234" y="5067300"/>
                <a:ext cx="2007028" cy="838200"/>
              </a:xfrm>
              <a:prstGeom prst="roundRect">
                <a:avLst/>
              </a:prstGeom>
              <a:solidFill>
                <a:schemeClr val="bg2"/>
              </a:solidFill>
              <a:ln>
                <a:solidFill>
                  <a:schemeClr val="bg2">
                    <a:lumMod val="10000"/>
                  </a:schemeClr>
                </a:solidFill>
              </a:ln>
              <a:effectLst>
                <a:outerShdw blurRad="330200" dist="107763" dir="2700000" algn="ctr" rotWithShape="0">
                  <a:schemeClr val="bg2">
                    <a:lumMod val="10000"/>
                  </a:schemeClr>
                </a:outerShdw>
              </a:effectLst>
              <a:scene3d>
                <a:camera prst="orthographicFront"/>
                <a:lightRig rig="soft" dir="t"/>
              </a:scene3d>
              <a:sp3d prstMaterial="matte">
                <a:bevelT/>
              </a:sp3d>
            </p:spPr>
            <p:txBody>
              <a:bodyPr wrap="none" anchor="ctr"/>
              <a:lstStyle/>
              <a:p>
                <a:pPr>
                  <a:spcBef>
                    <a:spcPct val="20000"/>
                  </a:spcBef>
                  <a:buFontTx/>
                  <a:buChar char="•"/>
                  <a:defRPr/>
                </a:pPr>
                <a:endParaRPr lang="en-US">
                  <a:cs typeface="+mn-cs"/>
                </a:endParaRPr>
              </a:p>
            </p:txBody>
          </p:sp>
          <p:sp>
            <p:nvSpPr>
              <p:cNvPr id="30" name="Text Box 15"/>
              <p:cNvSpPr txBox="1">
                <a:spLocks noChangeArrowheads="1"/>
              </p:cNvSpPr>
              <p:nvPr/>
            </p:nvSpPr>
            <p:spPr bwMode="auto">
              <a:xfrm>
                <a:off x="4678766" y="5124450"/>
                <a:ext cx="1861344" cy="633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rgbClr val="000066"/>
                    </a:solidFill>
                    <a:latin typeface="Arial" charset="0"/>
                  </a:defRPr>
                </a:lvl3pPr>
                <a:lvl4pPr marL="1600200" indent="-228600" eaLnBrk="0" hangingPunct="0">
                  <a:spcBef>
                    <a:spcPct val="20000"/>
                  </a:spcBef>
                  <a:buChar char="•"/>
                  <a:defRPr sz="2400">
                    <a:solidFill>
                      <a:srgbClr val="000066"/>
                    </a:solidFill>
                    <a:latin typeface="Arial" charset="0"/>
                  </a:defRPr>
                </a:lvl4pPr>
                <a:lvl5pPr marL="2057400" indent="-228600" eaLnBrk="0" hangingPunct="0">
                  <a:spcBef>
                    <a:spcPct val="20000"/>
                  </a:spcBef>
                  <a:buChar char="•"/>
                  <a:defRPr sz="2400">
                    <a:solidFill>
                      <a:srgbClr val="000066"/>
                    </a:solidFill>
                    <a:latin typeface="Arial" charset="0"/>
                  </a:defRPr>
                </a:lvl5pPr>
                <a:lvl6pPr marL="2514600" indent="-228600" eaLnBrk="0" fontAlgn="base" hangingPunct="0">
                  <a:spcBef>
                    <a:spcPct val="20000"/>
                  </a:spcBef>
                  <a:spcAft>
                    <a:spcPct val="0"/>
                  </a:spcAft>
                  <a:buChar char="•"/>
                  <a:defRPr sz="2400">
                    <a:solidFill>
                      <a:srgbClr val="000066"/>
                    </a:solidFill>
                    <a:latin typeface="Arial" charset="0"/>
                  </a:defRPr>
                </a:lvl6pPr>
                <a:lvl7pPr marL="2971800" indent="-228600" eaLnBrk="0" fontAlgn="base" hangingPunct="0">
                  <a:spcBef>
                    <a:spcPct val="20000"/>
                  </a:spcBef>
                  <a:spcAft>
                    <a:spcPct val="0"/>
                  </a:spcAft>
                  <a:buChar char="•"/>
                  <a:defRPr sz="2400">
                    <a:solidFill>
                      <a:srgbClr val="000066"/>
                    </a:solidFill>
                    <a:latin typeface="Arial" charset="0"/>
                  </a:defRPr>
                </a:lvl7pPr>
                <a:lvl8pPr marL="3429000" indent="-228600" eaLnBrk="0" fontAlgn="base" hangingPunct="0">
                  <a:spcBef>
                    <a:spcPct val="20000"/>
                  </a:spcBef>
                  <a:spcAft>
                    <a:spcPct val="0"/>
                  </a:spcAft>
                  <a:buChar char="•"/>
                  <a:defRPr sz="2400">
                    <a:solidFill>
                      <a:srgbClr val="000066"/>
                    </a:solidFill>
                    <a:latin typeface="Arial" charset="0"/>
                  </a:defRPr>
                </a:lvl8pPr>
                <a:lvl9pPr marL="3886200" indent="-228600" eaLnBrk="0" fontAlgn="base" hangingPunct="0">
                  <a:spcBef>
                    <a:spcPct val="20000"/>
                  </a:spcBef>
                  <a:spcAft>
                    <a:spcPct val="0"/>
                  </a:spcAft>
                  <a:buChar char="•"/>
                  <a:defRPr sz="2400">
                    <a:solidFill>
                      <a:srgbClr val="000066"/>
                    </a:solidFill>
                    <a:latin typeface="Arial" charset="0"/>
                  </a:defRPr>
                </a:lvl9pPr>
              </a:lstStyle>
              <a:p>
                <a:pPr algn="ctr" eaLnBrk="1" hangingPunct="1">
                  <a:buFontTx/>
                  <a:buNone/>
                </a:pPr>
                <a:r>
                  <a:rPr lang="en-US" altLang="en-US" sz="1600" b="1">
                    <a:solidFill>
                      <a:schemeClr val="tx1"/>
                    </a:solidFill>
                  </a:rPr>
                  <a:t>Relapse</a:t>
                </a:r>
              </a:p>
              <a:p>
                <a:pPr algn="ctr" eaLnBrk="1" hangingPunct="1">
                  <a:buFontTx/>
                  <a:buNone/>
                </a:pPr>
                <a:r>
                  <a:rPr lang="en-US" altLang="en-US" sz="1600" b="1">
                    <a:solidFill>
                      <a:schemeClr val="tx1"/>
                    </a:solidFill>
                  </a:rPr>
                  <a:t>Recurrence</a:t>
                </a:r>
              </a:p>
            </p:txBody>
          </p:sp>
        </p:grpSp>
      </p:grpSp>
    </p:spTree>
    <p:extLst>
      <p:ext uri="{BB962C8B-B14F-4D97-AF65-F5344CB8AC3E}">
        <p14:creationId xmlns="" xmlns:p14="http://schemas.microsoft.com/office/powerpoint/2010/main" val="996979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Learning objectives</a:t>
            </a:r>
          </a:p>
        </p:txBody>
      </p:sp>
      <p:sp>
        <p:nvSpPr>
          <p:cNvPr id="5" name="Content Placeholder 4"/>
          <p:cNvSpPr>
            <a:spLocks noGrp="1"/>
          </p:cNvSpPr>
          <p:nvPr>
            <p:ph sz="quarter" idx="1"/>
          </p:nvPr>
        </p:nvSpPr>
        <p:spPr>
          <a:xfrm>
            <a:off x="549638" y="1752600"/>
            <a:ext cx="8969692" cy="4724400"/>
          </a:xfrm>
        </p:spPr>
        <p:txBody>
          <a:bodyPr>
            <a:normAutofit fontScale="62500" lnSpcReduction="20000"/>
          </a:bodyPr>
          <a:lstStyle/>
          <a:p>
            <a:pPr marL="789940" indent="-514350" algn="justLow" eaLnBrk="1" fontAlgn="auto" hangingPunct="1">
              <a:lnSpc>
                <a:spcPct val="130000"/>
              </a:lnSpc>
              <a:spcAft>
                <a:spcPts val="0"/>
              </a:spcAft>
              <a:buAutoNum type="arabicPeriod"/>
              <a:defRPr/>
            </a:pPr>
            <a:r>
              <a:rPr lang="en-US" dirty="0" smtClean="0"/>
              <a:t>Define “mental health” and state the factors that contribute to the achievement of mental health</a:t>
            </a:r>
          </a:p>
          <a:p>
            <a:pPr marL="789940" indent="-514350" algn="justLow" eaLnBrk="1" fontAlgn="auto" hangingPunct="1">
              <a:lnSpc>
                <a:spcPct val="130000"/>
              </a:lnSpc>
              <a:spcAft>
                <a:spcPts val="0"/>
              </a:spcAft>
              <a:buAutoNum type="arabicPeriod"/>
              <a:defRPr/>
            </a:pPr>
            <a:r>
              <a:rPr lang="en-US" dirty="0" smtClean="0"/>
              <a:t>Debating the placement of “mental health” on the global and national health agenda</a:t>
            </a:r>
          </a:p>
          <a:p>
            <a:pPr marL="789940" indent="-514350" algn="justLow" eaLnBrk="1" fontAlgn="auto" hangingPunct="1">
              <a:lnSpc>
                <a:spcPct val="130000"/>
              </a:lnSpc>
              <a:spcAft>
                <a:spcPts val="0"/>
              </a:spcAft>
              <a:buAutoNum type="arabicPeriod"/>
              <a:defRPr/>
            </a:pPr>
            <a:r>
              <a:rPr lang="en-US" dirty="0" smtClean="0"/>
              <a:t>Discuss the global and national magnitude of mental illnesses based on GBD</a:t>
            </a:r>
          </a:p>
          <a:p>
            <a:pPr marL="789940" indent="-514350" algn="justLow" eaLnBrk="1" fontAlgn="auto" hangingPunct="1">
              <a:lnSpc>
                <a:spcPct val="130000"/>
              </a:lnSpc>
              <a:spcAft>
                <a:spcPts val="0"/>
              </a:spcAft>
              <a:buAutoNum type="arabicPeriod"/>
              <a:defRPr/>
            </a:pPr>
            <a:r>
              <a:rPr lang="en-US" dirty="0" smtClean="0"/>
              <a:t>List and classify the factors contributing to the occurrence of mental illnesses</a:t>
            </a:r>
          </a:p>
          <a:p>
            <a:pPr marL="789940" indent="-514350" algn="justLow" eaLnBrk="1" fontAlgn="auto" hangingPunct="1">
              <a:lnSpc>
                <a:spcPct val="130000"/>
              </a:lnSpc>
              <a:spcAft>
                <a:spcPts val="0"/>
              </a:spcAft>
              <a:buAutoNum type="arabicPeriod"/>
              <a:defRPr/>
            </a:pPr>
            <a:r>
              <a:rPr lang="en-US" dirty="0" smtClean="0"/>
              <a:t>Define stigma and explain its consequences on mentally ill patients, their families and treatment outcome</a:t>
            </a:r>
          </a:p>
          <a:p>
            <a:pPr marL="789940" indent="-514350" algn="justLow" eaLnBrk="1" fontAlgn="auto" hangingPunct="1">
              <a:lnSpc>
                <a:spcPct val="130000"/>
              </a:lnSpc>
              <a:spcAft>
                <a:spcPts val="0"/>
              </a:spcAft>
              <a:buAutoNum type="arabicPeriod"/>
              <a:defRPr/>
            </a:pPr>
            <a:r>
              <a:rPr lang="en-US" dirty="0" smtClean="0"/>
              <a:t>Provide reasons for the integration of mental health in PHC</a:t>
            </a:r>
          </a:p>
          <a:p>
            <a:pPr marL="789940" indent="-514350" algn="justLow" eaLnBrk="1" fontAlgn="auto" hangingPunct="1">
              <a:lnSpc>
                <a:spcPct val="130000"/>
              </a:lnSpc>
              <a:spcAft>
                <a:spcPts val="0"/>
              </a:spcAft>
              <a:buAutoNum type="arabicPeriod"/>
              <a:defRPr/>
            </a:pPr>
            <a:r>
              <a:rPr lang="en-US" dirty="0" smtClean="0"/>
              <a:t>Discuss the primary prevention of mental illnesses</a:t>
            </a:r>
          </a:p>
          <a:p>
            <a:pPr marL="789940" indent="-514350" algn="justLow" eaLnBrk="1" fontAlgn="auto" hangingPunct="1">
              <a:lnSpc>
                <a:spcPct val="130000"/>
              </a:lnSpc>
              <a:spcAft>
                <a:spcPts val="0"/>
              </a:spcAft>
              <a:buAutoNum type="arabicPeriod"/>
              <a:defRPr/>
            </a:pPr>
            <a:r>
              <a:rPr lang="en-US" dirty="0" smtClean="0"/>
              <a:t>Outline the main strategies of integrating mental health into PHC with reference to the initiatives of the Eastern province  </a:t>
            </a:r>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 xmlns:p14="http://schemas.microsoft.com/office/powerpoint/2010/main" val="3624275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pPr eaLnBrk="1" hangingPunct="1"/>
            <a:r>
              <a:rPr lang="en-US" b="1" dirty="0" smtClean="0"/>
              <a:t>The link between poverty and mental illnesses</a:t>
            </a:r>
          </a:p>
        </p:txBody>
      </p:sp>
      <p:sp>
        <p:nvSpPr>
          <p:cNvPr id="6" name="TextBox 5"/>
          <p:cNvSpPr txBox="1"/>
          <p:nvPr/>
        </p:nvSpPr>
        <p:spPr>
          <a:xfrm>
            <a:off x="2110738" y="6096001"/>
            <a:ext cx="6241965" cy="461665"/>
          </a:xfrm>
          <a:prstGeom prst="rect">
            <a:avLst/>
          </a:prstGeom>
          <a:noFill/>
        </p:spPr>
        <p:txBody>
          <a:bodyPr wrap="none" rtlCol="0">
            <a:spAutoFit/>
          </a:bodyPr>
          <a:lstStyle/>
          <a:p>
            <a:r>
              <a:rPr lang="en-US" sz="2400" dirty="0" smtClean="0"/>
              <a:t>The vicious circle of mental disorders and poverty</a:t>
            </a:r>
            <a:endParaRPr lang="en-US" sz="2400" dirty="0"/>
          </a:p>
        </p:txBody>
      </p:sp>
      <p:grpSp>
        <p:nvGrpSpPr>
          <p:cNvPr id="2" name="Group 6"/>
          <p:cNvGrpSpPr>
            <a:grpSpLocks noChangeAspect="1"/>
          </p:cNvGrpSpPr>
          <p:nvPr/>
        </p:nvGrpSpPr>
        <p:grpSpPr bwMode="auto">
          <a:xfrm>
            <a:off x="2485402" y="1652474"/>
            <a:ext cx="4908825" cy="4130585"/>
            <a:chOff x="1827" y="810"/>
            <a:chExt cx="4194" cy="2892"/>
          </a:xfrm>
        </p:grpSpPr>
        <p:sp>
          <p:nvSpPr>
            <p:cNvPr id="5" name="AutoShape 5"/>
            <p:cNvSpPr>
              <a:spLocks noChangeAspect="1" noChangeArrowheads="1" noTextEdit="1"/>
            </p:cNvSpPr>
            <p:nvPr/>
          </p:nvSpPr>
          <p:spPr bwMode="auto">
            <a:xfrm>
              <a:off x="1827" y="810"/>
              <a:ext cx="4194" cy="2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3">
              <a:extLst>
                <a:ext uri="{BEBA8EAE-BF5A-486C-A8C5-ECC9F3942E4B}">
                  <a14:imgProps xmlns="" xmlns:a14="http://schemas.microsoft.com/office/drawing/2010/main">
                    <a14:imgLayer r:embed="rId4">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1827" y="810"/>
              <a:ext cx="4200" cy="2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242772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pPr eaLnBrk="1" hangingPunct="1"/>
            <a:r>
              <a:rPr lang="en-US" b="1" dirty="0" smtClean="0"/>
              <a:t>Primary prevention: Exerting control over contributing factors</a:t>
            </a:r>
          </a:p>
        </p:txBody>
      </p:sp>
      <p:grpSp>
        <p:nvGrpSpPr>
          <p:cNvPr id="3" name="Group 6"/>
          <p:cNvGrpSpPr>
            <a:grpSpLocks noChangeAspect="1"/>
          </p:cNvGrpSpPr>
          <p:nvPr/>
        </p:nvGrpSpPr>
        <p:grpSpPr bwMode="auto">
          <a:xfrm>
            <a:off x="2743070" y="1279941"/>
            <a:ext cx="3559309" cy="3688519"/>
            <a:chOff x="2475" y="1011"/>
            <a:chExt cx="2706" cy="2298"/>
          </a:xfrm>
        </p:grpSpPr>
        <p:sp>
          <p:nvSpPr>
            <p:cNvPr id="4" name="AutoShape 5"/>
            <p:cNvSpPr>
              <a:spLocks noChangeAspect="1" noChangeArrowheads="1" noTextEdit="1"/>
            </p:cNvSpPr>
            <p:nvPr/>
          </p:nvSpPr>
          <p:spPr bwMode="auto">
            <a:xfrm>
              <a:off x="2475" y="1011"/>
              <a:ext cx="2706" cy="2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75" y="1011"/>
              <a:ext cx="2712" cy="2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extBox 1"/>
          <p:cNvSpPr txBox="1"/>
          <p:nvPr/>
        </p:nvSpPr>
        <p:spPr>
          <a:xfrm>
            <a:off x="924302" y="1666111"/>
            <a:ext cx="2596865" cy="1015663"/>
          </a:xfrm>
          <a:prstGeom prst="rect">
            <a:avLst/>
          </a:prstGeom>
          <a:noFill/>
        </p:spPr>
        <p:txBody>
          <a:bodyPr wrap="none" rtlCol="0">
            <a:spAutoFit/>
          </a:bodyPr>
          <a:lstStyle/>
          <a:p>
            <a:r>
              <a:rPr lang="en-US" sz="2000" dirty="0" smtClean="0"/>
              <a:t>Age</a:t>
            </a:r>
          </a:p>
          <a:p>
            <a:r>
              <a:rPr lang="en-US" sz="2000" dirty="0" smtClean="0"/>
              <a:t>Sex</a:t>
            </a:r>
          </a:p>
          <a:p>
            <a:r>
              <a:rPr lang="en-US" sz="2000" dirty="0" smtClean="0"/>
              <a:t>Major physical diseases</a:t>
            </a:r>
            <a:endParaRPr lang="en-US" sz="2000" dirty="0"/>
          </a:p>
        </p:txBody>
      </p:sp>
      <p:sp>
        <p:nvSpPr>
          <p:cNvPr id="9" name="TextBox 8"/>
          <p:cNvSpPr txBox="1"/>
          <p:nvPr/>
        </p:nvSpPr>
        <p:spPr>
          <a:xfrm>
            <a:off x="6410689" y="3124200"/>
            <a:ext cx="2435316" cy="2031325"/>
          </a:xfrm>
          <a:prstGeom prst="rect">
            <a:avLst/>
          </a:prstGeom>
          <a:noFill/>
        </p:spPr>
        <p:txBody>
          <a:bodyPr wrap="square" rtlCol="0">
            <a:spAutoFit/>
          </a:bodyPr>
          <a:lstStyle/>
          <a:p>
            <a:r>
              <a:rPr lang="en-US" dirty="0" smtClean="0"/>
              <a:t>Poverty</a:t>
            </a:r>
          </a:p>
          <a:p>
            <a:r>
              <a:rPr lang="en-US" dirty="0" smtClean="0"/>
              <a:t>Social deprivation </a:t>
            </a:r>
          </a:p>
          <a:p>
            <a:r>
              <a:rPr lang="en-US" dirty="0" smtClean="0"/>
              <a:t>Broken homes</a:t>
            </a:r>
          </a:p>
          <a:p>
            <a:r>
              <a:rPr lang="en-US" dirty="0"/>
              <a:t>Faulty parenting</a:t>
            </a:r>
          </a:p>
          <a:p>
            <a:r>
              <a:rPr lang="en-US" dirty="0"/>
              <a:t>Conflicts and disasters</a:t>
            </a:r>
          </a:p>
          <a:p>
            <a:r>
              <a:rPr lang="en-US" dirty="0"/>
              <a:t>Major life events</a:t>
            </a:r>
          </a:p>
          <a:p>
            <a:endParaRPr lang="en-US" dirty="0" smtClean="0"/>
          </a:p>
        </p:txBody>
      </p:sp>
      <p:sp>
        <p:nvSpPr>
          <p:cNvPr id="10" name="TextBox 9"/>
          <p:cNvSpPr txBox="1"/>
          <p:nvPr/>
        </p:nvSpPr>
        <p:spPr>
          <a:xfrm>
            <a:off x="6425383" y="1666111"/>
            <a:ext cx="3548151" cy="1015663"/>
          </a:xfrm>
          <a:prstGeom prst="rect">
            <a:avLst/>
          </a:prstGeom>
          <a:noFill/>
        </p:spPr>
        <p:txBody>
          <a:bodyPr wrap="none" rtlCol="0">
            <a:spAutoFit/>
          </a:bodyPr>
          <a:lstStyle/>
          <a:p>
            <a:r>
              <a:rPr lang="en-US" sz="2000" dirty="0" smtClean="0"/>
              <a:t>Coping skills</a:t>
            </a:r>
          </a:p>
          <a:p>
            <a:r>
              <a:rPr lang="en-US" sz="2000" dirty="0" smtClean="0"/>
              <a:t>Low self-concept and self-esteem</a:t>
            </a:r>
          </a:p>
          <a:p>
            <a:endParaRPr lang="en-US" sz="2000" dirty="0"/>
          </a:p>
        </p:txBody>
      </p:sp>
      <p:sp>
        <p:nvSpPr>
          <p:cNvPr id="11" name="TextBox 10"/>
          <p:cNvSpPr txBox="1"/>
          <p:nvPr/>
        </p:nvSpPr>
        <p:spPr>
          <a:xfrm>
            <a:off x="790728" y="5155525"/>
            <a:ext cx="8055278" cy="1569660"/>
          </a:xfrm>
          <a:prstGeom prst="rect">
            <a:avLst/>
          </a:prstGeom>
          <a:solidFill>
            <a:schemeClr val="accent2">
              <a:lumMod val="40000"/>
              <a:lumOff val="60000"/>
            </a:schemeClr>
          </a:solidFill>
        </p:spPr>
        <p:txBody>
          <a:bodyPr wrap="square" rtlCol="0">
            <a:spAutoFit/>
          </a:bodyPr>
          <a:lstStyle/>
          <a:p>
            <a:pPr algn="ctr"/>
            <a:r>
              <a:rPr lang="en-US" sz="2400" dirty="0" smtClean="0"/>
              <a:t>Question of practicality:</a:t>
            </a:r>
          </a:p>
          <a:p>
            <a:pPr algn="ctr"/>
            <a:r>
              <a:rPr lang="en-US" sz="2400" dirty="0" smtClean="0"/>
              <a:t>How many of the factors can be effectively addressed? </a:t>
            </a:r>
          </a:p>
          <a:p>
            <a:pPr algn="ctr"/>
            <a:r>
              <a:rPr lang="en-US" sz="2400" dirty="0" smtClean="0"/>
              <a:t>What conditions could be prevented at primary level?</a:t>
            </a:r>
          </a:p>
          <a:p>
            <a:pPr algn="ctr"/>
            <a:r>
              <a:rPr lang="en-US" sz="2400" dirty="0" smtClean="0"/>
              <a:t>How many conditions could be prevented at primary level?</a:t>
            </a:r>
          </a:p>
        </p:txBody>
      </p:sp>
    </p:spTree>
    <p:extLst>
      <p:ext uri="{BB962C8B-B14F-4D97-AF65-F5344CB8AC3E}">
        <p14:creationId xmlns="" xmlns:p14="http://schemas.microsoft.com/office/powerpoint/2010/main" val="3860005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pPr eaLnBrk="1" hangingPunct="1"/>
            <a:r>
              <a:rPr lang="en-US" b="1" dirty="0" smtClean="0"/>
              <a:t>Primary prevention: Exerting control over contributing factors</a:t>
            </a:r>
          </a:p>
        </p:txBody>
      </p:sp>
      <p:grpSp>
        <p:nvGrpSpPr>
          <p:cNvPr id="3" name="Group 6"/>
          <p:cNvGrpSpPr>
            <a:grpSpLocks noChangeAspect="1"/>
          </p:cNvGrpSpPr>
          <p:nvPr/>
        </p:nvGrpSpPr>
        <p:grpSpPr bwMode="auto">
          <a:xfrm>
            <a:off x="2735178" y="1666111"/>
            <a:ext cx="3559309" cy="3688519"/>
            <a:chOff x="2475" y="1011"/>
            <a:chExt cx="2706" cy="2298"/>
          </a:xfrm>
        </p:grpSpPr>
        <p:sp>
          <p:nvSpPr>
            <p:cNvPr id="4" name="AutoShape 5"/>
            <p:cNvSpPr>
              <a:spLocks noChangeAspect="1" noChangeArrowheads="1" noTextEdit="1"/>
            </p:cNvSpPr>
            <p:nvPr/>
          </p:nvSpPr>
          <p:spPr bwMode="auto">
            <a:xfrm>
              <a:off x="2475" y="1011"/>
              <a:ext cx="2706" cy="2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75" y="1011"/>
              <a:ext cx="2712" cy="2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extBox 1"/>
          <p:cNvSpPr txBox="1"/>
          <p:nvPr/>
        </p:nvSpPr>
        <p:spPr>
          <a:xfrm>
            <a:off x="924302" y="1666111"/>
            <a:ext cx="2596865" cy="1015663"/>
          </a:xfrm>
          <a:prstGeom prst="rect">
            <a:avLst/>
          </a:prstGeom>
          <a:noFill/>
        </p:spPr>
        <p:txBody>
          <a:bodyPr wrap="none" rtlCol="0">
            <a:spAutoFit/>
          </a:bodyPr>
          <a:lstStyle/>
          <a:p>
            <a:r>
              <a:rPr lang="en-US" sz="2000" dirty="0" smtClean="0"/>
              <a:t>Age</a:t>
            </a:r>
          </a:p>
          <a:p>
            <a:r>
              <a:rPr lang="en-US" sz="2000" dirty="0" smtClean="0"/>
              <a:t>Sex</a:t>
            </a:r>
          </a:p>
          <a:p>
            <a:r>
              <a:rPr lang="en-US" sz="2000" dirty="0" smtClean="0"/>
              <a:t>Major physical diseases</a:t>
            </a:r>
            <a:endParaRPr lang="en-US" sz="2000" dirty="0"/>
          </a:p>
        </p:txBody>
      </p:sp>
      <p:sp>
        <p:nvSpPr>
          <p:cNvPr id="9" name="TextBox 8"/>
          <p:cNvSpPr txBox="1"/>
          <p:nvPr/>
        </p:nvSpPr>
        <p:spPr>
          <a:xfrm>
            <a:off x="6410689" y="3124200"/>
            <a:ext cx="2435316" cy="2031325"/>
          </a:xfrm>
          <a:prstGeom prst="rect">
            <a:avLst/>
          </a:prstGeom>
          <a:noFill/>
        </p:spPr>
        <p:txBody>
          <a:bodyPr wrap="square" rtlCol="0">
            <a:spAutoFit/>
          </a:bodyPr>
          <a:lstStyle/>
          <a:p>
            <a:r>
              <a:rPr lang="en-US" dirty="0" smtClean="0"/>
              <a:t>Poverty</a:t>
            </a:r>
          </a:p>
          <a:p>
            <a:r>
              <a:rPr lang="en-US" dirty="0" smtClean="0"/>
              <a:t>Social deprivation </a:t>
            </a:r>
          </a:p>
          <a:p>
            <a:r>
              <a:rPr lang="en-US" dirty="0" smtClean="0"/>
              <a:t>Broken homes</a:t>
            </a:r>
          </a:p>
          <a:p>
            <a:r>
              <a:rPr lang="en-US" dirty="0"/>
              <a:t>Faulty parenting</a:t>
            </a:r>
          </a:p>
          <a:p>
            <a:r>
              <a:rPr lang="en-US" dirty="0"/>
              <a:t>Conflicts and disasters</a:t>
            </a:r>
          </a:p>
          <a:p>
            <a:r>
              <a:rPr lang="en-US" dirty="0"/>
              <a:t>Major life events</a:t>
            </a:r>
          </a:p>
          <a:p>
            <a:endParaRPr lang="en-US" dirty="0" smtClean="0"/>
          </a:p>
        </p:txBody>
      </p:sp>
      <p:sp>
        <p:nvSpPr>
          <p:cNvPr id="10" name="TextBox 9"/>
          <p:cNvSpPr txBox="1"/>
          <p:nvPr/>
        </p:nvSpPr>
        <p:spPr>
          <a:xfrm>
            <a:off x="6425383" y="1666111"/>
            <a:ext cx="3548151" cy="1015663"/>
          </a:xfrm>
          <a:prstGeom prst="rect">
            <a:avLst/>
          </a:prstGeom>
          <a:noFill/>
        </p:spPr>
        <p:txBody>
          <a:bodyPr wrap="none" rtlCol="0">
            <a:spAutoFit/>
          </a:bodyPr>
          <a:lstStyle/>
          <a:p>
            <a:r>
              <a:rPr lang="en-US" sz="2000" dirty="0" smtClean="0"/>
              <a:t>Coping skills</a:t>
            </a:r>
          </a:p>
          <a:p>
            <a:r>
              <a:rPr lang="en-US" sz="2000" dirty="0" smtClean="0"/>
              <a:t>Low self-concept and self-esteem</a:t>
            </a:r>
          </a:p>
          <a:p>
            <a:endParaRPr lang="en-US" sz="2000" dirty="0"/>
          </a:p>
        </p:txBody>
      </p:sp>
      <p:sp>
        <p:nvSpPr>
          <p:cNvPr id="11" name="TextBox 10"/>
          <p:cNvSpPr txBox="1"/>
          <p:nvPr/>
        </p:nvSpPr>
        <p:spPr>
          <a:xfrm>
            <a:off x="826618" y="5364261"/>
            <a:ext cx="8055278" cy="1323439"/>
          </a:xfrm>
          <a:prstGeom prst="rect">
            <a:avLst/>
          </a:prstGeom>
          <a:solidFill>
            <a:schemeClr val="accent2">
              <a:lumMod val="40000"/>
              <a:lumOff val="60000"/>
            </a:schemeClr>
          </a:solidFill>
        </p:spPr>
        <p:txBody>
          <a:bodyPr wrap="square" rtlCol="0">
            <a:spAutoFit/>
          </a:bodyPr>
          <a:lstStyle/>
          <a:p>
            <a:pPr marL="342900" indent="-342900">
              <a:buFont typeface="Arial" pitchFamily="34" charset="0"/>
              <a:buChar char="•"/>
            </a:pPr>
            <a:r>
              <a:rPr lang="en-US" sz="2000" dirty="0" smtClean="0"/>
              <a:t>Little or no evidence about the primary prevention of depression, schizophrenia, cognitive impairment of idiopathic origin</a:t>
            </a:r>
          </a:p>
          <a:p>
            <a:pPr marL="342900" indent="-342900">
              <a:buFont typeface="Arial" pitchFamily="34" charset="0"/>
              <a:buChar char="•"/>
            </a:pPr>
            <a:r>
              <a:rPr lang="en-US" sz="2000" dirty="0"/>
              <a:t>Possibility of primary prevention of a proportion of cases related to childhood behavior disorders and substance </a:t>
            </a:r>
            <a:r>
              <a:rPr lang="en-US" sz="2000" dirty="0" smtClean="0"/>
              <a:t>abuse</a:t>
            </a:r>
            <a:endParaRPr lang="en-US" sz="2000" dirty="0"/>
          </a:p>
        </p:txBody>
      </p:sp>
      <p:sp>
        <p:nvSpPr>
          <p:cNvPr id="5" name="Oval 4"/>
          <p:cNvSpPr/>
          <p:nvPr/>
        </p:nvSpPr>
        <p:spPr>
          <a:xfrm>
            <a:off x="6294487" y="1582271"/>
            <a:ext cx="3030625"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879193" y="2505636"/>
            <a:ext cx="1459054" cy="400110"/>
          </a:xfrm>
          <a:prstGeom prst="rect">
            <a:avLst/>
          </a:prstGeom>
          <a:noFill/>
        </p:spPr>
        <p:txBody>
          <a:bodyPr wrap="none" rtlCol="0">
            <a:spAutoFit/>
          </a:bodyPr>
          <a:lstStyle/>
          <a:p>
            <a:r>
              <a:rPr lang="en-US" sz="2000" b="1" dirty="0" smtClean="0">
                <a:solidFill>
                  <a:srgbClr val="FF0000"/>
                </a:solidFill>
              </a:rPr>
              <a:t>RESILIENCE</a:t>
            </a:r>
            <a:r>
              <a:rPr lang="en-US" dirty="0" smtClean="0"/>
              <a:t> </a:t>
            </a:r>
            <a:endParaRPr lang="en-US" dirty="0"/>
          </a:p>
        </p:txBody>
      </p:sp>
    </p:spTree>
    <p:extLst>
      <p:ext uri="{BB962C8B-B14F-4D97-AF65-F5344CB8AC3E}">
        <p14:creationId xmlns="" xmlns:p14="http://schemas.microsoft.com/office/powerpoint/2010/main" val="3237087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Secondary prevention</a:t>
            </a:r>
          </a:p>
        </p:txBody>
      </p:sp>
      <p:sp>
        <p:nvSpPr>
          <p:cNvPr id="5" name="Content Placeholder 4"/>
          <p:cNvSpPr>
            <a:spLocks noGrp="1"/>
          </p:cNvSpPr>
          <p:nvPr>
            <p:ph sz="quarter" idx="1"/>
          </p:nvPr>
        </p:nvSpPr>
        <p:spPr>
          <a:xfrm>
            <a:off x="674525" y="1752600"/>
            <a:ext cx="3496865" cy="4876800"/>
          </a:xfrm>
        </p:spPr>
        <p:txBody>
          <a:bodyPr>
            <a:noAutofit/>
          </a:bodyPr>
          <a:lstStyle/>
          <a:p>
            <a:pPr>
              <a:lnSpc>
                <a:spcPct val="130000"/>
              </a:lnSpc>
              <a:buFont typeface="Arial" pitchFamily="34" charset="0"/>
              <a:buChar char="•"/>
            </a:pPr>
            <a:r>
              <a:rPr lang="en-US" sz="2800" dirty="0" smtClean="0"/>
              <a:t>Early detection </a:t>
            </a:r>
          </a:p>
          <a:p>
            <a:pPr>
              <a:lnSpc>
                <a:spcPct val="130000"/>
              </a:lnSpc>
              <a:buFont typeface="Arial" pitchFamily="34" charset="0"/>
              <a:buChar char="•"/>
            </a:pPr>
            <a:r>
              <a:rPr lang="en-US" sz="2800" dirty="0" smtClean="0"/>
              <a:t>Appropriate management</a:t>
            </a:r>
          </a:p>
          <a:p>
            <a:pPr>
              <a:lnSpc>
                <a:spcPct val="130000"/>
              </a:lnSpc>
              <a:buFont typeface="Arial" pitchFamily="34" charset="0"/>
              <a:buChar char="•"/>
            </a:pPr>
            <a:r>
              <a:rPr lang="en-US" sz="2800" dirty="0" smtClean="0"/>
              <a:t>Follow up</a:t>
            </a:r>
          </a:p>
          <a:p>
            <a:pPr>
              <a:lnSpc>
                <a:spcPct val="130000"/>
              </a:lnSpc>
              <a:buFont typeface="Arial" pitchFamily="34" charset="0"/>
              <a:buChar char="•"/>
            </a:pPr>
            <a:r>
              <a:rPr lang="en-US" sz="2800" dirty="0" smtClean="0"/>
              <a:t>Support component </a:t>
            </a:r>
            <a:endParaRPr lang="en-GB" sz="2800" dirty="0" smtClean="0"/>
          </a:p>
          <a:p>
            <a:pPr marL="0" indent="0" eaLnBrk="1" fontAlgn="auto" hangingPunct="1">
              <a:spcAft>
                <a:spcPts val="0"/>
              </a:spcAft>
              <a:buClr>
                <a:schemeClr val="tx2">
                  <a:lumMod val="50000"/>
                </a:schemeClr>
              </a:buClr>
              <a:buSzPct val="65000"/>
              <a:buNone/>
              <a:defRPr/>
            </a:pPr>
            <a:endParaRPr lang="en-US" sz="2800" dirty="0">
              <a:solidFill>
                <a:schemeClr val="accent1">
                  <a:lumMod val="50000"/>
                </a:schemeClr>
              </a:solidFill>
            </a:endParaRPr>
          </a:p>
        </p:txBody>
      </p:sp>
      <p:pic>
        <p:nvPicPr>
          <p:cNvPr id="1126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58723" y="1676400"/>
            <a:ext cx="5331158" cy="4902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74078" y="5226425"/>
            <a:ext cx="2599301" cy="707886"/>
          </a:xfrm>
          <a:prstGeom prst="rect">
            <a:avLst/>
          </a:prstGeom>
          <a:noFill/>
        </p:spPr>
        <p:txBody>
          <a:bodyPr wrap="none" rtlCol="0">
            <a:spAutoFit/>
          </a:bodyPr>
          <a:lstStyle/>
          <a:p>
            <a:r>
              <a:rPr lang="en-US" sz="2000" b="1" dirty="0" smtClean="0">
                <a:solidFill>
                  <a:srgbClr val="FF0000"/>
                </a:solidFill>
              </a:rPr>
              <a:t>PROMOTE RECOVERY </a:t>
            </a:r>
          </a:p>
          <a:p>
            <a:pPr algn="ctr"/>
            <a:r>
              <a:rPr lang="en-US" sz="2000" b="1" dirty="0" smtClean="0">
                <a:solidFill>
                  <a:srgbClr val="FF0000"/>
                </a:solidFill>
              </a:rPr>
              <a:t>PREVENT RELAPSE</a:t>
            </a:r>
            <a:endParaRPr lang="en-US" dirty="0"/>
          </a:p>
        </p:txBody>
      </p:sp>
      <p:sp>
        <p:nvSpPr>
          <p:cNvPr id="3" name="Oval 2"/>
          <p:cNvSpPr/>
          <p:nvPr/>
        </p:nvSpPr>
        <p:spPr>
          <a:xfrm>
            <a:off x="799413" y="5009164"/>
            <a:ext cx="2747537" cy="1142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546989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Principle of treatment</a:t>
            </a:r>
          </a:p>
        </p:txBody>
      </p:sp>
      <p:sp>
        <p:nvSpPr>
          <p:cNvPr id="5" name="Content Placeholder 4"/>
          <p:cNvSpPr>
            <a:spLocks noGrp="1"/>
          </p:cNvSpPr>
          <p:nvPr>
            <p:ph sz="quarter" idx="1"/>
          </p:nvPr>
        </p:nvSpPr>
        <p:spPr>
          <a:xfrm>
            <a:off x="715962" y="1219200"/>
            <a:ext cx="8969692" cy="5486400"/>
          </a:xfrm>
        </p:spPr>
        <p:txBody>
          <a:bodyPr>
            <a:noAutofit/>
          </a:bodyPr>
          <a:lstStyle/>
          <a:p>
            <a:pPr>
              <a:lnSpc>
                <a:spcPct val="130000"/>
              </a:lnSpc>
              <a:buFont typeface="Arial" pitchFamily="34" charset="0"/>
              <a:buChar char="•"/>
            </a:pPr>
            <a:r>
              <a:rPr lang="en-US" sz="2400" dirty="0" smtClean="0"/>
              <a:t>Early identification of the disorder to ensure good prognosis</a:t>
            </a:r>
          </a:p>
          <a:p>
            <a:pPr>
              <a:lnSpc>
                <a:spcPct val="130000"/>
              </a:lnSpc>
              <a:buFont typeface="Arial" pitchFamily="34" charset="0"/>
              <a:buChar char="•"/>
            </a:pPr>
            <a:r>
              <a:rPr lang="en-US" sz="2400" dirty="0" smtClean="0"/>
              <a:t>Provide care at PHC supported by referral center </a:t>
            </a:r>
          </a:p>
          <a:p>
            <a:pPr>
              <a:lnSpc>
                <a:spcPct val="130000"/>
              </a:lnSpc>
              <a:buFont typeface="Arial" pitchFamily="34" charset="0"/>
              <a:buChar char="•"/>
            </a:pPr>
            <a:r>
              <a:rPr lang="en-US" sz="2400" dirty="0" smtClean="0"/>
              <a:t>Limit institutionalization and shorten its duration</a:t>
            </a:r>
          </a:p>
          <a:p>
            <a:pPr>
              <a:lnSpc>
                <a:spcPct val="130000"/>
              </a:lnSpc>
              <a:buFont typeface="Arial" pitchFamily="34" charset="0"/>
              <a:buChar char="•"/>
            </a:pPr>
            <a:r>
              <a:rPr lang="en-US" sz="2400" dirty="0" smtClean="0"/>
              <a:t>Collaboration with other sectors for support and integration:</a:t>
            </a:r>
          </a:p>
          <a:p>
            <a:pPr lvl="1">
              <a:lnSpc>
                <a:spcPct val="130000"/>
              </a:lnSpc>
              <a:buFont typeface="Arial" pitchFamily="34" charset="0"/>
              <a:buChar char="•"/>
            </a:pPr>
            <a:r>
              <a:rPr lang="en-US" sz="2000" dirty="0" smtClean="0"/>
              <a:t>Education: measures to complete at least primary education in friendly schools</a:t>
            </a:r>
          </a:p>
          <a:p>
            <a:pPr lvl="1">
              <a:lnSpc>
                <a:spcPct val="130000"/>
              </a:lnSpc>
              <a:buFont typeface="Arial" pitchFamily="34" charset="0"/>
              <a:buChar char="•"/>
            </a:pPr>
            <a:r>
              <a:rPr lang="en-US" sz="2000" dirty="0" smtClean="0"/>
              <a:t>Employment: gainful employment in a work environment free from discrimination</a:t>
            </a:r>
          </a:p>
          <a:p>
            <a:pPr lvl="1">
              <a:lnSpc>
                <a:spcPct val="130000"/>
              </a:lnSpc>
              <a:buFont typeface="Arial" pitchFamily="34" charset="0"/>
              <a:buChar char="•"/>
            </a:pPr>
            <a:r>
              <a:rPr lang="en-US" sz="2000" dirty="0" smtClean="0"/>
              <a:t>Housing: subsidiary cost, prevent discrimination in location of housing or geographic segregation</a:t>
            </a:r>
          </a:p>
          <a:p>
            <a:pPr lvl="1">
              <a:lnSpc>
                <a:spcPct val="130000"/>
              </a:lnSpc>
              <a:buFont typeface="Arial" pitchFamily="34" charset="0"/>
              <a:buChar char="•"/>
            </a:pPr>
            <a:r>
              <a:rPr lang="en-US" sz="2000" dirty="0" smtClean="0"/>
              <a:t>Social development/affairs: welfare coverage</a:t>
            </a:r>
          </a:p>
          <a:p>
            <a:pPr lvl="1">
              <a:lnSpc>
                <a:spcPct val="130000"/>
              </a:lnSpc>
              <a:buFont typeface="Arial" pitchFamily="34" charset="0"/>
              <a:buChar char="•"/>
            </a:pPr>
            <a:r>
              <a:rPr lang="en-US" sz="2000" dirty="0" smtClean="0"/>
              <a:t>Criminal code: no incarceration of mentally ill and providing mental services to prisoners </a:t>
            </a:r>
          </a:p>
          <a:p>
            <a:pPr lvl="1">
              <a:lnSpc>
                <a:spcPct val="130000"/>
              </a:lnSpc>
              <a:buFont typeface="Arial" pitchFamily="34" charset="0"/>
              <a:buChar char="•"/>
            </a:pPr>
            <a:endParaRPr lang="en-US" sz="2400" dirty="0" smtClean="0"/>
          </a:p>
          <a:p>
            <a:pPr>
              <a:lnSpc>
                <a:spcPct val="130000"/>
              </a:lnSpc>
              <a:buFont typeface="Arial" pitchFamily="34" charset="0"/>
              <a:buChar char="•"/>
            </a:pPr>
            <a:endParaRPr lang="en-GB" sz="2800" dirty="0" smtClean="0"/>
          </a:p>
          <a:p>
            <a:pPr marL="0" indent="0" eaLnBrk="1" fontAlgn="auto" hangingPunct="1">
              <a:spcAft>
                <a:spcPts val="0"/>
              </a:spcAft>
              <a:buClr>
                <a:schemeClr val="tx2">
                  <a:lumMod val="50000"/>
                </a:schemeClr>
              </a:buClr>
              <a:buSzPct val="65000"/>
              <a:buNone/>
              <a:defRPr/>
            </a:pPr>
            <a:endParaRPr lang="en-US" sz="2800" dirty="0">
              <a:solidFill>
                <a:schemeClr val="accent1">
                  <a:lumMod val="50000"/>
                </a:schemeClr>
              </a:solidFill>
            </a:endParaRPr>
          </a:p>
        </p:txBody>
      </p:sp>
    </p:spTree>
    <p:extLst>
      <p:ext uri="{BB962C8B-B14F-4D97-AF65-F5344CB8AC3E}">
        <p14:creationId xmlns="" xmlns:p14="http://schemas.microsoft.com/office/powerpoint/2010/main" val="3210681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Services for mental health</a:t>
            </a:r>
          </a:p>
        </p:txBody>
      </p:sp>
      <p:grpSp>
        <p:nvGrpSpPr>
          <p:cNvPr id="3" name="Group 5"/>
          <p:cNvGrpSpPr>
            <a:grpSpLocks noChangeAspect="1"/>
          </p:cNvGrpSpPr>
          <p:nvPr/>
        </p:nvGrpSpPr>
        <p:grpSpPr bwMode="auto">
          <a:xfrm>
            <a:off x="1984511" y="1600199"/>
            <a:ext cx="4683301" cy="4927107"/>
            <a:chOff x="2283" y="828"/>
            <a:chExt cx="3090" cy="2664"/>
          </a:xfrm>
        </p:grpSpPr>
        <p:sp>
          <p:nvSpPr>
            <p:cNvPr id="4" name="AutoShape 4"/>
            <p:cNvSpPr>
              <a:spLocks noChangeAspect="1" noChangeArrowheads="1" noTextEdit="1"/>
            </p:cNvSpPr>
            <p:nvPr/>
          </p:nvSpPr>
          <p:spPr bwMode="auto">
            <a:xfrm>
              <a:off x="2283" y="828"/>
              <a:ext cx="3090" cy="2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a:extLst>
                <a:ext uri="{BEBA8EAE-BF5A-486C-A8C5-ECC9F3942E4B}">
                  <a14:imgProps xmlns="" xmlns:a14="http://schemas.microsoft.com/office/drawing/2010/main">
                    <a14:imgLayer r:embed="rId4">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2283" y="828"/>
              <a:ext cx="3096" cy="2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037053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299862" y="228600"/>
            <a:ext cx="9429046" cy="990600"/>
          </a:xfrm>
        </p:spPr>
        <p:txBody>
          <a:bodyPr>
            <a:normAutofit fontScale="90000"/>
          </a:bodyPr>
          <a:lstStyle/>
          <a:p>
            <a:pPr eaLnBrk="1" hangingPunct="1"/>
            <a:r>
              <a:rPr lang="en-US" b="1" dirty="0" smtClean="0"/>
              <a:t>Integration of mental health into primary health care: Justification</a:t>
            </a:r>
          </a:p>
        </p:txBody>
      </p:sp>
      <p:sp>
        <p:nvSpPr>
          <p:cNvPr id="5" name="Content Placeholder 4"/>
          <p:cNvSpPr>
            <a:spLocks noGrp="1"/>
          </p:cNvSpPr>
          <p:nvPr>
            <p:ph sz="quarter" idx="1"/>
          </p:nvPr>
        </p:nvSpPr>
        <p:spPr>
          <a:xfrm>
            <a:off x="411162" y="1447800"/>
            <a:ext cx="9198292" cy="4876800"/>
          </a:xfrm>
        </p:spPr>
        <p:txBody>
          <a:bodyPr>
            <a:noAutofit/>
          </a:bodyPr>
          <a:lstStyle/>
          <a:p>
            <a:pPr>
              <a:lnSpc>
                <a:spcPct val="130000"/>
              </a:lnSpc>
              <a:buFont typeface="Arial" pitchFamily="34" charset="0"/>
              <a:buChar char="•"/>
            </a:pPr>
            <a:r>
              <a:rPr lang="en-US" sz="2800" dirty="0"/>
              <a:t>Affordable and cost effective for patients and governments</a:t>
            </a:r>
          </a:p>
          <a:p>
            <a:pPr>
              <a:lnSpc>
                <a:spcPct val="130000"/>
              </a:lnSpc>
              <a:buFont typeface="Arial" pitchFamily="34" charset="0"/>
              <a:buChar char="•"/>
            </a:pPr>
            <a:r>
              <a:rPr lang="en-GB" sz="2800" dirty="0"/>
              <a:t>Inter-relationship between physical and mental </a:t>
            </a:r>
            <a:r>
              <a:rPr lang="en-GB" sz="2800" dirty="0" smtClean="0"/>
              <a:t>disorders (</a:t>
            </a:r>
            <a:r>
              <a:rPr lang="en-GB" sz="2000" dirty="0" smtClean="0"/>
              <a:t>somatization</a:t>
            </a:r>
            <a:r>
              <a:rPr lang="en-GB" sz="2800" dirty="0" smtClean="0"/>
              <a:t>)</a:t>
            </a:r>
            <a:endParaRPr lang="en-GB" sz="2800" dirty="0"/>
          </a:p>
          <a:p>
            <a:pPr>
              <a:lnSpc>
                <a:spcPct val="130000"/>
              </a:lnSpc>
              <a:buFont typeface="Arial" pitchFamily="34" charset="0"/>
              <a:buChar char="•"/>
            </a:pPr>
            <a:r>
              <a:rPr lang="en-GB" sz="2800" dirty="0" smtClean="0"/>
              <a:t>High burden of mental disorders (</a:t>
            </a:r>
            <a:r>
              <a:rPr lang="en-GB" sz="2000" dirty="0" smtClean="0"/>
              <a:t>disproportionate to specialized care</a:t>
            </a:r>
            <a:r>
              <a:rPr lang="en-GB" sz="2800" dirty="0" smtClean="0"/>
              <a:t>)</a:t>
            </a:r>
          </a:p>
          <a:p>
            <a:pPr>
              <a:lnSpc>
                <a:spcPct val="130000"/>
              </a:lnSpc>
              <a:buFont typeface="Arial" pitchFamily="34" charset="0"/>
              <a:buChar char="•"/>
            </a:pPr>
            <a:r>
              <a:rPr lang="en-GB" sz="2800" dirty="0" smtClean="0"/>
              <a:t>Increase access to care for mental disorders</a:t>
            </a:r>
          </a:p>
          <a:p>
            <a:pPr>
              <a:lnSpc>
                <a:spcPct val="130000"/>
              </a:lnSpc>
              <a:buFont typeface="Arial" pitchFamily="34" charset="0"/>
              <a:buChar char="•"/>
            </a:pPr>
            <a:r>
              <a:rPr lang="en-GB" sz="2800" dirty="0" smtClean="0"/>
              <a:t>Narrow </a:t>
            </a:r>
            <a:r>
              <a:rPr lang="en-GB" sz="2800" dirty="0"/>
              <a:t>treatment gap for mental </a:t>
            </a:r>
            <a:r>
              <a:rPr lang="en-GB" sz="2800" dirty="0" smtClean="0"/>
              <a:t>disorders (</a:t>
            </a:r>
            <a:r>
              <a:rPr lang="en-GB" sz="2000" dirty="0" smtClean="0"/>
              <a:t>gap 32% - 78%</a:t>
            </a:r>
            <a:r>
              <a:rPr lang="en-GB" sz="2800" dirty="0" smtClean="0"/>
              <a:t>)</a:t>
            </a:r>
            <a:endParaRPr lang="en-GB" sz="2800" dirty="0"/>
          </a:p>
          <a:p>
            <a:pPr>
              <a:lnSpc>
                <a:spcPct val="130000"/>
              </a:lnSpc>
              <a:buFont typeface="Arial" pitchFamily="34" charset="0"/>
              <a:buChar char="•"/>
            </a:pPr>
            <a:r>
              <a:rPr lang="en-US" sz="2800" dirty="0" smtClean="0"/>
              <a:t>Reduces stigma and discrimination</a:t>
            </a:r>
            <a:endParaRPr lang="en-US" sz="2800" dirty="0"/>
          </a:p>
          <a:p>
            <a:pPr>
              <a:lnSpc>
                <a:spcPct val="130000"/>
              </a:lnSpc>
              <a:buFont typeface="Arial" pitchFamily="34" charset="0"/>
              <a:buChar char="•"/>
            </a:pPr>
            <a:r>
              <a:rPr lang="en-GB" sz="2800" dirty="0" smtClean="0"/>
              <a:t>Associated with desirable outcome as other levels of care</a:t>
            </a:r>
          </a:p>
          <a:p>
            <a:pPr marL="0" indent="0" eaLnBrk="1" fontAlgn="auto" hangingPunct="1">
              <a:spcAft>
                <a:spcPts val="0"/>
              </a:spcAft>
              <a:buClr>
                <a:schemeClr val="tx2">
                  <a:lumMod val="50000"/>
                </a:schemeClr>
              </a:buClr>
              <a:buSzPct val="65000"/>
              <a:buNone/>
              <a:defRPr/>
            </a:pPr>
            <a:endParaRPr lang="en-US" sz="2800" dirty="0">
              <a:solidFill>
                <a:schemeClr val="accent1">
                  <a:lumMod val="50000"/>
                </a:schemeClr>
              </a:solidFill>
            </a:endParaRPr>
          </a:p>
        </p:txBody>
      </p:sp>
    </p:spTree>
    <p:extLst>
      <p:ext uri="{BB962C8B-B14F-4D97-AF65-F5344CB8AC3E}">
        <p14:creationId xmlns="" xmlns:p14="http://schemas.microsoft.com/office/powerpoint/2010/main" val="2221207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1298966" y="609601"/>
            <a:ext cx="6931285" cy="57130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45076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1673630" y="685801"/>
            <a:ext cx="6575485" cy="5400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89020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pPr eaLnBrk="1" hangingPunct="1"/>
            <a:r>
              <a:rPr lang="en-US" b="1" dirty="0" smtClean="0"/>
              <a:t>Integration of mental health into primary health care: Main strategies</a:t>
            </a:r>
          </a:p>
        </p:txBody>
      </p:sp>
      <p:sp>
        <p:nvSpPr>
          <p:cNvPr id="5" name="Content Placeholder 4"/>
          <p:cNvSpPr>
            <a:spLocks noGrp="1"/>
          </p:cNvSpPr>
          <p:nvPr>
            <p:ph sz="quarter" idx="1"/>
          </p:nvPr>
        </p:nvSpPr>
        <p:spPr>
          <a:xfrm>
            <a:off x="674526" y="1600200"/>
            <a:ext cx="8969692" cy="4876800"/>
          </a:xfrm>
        </p:spPr>
        <p:txBody>
          <a:bodyPr>
            <a:noAutofit/>
          </a:bodyPr>
          <a:lstStyle/>
          <a:p>
            <a:pPr>
              <a:lnSpc>
                <a:spcPct val="130000"/>
              </a:lnSpc>
              <a:buFont typeface="Arial" pitchFamily="34" charset="0"/>
              <a:buChar char="•"/>
            </a:pPr>
            <a:r>
              <a:rPr lang="en-US" sz="2000" dirty="0" smtClean="0"/>
              <a:t>Developing </a:t>
            </a:r>
            <a:r>
              <a:rPr lang="en-US" sz="2000" dirty="0"/>
              <a:t>policy to incorporate mental health care into </a:t>
            </a:r>
            <a:r>
              <a:rPr lang="en-US" sz="2000" dirty="0" smtClean="0"/>
              <a:t>PHC</a:t>
            </a:r>
          </a:p>
          <a:p>
            <a:pPr>
              <a:lnSpc>
                <a:spcPct val="130000"/>
              </a:lnSpc>
              <a:buFont typeface="Arial" pitchFamily="34" charset="0"/>
              <a:buChar char="•"/>
            </a:pPr>
            <a:r>
              <a:rPr lang="en-US" sz="2000" dirty="0" smtClean="0"/>
              <a:t>Advocacy </a:t>
            </a:r>
            <a:r>
              <a:rPr lang="en-US" sz="2000" dirty="0"/>
              <a:t>to improve attitudes and behavior regarding mental health </a:t>
            </a:r>
            <a:r>
              <a:rPr lang="en-US" sz="2000" dirty="0" smtClean="0"/>
              <a:t>care</a:t>
            </a:r>
          </a:p>
          <a:p>
            <a:pPr>
              <a:lnSpc>
                <a:spcPct val="130000"/>
              </a:lnSpc>
              <a:buFont typeface="Arial" pitchFamily="34" charset="0"/>
              <a:buChar char="•"/>
            </a:pPr>
            <a:r>
              <a:rPr lang="en-US" sz="2000" dirty="0" smtClean="0"/>
              <a:t>Training </a:t>
            </a:r>
            <a:r>
              <a:rPr lang="en-US" sz="2000" dirty="0"/>
              <a:t>of PHC workers in screening for mental </a:t>
            </a:r>
            <a:r>
              <a:rPr lang="en-US" sz="2000" dirty="0" smtClean="0"/>
              <a:t>disorders</a:t>
            </a:r>
          </a:p>
          <a:p>
            <a:pPr>
              <a:lnSpc>
                <a:spcPct val="130000"/>
              </a:lnSpc>
              <a:buFont typeface="Arial" pitchFamily="34" charset="0"/>
              <a:buChar char="•"/>
            </a:pPr>
            <a:r>
              <a:rPr lang="en-US" sz="2000" dirty="0" smtClean="0"/>
              <a:t>Availing specialists </a:t>
            </a:r>
            <a:r>
              <a:rPr lang="en-US" sz="2000" dirty="0"/>
              <a:t>and facilities readily available to support PHC </a:t>
            </a:r>
            <a:r>
              <a:rPr lang="en-US" sz="2000" dirty="0" smtClean="0"/>
              <a:t>physicians</a:t>
            </a:r>
            <a:endParaRPr lang="en-US" sz="2000" dirty="0"/>
          </a:p>
          <a:p>
            <a:pPr>
              <a:lnSpc>
                <a:spcPct val="130000"/>
              </a:lnSpc>
              <a:buFont typeface="Arial" pitchFamily="34" charset="0"/>
              <a:buChar char="•"/>
            </a:pPr>
            <a:r>
              <a:rPr lang="en-US" sz="2000" dirty="0" smtClean="0"/>
              <a:t>Access of PHC physicians to </a:t>
            </a:r>
            <a:r>
              <a:rPr lang="en-US" sz="2000" dirty="0"/>
              <a:t>essential psychotropic </a:t>
            </a:r>
            <a:r>
              <a:rPr lang="en-US" sz="2000" dirty="0" smtClean="0"/>
              <a:t>medications</a:t>
            </a:r>
          </a:p>
          <a:p>
            <a:pPr>
              <a:lnSpc>
                <a:spcPct val="130000"/>
              </a:lnSpc>
              <a:buFont typeface="Arial" pitchFamily="34" charset="0"/>
              <a:buChar char="•"/>
            </a:pPr>
            <a:r>
              <a:rPr lang="en-US" sz="2000" dirty="0" smtClean="0"/>
              <a:t>Presence of a </a:t>
            </a:r>
            <a:r>
              <a:rPr lang="en-US" sz="2000" dirty="0"/>
              <a:t>mental health-service coordinator in PHC </a:t>
            </a:r>
            <a:r>
              <a:rPr lang="en-US" sz="2000" dirty="0" smtClean="0"/>
              <a:t>clinics</a:t>
            </a:r>
          </a:p>
          <a:p>
            <a:pPr>
              <a:lnSpc>
                <a:spcPct val="130000"/>
              </a:lnSpc>
              <a:buFont typeface="Arial" pitchFamily="34" charset="0"/>
              <a:buChar char="•"/>
            </a:pPr>
            <a:r>
              <a:rPr lang="en-US" sz="2000" dirty="0" smtClean="0"/>
              <a:t>Collaboration </a:t>
            </a:r>
            <a:r>
              <a:rPr lang="en-US" sz="2000" dirty="0"/>
              <a:t>with other government </a:t>
            </a:r>
            <a:r>
              <a:rPr lang="en-US" sz="2000" dirty="0" smtClean="0"/>
              <a:t>non-health </a:t>
            </a:r>
            <a:r>
              <a:rPr lang="en-US" sz="2000" dirty="0"/>
              <a:t>sectors, nongovernmental organizations, village and community health workers, and </a:t>
            </a:r>
            <a:r>
              <a:rPr lang="en-US" sz="2000" dirty="0" smtClean="0"/>
              <a:t>volunteers</a:t>
            </a:r>
          </a:p>
          <a:p>
            <a:pPr>
              <a:lnSpc>
                <a:spcPct val="130000"/>
              </a:lnSpc>
              <a:buFont typeface="Arial" pitchFamily="34" charset="0"/>
              <a:buChar char="•"/>
            </a:pPr>
            <a:r>
              <a:rPr lang="en-US" sz="2000" dirty="0" smtClean="0"/>
              <a:t> Adequate </a:t>
            </a:r>
            <a:r>
              <a:rPr lang="en-US" sz="2000" dirty="0"/>
              <a:t>funding for necessary staff and mental health </a:t>
            </a:r>
            <a:r>
              <a:rPr lang="en-US" sz="2000" dirty="0" smtClean="0"/>
              <a:t>specialists</a:t>
            </a:r>
            <a:endParaRPr lang="en-US" sz="2000" dirty="0">
              <a:solidFill>
                <a:schemeClr val="accent1">
                  <a:lumMod val="50000"/>
                </a:schemeClr>
              </a:solidFill>
            </a:endParaRPr>
          </a:p>
        </p:txBody>
      </p:sp>
    </p:spTree>
    <p:extLst>
      <p:ext uri="{BB962C8B-B14F-4D97-AF65-F5344CB8AC3E}">
        <p14:creationId xmlns="" xmlns:p14="http://schemas.microsoft.com/office/powerpoint/2010/main" val="388773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Definition of mental health</a:t>
            </a:r>
          </a:p>
        </p:txBody>
      </p:sp>
      <p:sp>
        <p:nvSpPr>
          <p:cNvPr id="5" name="Content Placeholder 4"/>
          <p:cNvSpPr>
            <a:spLocks noGrp="1"/>
          </p:cNvSpPr>
          <p:nvPr>
            <p:ph sz="quarter" idx="1"/>
          </p:nvPr>
        </p:nvSpPr>
        <p:spPr>
          <a:xfrm>
            <a:off x="549638" y="1752600"/>
            <a:ext cx="8969692" cy="4724400"/>
          </a:xfrm>
        </p:spPr>
        <p:txBody>
          <a:bodyPr>
            <a:normAutofit/>
          </a:bodyPr>
          <a:lstStyle/>
          <a:p>
            <a:pPr marL="275590" indent="0" algn="justLow">
              <a:lnSpc>
                <a:spcPct val="130000"/>
              </a:lnSpc>
              <a:buNone/>
              <a:defRPr/>
            </a:pPr>
            <a:r>
              <a:rPr lang="en-US" sz="3200" b="1" i="1" dirty="0" smtClean="0"/>
              <a:t>WHO Definition </a:t>
            </a:r>
          </a:p>
          <a:p>
            <a:pPr marL="275590" indent="0" algn="justLow">
              <a:lnSpc>
                <a:spcPct val="130000"/>
              </a:lnSpc>
              <a:buNone/>
              <a:defRPr/>
            </a:pPr>
            <a:r>
              <a:rPr lang="en-US" dirty="0" smtClean="0"/>
              <a:t>State of well-being in which every individual realizes his or her </a:t>
            </a:r>
            <a:r>
              <a:rPr lang="en-US" b="1" dirty="0" smtClean="0"/>
              <a:t>own potential</a:t>
            </a:r>
            <a:r>
              <a:rPr lang="en-US" dirty="0" smtClean="0"/>
              <a:t>, can cope with the </a:t>
            </a:r>
            <a:r>
              <a:rPr lang="en-US" b="1" dirty="0" smtClean="0"/>
              <a:t>normal stresses </a:t>
            </a:r>
            <a:r>
              <a:rPr lang="en-US" dirty="0" smtClean="0"/>
              <a:t>of life, can </a:t>
            </a:r>
            <a:r>
              <a:rPr lang="en-US" b="1" dirty="0" smtClean="0"/>
              <a:t>work productively and fruitfully</a:t>
            </a:r>
            <a:r>
              <a:rPr lang="en-US" dirty="0" smtClean="0"/>
              <a:t>, and is able to </a:t>
            </a:r>
            <a:r>
              <a:rPr lang="en-US" b="1" dirty="0" smtClean="0"/>
              <a:t>make a contribution </a:t>
            </a:r>
            <a:r>
              <a:rPr lang="en-US" dirty="0" smtClean="0"/>
              <a:t>to her or his community”</a:t>
            </a:r>
          </a:p>
          <a:p>
            <a:pPr marL="275590" indent="0" algn="justLow" eaLnBrk="1" fontAlgn="auto" hangingPunct="1">
              <a:lnSpc>
                <a:spcPct val="130000"/>
              </a:lnSpc>
              <a:spcAft>
                <a:spcPts val="0"/>
              </a:spcAft>
              <a:buNone/>
              <a:defRPr/>
            </a:pPr>
            <a:endParaRPr lang="en-US" dirty="0"/>
          </a:p>
          <a:p>
            <a:pPr marL="275590" indent="0" eaLnBrk="1" fontAlgn="auto" hangingPunct="1">
              <a:lnSpc>
                <a:spcPct val="130000"/>
              </a:lnSpc>
              <a:spcAft>
                <a:spcPts val="0"/>
              </a:spcAft>
              <a:buNone/>
              <a:defRPr/>
            </a:pPr>
            <a:r>
              <a:rPr lang="en-US" sz="2000" i="1" dirty="0" smtClean="0"/>
              <a:t>								</a:t>
            </a:r>
          </a:p>
          <a:p>
            <a:pPr marL="789940" indent="-514350" algn="justLow">
              <a:lnSpc>
                <a:spcPct val="130000"/>
              </a:lnSpc>
              <a:buFont typeface="+mj-lt"/>
              <a:buAutoNum type="arabicPeriod"/>
              <a:defRPr/>
            </a:pPr>
            <a:endParaRPr lang="en-US" dirty="0"/>
          </a:p>
          <a:p>
            <a:pPr marL="789940" indent="-514350" algn="justLow" eaLnBrk="1" fontAlgn="auto" hangingPunct="1">
              <a:lnSpc>
                <a:spcPct val="130000"/>
              </a:lnSpc>
              <a:spcAft>
                <a:spcPts val="0"/>
              </a:spcAft>
              <a:buFont typeface="+mj-lt"/>
              <a:buAutoNum type="arabicPeriod"/>
              <a:defRPr/>
            </a:pPr>
            <a:endParaRPr lang="en-US" dirty="0" smtClean="0"/>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 xmlns:p14="http://schemas.microsoft.com/office/powerpoint/2010/main" val="86043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pPr algn="justLow" eaLnBrk="1" hangingPunct="1"/>
            <a:r>
              <a:rPr lang="en-US" b="1" dirty="0" smtClean="0"/>
              <a:t>Mental disorders seen in general clinics in KSA </a:t>
            </a:r>
          </a:p>
        </p:txBody>
      </p:sp>
      <p:sp>
        <p:nvSpPr>
          <p:cNvPr id="5" name="Content Placeholder 4"/>
          <p:cNvSpPr>
            <a:spLocks noGrp="1"/>
          </p:cNvSpPr>
          <p:nvPr>
            <p:ph sz="quarter" idx="1"/>
          </p:nvPr>
        </p:nvSpPr>
        <p:spPr>
          <a:xfrm>
            <a:off x="612082" y="1752600"/>
            <a:ext cx="8969692" cy="4038600"/>
          </a:xfrm>
        </p:spPr>
        <p:txBody>
          <a:bodyPr>
            <a:noAutofit/>
          </a:bodyPr>
          <a:lstStyle/>
          <a:p>
            <a:pPr algn="justLow">
              <a:lnSpc>
                <a:spcPct val="130000"/>
              </a:lnSpc>
              <a:spcAft>
                <a:spcPts val="1200"/>
              </a:spcAft>
              <a:buFont typeface="Arial" pitchFamily="34" charset="0"/>
              <a:buChar char="•"/>
            </a:pPr>
            <a:r>
              <a:rPr lang="en-GB" sz="2400" dirty="0" smtClean="0"/>
              <a:t>Al-</a:t>
            </a:r>
            <a:r>
              <a:rPr lang="en-GB" sz="2400" dirty="0" err="1" smtClean="0"/>
              <a:t>Khobar</a:t>
            </a:r>
            <a:r>
              <a:rPr lang="en-GB" sz="2400" dirty="0"/>
              <a:t>, 22% of health clinic patients had mental disorders such as depression and </a:t>
            </a:r>
            <a:r>
              <a:rPr lang="en-GB" sz="2400" dirty="0" smtClean="0"/>
              <a:t>anxiety, however </a:t>
            </a:r>
            <a:r>
              <a:rPr lang="en-GB" sz="2400" dirty="0"/>
              <a:t>only 8% were diagnosed</a:t>
            </a:r>
            <a:r>
              <a:rPr lang="en-GB" sz="2400" dirty="0" smtClean="0"/>
              <a:t>.</a:t>
            </a:r>
          </a:p>
          <a:p>
            <a:pPr algn="justLow">
              <a:lnSpc>
                <a:spcPct val="130000"/>
              </a:lnSpc>
              <a:spcAft>
                <a:spcPts val="1200"/>
              </a:spcAft>
              <a:buFont typeface="Arial" pitchFamily="34" charset="0"/>
              <a:buChar char="•"/>
            </a:pPr>
            <a:r>
              <a:rPr lang="en-GB" sz="2400" dirty="0" smtClean="0"/>
              <a:t>In Riyadh, 30</a:t>
            </a:r>
            <a:r>
              <a:rPr lang="en-GB" sz="2400" dirty="0"/>
              <a:t>% to 40% of those seen in primary care </a:t>
            </a:r>
            <a:r>
              <a:rPr lang="en-GB" sz="2400" dirty="0" smtClean="0"/>
              <a:t>clinics had </a:t>
            </a:r>
            <a:r>
              <a:rPr lang="en-GB" sz="2400" dirty="0"/>
              <a:t>mental disorders and again, most were not diagnosed</a:t>
            </a:r>
            <a:r>
              <a:rPr lang="en-GB" sz="2400" dirty="0" smtClean="0"/>
              <a:t>.</a:t>
            </a:r>
          </a:p>
          <a:p>
            <a:pPr algn="justLow">
              <a:lnSpc>
                <a:spcPct val="130000"/>
              </a:lnSpc>
              <a:spcAft>
                <a:spcPts val="1200"/>
              </a:spcAft>
              <a:buFont typeface="Arial" pitchFamily="34" charset="0"/>
              <a:buChar char="•"/>
            </a:pPr>
            <a:r>
              <a:rPr lang="en-GB" sz="2400" dirty="0" smtClean="0"/>
              <a:t>In </a:t>
            </a:r>
            <a:r>
              <a:rPr lang="en-GB" sz="2400" dirty="0"/>
              <a:t>central Saudi Arabia, 18% </a:t>
            </a:r>
            <a:r>
              <a:rPr lang="en-GB" sz="2400" dirty="0" smtClean="0"/>
              <a:t>of adults </a:t>
            </a:r>
            <a:r>
              <a:rPr lang="en-GB" sz="2400" dirty="0"/>
              <a:t>were found to have minor </a:t>
            </a:r>
            <a:r>
              <a:rPr lang="en-GB" sz="2400" dirty="0" smtClean="0"/>
              <a:t>mental morbidities</a:t>
            </a:r>
          </a:p>
        </p:txBody>
      </p:sp>
      <p:sp>
        <p:nvSpPr>
          <p:cNvPr id="4" name="Content Placeholder 4"/>
          <p:cNvSpPr txBox="1">
            <a:spLocks/>
          </p:cNvSpPr>
          <p:nvPr/>
        </p:nvSpPr>
        <p:spPr>
          <a:xfrm>
            <a:off x="549638" y="5943600"/>
            <a:ext cx="8969692" cy="762000"/>
          </a:xfrm>
          <a:prstGeom prst="rect">
            <a:avLst/>
          </a:prstGeom>
          <a:solidFill>
            <a:schemeClr val="accent2">
              <a:lumMod val="40000"/>
              <a:lumOff val="60000"/>
            </a:schemeClr>
          </a:solidFill>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lnSpc>
                <a:spcPct val="130000"/>
              </a:lnSpc>
              <a:spcAft>
                <a:spcPts val="1200"/>
              </a:spcAft>
              <a:buNone/>
            </a:pPr>
            <a:r>
              <a:rPr lang="en-GB" sz="2800" dirty="0" smtClean="0"/>
              <a:t>Low detection rate</a:t>
            </a:r>
          </a:p>
        </p:txBody>
      </p:sp>
      <p:sp>
        <p:nvSpPr>
          <p:cNvPr id="6" name="TextBox 5"/>
          <p:cNvSpPr txBox="1"/>
          <p:nvPr/>
        </p:nvSpPr>
        <p:spPr>
          <a:xfrm>
            <a:off x="2149546" y="5213866"/>
            <a:ext cx="5259132" cy="369332"/>
          </a:xfrm>
          <a:prstGeom prst="rect">
            <a:avLst/>
          </a:prstGeom>
          <a:noFill/>
        </p:spPr>
        <p:txBody>
          <a:bodyPr wrap="none" rtlCol="0">
            <a:spAutoFit/>
          </a:bodyPr>
          <a:lstStyle/>
          <a:p>
            <a:pPr algn="ctr"/>
            <a:r>
              <a:rPr lang="en-US" dirty="0" smtClean="0"/>
              <a:t>Source: Integrating mental health in PHC, WHO - 2008</a:t>
            </a:r>
            <a:endParaRPr lang="en-US" dirty="0"/>
          </a:p>
        </p:txBody>
      </p:sp>
    </p:spTree>
    <p:extLst>
      <p:ext uri="{BB962C8B-B14F-4D97-AF65-F5344CB8AC3E}">
        <p14:creationId xmlns="" xmlns:p14="http://schemas.microsoft.com/office/powerpoint/2010/main" val="1235371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Autofit/>
          </a:bodyPr>
          <a:lstStyle/>
          <a:p>
            <a:r>
              <a:rPr lang="en-US" sz="3600" b="1" dirty="0" smtClean="0"/>
              <a:t>Integration of mental health into PHC: experience of Eastern Province (</a:t>
            </a:r>
            <a:r>
              <a:rPr lang="en-US" sz="3600" b="1" dirty="0"/>
              <a:t>2003 – 2006)</a:t>
            </a:r>
            <a:endParaRPr lang="en-US" sz="3600" b="1" dirty="0" smtClean="0"/>
          </a:p>
        </p:txBody>
      </p:sp>
      <p:sp>
        <p:nvSpPr>
          <p:cNvPr id="5" name="Content Placeholder 4"/>
          <p:cNvSpPr>
            <a:spLocks noGrp="1"/>
          </p:cNvSpPr>
          <p:nvPr>
            <p:ph sz="quarter" idx="1"/>
          </p:nvPr>
        </p:nvSpPr>
        <p:spPr>
          <a:xfrm>
            <a:off x="755010" y="1664732"/>
            <a:ext cx="8969692" cy="4724400"/>
          </a:xfrm>
        </p:spPr>
        <p:txBody>
          <a:bodyPr>
            <a:noAutofit/>
          </a:bodyPr>
          <a:lstStyle/>
          <a:p>
            <a:pPr marL="0" indent="0">
              <a:lnSpc>
                <a:spcPct val="130000"/>
              </a:lnSpc>
              <a:spcBef>
                <a:spcPts val="0"/>
              </a:spcBef>
              <a:spcAft>
                <a:spcPts val="1200"/>
              </a:spcAft>
              <a:buNone/>
            </a:pPr>
            <a:r>
              <a:rPr lang="en-GB" sz="2400" dirty="0"/>
              <a:t>Training </a:t>
            </a:r>
            <a:r>
              <a:rPr lang="en-GB" sz="2400" dirty="0" smtClean="0"/>
              <a:t>of PHC physicians at two levels of skills </a:t>
            </a:r>
          </a:p>
          <a:p>
            <a:pPr lvl="1">
              <a:lnSpc>
                <a:spcPct val="130000"/>
              </a:lnSpc>
              <a:spcBef>
                <a:spcPts val="0"/>
              </a:spcBef>
              <a:spcAft>
                <a:spcPts val="1200"/>
              </a:spcAft>
              <a:buFont typeface="Arial" pitchFamily="34" charset="0"/>
              <a:buChar char="•"/>
            </a:pPr>
            <a:r>
              <a:rPr lang="en-GB" sz="2400" dirty="0" smtClean="0"/>
              <a:t>First level (one month – 17 PHC physician): basic </a:t>
            </a:r>
            <a:r>
              <a:rPr lang="en-GB" sz="2400" dirty="0"/>
              <a:t>training in mental health issues, diagnosis of </a:t>
            </a:r>
            <a:r>
              <a:rPr lang="en-GB" sz="2400" dirty="0" smtClean="0"/>
              <a:t>common mental </a:t>
            </a:r>
            <a:r>
              <a:rPr lang="en-GB" sz="2400" dirty="0"/>
              <a:t>disorders, appropriate use of psychotropic medications, and provision of brief </a:t>
            </a:r>
            <a:r>
              <a:rPr lang="en-GB" sz="2400" dirty="0" smtClean="0"/>
              <a:t>psychotherapeutic interventions</a:t>
            </a:r>
            <a:r>
              <a:rPr lang="en-GB" sz="2400" dirty="0"/>
              <a:t>. </a:t>
            </a:r>
            <a:endParaRPr lang="en-GB" sz="2400" dirty="0" smtClean="0"/>
          </a:p>
          <a:p>
            <a:pPr lvl="1">
              <a:lnSpc>
                <a:spcPct val="130000"/>
              </a:lnSpc>
              <a:spcBef>
                <a:spcPts val="0"/>
              </a:spcBef>
              <a:spcAft>
                <a:spcPts val="1200"/>
              </a:spcAft>
              <a:buFont typeface="Arial" pitchFamily="34" charset="0"/>
              <a:buChar char="•"/>
            </a:pPr>
            <a:r>
              <a:rPr lang="en-GB" sz="2400" dirty="0" smtClean="0"/>
              <a:t>Second </a:t>
            </a:r>
            <a:r>
              <a:rPr lang="en-GB" sz="2400" dirty="0"/>
              <a:t>level </a:t>
            </a:r>
            <a:r>
              <a:rPr lang="en-GB" sz="2400" dirty="0" smtClean="0"/>
              <a:t>(2 PHC physicians): training </a:t>
            </a:r>
            <a:r>
              <a:rPr lang="en-GB" sz="2400" dirty="0"/>
              <a:t>is more intensive and advanced, enabling graduates to </a:t>
            </a:r>
            <a:r>
              <a:rPr lang="en-GB" sz="2400" dirty="0" smtClean="0"/>
              <a:t>manage more </a:t>
            </a:r>
            <a:r>
              <a:rPr lang="en-GB" sz="2400" dirty="0"/>
              <a:t>complicated mental health problems. </a:t>
            </a:r>
            <a:endParaRPr lang="en-US" sz="2400" dirty="0">
              <a:solidFill>
                <a:schemeClr val="accent1">
                  <a:lumMod val="50000"/>
                </a:schemeClr>
              </a:solidFill>
            </a:endParaRPr>
          </a:p>
        </p:txBody>
      </p:sp>
      <p:sp>
        <p:nvSpPr>
          <p:cNvPr id="2" name="TextBox 1"/>
          <p:cNvSpPr txBox="1"/>
          <p:nvPr/>
        </p:nvSpPr>
        <p:spPr>
          <a:xfrm>
            <a:off x="2610290" y="6019800"/>
            <a:ext cx="5259132" cy="369332"/>
          </a:xfrm>
          <a:prstGeom prst="rect">
            <a:avLst/>
          </a:prstGeom>
          <a:noFill/>
        </p:spPr>
        <p:txBody>
          <a:bodyPr wrap="none" rtlCol="0">
            <a:spAutoFit/>
          </a:bodyPr>
          <a:lstStyle/>
          <a:p>
            <a:r>
              <a:rPr lang="en-US" dirty="0" smtClean="0"/>
              <a:t>Source: Integrating mental health in PHC, WHO - 2008</a:t>
            </a:r>
            <a:endParaRPr lang="en-US" dirty="0"/>
          </a:p>
        </p:txBody>
      </p:sp>
    </p:spTree>
    <p:extLst>
      <p:ext uri="{BB962C8B-B14F-4D97-AF65-F5344CB8AC3E}">
        <p14:creationId xmlns="" xmlns:p14="http://schemas.microsoft.com/office/powerpoint/2010/main" val="3192216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Autofit/>
          </a:bodyPr>
          <a:lstStyle/>
          <a:p>
            <a:pPr eaLnBrk="1" hangingPunct="1"/>
            <a:r>
              <a:rPr lang="en-US" sz="3600" b="1" dirty="0" smtClean="0"/>
              <a:t>Integration of mental health into PHC: experience of Eastern Province (2003 – 2006)</a:t>
            </a:r>
          </a:p>
        </p:txBody>
      </p:sp>
      <p:sp>
        <p:nvSpPr>
          <p:cNvPr id="5" name="Content Placeholder 4"/>
          <p:cNvSpPr>
            <a:spLocks noGrp="1"/>
          </p:cNvSpPr>
          <p:nvPr>
            <p:ph sz="quarter" idx="1"/>
          </p:nvPr>
        </p:nvSpPr>
        <p:spPr>
          <a:xfrm>
            <a:off x="245874" y="1374542"/>
            <a:ext cx="4558413" cy="3654658"/>
          </a:xfrm>
        </p:spPr>
        <p:txBody>
          <a:bodyPr>
            <a:noAutofit/>
          </a:bodyPr>
          <a:lstStyle/>
          <a:p>
            <a:pPr marL="0" indent="0">
              <a:buNone/>
            </a:pPr>
            <a:endParaRPr lang="en-GB" sz="2400" dirty="0" smtClean="0"/>
          </a:p>
          <a:p>
            <a:pPr>
              <a:buFont typeface="Arial" pitchFamily="34" charset="0"/>
              <a:buChar char="•"/>
            </a:pPr>
            <a:r>
              <a:rPr lang="en-GB" sz="2400" dirty="0" smtClean="0"/>
              <a:t>PHC (17-physicians): </a:t>
            </a:r>
          </a:p>
          <a:p>
            <a:pPr lvl="1">
              <a:buFont typeface="Arial" pitchFamily="34" charset="0"/>
              <a:buChar char="•"/>
            </a:pPr>
            <a:r>
              <a:rPr lang="en-GB" sz="2400" dirty="0" smtClean="0"/>
              <a:t>Provide </a:t>
            </a:r>
            <a:r>
              <a:rPr lang="en-GB" sz="2400" dirty="0"/>
              <a:t>mental health </a:t>
            </a:r>
            <a:r>
              <a:rPr lang="en-GB" sz="2400" dirty="0" smtClean="0"/>
              <a:t>services,</a:t>
            </a:r>
          </a:p>
          <a:p>
            <a:pPr lvl="1">
              <a:buFont typeface="Arial" pitchFamily="34" charset="0"/>
              <a:buChar char="•"/>
            </a:pPr>
            <a:r>
              <a:rPr lang="en-GB" sz="2400" dirty="0" smtClean="0"/>
              <a:t>Engage families in consultation</a:t>
            </a:r>
          </a:p>
          <a:p>
            <a:pPr lvl="1">
              <a:buFont typeface="Arial" pitchFamily="34" charset="0"/>
              <a:buChar char="•"/>
            </a:pPr>
            <a:r>
              <a:rPr lang="en-GB" sz="2400" dirty="0" smtClean="0"/>
              <a:t>Provide families </a:t>
            </a:r>
            <a:r>
              <a:rPr lang="en-GB" sz="2000" dirty="0" smtClean="0"/>
              <a:t>with</a:t>
            </a:r>
            <a:r>
              <a:rPr lang="en-GB" sz="2400" dirty="0" smtClean="0"/>
              <a:t> information for patient support</a:t>
            </a:r>
          </a:p>
          <a:p>
            <a:pPr lvl="1">
              <a:buFont typeface="Arial" pitchFamily="34" charset="0"/>
              <a:buChar char="•"/>
            </a:pPr>
            <a:r>
              <a:rPr lang="en-GB" sz="2400" dirty="0" smtClean="0"/>
              <a:t>Referral of complex cases </a:t>
            </a:r>
            <a:endParaRPr lang="en-GB" sz="2400" dirty="0"/>
          </a:p>
        </p:txBody>
      </p:sp>
      <p:sp>
        <p:nvSpPr>
          <p:cNvPr id="4" name="Content Placeholder 4"/>
          <p:cNvSpPr txBox="1">
            <a:spLocks/>
          </p:cNvSpPr>
          <p:nvPr/>
        </p:nvSpPr>
        <p:spPr>
          <a:xfrm>
            <a:off x="4920718" y="1371600"/>
            <a:ext cx="4683301" cy="3429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endParaRPr lang="en-GB" sz="2400" dirty="0" smtClean="0"/>
          </a:p>
          <a:p>
            <a:pPr>
              <a:buFont typeface="Arial" pitchFamily="34" charset="0"/>
              <a:buChar char="•"/>
            </a:pPr>
            <a:r>
              <a:rPr lang="en-GB" sz="2400" dirty="0" smtClean="0"/>
              <a:t>Community Mental Health Centres</a:t>
            </a:r>
          </a:p>
          <a:p>
            <a:pPr lvl="1">
              <a:buFont typeface="Arial" pitchFamily="34" charset="0"/>
              <a:buChar char="•"/>
            </a:pPr>
            <a:r>
              <a:rPr lang="en-GB" sz="2400" dirty="0" smtClean="0"/>
              <a:t>Two at province level</a:t>
            </a:r>
          </a:p>
          <a:p>
            <a:pPr lvl="1">
              <a:buFont typeface="Arial" pitchFamily="34" charset="0"/>
              <a:buChar char="•"/>
            </a:pPr>
            <a:r>
              <a:rPr lang="en-GB" sz="2400" dirty="0" smtClean="0"/>
              <a:t>Referral source for complex cases</a:t>
            </a:r>
          </a:p>
          <a:p>
            <a:pPr lvl="1">
              <a:buFont typeface="Arial" pitchFamily="34" charset="0"/>
              <a:buChar char="•"/>
            </a:pPr>
            <a:r>
              <a:rPr lang="en-GB" sz="2400" dirty="0" smtClean="0"/>
              <a:t>Diagnosis and treatment </a:t>
            </a:r>
          </a:p>
          <a:p>
            <a:pPr lvl="1">
              <a:buFont typeface="Arial" pitchFamily="34" charset="0"/>
              <a:buChar char="•"/>
            </a:pPr>
            <a:r>
              <a:rPr lang="en-GB" sz="2400" dirty="0" smtClean="0"/>
              <a:t>Supervise PHC practitioners in the area</a:t>
            </a:r>
            <a:endParaRPr lang="en-US" sz="2400" dirty="0">
              <a:solidFill>
                <a:schemeClr val="accent1">
                  <a:lumMod val="50000"/>
                </a:schemeClr>
              </a:solidFill>
            </a:endParaRPr>
          </a:p>
        </p:txBody>
      </p:sp>
      <p:sp>
        <p:nvSpPr>
          <p:cNvPr id="6" name="TextBox 5"/>
          <p:cNvSpPr txBox="1"/>
          <p:nvPr/>
        </p:nvSpPr>
        <p:spPr>
          <a:xfrm>
            <a:off x="5248952" y="5105400"/>
            <a:ext cx="4696735" cy="338554"/>
          </a:xfrm>
          <a:prstGeom prst="rect">
            <a:avLst/>
          </a:prstGeom>
          <a:noFill/>
        </p:spPr>
        <p:txBody>
          <a:bodyPr wrap="none" rtlCol="0">
            <a:spAutoFit/>
          </a:bodyPr>
          <a:lstStyle/>
          <a:p>
            <a:r>
              <a:rPr lang="en-US" sz="1600" dirty="0" smtClean="0"/>
              <a:t>Source: Integrating mental health in PHC, WHO - 2008</a:t>
            </a:r>
            <a:endParaRPr lang="en-US" sz="1600" dirty="0"/>
          </a:p>
        </p:txBody>
      </p:sp>
      <p:sp>
        <p:nvSpPr>
          <p:cNvPr id="9" name="Shape 9"/>
          <p:cNvSpPr/>
          <p:nvPr/>
        </p:nvSpPr>
        <p:spPr>
          <a:xfrm rot="19747012" flipV="1">
            <a:off x="3234572" y="3827700"/>
            <a:ext cx="2251460" cy="1945798"/>
          </a:xfrm>
          <a:custGeom>
            <a:avLst/>
            <a:gdLst>
              <a:gd name="connsiteX0" fmla="*/ 0 w 3508285"/>
              <a:gd name="connsiteY0" fmla="*/ 2446591 h 2446591"/>
              <a:gd name="connsiteX1" fmla="*/ 2740789 w 3508285"/>
              <a:gd name="connsiteY1" fmla="*/ 305824 h 2446591"/>
              <a:gd name="connsiteX2" fmla="*/ 2706331 w 3508285"/>
              <a:gd name="connsiteY2" fmla="*/ 0 h 2446591"/>
              <a:gd name="connsiteX3" fmla="*/ 3508285 w 3508285"/>
              <a:gd name="connsiteY3" fmla="*/ 383014 h 2446591"/>
              <a:gd name="connsiteX4" fmla="*/ 2820208 w 3508285"/>
              <a:gd name="connsiteY4" fmla="*/ 1010687 h 2446591"/>
              <a:gd name="connsiteX5" fmla="*/ 2785750 w 3508285"/>
              <a:gd name="connsiteY5" fmla="*/ 704863 h 2446591"/>
              <a:gd name="connsiteX6" fmla="*/ 0 w 3508285"/>
              <a:gd name="connsiteY6" fmla="*/ 2446591 h 2446591"/>
              <a:gd name="connsiteX0" fmla="*/ 0 w 3542353"/>
              <a:gd name="connsiteY0" fmla="*/ 2446591 h 2446591"/>
              <a:gd name="connsiteX1" fmla="*/ 2740789 w 3542353"/>
              <a:gd name="connsiteY1" fmla="*/ 305824 h 2446591"/>
              <a:gd name="connsiteX2" fmla="*/ 2706331 w 3542353"/>
              <a:gd name="connsiteY2" fmla="*/ 0 h 2446591"/>
              <a:gd name="connsiteX3" fmla="*/ 3542353 w 3542353"/>
              <a:gd name="connsiteY3" fmla="*/ 383831 h 2446591"/>
              <a:gd name="connsiteX4" fmla="*/ 2820208 w 3542353"/>
              <a:gd name="connsiteY4" fmla="*/ 1010687 h 2446591"/>
              <a:gd name="connsiteX5" fmla="*/ 2785750 w 3542353"/>
              <a:gd name="connsiteY5" fmla="*/ 704863 h 2446591"/>
              <a:gd name="connsiteX6" fmla="*/ 0 w 3542353"/>
              <a:gd name="connsiteY6" fmla="*/ 2446591 h 2446591"/>
              <a:gd name="connsiteX0" fmla="*/ 0 w 3052383"/>
              <a:gd name="connsiteY0" fmla="*/ 2199272 h 2199272"/>
              <a:gd name="connsiteX1" fmla="*/ 2250819 w 3052383"/>
              <a:gd name="connsiteY1" fmla="*/ 305824 h 2199272"/>
              <a:gd name="connsiteX2" fmla="*/ 2216361 w 3052383"/>
              <a:gd name="connsiteY2" fmla="*/ 0 h 2199272"/>
              <a:gd name="connsiteX3" fmla="*/ 3052383 w 3052383"/>
              <a:gd name="connsiteY3" fmla="*/ 383831 h 2199272"/>
              <a:gd name="connsiteX4" fmla="*/ 2330238 w 3052383"/>
              <a:gd name="connsiteY4" fmla="*/ 1010687 h 2199272"/>
              <a:gd name="connsiteX5" fmla="*/ 2295780 w 3052383"/>
              <a:gd name="connsiteY5" fmla="*/ 704863 h 2199272"/>
              <a:gd name="connsiteX6" fmla="*/ 0 w 3052383"/>
              <a:gd name="connsiteY6" fmla="*/ 2199272 h 2199272"/>
              <a:gd name="connsiteX0" fmla="*/ 0 w 2747441"/>
              <a:gd name="connsiteY0" fmla="*/ 1945798 h 1945798"/>
              <a:gd name="connsiteX1" fmla="*/ 1945877 w 2747441"/>
              <a:gd name="connsiteY1" fmla="*/ 305824 h 1945798"/>
              <a:gd name="connsiteX2" fmla="*/ 1911419 w 2747441"/>
              <a:gd name="connsiteY2" fmla="*/ 0 h 1945798"/>
              <a:gd name="connsiteX3" fmla="*/ 2747441 w 2747441"/>
              <a:gd name="connsiteY3" fmla="*/ 383831 h 1945798"/>
              <a:gd name="connsiteX4" fmla="*/ 2025296 w 2747441"/>
              <a:gd name="connsiteY4" fmla="*/ 1010687 h 1945798"/>
              <a:gd name="connsiteX5" fmla="*/ 1990838 w 2747441"/>
              <a:gd name="connsiteY5" fmla="*/ 704863 h 1945798"/>
              <a:gd name="connsiteX6" fmla="*/ 0 w 2747441"/>
              <a:gd name="connsiteY6" fmla="*/ 1945798 h 1945798"/>
              <a:gd name="connsiteX0" fmla="*/ 0 w 2747441"/>
              <a:gd name="connsiteY0" fmla="*/ 1945798 h 1945798"/>
              <a:gd name="connsiteX1" fmla="*/ 1945877 w 2747441"/>
              <a:gd name="connsiteY1" fmla="*/ 305824 h 1945798"/>
              <a:gd name="connsiteX2" fmla="*/ 1911419 w 2747441"/>
              <a:gd name="connsiteY2" fmla="*/ 0 h 1945798"/>
              <a:gd name="connsiteX3" fmla="*/ 2747441 w 2747441"/>
              <a:gd name="connsiteY3" fmla="*/ 383831 h 1945798"/>
              <a:gd name="connsiteX4" fmla="*/ 2025296 w 2747441"/>
              <a:gd name="connsiteY4" fmla="*/ 1010687 h 1945798"/>
              <a:gd name="connsiteX5" fmla="*/ 1990838 w 2747441"/>
              <a:gd name="connsiteY5" fmla="*/ 704863 h 1945798"/>
              <a:gd name="connsiteX6" fmla="*/ 0 w 2747441"/>
              <a:gd name="connsiteY6" fmla="*/ 1945798 h 1945798"/>
              <a:gd name="connsiteX0" fmla="*/ 0 w 2747441"/>
              <a:gd name="connsiteY0" fmla="*/ 1945798 h 1945798"/>
              <a:gd name="connsiteX1" fmla="*/ 1945877 w 2747441"/>
              <a:gd name="connsiteY1" fmla="*/ 305824 h 1945798"/>
              <a:gd name="connsiteX2" fmla="*/ 1911419 w 2747441"/>
              <a:gd name="connsiteY2" fmla="*/ 0 h 1945798"/>
              <a:gd name="connsiteX3" fmla="*/ 2747441 w 2747441"/>
              <a:gd name="connsiteY3" fmla="*/ 383831 h 1945798"/>
              <a:gd name="connsiteX4" fmla="*/ 2025296 w 2747441"/>
              <a:gd name="connsiteY4" fmla="*/ 1010687 h 1945798"/>
              <a:gd name="connsiteX5" fmla="*/ 1990838 w 2747441"/>
              <a:gd name="connsiteY5" fmla="*/ 704863 h 1945798"/>
              <a:gd name="connsiteX6" fmla="*/ 0 w 2747441"/>
              <a:gd name="connsiteY6" fmla="*/ 1945798 h 194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41" h="1945798">
                <a:moveTo>
                  <a:pt x="0" y="1945798"/>
                </a:moveTo>
                <a:cubicBezTo>
                  <a:pt x="63498" y="1109096"/>
                  <a:pt x="508494" y="645628"/>
                  <a:pt x="1945877" y="305824"/>
                </a:cubicBezTo>
                <a:lnTo>
                  <a:pt x="1911419" y="0"/>
                </a:lnTo>
                <a:lnTo>
                  <a:pt x="2747441" y="383831"/>
                </a:lnTo>
                <a:lnTo>
                  <a:pt x="2025296" y="1010687"/>
                </a:lnTo>
                <a:lnTo>
                  <a:pt x="1990838" y="704863"/>
                </a:lnTo>
                <a:cubicBezTo>
                  <a:pt x="718385" y="840784"/>
                  <a:pt x="415516" y="1050545"/>
                  <a:pt x="0" y="1945798"/>
                </a:cubicBezTo>
                <a:close/>
              </a:path>
            </a:pathLst>
          </a:custGeom>
          <a:solidFill>
            <a:schemeClr val="accent2">
              <a:lumMod val="75000"/>
            </a:schemeClr>
          </a:solidFill>
          <a:ln>
            <a:solidFill>
              <a:schemeClr val="accent2">
                <a:lumMod val="75000"/>
              </a:schemeClr>
            </a:solidFill>
          </a:ln>
          <a:effectLst>
            <a:outerShdw blurRad="431800" dist="38100" dir="5400000" algn="t" rotWithShape="0">
              <a:schemeClr val="tx1">
                <a:alpha val="70000"/>
              </a:scheme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p:cNvSpPr txBox="1"/>
          <p:nvPr/>
        </p:nvSpPr>
        <p:spPr>
          <a:xfrm>
            <a:off x="245875" y="5604139"/>
            <a:ext cx="8852087" cy="1077218"/>
          </a:xfrm>
          <a:prstGeom prst="rect">
            <a:avLst/>
          </a:prstGeom>
          <a:solidFill>
            <a:schemeClr val="accent2">
              <a:lumMod val="40000"/>
              <a:lumOff val="60000"/>
            </a:schemeClr>
          </a:solidFill>
        </p:spPr>
        <p:txBody>
          <a:bodyPr wrap="square" rtlCol="0">
            <a:spAutoFit/>
          </a:bodyPr>
          <a:lstStyle/>
          <a:p>
            <a:r>
              <a:rPr lang="en-US" sz="2400" dirty="0"/>
              <a:t>KSA </a:t>
            </a:r>
            <a:r>
              <a:rPr lang="en-US" sz="2400" dirty="0" smtClean="0"/>
              <a:t>allocates </a:t>
            </a:r>
            <a:r>
              <a:rPr lang="en-US" sz="2400" dirty="0"/>
              <a:t>4% of healthcare budget to mental illnesses; 78% is directed to mental </a:t>
            </a:r>
            <a:r>
              <a:rPr lang="en-US" sz="2400" dirty="0" smtClean="0"/>
              <a:t>hospitals</a:t>
            </a:r>
          </a:p>
          <a:p>
            <a:pPr algn="ctr"/>
            <a:r>
              <a:rPr lang="en-US" sz="1600" dirty="0" smtClean="0"/>
              <a:t>(Mental health system in KSA. Neuropsychiatric </a:t>
            </a:r>
            <a:r>
              <a:rPr lang="en-US" sz="1600" dirty="0"/>
              <a:t>Disease and Treatment 2013:9 </a:t>
            </a:r>
            <a:r>
              <a:rPr lang="en-US" sz="1600" dirty="0" smtClean="0"/>
              <a:t>1121–1135)</a:t>
            </a:r>
            <a:endParaRPr lang="en-US" sz="1600" dirty="0"/>
          </a:p>
        </p:txBody>
      </p:sp>
    </p:spTree>
    <p:extLst>
      <p:ext uri="{BB962C8B-B14F-4D97-AF65-F5344CB8AC3E}">
        <p14:creationId xmlns="" xmlns:p14="http://schemas.microsoft.com/office/powerpoint/2010/main" val="1010279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Tertiary prevention</a:t>
            </a:r>
          </a:p>
        </p:txBody>
      </p:sp>
      <p:sp>
        <p:nvSpPr>
          <p:cNvPr id="5" name="Content Placeholder 4"/>
          <p:cNvSpPr>
            <a:spLocks noGrp="1"/>
          </p:cNvSpPr>
          <p:nvPr>
            <p:ph sz="quarter" idx="1"/>
          </p:nvPr>
        </p:nvSpPr>
        <p:spPr>
          <a:xfrm>
            <a:off x="674526" y="1981200"/>
            <a:ext cx="8969692" cy="4343400"/>
          </a:xfrm>
        </p:spPr>
        <p:txBody>
          <a:bodyPr>
            <a:noAutofit/>
          </a:bodyPr>
          <a:lstStyle/>
          <a:p>
            <a:pPr>
              <a:lnSpc>
                <a:spcPct val="130000"/>
              </a:lnSpc>
              <a:buFont typeface="Arial" pitchFamily="34" charset="0"/>
              <a:buChar char="•"/>
            </a:pPr>
            <a:r>
              <a:rPr lang="en-US" sz="2400" dirty="0" smtClean="0"/>
              <a:t>Long term treatment </a:t>
            </a:r>
          </a:p>
          <a:p>
            <a:pPr>
              <a:lnSpc>
                <a:spcPct val="130000"/>
              </a:lnSpc>
              <a:buFont typeface="Arial" pitchFamily="34" charset="0"/>
              <a:buChar char="•"/>
            </a:pPr>
            <a:r>
              <a:rPr lang="en-US" sz="2400" dirty="0" smtClean="0"/>
              <a:t>Social and welfare support</a:t>
            </a:r>
          </a:p>
          <a:p>
            <a:pPr>
              <a:lnSpc>
                <a:spcPct val="130000"/>
              </a:lnSpc>
              <a:buFont typeface="Arial" pitchFamily="34" charset="0"/>
              <a:buChar char="•"/>
            </a:pPr>
            <a:r>
              <a:rPr lang="en-US" sz="2400" dirty="0" smtClean="0"/>
              <a:t>Care for in a community setting, day care centers</a:t>
            </a:r>
          </a:p>
          <a:p>
            <a:pPr>
              <a:lnSpc>
                <a:spcPct val="130000"/>
              </a:lnSpc>
              <a:buFont typeface="Arial" pitchFamily="34" charset="0"/>
              <a:buChar char="•"/>
            </a:pPr>
            <a:r>
              <a:rPr lang="en-US" sz="2400" dirty="0" smtClean="0"/>
              <a:t>Immediate care for crisis and relapse </a:t>
            </a:r>
          </a:p>
          <a:p>
            <a:pPr>
              <a:lnSpc>
                <a:spcPct val="130000"/>
              </a:lnSpc>
              <a:buFont typeface="Arial" pitchFamily="34" charset="0"/>
              <a:buChar char="•"/>
            </a:pPr>
            <a:r>
              <a:rPr lang="en-US" sz="2400" dirty="0" smtClean="0"/>
              <a:t>Long term stay in specialized hospital is the last option</a:t>
            </a:r>
            <a:endParaRPr lang="en-US" sz="2000" dirty="0" smtClean="0"/>
          </a:p>
          <a:p>
            <a:pPr lvl="1">
              <a:lnSpc>
                <a:spcPct val="130000"/>
              </a:lnSpc>
              <a:buFont typeface="Arial" pitchFamily="34" charset="0"/>
              <a:buChar char="•"/>
            </a:pPr>
            <a:endParaRPr lang="en-US" sz="2400" dirty="0" smtClean="0"/>
          </a:p>
          <a:p>
            <a:pPr>
              <a:lnSpc>
                <a:spcPct val="130000"/>
              </a:lnSpc>
              <a:buFont typeface="Arial" pitchFamily="34" charset="0"/>
              <a:buChar char="•"/>
            </a:pPr>
            <a:endParaRPr lang="en-GB" sz="2800" dirty="0" smtClean="0"/>
          </a:p>
          <a:p>
            <a:pPr marL="0" indent="0" eaLnBrk="1" fontAlgn="auto" hangingPunct="1">
              <a:spcAft>
                <a:spcPts val="0"/>
              </a:spcAft>
              <a:buClr>
                <a:schemeClr val="tx2">
                  <a:lumMod val="50000"/>
                </a:schemeClr>
              </a:buClr>
              <a:buSzPct val="65000"/>
              <a:buNone/>
              <a:defRPr/>
            </a:pPr>
            <a:endParaRPr lang="en-US" sz="2800" dirty="0">
              <a:solidFill>
                <a:schemeClr val="accent1">
                  <a:lumMod val="50000"/>
                </a:schemeClr>
              </a:solidFill>
            </a:endParaRPr>
          </a:p>
        </p:txBody>
      </p:sp>
    </p:spTree>
    <p:extLst>
      <p:ext uri="{BB962C8B-B14F-4D97-AF65-F5344CB8AC3E}">
        <p14:creationId xmlns="" xmlns:p14="http://schemas.microsoft.com/office/powerpoint/2010/main" val="3771796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Summary </a:t>
            </a:r>
          </a:p>
        </p:txBody>
      </p:sp>
      <p:sp>
        <p:nvSpPr>
          <p:cNvPr id="5" name="Content Placeholder 4"/>
          <p:cNvSpPr>
            <a:spLocks noGrp="1"/>
          </p:cNvSpPr>
          <p:nvPr>
            <p:ph sz="quarter" idx="1"/>
          </p:nvPr>
        </p:nvSpPr>
        <p:spPr>
          <a:xfrm>
            <a:off x="549638" y="1752600"/>
            <a:ext cx="8969692" cy="4724400"/>
          </a:xfrm>
        </p:spPr>
        <p:txBody>
          <a:bodyPr>
            <a:normAutofit fontScale="70000" lnSpcReduction="20000"/>
          </a:bodyPr>
          <a:lstStyle/>
          <a:p>
            <a:pPr marL="789940" indent="-514350" algn="justLow" eaLnBrk="1" fontAlgn="auto" hangingPunct="1">
              <a:lnSpc>
                <a:spcPct val="130000"/>
              </a:lnSpc>
              <a:spcAft>
                <a:spcPts val="0"/>
              </a:spcAft>
              <a:buAutoNum type="arabicPeriod"/>
              <a:defRPr/>
            </a:pPr>
            <a:r>
              <a:rPr lang="en-US" dirty="0" smtClean="0"/>
              <a:t>Mental health is not being free of mental disorders</a:t>
            </a:r>
          </a:p>
          <a:p>
            <a:pPr marL="789940" indent="-514350" algn="justLow" eaLnBrk="1" fontAlgn="auto" hangingPunct="1">
              <a:lnSpc>
                <a:spcPct val="130000"/>
              </a:lnSpc>
              <a:spcAft>
                <a:spcPts val="0"/>
              </a:spcAft>
              <a:buAutoNum type="arabicPeriod"/>
              <a:defRPr/>
            </a:pPr>
            <a:r>
              <a:rPr lang="en-US" dirty="0" smtClean="0"/>
              <a:t>Mental illnesses are of considerable magnitude, likely to increase in the future and result in serious consequences to individuals and family</a:t>
            </a:r>
          </a:p>
          <a:p>
            <a:pPr marL="789940" indent="-514350" algn="justLow" eaLnBrk="1" fontAlgn="auto" hangingPunct="1">
              <a:lnSpc>
                <a:spcPct val="130000"/>
              </a:lnSpc>
              <a:spcAft>
                <a:spcPts val="0"/>
              </a:spcAft>
              <a:buAutoNum type="arabicPeriod"/>
              <a:defRPr/>
            </a:pPr>
            <a:r>
              <a:rPr lang="en-US" dirty="0" smtClean="0"/>
              <a:t>Mental illnesses in KSA contribute to 27.9% of YLD and 15.5% of DALYs</a:t>
            </a:r>
          </a:p>
          <a:p>
            <a:pPr marL="789940" indent="-514350" algn="justLow">
              <a:lnSpc>
                <a:spcPct val="130000"/>
              </a:lnSpc>
              <a:buAutoNum type="arabicPeriod"/>
              <a:defRPr/>
            </a:pPr>
            <a:r>
              <a:rPr lang="en-US" dirty="0"/>
              <a:t>Mental illnesses adversely affect the life of people affected, their families and place a significant burden on the country’s economy and healthcare system</a:t>
            </a:r>
          </a:p>
          <a:p>
            <a:pPr marL="789940" indent="-514350" algn="justLow">
              <a:lnSpc>
                <a:spcPct val="130000"/>
              </a:lnSpc>
              <a:buAutoNum type="arabicPeriod"/>
              <a:defRPr/>
            </a:pPr>
            <a:r>
              <a:rPr lang="en-US" dirty="0"/>
              <a:t>Stigma is associated with mental illnesses resulting in refusal of seeking care and delay recovery </a:t>
            </a:r>
          </a:p>
          <a:p>
            <a:pPr marL="789940" indent="-514350" algn="justLow" eaLnBrk="1" fontAlgn="auto" hangingPunct="1">
              <a:lnSpc>
                <a:spcPct val="130000"/>
              </a:lnSpc>
              <a:spcAft>
                <a:spcPts val="0"/>
              </a:spcAft>
              <a:buAutoNum type="arabicPeriod"/>
              <a:defRPr/>
            </a:pPr>
            <a:r>
              <a:rPr lang="en-US" dirty="0" smtClean="0"/>
              <a:t>Stigma associated with mental illnesses limits access to quality care, increases isolation of patients and families, delay recovery</a:t>
            </a:r>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 xmlns:p14="http://schemas.microsoft.com/office/powerpoint/2010/main" val="1078378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Summary </a:t>
            </a:r>
          </a:p>
        </p:txBody>
      </p:sp>
      <p:sp>
        <p:nvSpPr>
          <p:cNvPr id="5" name="Content Placeholder 4"/>
          <p:cNvSpPr>
            <a:spLocks noGrp="1"/>
          </p:cNvSpPr>
          <p:nvPr>
            <p:ph sz="quarter" idx="1"/>
          </p:nvPr>
        </p:nvSpPr>
        <p:spPr>
          <a:xfrm>
            <a:off x="549638" y="1752600"/>
            <a:ext cx="8969692" cy="4724400"/>
          </a:xfrm>
        </p:spPr>
        <p:txBody>
          <a:bodyPr>
            <a:normAutofit fontScale="62500" lnSpcReduction="20000"/>
          </a:bodyPr>
          <a:lstStyle/>
          <a:p>
            <a:pPr marL="789940" indent="-514350" algn="justLow" eaLnBrk="1" fontAlgn="auto" hangingPunct="1">
              <a:lnSpc>
                <a:spcPct val="130000"/>
              </a:lnSpc>
              <a:spcAft>
                <a:spcPts val="0"/>
              </a:spcAft>
              <a:buFont typeface="+mj-lt"/>
              <a:buAutoNum type="arabicPeriod" startAt="7"/>
              <a:defRPr/>
            </a:pPr>
            <a:r>
              <a:rPr lang="en-US" dirty="0" smtClean="0"/>
              <a:t>Mental illnesses result from the interaction of several factors and have its roots during the childhood period</a:t>
            </a:r>
          </a:p>
          <a:p>
            <a:pPr marL="789940" indent="-514350" algn="justLow" eaLnBrk="1" fontAlgn="auto" hangingPunct="1">
              <a:lnSpc>
                <a:spcPct val="130000"/>
              </a:lnSpc>
              <a:spcAft>
                <a:spcPts val="0"/>
              </a:spcAft>
              <a:buAutoNum type="arabicPeriod" startAt="7"/>
              <a:defRPr/>
            </a:pPr>
            <a:r>
              <a:rPr lang="en-US" dirty="0" smtClean="0"/>
              <a:t>KSA allocate 4% of healthcare budget to mental illnesses; 78% is directed to mental hospitals</a:t>
            </a:r>
          </a:p>
          <a:p>
            <a:pPr marL="789940" indent="-514350" algn="justLow" eaLnBrk="1" fontAlgn="auto" hangingPunct="1">
              <a:lnSpc>
                <a:spcPct val="130000"/>
              </a:lnSpc>
              <a:spcAft>
                <a:spcPts val="0"/>
              </a:spcAft>
              <a:buAutoNum type="arabicPeriod" startAt="7"/>
              <a:defRPr/>
            </a:pPr>
            <a:r>
              <a:rPr lang="en-US" dirty="0" smtClean="0"/>
              <a:t>Mental illnesses that form the main burden are not preventable at the primary level based on evidence</a:t>
            </a:r>
          </a:p>
          <a:p>
            <a:pPr marL="789940" indent="-514350" algn="justLow" eaLnBrk="1" fontAlgn="auto" hangingPunct="1">
              <a:lnSpc>
                <a:spcPct val="130000"/>
              </a:lnSpc>
              <a:spcAft>
                <a:spcPts val="0"/>
              </a:spcAft>
              <a:buAutoNum type="arabicPeriod" startAt="7"/>
              <a:defRPr/>
            </a:pPr>
            <a:r>
              <a:rPr lang="en-US" dirty="0" smtClean="0"/>
              <a:t>Most of childhood behavioral disorders are preventable at the primary level by good parenting, interactive schools and supporting social network</a:t>
            </a:r>
          </a:p>
          <a:p>
            <a:pPr marL="789940" indent="-514350" algn="justLow" eaLnBrk="1" fontAlgn="auto" hangingPunct="1">
              <a:lnSpc>
                <a:spcPct val="130000"/>
              </a:lnSpc>
              <a:spcAft>
                <a:spcPts val="0"/>
              </a:spcAft>
              <a:buAutoNum type="arabicPeriod" startAt="7"/>
              <a:defRPr/>
            </a:pPr>
            <a:r>
              <a:rPr lang="en-US" dirty="0" smtClean="0"/>
              <a:t>Mental health services are provided at PHC, community hospitals, general hospitals and mental hospitals</a:t>
            </a:r>
          </a:p>
          <a:p>
            <a:pPr marL="789940" indent="-514350" algn="justLow" eaLnBrk="1" fontAlgn="auto" hangingPunct="1">
              <a:lnSpc>
                <a:spcPct val="130000"/>
              </a:lnSpc>
              <a:spcAft>
                <a:spcPts val="0"/>
              </a:spcAft>
              <a:buAutoNum type="arabicPeriod" startAt="7"/>
              <a:defRPr/>
            </a:pPr>
            <a:r>
              <a:rPr lang="en-US" dirty="0" smtClean="0"/>
              <a:t>Detection, treatment and follow up of mental illness is cost effective in view of their presence in PHC, shortage and cost of specialized care</a:t>
            </a:r>
            <a:r>
              <a:rPr lang="en-US" sz="2000" i="1" dirty="0" smtClean="0"/>
              <a:t>							</a:t>
            </a:r>
            <a:endParaRPr lang="en-US" dirty="0" smtClean="0"/>
          </a:p>
          <a:p>
            <a:pPr marL="789940" indent="-514350" algn="justLow" eaLnBrk="1" fontAlgn="auto" hangingPunct="1">
              <a:lnSpc>
                <a:spcPct val="130000"/>
              </a:lnSpc>
              <a:spcAft>
                <a:spcPts val="0"/>
              </a:spcAft>
              <a:buFont typeface="+mj-lt"/>
              <a:buAutoNum type="arabicPeriod" startAt="7"/>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 xmlns:p14="http://schemas.microsoft.com/office/powerpoint/2010/main" val="542477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pPr eaLnBrk="1" hangingPunct="1"/>
            <a:r>
              <a:rPr lang="en-US" b="1" dirty="0" smtClean="0"/>
              <a:t>DSM IV-TR Classification of Mental Disorders: Multi-axial System (2000)</a:t>
            </a:r>
          </a:p>
        </p:txBody>
      </p:sp>
      <p:sp>
        <p:nvSpPr>
          <p:cNvPr id="5" name="Content Placeholder 4"/>
          <p:cNvSpPr>
            <a:spLocks noGrp="1"/>
          </p:cNvSpPr>
          <p:nvPr>
            <p:ph sz="quarter" idx="1"/>
          </p:nvPr>
        </p:nvSpPr>
        <p:spPr>
          <a:xfrm>
            <a:off x="549638" y="1752600"/>
            <a:ext cx="8969692" cy="4724400"/>
          </a:xfrm>
        </p:spPr>
        <p:txBody>
          <a:bodyPr>
            <a:normAutofit lnSpcReduction="10000"/>
          </a:bodyPr>
          <a:lstStyle/>
          <a:p>
            <a:pPr marL="1089025" indent="-349250">
              <a:spcBef>
                <a:spcPts val="1200"/>
              </a:spcBef>
              <a:spcAft>
                <a:spcPts val="600"/>
              </a:spcAft>
              <a:buFont typeface="Arial" pitchFamily="34" charset="0"/>
              <a:buChar char="•"/>
              <a:tabLst>
                <a:tab pos="968375" algn="l"/>
                <a:tab pos="1263650" algn="l"/>
              </a:tabLst>
            </a:pPr>
            <a:endParaRPr lang="en-US" sz="2400" dirty="0" smtClean="0"/>
          </a:p>
          <a:p>
            <a:pPr marL="1089025" indent="-349250">
              <a:spcBef>
                <a:spcPts val="1200"/>
              </a:spcBef>
              <a:spcAft>
                <a:spcPts val="600"/>
              </a:spcAft>
              <a:buFont typeface="Arial" pitchFamily="34" charset="0"/>
              <a:buChar char="•"/>
              <a:tabLst>
                <a:tab pos="968375" algn="l"/>
                <a:tab pos="1263650" algn="l"/>
              </a:tabLst>
            </a:pPr>
            <a:r>
              <a:rPr lang="en-US" sz="2400" dirty="0" smtClean="0"/>
              <a:t>Axis I:		Clinical </a:t>
            </a:r>
            <a:r>
              <a:rPr lang="en-US" sz="2400" dirty="0"/>
              <a:t>Disorders, </a:t>
            </a:r>
          </a:p>
          <a:p>
            <a:pPr marL="739775" indent="0">
              <a:spcBef>
                <a:spcPts val="1200"/>
              </a:spcBef>
              <a:spcAft>
                <a:spcPts val="600"/>
              </a:spcAft>
              <a:buNone/>
              <a:tabLst>
                <a:tab pos="968375" algn="l"/>
                <a:tab pos="1263650" algn="l"/>
              </a:tabLst>
            </a:pPr>
            <a:r>
              <a:rPr lang="en-US" sz="2400" dirty="0" smtClean="0"/>
              <a:t>				Other conditions that may be a focus of clinical 				attention</a:t>
            </a:r>
            <a:endParaRPr lang="en-US" sz="2400" dirty="0"/>
          </a:p>
          <a:p>
            <a:pPr marL="1089025" indent="-349250">
              <a:spcBef>
                <a:spcPts val="1200"/>
              </a:spcBef>
              <a:spcAft>
                <a:spcPts val="600"/>
              </a:spcAft>
              <a:buFont typeface="Arial" pitchFamily="34" charset="0"/>
              <a:buChar char="•"/>
              <a:tabLst>
                <a:tab pos="968375" algn="l"/>
                <a:tab pos="1263650" algn="l"/>
              </a:tabLst>
            </a:pPr>
            <a:r>
              <a:rPr lang="en-US" sz="2400" dirty="0">
                <a:solidFill>
                  <a:schemeClr val="accent2">
                    <a:lumMod val="75000"/>
                  </a:schemeClr>
                </a:solidFill>
              </a:rPr>
              <a:t>Axis </a:t>
            </a:r>
            <a:r>
              <a:rPr lang="en-US" sz="2400" dirty="0" smtClean="0">
                <a:solidFill>
                  <a:schemeClr val="accent2">
                    <a:lumMod val="75000"/>
                  </a:schemeClr>
                </a:solidFill>
              </a:rPr>
              <a:t>II:	Personality </a:t>
            </a:r>
            <a:r>
              <a:rPr lang="en-US" sz="2400" dirty="0">
                <a:solidFill>
                  <a:schemeClr val="accent2">
                    <a:lumMod val="75000"/>
                  </a:schemeClr>
                </a:solidFill>
              </a:rPr>
              <a:t>Disorders, Cognitive disability</a:t>
            </a:r>
          </a:p>
          <a:p>
            <a:pPr marL="1089025" indent="-349250">
              <a:spcBef>
                <a:spcPts val="1200"/>
              </a:spcBef>
              <a:spcAft>
                <a:spcPts val="600"/>
              </a:spcAft>
              <a:buFont typeface="Arial" pitchFamily="34" charset="0"/>
              <a:buChar char="•"/>
              <a:tabLst>
                <a:tab pos="968375" algn="l"/>
                <a:tab pos="1263650" algn="l"/>
              </a:tabLst>
            </a:pPr>
            <a:r>
              <a:rPr lang="en-US" sz="2400" dirty="0"/>
              <a:t>Axis </a:t>
            </a:r>
            <a:r>
              <a:rPr lang="en-US" sz="2400" dirty="0" smtClean="0"/>
              <a:t>III:	General </a:t>
            </a:r>
            <a:r>
              <a:rPr lang="en-US" sz="2400" dirty="0"/>
              <a:t>Medical Conditions</a:t>
            </a:r>
          </a:p>
          <a:p>
            <a:pPr marL="1089025" indent="-349250">
              <a:spcBef>
                <a:spcPts val="1200"/>
              </a:spcBef>
              <a:spcAft>
                <a:spcPts val="600"/>
              </a:spcAft>
              <a:buFont typeface="Arial" pitchFamily="34" charset="0"/>
              <a:buChar char="•"/>
              <a:tabLst>
                <a:tab pos="968375" algn="l"/>
                <a:tab pos="1263650" algn="l"/>
              </a:tabLst>
            </a:pPr>
            <a:r>
              <a:rPr lang="en-US" sz="2400" dirty="0"/>
              <a:t>Axis </a:t>
            </a:r>
            <a:r>
              <a:rPr lang="en-US" sz="2400" dirty="0" smtClean="0"/>
              <a:t>IV:	Psychosocial </a:t>
            </a:r>
            <a:r>
              <a:rPr lang="en-US" sz="2400" dirty="0"/>
              <a:t>and Environmental Problems</a:t>
            </a:r>
          </a:p>
          <a:p>
            <a:pPr marL="1089025" indent="-349250">
              <a:spcBef>
                <a:spcPts val="1200"/>
              </a:spcBef>
              <a:spcAft>
                <a:spcPts val="600"/>
              </a:spcAft>
              <a:buFont typeface="Arial" pitchFamily="34" charset="0"/>
              <a:buChar char="•"/>
              <a:tabLst>
                <a:tab pos="968375" algn="l"/>
                <a:tab pos="1263650" algn="l"/>
              </a:tabLst>
            </a:pPr>
            <a:r>
              <a:rPr lang="en-US" sz="2400" dirty="0"/>
              <a:t>Axis </a:t>
            </a:r>
            <a:r>
              <a:rPr lang="en-US" sz="2400" dirty="0" smtClean="0"/>
              <a:t>V:	Global </a:t>
            </a:r>
            <a:r>
              <a:rPr lang="en-US" sz="2400" dirty="0"/>
              <a:t>Assessment of Functioning</a:t>
            </a:r>
          </a:p>
          <a:p>
            <a:pPr marL="275590" indent="0" algn="justLow" eaLnBrk="1" fontAlgn="auto" hangingPunct="1">
              <a:lnSpc>
                <a:spcPct val="130000"/>
              </a:lnSpc>
              <a:spcAft>
                <a:spcPts val="0"/>
              </a:spcAft>
              <a:buNone/>
              <a:defRPr/>
            </a:pPr>
            <a:r>
              <a:rPr lang="en-US" sz="2000" i="1" dirty="0" smtClean="0"/>
              <a:t>					</a:t>
            </a:r>
            <a:endParaRPr lang="en-US" dirty="0" smtClean="0"/>
          </a:p>
          <a:p>
            <a:pPr marL="789940" indent="-514350" algn="justLow" eaLnBrk="1" fontAlgn="auto" hangingPunct="1">
              <a:lnSpc>
                <a:spcPct val="130000"/>
              </a:lnSpc>
              <a:spcAft>
                <a:spcPts val="0"/>
              </a:spcAft>
              <a:buFont typeface="+mj-lt"/>
              <a:buAutoNum type="arabicPeriod" startAt="7"/>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 xmlns:p14="http://schemas.microsoft.com/office/powerpoint/2010/main" val="1059901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t>DSM IV-TR Classification of Mental Disorders</a:t>
            </a:r>
          </a:p>
        </p:txBody>
      </p:sp>
      <p:sp>
        <p:nvSpPr>
          <p:cNvPr id="5" name="Content Placeholder 4"/>
          <p:cNvSpPr>
            <a:spLocks noGrp="1"/>
          </p:cNvSpPr>
          <p:nvPr>
            <p:ph sz="quarter" idx="1"/>
          </p:nvPr>
        </p:nvSpPr>
        <p:spPr>
          <a:xfrm>
            <a:off x="612082" y="1676400"/>
            <a:ext cx="8969692" cy="5181600"/>
          </a:xfrm>
        </p:spPr>
        <p:txBody>
          <a:bodyPr>
            <a:normAutofit fontScale="92500" lnSpcReduction="20000"/>
          </a:bodyPr>
          <a:lstStyle/>
          <a:p>
            <a:pPr lvl="0">
              <a:buFont typeface="Arial" pitchFamily="34" charset="0"/>
              <a:buChar char="•"/>
            </a:pPr>
            <a:r>
              <a:rPr lang="en-US" sz="2400" dirty="0"/>
              <a:t>Disorders Usually First Diagnosed in Infancy, Childhood, or </a:t>
            </a:r>
            <a:r>
              <a:rPr lang="en-US" sz="2400" dirty="0" smtClean="0"/>
              <a:t>Adolescence</a:t>
            </a:r>
          </a:p>
          <a:p>
            <a:pPr lvl="0">
              <a:buFont typeface="Arial" pitchFamily="34" charset="0"/>
              <a:buChar char="•"/>
            </a:pPr>
            <a:r>
              <a:rPr lang="en-US" sz="2400" dirty="0" smtClean="0"/>
              <a:t>Delirium</a:t>
            </a:r>
            <a:r>
              <a:rPr lang="en-US" sz="2400" dirty="0"/>
              <a:t>, Dementia, and Amnestic and Other Cognitive Disorders</a:t>
            </a:r>
          </a:p>
          <a:p>
            <a:pPr lvl="0">
              <a:buFont typeface="Arial" pitchFamily="34" charset="0"/>
              <a:buChar char="•"/>
            </a:pPr>
            <a:r>
              <a:rPr lang="en-US" sz="2400" dirty="0"/>
              <a:t>Substance-Related Disorders</a:t>
            </a:r>
          </a:p>
          <a:p>
            <a:pPr lvl="0">
              <a:buFont typeface="Arial" pitchFamily="34" charset="0"/>
              <a:buChar char="•"/>
            </a:pPr>
            <a:r>
              <a:rPr lang="en-US" sz="2400" dirty="0"/>
              <a:t>Schizophrenia and Other Psychotic </a:t>
            </a:r>
            <a:r>
              <a:rPr lang="en-US" sz="2400" dirty="0" smtClean="0"/>
              <a:t>Disorders</a:t>
            </a:r>
          </a:p>
          <a:p>
            <a:pPr lvl="0">
              <a:buFont typeface="Arial" pitchFamily="34" charset="0"/>
              <a:buChar char="•"/>
            </a:pPr>
            <a:r>
              <a:rPr lang="en-US" sz="2400" dirty="0" smtClean="0"/>
              <a:t>Mood Disorders (Depression with its subtypes) </a:t>
            </a:r>
            <a:endParaRPr lang="en-US" sz="2400" dirty="0"/>
          </a:p>
          <a:p>
            <a:pPr lvl="0">
              <a:buFont typeface="Arial" pitchFamily="34" charset="0"/>
              <a:buChar char="•"/>
            </a:pPr>
            <a:r>
              <a:rPr lang="en-US" sz="2400" dirty="0"/>
              <a:t>Anxiety </a:t>
            </a:r>
            <a:r>
              <a:rPr lang="en-US" sz="2400" dirty="0" smtClean="0"/>
              <a:t>Disorders </a:t>
            </a:r>
          </a:p>
          <a:p>
            <a:pPr lvl="0">
              <a:buFont typeface="Arial" pitchFamily="34" charset="0"/>
              <a:buChar char="•"/>
            </a:pPr>
            <a:r>
              <a:rPr lang="en-US" sz="2400" dirty="0" smtClean="0"/>
              <a:t>Somatoform disorders</a:t>
            </a:r>
          </a:p>
          <a:p>
            <a:pPr lvl="0">
              <a:buFont typeface="Arial" pitchFamily="34" charset="0"/>
              <a:buChar char="•"/>
            </a:pPr>
            <a:r>
              <a:rPr lang="en-US" sz="2400" dirty="0" smtClean="0"/>
              <a:t>Dissociative Disorder</a:t>
            </a:r>
            <a:endParaRPr lang="en-US" sz="2400" dirty="0"/>
          </a:p>
          <a:p>
            <a:pPr lvl="0">
              <a:buFont typeface="Arial" pitchFamily="34" charset="0"/>
              <a:buChar char="•"/>
            </a:pPr>
            <a:r>
              <a:rPr lang="en-US" sz="2400" dirty="0"/>
              <a:t>Sexual and Gender Identity </a:t>
            </a:r>
            <a:r>
              <a:rPr lang="en-US" sz="2400" dirty="0" smtClean="0"/>
              <a:t>Disorders</a:t>
            </a:r>
          </a:p>
          <a:p>
            <a:pPr lvl="0">
              <a:buFont typeface="Arial" pitchFamily="34" charset="0"/>
              <a:buChar char="•"/>
            </a:pPr>
            <a:r>
              <a:rPr lang="en-US" sz="2400" dirty="0" smtClean="0"/>
              <a:t>Eating Disorders</a:t>
            </a:r>
            <a:endParaRPr lang="en-US" sz="2400" dirty="0"/>
          </a:p>
          <a:p>
            <a:pPr lvl="0">
              <a:buFont typeface="Arial" pitchFamily="34" charset="0"/>
              <a:buChar char="•"/>
            </a:pPr>
            <a:r>
              <a:rPr lang="en-US" sz="2400" dirty="0"/>
              <a:t>Sleep </a:t>
            </a:r>
            <a:r>
              <a:rPr lang="en-US" sz="2400" dirty="0" smtClean="0"/>
              <a:t>Disorders</a:t>
            </a:r>
            <a:endParaRPr lang="en-US" sz="2400" dirty="0"/>
          </a:p>
          <a:p>
            <a:pPr lvl="0">
              <a:buFont typeface="Arial" pitchFamily="34" charset="0"/>
              <a:buChar char="•"/>
            </a:pPr>
            <a:r>
              <a:rPr lang="en-US" sz="2400" dirty="0"/>
              <a:t>Personality </a:t>
            </a:r>
            <a:r>
              <a:rPr lang="en-US" sz="2400" dirty="0" smtClean="0"/>
              <a:t>Disorders</a:t>
            </a:r>
          </a:p>
          <a:p>
            <a:pPr lvl="0">
              <a:buFont typeface="Arial" pitchFamily="34" charset="0"/>
              <a:buChar char="•"/>
            </a:pPr>
            <a:r>
              <a:rPr lang="en-US" sz="2400" dirty="0" smtClean="0"/>
              <a:t>Other </a:t>
            </a:r>
            <a:r>
              <a:rPr lang="en-US" sz="2400" dirty="0"/>
              <a:t>Conditions That May Be a Focus of Clinical Attention: relational problem (parents/sibs/spouse), problems related to abuse and </a:t>
            </a:r>
            <a:r>
              <a:rPr lang="en-US" sz="2400" dirty="0" smtClean="0"/>
              <a:t>neglect</a:t>
            </a:r>
            <a:r>
              <a:rPr lang="en-US" sz="2000" i="1" dirty="0" smtClean="0"/>
              <a:t>	</a:t>
            </a: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 xmlns:p14="http://schemas.microsoft.com/office/powerpoint/2010/main" val="1840270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pPr eaLnBrk="1" hangingPunct="1"/>
            <a:r>
              <a:rPr lang="en-US" b="1" dirty="0" smtClean="0"/>
              <a:t>DSM V Classification of Mental Disorders (2013)</a:t>
            </a:r>
          </a:p>
        </p:txBody>
      </p:sp>
      <p:sp>
        <p:nvSpPr>
          <p:cNvPr id="5" name="Content Placeholder 4"/>
          <p:cNvSpPr>
            <a:spLocks noGrp="1"/>
          </p:cNvSpPr>
          <p:nvPr>
            <p:ph sz="quarter" idx="1"/>
          </p:nvPr>
        </p:nvSpPr>
        <p:spPr>
          <a:xfrm>
            <a:off x="549638" y="1752600"/>
            <a:ext cx="8969692" cy="4724400"/>
          </a:xfrm>
        </p:spPr>
        <p:txBody>
          <a:bodyPr>
            <a:normAutofit/>
          </a:bodyPr>
          <a:lstStyle/>
          <a:p>
            <a:pPr marL="275590" indent="0" algn="justLow" eaLnBrk="1" fontAlgn="auto" hangingPunct="1">
              <a:lnSpc>
                <a:spcPct val="130000"/>
              </a:lnSpc>
              <a:spcAft>
                <a:spcPts val="0"/>
              </a:spcAft>
              <a:buNone/>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 xmlns:p14="http://schemas.microsoft.com/office/powerpoint/2010/main" val="800334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625444" y="642918"/>
            <a:ext cx="8886640" cy="990600"/>
          </a:xfrm>
        </p:spPr>
        <p:txBody>
          <a:bodyPr/>
          <a:lstStyle/>
          <a:p>
            <a:pPr eaLnBrk="1" hangingPunct="1"/>
            <a:r>
              <a:rPr lang="en-US" b="1" dirty="0" smtClean="0"/>
              <a:t>Definition of mental health</a:t>
            </a:r>
          </a:p>
        </p:txBody>
      </p:sp>
      <p:sp>
        <p:nvSpPr>
          <p:cNvPr id="5" name="Content Placeholder 4"/>
          <p:cNvSpPr>
            <a:spLocks noGrp="1"/>
          </p:cNvSpPr>
          <p:nvPr>
            <p:ph sz="quarter" idx="1"/>
          </p:nvPr>
        </p:nvSpPr>
        <p:spPr>
          <a:xfrm>
            <a:off x="549638" y="1752600"/>
            <a:ext cx="8969692" cy="4724400"/>
          </a:xfrm>
        </p:spPr>
        <p:txBody>
          <a:bodyPr>
            <a:normAutofit/>
          </a:bodyPr>
          <a:lstStyle/>
          <a:p>
            <a:pPr marL="182880" indent="-182880" fontAlgn="auto">
              <a:spcAft>
                <a:spcPts val="0"/>
              </a:spcAft>
              <a:buFont typeface="Arial" pitchFamily="34" charset="0"/>
              <a:buChar char="•"/>
              <a:defRPr/>
            </a:pPr>
            <a:r>
              <a:rPr lang="en-US" dirty="0" smtClean="0"/>
              <a:t>State </a:t>
            </a:r>
            <a:r>
              <a:rPr lang="en-US" dirty="0"/>
              <a:t>of successful performance of mental function,</a:t>
            </a:r>
          </a:p>
          <a:p>
            <a:pPr marL="182880" indent="-182880" fontAlgn="auto">
              <a:spcAft>
                <a:spcPts val="0"/>
              </a:spcAft>
              <a:buFont typeface="Arial" pitchFamily="34" charset="0"/>
              <a:buChar char="•"/>
              <a:defRPr/>
            </a:pPr>
            <a:r>
              <a:rPr lang="en-US" dirty="0"/>
              <a:t>resulting in productive activities, </a:t>
            </a:r>
          </a:p>
          <a:p>
            <a:pPr marL="182880" indent="-182880" fontAlgn="auto">
              <a:spcAft>
                <a:spcPts val="0"/>
              </a:spcAft>
              <a:buFont typeface="Arial" pitchFamily="34" charset="0"/>
              <a:buChar char="•"/>
              <a:defRPr/>
            </a:pPr>
            <a:r>
              <a:rPr lang="en-US" dirty="0"/>
              <a:t>fulfilling relationships with people, and </a:t>
            </a:r>
          </a:p>
          <a:p>
            <a:pPr marL="182880" indent="-182880" fontAlgn="auto">
              <a:spcAft>
                <a:spcPts val="0"/>
              </a:spcAft>
              <a:buFont typeface="Arial" pitchFamily="34" charset="0"/>
              <a:buChar char="•"/>
              <a:defRPr/>
            </a:pPr>
            <a:r>
              <a:rPr lang="en-US" dirty="0"/>
              <a:t>the ability to adapt to change and</a:t>
            </a:r>
          </a:p>
          <a:p>
            <a:pPr marL="182880" indent="-182880" fontAlgn="auto">
              <a:spcAft>
                <a:spcPts val="0"/>
              </a:spcAft>
              <a:buFont typeface="Arial" pitchFamily="34" charset="0"/>
              <a:buChar char="•"/>
              <a:defRPr/>
            </a:pPr>
            <a:r>
              <a:rPr lang="en-US" dirty="0"/>
              <a:t>to cope with adversity” </a:t>
            </a:r>
          </a:p>
          <a:p>
            <a:pPr marL="182880" indent="-182880" fontAlgn="auto">
              <a:spcAft>
                <a:spcPts val="0"/>
              </a:spcAft>
              <a:buFont typeface="Wingdings" pitchFamily="2" charset="2"/>
              <a:buNone/>
              <a:defRPr/>
            </a:pPr>
            <a:endParaRPr lang="en-US" dirty="0"/>
          </a:p>
          <a:p>
            <a:pPr marL="0" indent="0" algn="r" fontAlgn="auto">
              <a:spcAft>
                <a:spcPts val="0"/>
              </a:spcAft>
              <a:buNone/>
              <a:defRPr/>
            </a:pPr>
            <a:r>
              <a:rPr lang="en-US" sz="2000" i="1" dirty="0"/>
              <a:t>Surgeon General David </a:t>
            </a:r>
            <a:r>
              <a:rPr lang="en-US" sz="2000" i="1" dirty="0" err="1"/>
              <a:t>Satcher</a:t>
            </a:r>
            <a:r>
              <a:rPr lang="en-US" sz="2000" i="1" dirty="0"/>
              <a:t>, </a:t>
            </a:r>
            <a:r>
              <a:rPr lang="en-US" sz="2000" i="1" dirty="0" smtClean="0"/>
              <a:t>1999</a:t>
            </a:r>
            <a:endParaRPr lang="en-US" dirty="0"/>
          </a:p>
          <a:p>
            <a:pPr marL="789940" indent="-514350" algn="justLow" eaLnBrk="1" fontAlgn="auto" hangingPunct="1">
              <a:lnSpc>
                <a:spcPct val="130000"/>
              </a:lnSpc>
              <a:spcAft>
                <a:spcPts val="0"/>
              </a:spcAft>
              <a:buFont typeface="+mj-lt"/>
              <a:buAutoNum type="arabicPeriod"/>
              <a:defRPr/>
            </a:pPr>
            <a:endParaRPr lang="en-US" dirty="0" smtClean="0"/>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 xmlns:p14="http://schemas.microsoft.com/office/powerpoint/2010/main" val="2591439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a:bodyPr>
          <a:lstStyle/>
          <a:p>
            <a:pPr eaLnBrk="1" hangingPunct="1"/>
            <a:r>
              <a:rPr lang="en-US" b="1" dirty="0" smtClean="0"/>
              <a:t>Achieving positive mental health</a:t>
            </a:r>
          </a:p>
        </p:txBody>
      </p:sp>
      <p:sp>
        <p:nvSpPr>
          <p:cNvPr id="5" name="Content Placeholder 4"/>
          <p:cNvSpPr>
            <a:spLocks noGrp="1"/>
          </p:cNvSpPr>
          <p:nvPr>
            <p:ph sz="quarter" idx="1"/>
          </p:nvPr>
        </p:nvSpPr>
        <p:spPr>
          <a:xfrm>
            <a:off x="3297174" y="1752600"/>
            <a:ext cx="2747537" cy="4953000"/>
          </a:xfrm>
        </p:spPr>
        <p:txBody>
          <a:bodyPr>
            <a:normAutofit/>
          </a:bodyPr>
          <a:lstStyle/>
          <a:p>
            <a:pPr marL="0" indent="0">
              <a:buNone/>
            </a:pPr>
            <a:r>
              <a:rPr lang="en-US" sz="2400" dirty="0" smtClean="0"/>
              <a:t>Individual factors:</a:t>
            </a:r>
          </a:p>
          <a:p>
            <a:pPr>
              <a:buFont typeface="Arial" pitchFamily="34" charset="0"/>
              <a:buChar char="•"/>
            </a:pPr>
            <a:r>
              <a:rPr lang="en-US" sz="2400" dirty="0" smtClean="0"/>
              <a:t>resiliency,</a:t>
            </a:r>
          </a:p>
          <a:p>
            <a:pPr>
              <a:buFont typeface="Arial" pitchFamily="34" charset="0"/>
              <a:buChar char="•"/>
            </a:pPr>
            <a:r>
              <a:rPr lang="en-US" sz="2400" dirty="0" smtClean="0"/>
              <a:t>ability to cope with demands and pressure of life</a:t>
            </a:r>
          </a:p>
        </p:txBody>
      </p:sp>
      <p:sp>
        <p:nvSpPr>
          <p:cNvPr id="6" name="Content Placeholder 4"/>
          <p:cNvSpPr txBox="1">
            <a:spLocks/>
          </p:cNvSpPr>
          <p:nvPr/>
        </p:nvSpPr>
        <p:spPr>
          <a:xfrm>
            <a:off x="736970" y="1752600"/>
            <a:ext cx="2435316" cy="5105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t>Structural factors:</a:t>
            </a:r>
          </a:p>
          <a:p>
            <a:pPr>
              <a:buFont typeface="Arial" pitchFamily="34" charset="0"/>
              <a:buChar char="•"/>
            </a:pPr>
            <a:r>
              <a:rPr lang="en-US" sz="2400" dirty="0" smtClean="0"/>
              <a:t>satisfactory living conditions, </a:t>
            </a:r>
          </a:p>
          <a:p>
            <a:pPr>
              <a:buFont typeface="Arial" pitchFamily="34" charset="0"/>
              <a:buChar char="•"/>
            </a:pPr>
            <a:r>
              <a:rPr lang="en-US" sz="2400" dirty="0" smtClean="0"/>
              <a:t>housing, </a:t>
            </a:r>
          </a:p>
          <a:p>
            <a:pPr>
              <a:buFont typeface="Arial" pitchFamily="34" charset="0"/>
              <a:buChar char="•"/>
            </a:pPr>
            <a:r>
              <a:rPr lang="en-US" sz="2400" dirty="0" smtClean="0"/>
              <a:t>employment, </a:t>
            </a:r>
          </a:p>
          <a:p>
            <a:pPr>
              <a:buFont typeface="Arial" pitchFamily="34" charset="0"/>
              <a:buChar char="•"/>
            </a:pPr>
            <a:r>
              <a:rPr lang="en-US" sz="2400" dirty="0" smtClean="0"/>
              <a:t>transport, </a:t>
            </a:r>
          </a:p>
          <a:p>
            <a:pPr>
              <a:buFont typeface="Arial" pitchFamily="34" charset="0"/>
              <a:buChar char="•"/>
            </a:pPr>
            <a:r>
              <a:rPr lang="en-US" sz="2400" dirty="0" smtClean="0"/>
              <a:t>education</a:t>
            </a:r>
          </a:p>
        </p:txBody>
      </p:sp>
      <p:sp>
        <p:nvSpPr>
          <p:cNvPr id="7" name="Content Placeholder 4"/>
          <p:cNvSpPr txBox="1">
            <a:spLocks/>
          </p:cNvSpPr>
          <p:nvPr/>
        </p:nvSpPr>
        <p:spPr>
          <a:xfrm>
            <a:off x="6606707" y="1752600"/>
            <a:ext cx="2975067" cy="5105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t>Community factors: </a:t>
            </a:r>
          </a:p>
          <a:p>
            <a:pPr>
              <a:buFont typeface="Arial" pitchFamily="34" charset="0"/>
              <a:buChar char="•"/>
            </a:pPr>
            <a:r>
              <a:rPr lang="en-US" sz="2400" dirty="0" smtClean="0"/>
              <a:t>sense of belonging, </a:t>
            </a:r>
          </a:p>
          <a:p>
            <a:pPr>
              <a:buFont typeface="Arial" pitchFamily="34" charset="0"/>
              <a:buChar char="•"/>
            </a:pPr>
            <a:r>
              <a:rPr lang="en-US" sz="2400" dirty="0" smtClean="0"/>
              <a:t>social support</a:t>
            </a:r>
            <a:endParaRPr lang="en-US" sz="2400" dirty="0"/>
          </a:p>
        </p:txBody>
      </p:sp>
    </p:spTree>
    <p:extLst>
      <p:ext uri="{BB962C8B-B14F-4D97-AF65-F5344CB8AC3E}">
        <p14:creationId xmlns="" xmlns:p14="http://schemas.microsoft.com/office/powerpoint/2010/main" val="250693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674526" y="152400"/>
            <a:ext cx="8886640" cy="990600"/>
          </a:xfrm>
        </p:spPr>
        <p:txBody>
          <a:bodyPr>
            <a:normAutofit fontScale="90000"/>
          </a:bodyPr>
          <a:lstStyle/>
          <a:p>
            <a:pPr eaLnBrk="1" hangingPunct="1"/>
            <a:r>
              <a:rPr lang="en-US" b="1" dirty="0" smtClean="0"/>
              <a:t>Magnitude based on point prevalence - global</a:t>
            </a:r>
          </a:p>
        </p:txBody>
      </p:sp>
      <p:sp>
        <p:nvSpPr>
          <p:cNvPr id="5" name="Content Placeholder 4"/>
          <p:cNvSpPr>
            <a:spLocks noGrp="1"/>
          </p:cNvSpPr>
          <p:nvPr>
            <p:ph sz="quarter" idx="1"/>
          </p:nvPr>
        </p:nvSpPr>
        <p:spPr>
          <a:xfrm>
            <a:off x="612082" y="1600200"/>
            <a:ext cx="8969692" cy="5105400"/>
          </a:xfrm>
        </p:spPr>
        <p:txBody>
          <a:bodyPr>
            <a:normAutofit fontScale="77500" lnSpcReduction="20000"/>
          </a:bodyPr>
          <a:lstStyle/>
          <a:p>
            <a:pPr>
              <a:buFont typeface="Arial" pitchFamily="34" charset="0"/>
              <a:buChar char="•"/>
            </a:pPr>
            <a:r>
              <a:rPr lang="en-GB" sz="2800" dirty="0"/>
              <a:t>neuropsychiatric conditions </a:t>
            </a:r>
            <a:r>
              <a:rPr lang="en-GB" sz="2800" dirty="0" smtClean="0"/>
              <a:t>had </a:t>
            </a:r>
            <a:r>
              <a:rPr lang="en-GB" sz="2800" dirty="0"/>
              <a:t>an aggregate </a:t>
            </a:r>
            <a:r>
              <a:rPr lang="en-GB" sz="2800" i="1" dirty="0"/>
              <a:t>point prevalence</a:t>
            </a:r>
            <a:r>
              <a:rPr lang="en-GB" sz="2800" dirty="0"/>
              <a:t> of about 10% for </a:t>
            </a:r>
            <a:r>
              <a:rPr lang="en-GB" sz="2800" dirty="0" smtClean="0"/>
              <a:t>adults (GBD </a:t>
            </a:r>
            <a:r>
              <a:rPr lang="en-GB" sz="2800" dirty="0"/>
              <a:t>2000</a:t>
            </a:r>
            <a:r>
              <a:rPr lang="en-GB" sz="2800" dirty="0" smtClean="0"/>
              <a:t>)</a:t>
            </a:r>
          </a:p>
          <a:p>
            <a:pPr>
              <a:buFont typeface="Arial" pitchFamily="34" charset="0"/>
              <a:buChar char="•"/>
            </a:pPr>
            <a:endParaRPr lang="en-GB" sz="2800" dirty="0" smtClean="0"/>
          </a:p>
          <a:p>
            <a:pPr>
              <a:buFont typeface="Arial" pitchFamily="34" charset="0"/>
              <a:buChar char="•"/>
            </a:pPr>
            <a:r>
              <a:rPr lang="en-GB" sz="2800" dirty="0" smtClean="0"/>
              <a:t>About </a:t>
            </a:r>
            <a:r>
              <a:rPr lang="en-GB" sz="2800" dirty="0"/>
              <a:t>450 million people were estimated to be suffering </a:t>
            </a:r>
            <a:r>
              <a:rPr lang="en-GB" sz="2800" dirty="0" smtClean="0"/>
              <a:t>from neuropsychiatric</a:t>
            </a:r>
            <a:r>
              <a:rPr lang="en-GB" sz="2800" dirty="0"/>
              <a:t> </a:t>
            </a:r>
            <a:r>
              <a:rPr lang="en-GB" sz="2800" dirty="0" smtClean="0"/>
              <a:t>conditions including</a:t>
            </a:r>
          </a:p>
          <a:p>
            <a:pPr lvl="1">
              <a:buFont typeface="Arial" pitchFamily="34" charset="0"/>
              <a:buChar char="•"/>
            </a:pPr>
            <a:r>
              <a:rPr lang="en-GB" sz="2800" dirty="0" smtClean="0"/>
              <a:t>unipolar </a:t>
            </a:r>
            <a:r>
              <a:rPr lang="en-GB" sz="2800" dirty="0"/>
              <a:t>depressive disorders, </a:t>
            </a:r>
            <a:endParaRPr lang="en-GB" sz="2800" dirty="0" smtClean="0"/>
          </a:p>
          <a:p>
            <a:pPr lvl="1">
              <a:buFont typeface="Arial" pitchFamily="34" charset="0"/>
              <a:buChar char="•"/>
            </a:pPr>
            <a:r>
              <a:rPr lang="en-GB" sz="2800" dirty="0" smtClean="0"/>
              <a:t>bipolar affective </a:t>
            </a:r>
            <a:r>
              <a:rPr lang="en-US" sz="2800" dirty="0" smtClean="0"/>
              <a:t>disorder</a:t>
            </a:r>
            <a:r>
              <a:rPr lang="en-US" sz="2800" dirty="0"/>
              <a:t>, </a:t>
            </a:r>
            <a:endParaRPr lang="en-US" sz="2800" dirty="0" smtClean="0"/>
          </a:p>
          <a:p>
            <a:pPr lvl="1">
              <a:buFont typeface="Arial" pitchFamily="34" charset="0"/>
              <a:buChar char="•"/>
            </a:pPr>
            <a:r>
              <a:rPr lang="en-US" sz="2800" dirty="0" smtClean="0"/>
              <a:t>schizophrenia</a:t>
            </a:r>
            <a:r>
              <a:rPr lang="en-US" sz="2800" dirty="0"/>
              <a:t>, </a:t>
            </a:r>
            <a:endParaRPr lang="en-US" sz="2800" dirty="0" smtClean="0"/>
          </a:p>
          <a:p>
            <a:pPr lvl="1">
              <a:buFont typeface="Arial" pitchFamily="34" charset="0"/>
              <a:buChar char="•"/>
            </a:pPr>
            <a:r>
              <a:rPr lang="en-US" sz="2800" dirty="0" smtClean="0">
                <a:solidFill>
                  <a:schemeClr val="accent2">
                    <a:lumMod val="75000"/>
                  </a:schemeClr>
                </a:solidFill>
              </a:rPr>
              <a:t>epilepsy</a:t>
            </a:r>
            <a:r>
              <a:rPr lang="en-US" sz="2800" dirty="0"/>
              <a:t>, </a:t>
            </a:r>
            <a:endParaRPr lang="en-US" sz="2800" dirty="0" smtClean="0"/>
          </a:p>
          <a:p>
            <a:pPr lvl="1">
              <a:buFont typeface="Arial" pitchFamily="34" charset="0"/>
              <a:buChar char="•"/>
            </a:pPr>
            <a:r>
              <a:rPr lang="en-US" sz="2800" dirty="0" smtClean="0"/>
              <a:t>alcohol </a:t>
            </a:r>
            <a:r>
              <a:rPr lang="en-US" sz="2800" dirty="0"/>
              <a:t>and selected drug use disorders, </a:t>
            </a:r>
            <a:endParaRPr lang="en-US" sz="2800" dirty="0" smtClean="0"/>
          </a:p>
          <a:p>
            <a:pPr lvl="1">
              <a:buFont typeface="Arial" pitchFamily="34" charset="0"/>
              <a:buChar char="•"/>
            </a:pPr>
            <a:r>
              <a:rPr lang="en-US" sz="2800" dirty="0" smtClean="0">
                <a:solidFill>
                  <a:schemeClr val="accent2">
                    <a:lumMod val="75000"/>
                  </a:schemeClr>
                </a:solidFill>
              </a:rPr>
              <a:t>Alzheimer’s and </a:t>
            </a:r>
            <a:r>
              <a:rPr lang="en-GB" sz="2800" dirty="0" smtClean="0">
                <a:solidFill>
                  <a:schemeClr val="accent2">
                    <a:lumMod val="75000"/>
                  </a:schemeClr>
                </a:solidFill>
              </a:rPr>
              <a:t>other </a:t>
            </a:r>
            <a:r>
              <a:rPr lang="en-GB" sz="2800" dirty="0">
                <a:solidFill>
                  <a:schemeClr val="accent2">
                    <a:lumMod val="75000"/>
                  </a:schemeClr>
                </a:solidFill>
              </a:rPr>
              <a:t>dementias</a:t>
            </a:r>
            <a:r>
              <a:rPr lang="en-GB" sz="2800" dirty="0"/>
              <a:t>, </a:t>
            </a:r>
            <a:endParaRPr lang="en-GB" sz="2800" dirty="0" smtClean="0"/>
          </a:p>
          <a:p>
            <a:pPr lvl="1">
              <a:buFont typeface="Arial" pitchFamily="34" charset="0"/>
              <a:buChar char="•"/>
            </a:pPr>
            <a:r>
              <a:rPr lang="en-GB" sz="2800" dirty="0" smtClean="0"/>
              <a:t>post </a:t>
            </a:r>
            <a:r>
              <a:rPr lang="en-GB" sz="2800" dirty="0"/>
              <a:t>traumatic stress disorder, </a:t>
            </a:r>
            <a:endParaRPr lang="en-GB" sz="2800" dirty="0" smtClean="0"/>
          </a:p>
          <a:p>
            <a:pPr lvl="1">
              <a:buFont typeface="Arial" pitchFamily="34" charset="0"/>
              <a:buChar char="•"/>
            </a:pPr>
            <a:r>
              <a:rPr lang="en-GB" sz="2800" dirty="0" smtClean="0"/>
              <a:t>obsessive </a:t>
            </a:r>
            <a:r>
              <a:rPr lang="en-GB" sz="2800" dirty="0"/>
              <a:t>and compulsive disorder, </a:t>
            </a:r>
            <a:endParaRPr lang="en-GB" sz="2800" dirty="0" smtClean="0"/>
          </a:p>
          <a:p>
            <a:pPr lvl="1">
              <a:buFont typeface="Arial" pitchFamily="34" charset="0"/>
              <a:buChar char="•"/>
            </a:pPr>
            <a:r>
              <a:rPr lang="en-GB" sz="2800" dirty="0" smtClean="0"/>
              <a:t>panic </a:t>
            </a:r>
            <a:r>
              <a:rPr lang="en-US" sz="2800" dirty="0" smtClean="0"/>
              <a:t>disorder</a:t>
            </a:r>
            <a:r>
              <a:rPr lang="en-US" sz="2800" dirty="0"/>
              <a:t>, </a:t>
            </a:r>
            <a:endParaRPr lang="en-US" sz="2800" dirty="0" smtClean="0"/>
          </a:p>
          <a:p>
            <a:pPr lvl="1">
              <a:buFont typeface="Arial" pitchFamily="34" charset="0"/>
              <a:buChar char="•"/>
            </a:pPr>
            <a:r>
              <a:rPr lang="en-US" sz="2800" dirty="0" smtClean="0"/>
              <a:t>and </a:t>
            </a:r>
            <a:r>
              <a:rPr lang="en-US" sz="2800" dirty="0"/>
              <a:t>primary insomnia.</a:t>
            </a:r>
          </a:p>
          <a:p>
            <a:pPr marL="789940" indent="-514350" algn="justLow" eaLnBrk="1" fontAlgn="auto" hangingPunct="1">
              <a:lnSpc>
                <a:spcPct val="130000"/>
              </a:lnSpc>
              <a:spcAft>
                <a:spcPts val="0"/>
              </a:spcAft>
              <a:buFont typeface="+mj-lt"/>
              <a:buAutoNum type="arabicPeriod"/>
              <a:defRPr/>
            </a:pPr>
            <a:endParaRPr lang="en-US" dirty="0" smtClean="0"/>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 xmlns:p14="http://schemas.microsoft.com/office/powerpoint/2010/main" val="1026535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normAutofit fontScale="90000"/>
          </a:bodyPr>
          <a:lstStyle/>
          <a:p>
            <a:r>
              <a:rPr lang="en-US" b="1" dirty="0" smtClean="0"/>
              <a:t>Magnitude based on life-time prevalence - global</a:t>
            </a:r>
          </a:p>
        </p:txBody>
      </p:sp>
      <p:sp>
        <p:nvSpPr>
          <p:cNvPr id="5" name="Content Placeholder 4"/>
          <p:cNvSpPr>
            <a:spLocks noGrp="1"/>
          </p:cNvSpPr>
          <p:nvPr>
            <p:ph sz="quarter" idx="1"/>
          </p:nvPr>
        </p:nvSpPr>
        <p:spPr>
          <a:xfrm>
            <a:off x="612082" y="1600200"/>
            <a:ext cx="8969692" cy="5105400"/>
          </a:xfrm>
        </p:spPr>
        <p:txBody>
          <a:bodyPr>
            <a:normAutofit/>
          </a:bodyPr>
          <a:lstStyle/>
          <a:p>
            <a:pPr marL="0" indent="0">
              <a:buNone/>
            </a:pPr>
            <a:endParaRPr lang="en-GB" dirty="0" smtClean="0"/>
          </a:p>
          <a:p>
            <a:pPr marL="0" indent="0">
              <a:buNone/>
            </a:pPr>
            <a:r>
              <a:rPr lang="en-GB" dirty="0" smtClean="0"/>
              <a:t>Surveys </a:t>
            </a:r>
            <a:r>
              <a:rPr lang="en-GB" dirty="0"/>
              <a:t>conducted in developed as </a:t>
            </a:r>
            <a:r>
              <a:rPr lang="en-GB" dirty="0" smtClean="0"/>
              <a:t>well as </a:t>
            </a:r>
            <a:r>
              <a:rPr lang="en-GB" dirty="0"/>
              <a:t>developing countries have shown that, during their entire lifetime, more than 25% </a:t>
            </a:r>
            <a:r>
              <a:rPr lang="en-GB" dirty="0" smtClean="0"/>
              <a:t>of individuals </a:t>
            </a:r>
            <a:r>
              <a:rPr lang="en-GB" dirty="0"/>
              <a:t>develop one or more mental or behavioural disorders </a:t>
            </a:r>
            <a:endParaRPr lang="en-GB" dirty="0" smtClean="0"/>
          </a:p>
          <a:p>
            <a:pPr marL="0" indent="0">
              <a:buNone/>
            </a:pPr>
            <a:endParaRPr lang="en-GB" dirty="0"/>
          </a:p>
          <a:p>
            <a:pPr marL="0" indent="0" algn="r">
              <a:buNone/>
            </a:pPr>
            <a:r>
              <a:rPr lang="en-GB" sz="2400" i="1" dirty="0" smtClean="0"/>
              <a:t> (</a:t>
            </a:r>
            <a:r>
              <a:rPr lang="en-GB" sz="2400" i="1" dirty="0" err="1"/>
              <a:t>Regier</a:t>
            </a:r>
            <a:r>
              <a:rPr lang="en-GB" sz="2400" i="1" dirty="0"/>
              <a:t> et al. 1988; </a:t>
            </a:r>
            <a:r>
              <a:rPr lang="en-GB" sz="2400" i="1" dirty="0" smtClean="0"/>
              <a:t>Wells </a:t>
            </a:r>
            <a:r>
              <a:rPr lang="en-US" sz="2400" i="1" dirty="0" smtClean="0"/>
              <a:t>et </a:t>
            </a:r>
            <a:r>
              <a:rPr lang="en-US" sz="2400" i="1" dirty="0"/>
              <a:t>al. 1989; Almeida-</a:t>
            </a:r>
            <a:r>
              <a:rPr lang="en-US" sz="2400" i="1" dirty="0" err="1"/>
              <a:t>Filho</a:t>
            </a:r>
            <a:r>
              <a:rPr lang="en-US" sz="2400" i="1" dirty="0"/>
              <a:t> et al. 1997</a:t>
            </a:r>
            <a:r>
              <a:rPr lang="en-US" sz="2400" i="1" dirty="0" smtClean="0"/>
              <a:t>)</a:t>
            </a:r>
          </a:p>
          <a:p>
            <a:pPr marL="789940" indent="-514350" algn="justLow" eaLnBrk="1" fontAlgn="auto" hangingPunct="1">
              <a:lnSpc>
                <a:spcPct val="130000"/>
              </a:lnSpc>
              <a:spcAft>
                <a:spcPts val="0"/>
              </a:spcAft>
              <a:buFont typeface="+mj-lt"/>
              <a:buAutoNum type="arabicPeriod"/>
              <a:defRPr/>
            </a:pPr>
            <a:endParaRPr lang="en-US" dirty="0" smtClean="0"/>
          </a:p>
          <a:p>
            <a:pPr indent="-44450" algn="justLow" eaLnBrk="1" fontAlgn="auto" hangingPunct="1">
              <a:lnSpc>
                <a:spcPct val="130000"/>
              </a:lnSpc>
              <a:spcAft>
                <a:spcPts val="0"/>
              </a:spcAft>
              <a:buFont typeface="Wingdings 3"/>
              <a:buNone/>
              <a:defRPr/>
            </a:pPr>
            <a:endParaRPr lang="en-US" dirty="0" smtClean="0"/>
          </a:p>
          <a:p>
            <a:pPr marL="274320" indent="-274320" eaLnBrk="1" fontAlgn="auto" hangingPunct="1">
              <a:spcAft>
                <a:spcPts val="0"/>
              </a:spcAft>
              <a:buClr>
                <a:schemeClr val="tx2">
                  <a:lumMod val="50000"/>
                </a:schemeClr>
              </a:buClr>
              <a:buSzPct val="65000"/>
              <a:buFont typeface="Wingdings 3"/>
              <a:buChar char=""/>
              <a:defRPr/>
            </a:pPr>
            <a:endParaRPr lang="en-US" dirty="0">
              <a:solidFill>
                <a:schemeClr val="accent1">
                  <a:lumMod val="50000"/>
                </a:schemeClr>
              </a:solidFill>
            </a:endParaRPr>
          </a:p>
        </p:txBody>
      </p:sp>
    </p:spTree>
    <p:extLst>
      <p:ext uri="{BB962C8B-B14F-4D97-AF65-F5344CB8AC3E}">
        <p14:creationId xmlns="" xmlns:p14="http://schemas.microsoft.com/office/powerpoint/2010/main" val="38144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991042" cy="762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0773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6894"/>
            <a:ext cx="9991042" cy="762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923761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3868</TotalTime>
  <Words>2245</Words>
  <Application>Microsoft Office PowerPoint</Application>
  <PresentationFormat>Custom</PresentationFormat>
  <Paragraphs>365</Paragraphs>
  <Slides>38</Slides>
  <Notes>34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Median</vt:lpstr>
      <vt:lpstr>MENTAL HEALTH</vt:lpstr>
      <vt:lpstr>Learning objectives</vt:lpstr>
      <vt:lpstr>Definition of mental health</vt:lpstr>
      <vt:lpstr>Definition of mental health</vt:lpstr>
      <vt:lpstr>Achieving positive mental health</vt:lpstr>
      <vt:lpstr>Magnitude based on point prevalence - global</vt:lpstr>
      <vt:lpstr>Magnitude based on life-time prevalence - global</vt:lpstr>
      <vt:lpstr>Slide 8</vt:lpstr>
      <vt:lpstr>Slide 9</vt:lpstr>
      <vt:lpstr>Mental disorders contributing to YLD &amp; DALYS – KSA, 2010 </vt:lpstr>
      <vt:lpstr>Contribution of mental illness to YLDs – KSA, 2010</vt:lpstr>
      <vt:lpstr>Contribution of mental illness to DALYs – KSA, 2010</vt:lpstr>
      <vt:lpstr>Consequences of mental illnesses</vt:lpstr>
      <vt:lpstr>Stigma</vt:lpstr>
      <vt:lpstr>Impact of stigma</vt:lpstr>
      <vt:lpstr>Impact of stigma</vt:lpstr>
      <vt:lpstr>Stigma reduction</vt:lpstr>
      <vt:lpstr>Factors contributing to mental illnesses</vt:lpstr>
      <vt:lpstr>Slide 19</vt:lpstr>
      <vt:lpstr>The link between poverty and mental illnesses</vt:lpstr>
      <vt:lpstr>Primary prevention: Exerting control over contributing factors</vt:lpstr>
      <vt:lpstr>Primary prevention: Exerting control over contributing factors</vt:lpstr>
      <vt:lpstr>Secondary prevention</vt:lpstr>
      <vt:lpstr>Principle of treatment</vt:lpstr>
      <vt:lpstr>Services for mental health</vt:lpstr>
      <vt:lpstr>Integration of mental health into primary health care: Justification</vt:lpstr>
      <vt:lpstr>Slide 27</vt:lpstr>
      <vt:lpstr>Slide 28</vt:lpstr>
      <vt:lpstr>Integration of mental health into primary health care: Main strategies</vt:lpstr>
      <vt:lpstr>Mental disorders seen in general clinics in KSA </vt:lpstr>
      <vt:lpstr>Integration of mental health into PHC: experience of Eastern Province (2003 – 2006)</vt:lpstr>
      <vt:lpstr>Integration of mental health into PHC: experience of Eastern Province (2003 – 2006)</vt:lpstr>
      <vt:lpstr>Tertiary prevention</vt:lpstr>
      <vt:lpstr>Summary </vt:lpstr>
      <vt:lpstr>Summary </vt:lpstr>
      <vt:lpstr>DSM IV-TR Classification of Mental Disorders: Multi-axial System (2000)</vt:lpstr>
      <vt:lpstr>DSM IV-TR Classification of Mental Disorders</vt:lpstr>
      <vt:lpstr>DSM V Classification of Mental Disorders (2013)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 M. Youssef</dc:creator>
  <cp:lastModifiedBy>ashry</cp:lastModifiedBy>
  <cp:revision>202</cp:revision>
  <dcterms:created xsi:type="dcterms:W3CDTF">2014-09-07T16:52:42Z</dcterms:created>
  <dcterms:modified xsi:type="dcterms:W3CDTF">2016-04-05T18:49:46Z</dcterms:modified>
</cp:coreProperties>
</file>