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92" r:id="rId4"/>
    <p:sldId id="259" r:id="rId5"/>
    <p:sldId id="260" r:id="rId6"/>
    <p:sldId id="269" r:id="rId7"/>
    <p:sldId id="261" r:id="rId8"/>
    <p:sldId id="262" r:id="rId9"/>
    <p:sldId id="284" r:id="rId10"/>
    <p:sldId id="285" r:id="rId11"/>
    <p:sldId id="263" r:id="rId12"/>
    <p:sldId id="265" r:id="rId13"/>
    <p:sldId id="266" r:id="rId14"/>
    <p:sldId id="273" r:id="rId15"/>
    <p:sldId id="267" r:id="rId16"/>
    <p:sldId id="268" r:id="rId17"/>
    <p:sldId id="270" r:id="rId18"/>
    <p:sldId id="271" r:id="rId19"/>
    <p:sldId id="286" r:id="rId20"/>
    <p:sldId id="288" r:id="rId21"/>
    <p:sldId id="289" r:id="rId22"/>
    <p:sldId id="290" r:id="rId23"/>
    <p:sldId id="291" r:id="rId24"/>
    <p:sldId id="272" r:id="rId25"/>
    <p:sldId id="274" r:id="rId26"/>
    <p:sldId id="275" r:id="rId27"/>
    <p:sldId id="276" r:id="rId28"/>
    <p:sldId id="277" r:id="rId29"/>
    <p:sldId id="278" r:id="rId30"/>
    <p:sldId id="279" r:id="rId31"/>
    <p:sldId id="280" r:id="rId32"/>
    <p:sldId id="281" r:id="rId33"/>
    <p:sldId id="282" r:id="rId34"/>
    <p:sldId id="283" r:id="rId35"/>
    <p:sldId id="264" r:id="rId36"/>
    <p:sldId id="293"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نمط فاتح 1 - تمييز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44" autoAdjust="0"/>
    <p:restoredTop sz="94660"/>
  </p:normalViewPr>
  <p:slideViewPr>
    <p:cSldViewPr>
      <p:cViewPr varScale="1">
        <p:scale>
          <a:sx n="69" d="100"/>
          <a:sy n="69" d="100"/>
        </p:scale>
        <p:origin x="-157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3" name="مستطيل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مستطيل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مستطيل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مستطيل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مستطيل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مستطيل مستدير الزوايا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مستطيل مستدير الزوايا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مستطيل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مستطيل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عنوان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a:xfrm>
            <a:off x="6705600" y="4206240"/>
            <a:ext cx="960120" cy="457200"/>
          </a:xfrm>
        </p:spPr>
        <p:txBody>
          <a:bodyPr/>
          <a:lstStyle/>
          <a:p>
            <a:fld id="{D22C7B84-391D-4619-A947-7F5CD834BB8B}" type="datetimeFigureOut">
              <a:rPr lang="en-US" smtClean="0"/>
              <a:t>1/26/2016</a:t>
            </a:fld>
            <a:endParaRPr lang="en-US"/>
          </a:p>
        </p:txBody>
      </p:sp>
      <p:sp>
        <p:nvSpPr>
          <p:cNvPr id="17" name="عنصر نائب للتذييل 16"/>
          <p:cNvSpPr>
            <a:spLocks noGrp="1"/>
          </p:cNvSpPr>
          <p:nvPr>
            <p:ph type="ftr" sz="quarter" idx="11"/>
          </p:nvPr>
        </p:nvSpPr>
        <p:spPr>
          <a:xfrm>
            <a:off x="5410200" y="4205288"/>
            <a:ext cx="1295400" cy="457200"/>
          </a:xfrm>
        </p:spPr>
        <p:txBody>
          <a:bodyPr/>
          <a:lstStyle/>
          <a:p>
            <a:endParaRPr lang="en-US"/>
          </a:p>
        </p:txBody>
      </p:sp>
      <p:sp>
        <p:nvSpPr>
          <p:cNvPr id="29" name="عنصر نائب لرقم الشريحة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F58EE66B-1BF5-4D7F-AE57-0584A9D5208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D22C7B84-391D-4619-A947-7F5CD834BB8B}" type="datetimeFigureOut">
              <a:rPr lang="en-US" smtClean="0"/>
              <a:t>1/26/2016</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F58EE66B-1BF5-4D7F-AE57-0584A9D5208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781800" y="1143000"/>
            <a:ext cx="1905000" cy="5486400"/>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1143000"/>
            <a:ext cx="6248400" cy="5486400"/>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D22C7B84-391D-4619-A947-7F5CD834BB8B}" type="datetimeFigureOut">
              <a:rPr lang="en-US" smtClean="0"/>
              <a:t>1/26/2016</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F58EE66B-1BF5-4D7F-AE57-0584A9D5208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D22C7B84-391D-4619-A947-7F5CD834BB8B}" type="datetimeFigureOut">
              <a:rPr lang="en-US" smtClean="0"/>
              <a:t>1/26/2016</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F58EE66B-1BF5-4D7F-AE57-0584A9D5208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D22C7B84-391D-4619-A947-7F5CD834BB8B}" type="datetimeFigureOut">
              <a:rPr lang="en-US" smtClean="0"/>
              <a:t>1/26/2016</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F58EE66B-1BF5-4D7F-AE57-0584A9D5208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D22C7B84-391D-4619-A947-7F5CD834BB8B}" type="datetimeFigureOut">
              <a:rPr lang="en-US" smtClean="0"/>
              <a:t>1/26/2016</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F58EE66B-1BF5-4D7F-AE57-0584A9D5208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381000" y="1143000"/>
            <a:ext cx="8382000" cy="1069848"/>
          </a:xfrm>
        </p:spPr>
        <p:txBody>
          <a:bodyPr anchor="ctr"/>
          <a:lstStyle>
            <a:lvl1pPr>
              <a:defRPr sz="4000" b="0" i="0" cap="none"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6" name="عنصر نائب للتاريخ 25"/>
          <p:cNvSpPr>
            <a:spLocks noGrp="1"/>
          </p:cNvSpPr>
          <p:nvPr>
            <p:ph type="dt" sz="half" idx="10"/>
          </p:nvPr>
        </p:nvSpPr>
        <p:spPr/>
        <p:txBody>
          <a:bodyPr rtlCol="0"/>
          <a:lstStyle/>
          <a:p>
            <a:fld id="{D22C7B84-391D-4619-A947-7F5CD834BB8B}" type="datetimeFigureOut">
              <a:rPr lang="en-US" smtClean="0"/>
              <a:t>1/26/2016</a:t>
            </a:fld>
            <a:endParaRPr lang="en-US"/>
          </a:p>
        </p:txBody>
      </p:sp>
      <p:sp>
        <p:nvSpPr>
          <p:cNvPr id="27" name="عنصر نائب لرقم الشريحة 26"/>
          <p:cNvSpPr>
            <a:spLocks noGrp="1"/>
          </p:cNvSpPr>
          <p:nvPr>
            <p:ph type="sldNum" sz="quarter" idx="11"/>
          </p:nvPr>
        </p:nvSpPr>
        <p:spPr/>
        <p:txBody>
          <a:bodyPr rtlCol="0"/>
          <a:lstStyle/>
          <a:p>
            <a:fld id="{F58EE66B-1BF5-4D7F-AE57-0584A9D5208A}" type="slidenum">
              <a:rPr lang="en-US" smtClean="0"/>
              <a:t>‹#›</a:t>
            </a:fld>
            <a:endParaRPr lang="en-US"/>
          </a:p>
        </p:txBody>
      </p:sp>
      <p:sp>
        <p:nvSpPr>
          <p:cNvPr id="28" name="عنصر نائب للتذييل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a:xfrm>
            <a:off x="6583680" y="612648"/>
            <a:ext cx="957264" cy="457200"/>
          </a:xfrm>
        </p:spPr>
        <p:txBody>
          <a:bodyPr/>
          <a:lstStyle/>
          <a:p>
            <a:fld id="{D22C7B84-391D-4619-A947-7F5CD834BB8B}" type="datetimeFigureOut">
              <a:rPr lang="en-US" smtClean="0"/>
              <a:t>1/26/2016</a:t>
            </a:fld>
            <a:endParaRPr lang="en-US"/>
          </a:p>
        </p:txBody>
      </p:sp>
      <p:sp>
        <p:nvSpPr>
          <p:cNvPr id="4" name="عنصر نائب للتذييل 3"/>
          <p:cNvSpPr>
            <a:spLocks noGrp="1"/>
          </p:cNvSpPr>
          <p:nvPr>
            <p:ph type="ftr" sz="quarter" idx="11"/>
          </p:nvPr>
        </p:nvSpPr>
        <p:spPr>
          <a:xfrm>
            <a:off x="5257800" y="612648"/>
            <a:ext cx="1325880" cy="457200"/>
          </a:xfrm>
        </p:spPr>
        <p:txBody>
          <a:bodyPr/>
          <a:lstStyle/>
          <a:p>
            <a:endParaRPr lang="en-US"/>
          </a:p>
        </p:txBody>
      </p:sp>
      <p:sp>
        <p:nvSpPr>
          <p:cNvPr id="5" name="عنصر نائب لرقم الشريحة 4"/>
          <p:cNvSpPr>
            <a:spLocks noGrp="1"/>
          </p:cNvSpPr>
          <p:nvPr>
            <p:ph type="sldNum" sz="quarter" idx="12"/>
          </p:nvPr>
        </p:nvSpPr>
        <p:spPr>
          <a:xfrm>
            <a:off x="8174736" y="2272"/>
            <a:ext cx="762000" cy="365760"/>
          </a:xfrm>
        </p:spPr>
        <p:txBody>
          <a:bodyPr/>
          <a:lstStyle/>
          <a:p>
            <a:fld id="{F58EE66B-1BF5-4D7F-AE57-0584A9D5208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22C7B84-391D-4619-A947-7F5CD834BB8B}" type="datetimeFigureOut">
              <a:rPr lang="en-US" smtClean="0"/>
              <a:t>1/26/2016</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F58EE66B-1BF5-4D7F-AE57-0584A9D5208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353496" y="1101970"/>
            <a:ext cx="3383280" cy="877824"/>
          </a:xfrm>
        </p:spPr>
        <p:txBody>
          <a:bodyPr anchor="b"/>
          <a:lstStyle>
            <a:lvl1pPr algn="l">
              <a:buNone/>
              <a:defRPr sz="1800" b="1"/>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D22C7B84-391D-4619-A947-7F5CD834BB8B}" type="datetimeFigureOut">
              <a:rPr lang="en-US" smtClean="0"/>
              <a:t>1/26/2016</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F58EE66B-1BF5-4D7F-AE57-0584A9D5208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ar-SA" smtClean="0"/>
              <a:t>انقر فوق الأيقونة لإضافة صورة</a:t>
            </a:r>
            <a:endParaRPr kumimoji="0" lang="en-US" dirty="0"/>
          </a:p>
        </p:txBody>
      </p:sp>
      <p:sp>
        <p:nvSpPr>
          <p:cNvPr id="4" name="عنصر نائب للنص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22C7B84-391D-4619-A947-7F5CD834BB8B}" type="datetimeFigureOut">
              <a:rPr lang="en-US" smtClean="0"/>
              <a:t>1/26/2016</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F58EE66B-1BF5-4D7F-AE57-0584A9D5208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مستطيل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مستطيل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مستطيل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مستطيل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مستطيل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مستطيل مستدير الزوايا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مستطيل مستدير الزوايا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مستطيل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مستطيل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مستطيل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مستطيل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مستطيل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مستطيل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عنصر نائب للعنوان 21"/>
          <p:cNvSpPr>
            <a:spLocks noGrp="1"/>
          </p:cNvSpPr>
          <p:nvPr>
            <p:ph type="title"/>
          </p:nvPr>
        </p:nvSpPr>
        <p:spPr>
          <a:xfrm>
            <a:off x="457200" y="1143000"/>
            <a:ext cx="8229600" cy="1066800"/>
          </a:xfrm>
          <a:prstGeom prst="rect">
            <a:avLst/>
          </a:prstGeom>
        </p:spPr>
        <p:txBody>
          <a:bodyPr vert="horz" anchor="ctr">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D22C7B84-391D-4619-A947-7F5CD834BB8B}" type="datetimeFigureOut">
              <a:rPr lang="en-US" smtClean="0"/>
              <a:t>1/26/2016</a:t>
            </a:fld>
            <a:endParaRPr lang="en-US"/>
          </a:p>
        </p:txBody>
      </p:sp>
      <p:sp>
        <p:nvSpPr>
          <p:cNvPr id="3" name="عنصر نائب للتذييل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عنصر نائب لرقم الشريحة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F58EE66B-1BF5-4D7F-AE57-0584A9D5208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www.obesitycenter.edu.sa/Patients---Public/ar_Obesity-in-Saudi-Arabia.aspx" TargetMode="External"/><Relationship Id="rId13" Type="http://schemas.openxmlformats.org/officeDocument/2006/relationships/hyperlink" Target="http://qjmed.oxfordjournals.org/content/99/9/565" TargetMode="External"/><Relationship Id="rId3" Type="http://schemas.openxmlformats.org/officeDocument/2006/relationships/hyperlink" Target="http://www.obesityhelp.com/" TargetMode="External"/><Relationship Id="rId7" Type="http://schemas.openxmlformats.org/officeDocument/2006/relationships/hyperlink" Target="http://www.bupa.com.sa/english/healthandwellness/healthinformation/articles/pages/obesity-in-saudi-arabia.aspx" TargetMode="External"/><Relationship Id="rId12" Type="http://schemas.openxmlformats.org/officeDocument/2006/relationships/hyperlink" Target="http://www.nhlbi.nih.gov/health/health-topics/topics/obe/causes" TargetMode="External"/><Relationship Id="rId2" Type="http://schemas.openxmlformats.org/officeDocument/2006/relationships/hyperlink" Target="http://www.who.int/mediacentre/factsheets/fs311/en/" TargetMode="External"/><Relationship Id="rId1" Type="http://schemas.openxmlformats.org/officeDocument/2006/relationships/slideLayout" Target="../slideLayouts/slideLayout2.xml"/><Relationship Id="rId6" Type="http://schemas.openxmlformats.org/officeDocument/2006/relationships/hyperlink" Target="https://en.wikipedia.org/wiki/Obesity_in_Saudi_Arabia" TargetMode="External"/><Relationship Id="rId11" Type="http://schemas.openxmlformats.org/officeDocument/2006/relationships/hyperlink" Target="http://4.bp.blogspot.com/-mDiBdY8IVAo/UJPhwqmMkjI/AAAAAAAAAUc/OjcQq_J7FAQ/s1600/NewImage3.png" TargetMode="External"/><Relationship Id="rId5" Type="http://schemas.openxmlformats.org/officeDocument/2006/relationships/hyperlink" Target="http://www.takepart.com/article/2015/01/24/most-obese-countries-maps" TargetMode="External"/><Relationship Id="rId10" Type="http://schemas.openxmlformats.org/officeDocument/2006/relationships/hyperlink" Target="https://sites.google.com/site/group9somnah/saudi" TargetMode="External"/><Relationship Id="rId4" Type="http://schemas.openxmlformats.org/officeDocument/2006/relationships/hyperlink" Target="http://www.wsj.com/articles/nearly-30-of-world-population-is-overweight-1401365395" TargetMode="External"/><Relationship Id="rId9" Type="http://schemas.openxmlformats.org/officeDocument/2006/relationships/hyperlink" Target="https://arashistatistics.wordpress.com/" TargetMode="External"/><Relationship Id="rId14" Type="http://schemas.openxmlformats.org/officeDocument/2006/relationships/hyperlink" Target="http://www.zerohedge.com/news/2014-01-03/world-drowning-fatties-15-billion-worlds-adults-one-three-are-obese-or-overweight"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p:txBody>
          <a:bodyPr/>
          <a:lstStyle/>
          <a:p>
            <a:endParaRPr lang="en-US" dirty="0"/>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عنوان 1"/>
          <p:cNvSpPr>
            <a:spLocks noGrp="1"/>
          </p:cNvSpPr>
          <p:nvPr>
            <p:ph type="ctrTitle"/>
          </p:nvPr>
        </p:nvSpPr>
        <p:spPr>
          <a:xfrm>
            <a:off x="685800" y="4343400"/>
            <a:ext cx="7772400" cy="1470025"/>
          </a:xfrm>
        </p:spPr>
        <p:txBody>
          <a:bodyPr/>
          <a:lstStyle/>
          <a:p>
            <a:r>
              <a:rPr lang="en-US" dirty="0" smtClean="0">
                <a:solidFill>
                  <a:schemeClr val="tx1"/>
                </a:solidFill>
              </a:rPr>
              <a:t>Obesity</a:t>
            </a:r>
            <a:endParaRPr lang="en-US" dirty="0">
              <a:solidFill>
                <a:schemeClr val="tx1"/>
              </a:solidFill>
            </a:endParaRPr>
          </a:p>
        </p:txBody>
      </p:sp>
    </p:spTree>
    <p:extLst>
      <p:ext uri="{BB962C8B-B14F-4D97-AF65-F5344CB8AC3E}">
        <p14:creationId xmlns:p14="http://schemas.microsoft.com/office/powerpoint/2010/main" val="12640814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7" y="505691"/>
            <a:ext cx="9144000" cy="4837112"/>
          </a:xfrm>
          <a:prstGeom prst="rect">
            <a:avLst/>
          </a:prstGeom>
        </p:spPr>
      </p:pic>
      <p:sp>
        <p:nvSpPr>
          <p:cNvPr id="5" name="مستطيل 4"/>
          <p:cNvSpPr/>
          <p:nvPr/>
        </p:nvSpPr>
        <p:spPr>
          <a:xfrm>
            <a:off x="4343400" y="4015101"/>
            <a:ext cx="4572000" cy="1754326"/>
          </a:xfrm>
          <a:prstGeom prst="rect">
            <a:avLst/>
          </a:prstGeom>
        </p:spPr>
        <p:txBody>
          <a:bodyPr>
            <a:spAutoFit/>
          </a:bodyPr>
          <a:lstStyle/>
          <a:p>
            <a:r>
              <a:rPr lang="en-US" i="1" dirty="0"/>
              <a:t>The diets changing in developing countries where incomes were rising, with people shifting away from cereals and  meat, fats and sugar. The overconsumption of food, coupled with increasingly sedentary lives, was also to blame. </a:t>
            </a:r>
            <a:endParaRPr lang="en-US" dirty="0"/>
          </a:p>
        </p:txBody>
      </p:sp>
    </p:spTree>
    <p:extLst>
      <p:ext uri="{BB962C8B-B14F-4D97-AF65-F5344CB8AC3E}">
        <p14:creationId xmlns:p14="http://schemas.microsoft.com/office/powerpoint/2010/main" val="2124115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81000" y="457200"/>
            <a:ext cx="8229600" cy="1066800"/>
          </a:xfrm>
        </p:spPr>
        <p:txBody>
          <a:bodyPr>
            <a:normAutofit/>
          </a:bodyPr>
          <a:lstStyle/>
          <a:p>
            <a:r>
              <a:rPr lang="en-US" sz="3200" dirty="0"/>
              <a:t>Magnitude of the </a:t>
            </a:r>
            <a:r>
              <a:rPr lang="en-US" sz="3200" dirty="0" smtClean="0"/>
              <a:t>problem in SA:</a:t>
            </a:r>
            <a:endParaRPr lang="en-US" sz="3200" dirty="0"/>
          </a:p>
        </p:txBody>
      </p:sp>
      <p:sp>
        <p:nvSpPr>
          <p:cNvPr id="3" name="عنصر نائب للمحتوى 2"/>
          <p:cNvSpPr>
            <a:spLocks noGrp="1"/>
          </p:cNvSpPr>
          <p:nvPr>
            <p:ph idx="1"/>
          </p:nvPr>
        </p:nvSpPr>
        <p:spPr>
          <a:xfrm>
            <a:off x="457200" y="1524000"/>
            <a:ext cx="8229600" cy="4325112"/>
          </a:xfrm>
        </p:spPr>
        <p:txBody>
          <a:bodyPr>
            <a:normAutofit fontScale="92500" lnSpcReduction="20000"/>
          </a:bodyPr>
          <a:lstStyle/>
          <a:p>
            <a:r>
              <a:rPr lang="en-US" sz="2000" b="1" dirty="0"/>
              <a:t>Obesity in Saudi Arabia</a:t>
            </a:r>
            <a:r>
              <a:rPr lang="en-US" sz="2000" dirty="0"/>
              <a:t> is a growing health concern with health officials stating that it is one of the leading causes of preventable deaths in Saudi Arabia. According to </a:t>
            </a:r>
            <a:r>
              <a:rPr lang="en-US" sz="2000" i="1" dirty="0"/>
              <a:t>Forbes</a:t>
            </a:r>
            <a:r>
              <a:rPr lang="en-US" sz="2000" dirty="0"/>
              <a:t>, Saudi Arabia ranks 29 on a 2007 list of the fattest countries with a percentage of 68.3% of its citizens being overweight (BMI&gt;25</a:t>
            </a:r>
            <a:r>
              <a:rPr lang="en-US" sz="2000" dirty="0" smtClean="0"/>
              <a:t>).</a:t>
            </a:r>
          </a:p>
          <a:p>
            <a:r>
              <a:rPr lang="en-US" sz="2000" dirty="0"/>
              <a:t>Obesity is fast turning out to be a major cause of concern for the Kingdom with seven out of 10 Saudis suffering from obesity, and 37 </a:t>
            </a:r>
            <a:r>
              <a:rPr lang="en-US" sz="2000" dirty="0" smtClean="0"/>
              <a:t>percent </a:t>
            </a:r>
            <a:r>
              <a:rPr lang="en-US" sz="2000" dirty="0"/>
              <a:t>of Saudi women facing problems related to overweight</a:t>
            </a:r>
            <a:r>
              <a:rPr lang="en-US" sz="2000" dirty="0" smtClean="0"/>
              <a:t>.</a:t>
            </a:r>
          </a:p>
          <a:p>
            <a:r>
              <a:rPr lang="en-US" sz="2000" dirty="0"/>
              <a:t>Based on the National Nutrition Survey of 2007, the prevalence of obesity in the KSA was 23.6% in women and 14% in men. The prevalence of overweight in the community was determined to be 30.7% for men as compared to 28.4% for the women</a:t>
            </a:r>
            <a:r>
              <a:rPr lang="en-US" sz="2000" dirty="0" smtClean="0"/>
              <a:t>.</a:t>
            </a:r>
            <a:endParaRPr lang="ar-SA" sz="2000" dirty="0" smtClean="0"/>
          </a:p>
          <a:p>
            <a:pPr marL="109728" indent="0" algn="r">
              <a:buNone/>
            </a:pPr>
            <a:endParaRPr lang="ar-SA" sz="2000" dirty="0" smtClean="0"/>
          </a:p>
          <a:p>
            <a:pPr marL="109728" indent="0" algn="r">
              <a:buNone/>
            </a:pPr>
            <a:r>
              <a:rPr lang="ar-SA" sz="2000" b="1" dirty="0" smtClean="0"/>
              <a:t>بالرغم </a:t>
            </a:r>
            <a:r>
              <a:rPr lang="ar-SA" sz="2000" b="1" dirty="0"/>
              <a:t>من عدم توفر احصائيات دقيقة حول السمنة على مستوى المملكة، إلا أن العديد من الدراسات </a:t>
            </a:r>
            <a:r>
              <a:rPr lang="ar-SA" sz="2000" b="1" dirty="0" smtClean="0"/>
              <a:t>الحديثة </a:t>
            </a:r>
            <a:r>
              <a:rPr lang="ar-SA" sz="2000" b="1" dirty="0"/>
              <a:t>أثبتت أن نسبة السمنة في المجتمع السعودي قد ازدادت بصورة تدعو للقلق، حيث أن 23.6 % من النساء و14% من الرجال يعانون من </a:t>
            </a:r>
            <a:r>
              <a:rPr lang="ar-SA" sz="2000" b="1" dirty="0" err="1"/>
              <a:t>السمنة.بينما</a:t>
            </a:r>
            <a:r>
              <a:rPr lang="ar-SA" sz="2000" b="1" dirty="0"/>
              <a:t> بلغت نسبة الزيادة  في الوزن 30.7% بين الرجال و 28.4% بين </a:t>
            </a:r>
            <a:r>
              <a:rPr lang="ar-SA" sz="2000" b="1" dirty="0" smtClean="0"/>
              <a:t>النساء ( المركز الجامعي لأبحاث السمنة )</a:t>
            </a:r>
            <a:endParaRPr lang="en-US" sz="2000" b="1" dirty="0"/>
          </a:p>
        </p:txBody>
      </p:sp>
    </p:spTree>
    <p:extLst>
      <p:ext uri="{BB962C8B-B14F-4D97-AF65-F5344CB8AC3E}">
        <p14:creationId xmlns:p14="http://schemas.microsoft.com/office/powerpoint/2010/main" val="387889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789804"/>
            <a:ext cx="8762999" cy="5915796"/>
          </a:xfrm>
        </p:spPr>
      </p:pic>
    </p:spTree>
    <p:extLst>
      <p:ext uri="{BB962C8B-B14F-4D97-AF65-F5344CB8AC3E}">
        <p14:creationId xmlns:p14="http://schemas.microsoft.com/office/powerpoint/2010/main" val="3354060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6" name="عنصر نائب للمحتوى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447800"/>
            <a:ext cx="8628988" cy="5105400"/>
          </a:xfrm>
        </p:spPr>
      </p:pic>
    </p:spTree>
    <p:extLst>
      <p:ext uri="{BB962C8B-B14F-4D97-AF65-F5344CB8AC3E}">
        <p14:creationId xmlns:p14="http://schemas.microsoft.com/office/powerpoint/2010/main" val="13762270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90600" y="598663"/>
            <a:ext cx="7086600" cy="6252410"/>
          </a:xfrm>
        </p:spPr>
      </p:pic>
    </p:spTree>
    <p:extLst>
      <p:ext uri="{BB962C8B-B14F-4D97-AF65-F5344CB8AC3E}">
        <p14:creationId xmlns:p14="http://schemas.microsoft.com/office/powerpoint/2010/main" val="4443424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81000"/>
            <a:ext cx="8229600" cy="1066800"/>
          </a:xfrm>
        </p:spPr>
        <p:txBody>
          <a:bodyPr/>
          <a:lstStyle/>
          <a:p>
            <a:pPr marL="0" indent="0"/>
            <a:r>
              <a:rPr lang="en-US" dirty="0"/>
              <a:t>Causes of the </a:t>
            </a:r>
            <a:r>
              <a:rPr lang="en-US" dirty="0" smtClean="0"/>
              <a:t>obesity:</a:t>
            </a:r>
            <a:endParaRPr lang="en-US" dirty="0"/>
          </a:p>
        </p:txBody>
      </p:sp>
      <p:sp>
        <p:nvSpPr>
          <p:cNvPr id="3" name="عنصر نائب للمحتوى 2"/>
          <p:cNvSpPr>
            <a:spLocks noGrp="1"/>
          </p:cNvSpPr>
          <p:nvPr>
            <p:ph idx="1"/>
          </p:nvPr>
        </p:nvSpPr>
        <p:spPr>
          <a:xfrm>
            <a:off x="457200" y="1219200"/>
            <a:ext cx="8229600" cy="4325112"/>
          </a:xfrm>
        </p:spPr>
        <p:txBody>
          <a:bodyPr>
            <a:normAutofit/>
          </a:bodyPr>
          <a:lstStyle/>
          <a:p>
            <a:pPr marL="0" indent="0">
              <a:buNone/>
            </a:pPr>
            <a:r>
              <a:rPr lang="en-US" dirty="0"/>
              <a:t>1- </a:t>
            </a:r>
            <a:r>
              <a:rPr lang="en-US" sz="2200" b="1" dirty="0"/>
              <a:t>Lack of Energy Balance</a:t>
            </a:r>
          </a:p>
          <a:p>
            <a:pPr marL="0" indent="0">
              <a:buNone/>
            </a:pPr>
            <a:r>
              <a:rPr lang="en-US" sz="2000" dirty="0"/>
              <a:t>A lack of energy balance most often causes overweight and obesity. Energy balance means that your energy IN equals your energy OUT.</a:t>
            </a:r>
          </a:p>
          <a:p>
            <a:pPr marL="0" indent="0">
              <a:buNone/>
            </a:pPr>
            <a:r>
              <a:rPr lang="en-US" sz="2000" dirty="0"/>
              <a:t>Energy IN is the amount of energy or calories you get from food and drinks. Energy OUT is the amount of energy your body uses for things like breathing, digesting, and being physically active.</a:t>
            </a:r>
          </a:p>
          <a:p>
            <a:pPr marL="0" indent="0">
              <a:buNone/>
            </a:pPr>
            <a:r>
              <a:rPr lang="en-US" sz="2000" dirty="0" smtClean="0"/>
              <a:t>The </a:t>
            </a:r>
            <a:r>
              <a:rPr lang="en-US" sz="2000" dirty="0"/>
              <a:t>same amount of energy IN and energy OUT over time = weight stays the same</a:t>
            </a:r>
          </a:p>
          <a:p>
            <a:pPr marL="0" indent="0">
              <a:buNone/>
            </a:pPr>
            <a:r>
              <a:rPr lang="en-US" sz="2000" dirty="0"/>
              <a:t>More </a:t>
            </a:r>
            <a:r>
              <a:rPr lang="en-US" sz="2000" dirty="0">
                <a:solidFill>
                  <a:srgbClr val="00B050"/>
                </a:solidFill>
              </a:rPr>
              <a:t>energy IN </a:t>
            </a:r>
            <a:r>
              <a:rPr lang="en-US" sz="2000" dirty="0"/>
              <a:t>than </a:t>
            </a:r>
            <a:r>
              <a:rPr lang="en-US" sz="2000" dirty="0">
                <a:solidFill>
                  <a:srgbClr val="FF0000"/>
                </a:solidFill>
              </a:rPr>
              <a:t>energy OUT </a:t>
            </a:r>
            <a:r>
              <a:rPr lang="en-US" sz="2000" dirty="0"/>
              <a:t>over time = </a:t>
            </a:r>
            <a:r>
              <a:rPr lang="en-US" sz="2000" b="1" dirty="0"/>
              <a:t>weight gain</a:t>
            </a:r>
          </a:p>
          <a:p>
            <a:pPr marL="0" indent="0">
              <a:buNone/>
            </a:pPr>
            <a:r>
              <a:rPr lang="en-US" sz="2000" dirty="0"/>
              <a:t>More </a:t>
            </a:r>
            <a:r>
              <a:rPr lang="en-US" sz="2000" dirty="0">
                <a:solidFill>
                  <a:srgbClr val="FF0000"/>
                </a:solidFill>
              </a:rPr>
              <a:t>energy OUT </a:t>
            </a:r>
            <a:r>
              <a:rPr lang="en-US" sz="2000" dirty="0"/>
              <a:t>than </a:t>
            </a:r>
            <a:r>
              <a:rPr lang="en-US" sz="2000" dirty="0">
                <a:solidFill>
                  <a:srgbClr val="00B050"/>
                </a:solidFill>
              </a:rPr>
              <a:t>energy IN</a:t>
            </a:r>
            <a:r>
              <a:rPr lang="en-US" sz="2000" dirty="0"/>
              <a:t> over time = </a:t>
            </a:r>
            <a:r>
              <a:rPr lang="en-US" sz="2000" dirty="0">
                <a:effectLst>
                  <a:outerShdw blurRad="38100" dist="38100" dir="2700000" algn="tl">
                    <a:srgbClr val="000000">
                      <a:alpha val="43137"/>
                    </a:srgbClr>
                  </a:outerShdw>
                </a:effectLst>
              </a:rPr>
              <a:t>weight loss</a:t>
            </a:r>
            <a:endParaRPr lang="en-US" sz="2000" dirty="0">
              <a:effectLst>
                <a:outerShdw blurRad="38100" dist="38100" dir="2700000" algn="tl">
                  <a:srgbClr val="000000">
                    <a:alpha val="43137"/>
                  </a:srgbClr>
                </a:outerShdw>
              </a:effectLst>
            </a:endParaRPr>
          </a:p>
        </p:txBody>
      </p:sp>
      <p:pic>
        <p:nvPicPr>
          <p:cNvPr id="4"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4800600"/>
            <a:ext cx="8280920" cy="1914872"/>
          </a:xfrm>
          <a:prstGeom prst="rect">
            <a:avLst/>
          </a:prstGeom>
        </p:spPr>
      </p:pic>
    </p:spTree>
    <p:extLst>
      <p:ext uri="{BB962C8B-B14F-4D97-AF65-F5344CB8AC3E}">
        <p14:creationId xmlns:p14="http://schemas.microsoft.com/office/powerpoint/2010/main" val="39409470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762000"/>
            <a:ext cx="8229600" cy="4325112"/>
          </a:xfrm>
        </p:spPr>
        <p:txBody>
          <a:bodyPr/>
          <a:lstStyle/>
          <a:p>
            <a:pPr marL="0" indent="0">
              <a:buNone/>
            </a:pPr>
            <a:r>
              <a:rPr lang="en-US" sz="2000" dirty="0" smtClean="0"/>
              <a:t>2- </a:t>
            </a:r>
            <a:r>
              <a:rPr lang="en-US" sz="2000" b="1" i="1" dirty="0" smtClean="0"/>
              <a:t>An </a:t>
            </a:r>
            <a:r>
              <a:rPr lang="en-US" sz="2000" b="1" i="1" dirty="0"/>
              <a:t>Inactive Lifestyle :</a:t>
            </a:r>
          </a:p>
          <a:p>
            <a:pPr marL="0" indent="0">
              <a:buNone/>
            </a:pPr>
            <a:r>
              <a:rPr lang="en-US" sz="2000" dirty="0">
                <a:solidFill>
                  <a:srgbClr val="C00000"/>
                </a:solidFill>
              </a:rPr>
              <a:t>People who are inactive are more likely to gain weight because they don't burn the calories</a:t>
            </a:r>
            <a:r>
              <a:rPr lang="en-US" sz="2000" dirty="0"/>
              <a:t> that they take in from food and drinks.</a:t>
            </a:r>
          </a:p>
          <a:p>
            <a:pPr marL="0" indent="0">
              <a:buNone/>
            </a:pPr>
            <a:endParaRPr lang="en-US" sz="2000" b="1" i="1" dirty="0"/>
          </a:p>
          <a:p>
            <a:pPr marL="0" indent="0">
              <a:buNone/>
            </a:pPr>
            <a:endParaRPr lang="en-US" b="1" i="1" dirty="0"/>
          </a:p>
          <a:p>
            <a:pPr marL="0" indent="0">
              <a:buNone/>
            </a:pPr>
            <a:endParaRPr lang="en-US" b="1" i="1" dirty="0"/>
          </a:p>
          <a:p>
            <a:pPr marL="0" indent="0">
              <a:buNone/>
            </a:pPr>
            <a:endParaRPr lang="en-US" b="1" i="1" dirty="0"/>
          </a:p>
          <a:p>
            <a:endParaRPr lang="en-US"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1867657"/>
            <a:ext cx="4730107" cy="1629842"/>
          </a:xfrm>
          <a:prstGeom prst="rect">
            <a:avLst/>
          </a:prstGeom>
        </p:spPr>
      </p:pic>
      <p:sp>
        <p:nvSpPr>
          <p:cNvPr id="5" name="مستطيل 4"/>
          <p:cNvSpPr/>
          <p:nvPr/>
        </p:nvSpPr>
        <p:spPr>
          <a:xfrm>
            <a:off x="547255" y="3733800"/>
            <a:ext cx="7620000" cy="2585323"/>
          </a:xfrm>
          <a:prstGeom prst="rect">
            <a:avLst/>
          </a:prstGeom>
        </p:spPr>
        <p:txBody>
          <a:bodyPr wrap="square">
            <a:spAutoFit/>
          </a:bodyPr>
          <a:lstStyle/>
          <a:p>
            <a:r>
              <a:rPr lang="en-US" b="1" i="1" dirty="0"/>
              <a:t>3-Genes and Family History :</a:t>
            </a:r>
          </a:p>
          <a:p>
            <a:r>
              <a:rPr lang="en-US" dirty="0"/>
              <a:t>Studies of identical twins who have been raised apart show that </a:t>
            </a:r>
            <a:r>
              <a:rPr lang="en-US" dirty="0">
                <a:solidFill>
                  <a:srgbClr val="C00000"/>
                </a:solidFill>
              </a:rPr>
              <a:t>genes have a strong influence on a person's weight</a:t>
            </a:r>
            <a:r>
              <a:rPr lang="en-US" dirty="0"/>
              <a:t>. </a:t>
            </a:r>
            <a:r>
              <a:rPr lang="en-US" dirty="0">
                <a:solidFill>
                  <a:srgbClr val="C00000"/>
                </a:solidFill>
              </a:rPr>
              <a:t>Overweight and obesity tend to run in families</a:t>
            </a:r>
            <a:r>
              <a:rPr lang="en-US" dirty="0"/>
              <a:t>. </a:t>
            </a:r>
            <a:r>
              <a:rPr lang="en-US" dirty="0">
                <a:solidFill>
                  <a:schemeClr val="accent2">
                    <a:lumMod val="75000"/>
                  </a:schemeClr>
                </a:solidFill>
              </a:rPr>
              <a:t>Your chances of being overweight are greater if one or both of your parents are overweight or obese.</a:t>
            </a:r>
          </a:p>
          <a:p>
            <a:r>
              <a:rPr lang="en-US" dirty="0"/>
              <a:t>Your genes also may affect the amount of fat you store in your body and where on your body you carry the extra fat. Because families also share food and physical activity habits, a link exists between genes and the environment</a:t>
            </a:r>
          </a:p>
        </p:txBody>
      </p:sp>
    </p:spTree>
    <p:extLst>
      <p:ext uri="{BB962C8B-B14F-4D97-AF65-F5344CB8AC3E}">
        <p14:creationId xmlns:p14="http://schemas.microsoft.com/office/powerpoint/2010/main" val="20462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762000" y="803564"/>
            <a:ext cx="7543800" cy="1200329"/>
          </a:xfrm>
          <a:prstGeom prst="rect">
            <a:avLst/>
          </a:prstGeom>
        </p:spPr>
        <p:txBody>
          <a:bodyPr wrap="square">
            <a:spAutoFit/>
          </a:bodyPr>
          <a:lstStyle/>
          <a:p>
            <a:r>
              <a:rPr lang="en-US" dirty="0"/>
              <a:t>4-</a:t>
            </a:r>
            <a:r>
              <a:rPr lang="en-US" b="1" i="1" dirty="0"/>
              <a:t>Health Conditions :</a:t>
            </a:r>
          </a:p>
          <a:p>
            <a:r>
              <a:rPr lang="en-US" dirty="0" smtClean="0"/>
              <a:t>Some </a:t>
            </a:r>
            <a:r>
              <a:rPr lang="en-US" dirty="0"/>
              <a:t>hormone problems may cause overweight and obesity, such as underactive thyroid (</a:t>
            </a:r>
            <a:r>
              <a:rPr lang="en-US" dirty="0">
                <a:solidFill>
                  <a:srgbClr val="C00000"/>
                </a:solidFill>
              </a:rPr>
              <a:t>hypothyroidism</a:t>
            </a:r>
            <a:r>
              <a:rPr lang="en-US" dirty="0"/>
              <a:t>), </a:t>
            </a:r>
            <a:r>
              <a:rPr lang="en-US" dirty="0">
                <a:solidFill>
                  <a:srgbClr val="C00000"/>
                </a:solidFill>
              </a:rPr>
              <a:t>Cushing's syndrome,</a:t>
            </a:r>
            <a:r>
              <a:rPr lang="en-US" dirty="0"/>
              <a:t> and </a:t>
            </a:r>
            <a:r>
              <a:rPr lang="en-US" dirty="0">
                <a:solidFill>
                  <a:srgbClr val="C00000"/>
                </a:solidFill>
              </a:rPr>
              <a:t>polycystic ovarian syndrome (PCOS).</a:t>
            </a:r>
            <a:endParaRPr lang="en-US" dirty="0">
              <a:solidFill>
                <a:srgbClr val="C00000"/>
              </a:solidFill>
            </a:endParaRPr>
          </a:p>
        </p:txBody>
      </p:sp>
      <p:sp>
        <p:nvSpPr>
          <p:cNvPr id="5" name="مستطيل 4"/>
          <p:cNvSpPr/>
          <p:nvPr/>
        </p:nvSpPr>
        <p:spPr>
          <a:xfrm>
            <a:off x="803562" y="2884530"/>
            <a:ext cx="6664037" cy="2031325"/>
          </a:xfrm>
          <a:prstGeom prst="rect">
            <a:avLst/>
          </a:prstGeom>
        </p:spPr>
        <p:txBody>
          <a:bodyPr wrap="square">
            <a:spAutoFit/>
          </a:bodyPr>
          <a:lstStyle/>
          <a:p>
            <a:r>
              <a:rPr lang="en-US" b="1" i="1" dirty="0"/>
              <a:t>5- Medications :</a:t>
            </a:r>
          </a:p>
          <a:p>
            <a:r>
              <a:rPr lang="en-US" dirty="0" smtClean="0"/>
              <a:t>Certain </a:t>
            </a:r>
            <a:r>
              <a:rPr lang="en-US" dirty="0"/>
              <a:t>medicines may cause you to gain weight. These medicines include some corticosteroids, antidepressants, and seizure medicines.</a:t>
            </a:r>
          </a:p>
          <a:p>
            <a:r>
              <a:rPr lang="en-US" dirty="0"/>
              <a:t>These medicines can </a:t>
            </a:r>
            <a:r>
              <a:rPr lang="en-US" dirty="0">
                <a:solidFill>
                  <a:srgbClr val="C00000"/>
                </a:solidFill>
              </a:rPr>
              <a:t>slow the rate at which your body burns calories, increase your appetite, or cause your body to hold on to extra water</a:t>
            </a:r>
            <a:r>
              <a:rPr lang="en-US" dirty="0"/>
              <a:t>. All of these factors can lead to weight gain.</a:t>
            </a:r>
            <a:endParaRPr lang="en-US" dirty="0"/>
          </a:p>
        </p:txBody>
      </p:sp>
    </p:spTree>
    <p:extLst>
      <p:ext uri="{BB962C8B-B14F-4D97-AF65-F5344CB8AC3E}">
        <p14:creationId xmlns:p14="http://schemas.microsoft.com/office/powerpoint/2010/main" val="1262965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81000" y="914400"/>
            <a:ext cx="8229600" cy="5791200"/>
          </a:xfrm>
        </p:spPr>
        <p:txBody>
          <a:bodyPr>
            <a:normAutofit fontScale="77500" lnSpcReduction="20000"/>
          </a:bodyPr>
          <a:lstStyle/>
          <a:p>
            <a:pPr marL="0" indent="0">
              <a:buNone/>
            </a:pPr>
            <a:r>
              <a:rPr lang="en-US" b="1" i="1" dirty="0"/>
              <a:t>6- Emotional Factors :</a:t>
            </a:r>
          </a:p>
          <a:p>
            <a:pPr marL="0" indent="0">
              <a:buNone/>
            </a:pPr>
            <a:r>
              <a:rPr lang="en-US" dirty="0"/>
              <a:t>Some people eat more than usual when they're bored, angry, or stressed. Over time, overeating will lead to weight gain and may cause overweight or obesity.</a:t>
            </a:r>
            <a:endParaRPr lang="en-US" b="1" i="1" dirty="0"/>
          </a:p>
          <a:p>
            <a:pPr marL="0" indent="0">
              <a:buNone/>
            </a:pPr>
            <a:endParaRPr lang="en-US" b="1" i="1" dirty="0" smtClean="0"/>
          </a:p>
          <a:p>
            <a:pPr marL="0" indent="0">
              <a:buNone/>
            </a:pPr>
            <a:r>
              <a:rPr lang="en-US" b="1" i="1" dirty="0" smtClean="0"/>
              <a:t>7-Smoking</a:t>
            </a:r>
            <a:endParaRPr lang="en-US" b="1" i="1" dirty="0"/>
          </a:p>
          <a:p>
            <a:pPr marL="0" indent="0">
              <a:buNone/>
            </a:pPr>
            <a:r>
              <a:rPr lang="en-US" dirty="0">
                <a:solidFill>
                  <a:srgbClr val="C00000"/>
                </a:solidFill>
              </a:rPr>
              <a:t>Some people gain weight when they stop smoking.</a:t>
            </a:r>
            <a:r>
              <a:rPr lang="en-US" dirty="0"/>
              <a:t> </a:t>
            </a:r>
            <a:r>
              <a:rPr lang="en-US" u="sng" dirty="0"/>
              <a:t>One reason is that food often tastes and smells better after quitting smoking.</a:t>
            </a:r>
          </a:p>
          <a:p>
            <a:pPr marL="0" indent="0">
              <a:buNone/>
            </a:pPr>
            <a:r>
              <a:rPr lang="en-US" dirty="0"/>
              <a:t>Another reason is because </a:t>
            </a:r>
            <a:r>
              <a:rPr lang="en-US" dirty="0" smtClean="0">
                <a:solidFill>
                  <a:srgbClr val="C00000"/>
                </a:solidFill>
              </a:rPr>
              <a:t>nicotine raises the </a:t>
            </a:r>
            <a:r>
              <a:rPr lang="en-US" dirty="0">
                <a:solidFill>
                  <a:srgbClr val="C00000"/>
                </a:solidFill>
              </a:rPr>
              <a:t>rate at which </a:t>
            </a:r>
            <a:r>
              <a:rPr lang="en-US" dirty="0" smtClean="0">
                <a:solidFill>
                  <a:srgbClr val="C00000"/>
                </a:solidFill>
              </a:rPr>
              <a:t>your </a:t>
            </a:r>
            <a:r>
              <a:rPr lang="en-US" dirty="0">
                <a:solidFill>
                  <a:srgbClr val="C00000"/>
                </a:solidFill>
              </a:rPr>
              <a:t>body burns calories</a:t>
            </a:r>
            <a:r>
              <a:rPr lang="en-US" dirty="0"/>
              <a:t>, so you burn fewer calories when you stop smoking. However, smoking is a serious health risk, and quitting is more important than possible weight gain.</a:t>
            </a:r>
          </a:p>
          <a:p>
            <a:pPr marL="0" indent="0">
              <a:buNone/>
            </a:pPr>
            <a:endParaRPr lang="en-US" b="1" i="1" dirty="0" smtClean="0"/>
          </a:p>
          <a:p>
            <a:pPr marL="0" indent="0">
              <a:buNone/>
            </a:pPr>
            <a:r>
              <a:rPr lang="en-US" b="1" i="1" dirty="0" smtClean="0"/>
              <a:t>8- </a:t>
            </a:r>
            <a:r>
              <a:rPr lang="en-US" b="1" i="1" dirty="0"/>
              <a:t>Age :</a:t>
            </a:r>
          </a:p>
          <a:p>
            <a:pPr marL="0" indent="0">
              <a:buNone/>
            </a:pPr>
            <a:r>
              <a:rPr lang="en-US" sz="2600" dirty="0">
                <a:solidFill>
                  <a:srgbClr val="C00000"/>
                </a:solidFill>
              </a:rPr>
              <a:t>As you get older, you tend to lose muscle</a:t>
            </a:r>
            <a:r>
              <a:rPr lang="en-US" sz="2600" dirty="0"/>
              <a:t>, especially if you're less active. Muscle loss can slow down the rate at which your body burns calories. If you don't reduce your calorie intake as you get older, you may gain weight.</a:t>
            </a:r>
            <a:endParaRPr lang="en-US" sz="2600" b="1" i="1" dirty="0"/>
          </a:p>
          <a:p>
            <a:pPr marL="0" indent="0">
              <a:buNone/>
            </a:pPr>
            <a:endParaRPr lang="en-US" b="1" i="1" dirty="0"/>
          </a:p>
        </p:txBody>
      </p:sp>
    </p:spTree>
    <p:extLst>
      <p:ext uri="{BB962C8B-B14F-4D97-AF65-F5344CB8AC3E}">
        <p14:creationId xmlns:p14="http://schemas.microsoft.com/office/powerpoint/2010/main" val="8815840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609600" y="1371600"/>
            <a:ext cx="7467600" cy="5016758"/>
          </a:xfrm>
          <a:prstGeom prst="rect">
            <a:avLst/>
          </a:prstGeom>
        </p:spPr>
        <p:txBody>
          <a:bodyPr wrap="square">
            <a:spAutoFit/>
          </a:bodyPr>
          <a:lstStyle/>
          <a:p>
            <a:r>
              <a:rPr lang="en-US" sz="2000" b="1" i="1" dirty="0"/>
              <a:t>9- Pregnancy:</a:t>
            </a:r>
          </a:p>
          <a:p>
            <a:r>
              <a:rPr lang="en-US" sz="2000" dirty="0"/>
              <a:t>During pregnancy,</a:t>
            </a:r>
            <a:r>
              <a:rPr lang="en-US" sz="2000" dirty="0">
                <a:solidFill>
                  <a:srgbClr val="C00000"/>
                </a:solidFill>
              </a:rPr>
              <a:t> women gain weight to support their babies’ growth and development</a:t>
            </a:r>
            <a:r>
              <a:rPr lang="en-US" sz="2000" dirty="0"/>
              <a:t>. </a:t>
            </a:r>
            <a:r>
              <a:rPr lang="en-US" sz="2000" u="sng" dirty="0"/>
              <a:t>After giving birth, some women find it hard to lose the weight</a:t>
            </a:r>
            <a:r>
              <a:rPr lang="en-US" sz="2000" dirty="0"/>
              <a:t>. This may lead to overweight or obesity, especially after a few pregnancies.</a:t>
            </a:r>
          </a:p>
          <a:p>
            <a:endParaRPr lang="en-US" sz="2000" dirty="0"/>
          </a:p>
          <a:p>
            <a:r>
              <a:rPr lang="en-US" sz="2000" b="1" i="1" dirty="0"/>
              <a:t>10-Lack of Sleep</a:t>
            </a:r>
          </a:p>
          <a:p>
            <a:r>
              <a:rPr lang="en-US" sz="2000" dirty="0" smtClean="0">
                <a:solidFill>
                  <a:srgbClr val="C00000"/>
                </a:solidFill>
              </a:rPr>
              <a:t>A </a:t>
            </a:r>
            <a:r>
              <a:rPr lang="en-US" sz="2000" dirty="0">
                <a:solidFill>
                  <a:srgbClr val="C00000"/>
                </a:solidFill>
              </a:rPr>
              <a:t>r</a:t>
            </a:r>
            <a:r>
              <a:rPr lang="en-US" sz="2000" dirty="0" smtClean="0">
                <a:solidFill>
                  <a:srgbClr val="C00000"/>
                </a:solidFill>
              </a:rPr>
              <a:t>esearch </a:t>
            </a:r>
            <a:r>
              <a:rPr lang="en-US" sz="2000" dirty="0">
                <a:solidFill>
                  <a:srgbClr val="C00000"/>
                </a:solidFill>
              </a:rPr>
              <a:t>shows that lack of sleep increases the risk of obesity. </a:t>
            </a:r>
            <a:r>
              <a:rPr lang="en-US" sz="2000" u="sng" dirty="0"/>
              <a:t>For example</a:t>
            </a:r>
            <a:r>
              <a:rPr lang="en-US" sz="2000" dirty="0"/>
              <a:t>, </a:t>
            </a:r>
            <a:r>
              <a:rPr lang="en-US" sz="2000" dirty="0">
                <a:solidFill>
                  <a:schemeClr val="accent2">
                    <a:lumMod val="75000"/>
                  </a:schemeClr>
                </a:solidFill>
              </a:rPr>
              <a:t>one study of teenagers showed that with each hour of sleep lost, the odds of becoming obese went up. </a:t>
            </a:r>
            <a:r>
              <a:rPr lang="en-US" sz="2000" dirty="0"/>
              <a:t>Lack of sleep increases the risk of obesity in other age groups as well.</a:t>
            </a:r>
          </a:p>
          <a:p>
            <a:r>
              <a:rPr lang="en-US" sz="2000" dirty="0"/>
              <a:t>People who sleep fewer hours also seem to prefer eating foods that are higher in calories and carbohydrates, which can lead to overeating, weight gain, and obesity.</a:t>
            </a:r>
          </a:p>
          <a:p>
            <a:endParaRPr lang="en-US" sz="2000" dirty="0"/>
          </a:p>
          <a:p>
            <a:endParaRPr lang="ar-SA" sz="2000" dirty="0"/>
          </a:p>
        </p:txBody>
      </p:sp>
    </p:spTree>
    <p:extLst>
      <p:ext uri="{BB962C8B-B14F-4D97-AF65-F5344CB8AC3E}">
        <p14:creationId xmlns:p14="http://schemas.microsoft.com/office/powerpoint/2010/main" val="4007769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609600"/>
            <a:ext cx="8229600" cy="1066800"/>
          </a:xfrm>
        </p:spPr>
        <p:txBody>
          <a:bodyPr/>
          <a:lstStyle/>
          <a:p>
            <a:r>
              <a:rPr lang="en-US" dirty="0" err="1" smtClean="0"/>
              <a:t>Defintion</a:t>
            </a:r>
            <a:r>
              <a:rPr lang="en-US" dirty="0" smtClean="0"/>
              <a:t>:</a:t>
            </a:r>
            <a:endParaRPr lang="en-US" dirty="0"/>
          </a:p>
        </p:txBody>
      </p:sp>
      <p:sp>
        <p:nvSpPr>
          <p:cNvPr id="3" name="عنصر نائب للمحتوى 2"/>
          <p:cNvSpPr>
            <a:spLocks noGrp="1"/>
          </p:cNvSpPr>
          <p:nvPr>
            <p:ph idx="1"/>
          </p:nvPr>
        </p:nvSpPr>
        <p:spPr>
          <a:xfrm>
            <a:off x="457200" y="1828800"/>
            <a:ext cx="8229600" cy="4325112"/>
          </a:xfrm>
        </p:spPr>
        <p:txBody>
          <a:bodyPr>
            <a:normAutofit fontScale="92500" lnSpcReduction="10000"/>
          </a:bodyPr>
          <a:lstStyle/>
          <a:p>
            <a:pPr marL="109728" indent="0">
              <a:buNone/>
            </a:pPr>
            <a:r>
              <a:rPr lang="en-US" dirty="0" smtClean="0"/>
              <a:t> WHO : Overweight </a:t>
            </a:r>
            <a:r>
              <a:rPr lang="en-US" dirty="0"/>
              <a:t>and obesity are defined as abnormal or excessive fat accumulation that may impair health.</a:t>
            </a:r>
          </a:p>
          <a:p>
            <a:r>
              <a:rPr lang="en-US" dirty="0"/>
              <a:t>Body mass index (</a:t>
            </a:r>
            <a:r>
              <a:rPr lang="en-US" dirty="0">
                <a:solidFill>
                  <a:srgbClr val="C00000"/>
                </a:solidFill>
              </a:rPr>
              <a:t>BMI</a:t>
            </a:r>
            <a:r>
              <a:rPr lang="en-US" dirty="0"/>
              <a:t>) is a simple index of weight-for-height that is commonly used to classify overweight and obesity in adults. </a:t>
            </a:r>
            <a:r>
              <a:rPr lang="en-US" dirty="0">
                <a:solidFill>
                  <a:srgbClr val="C00000"/>
                </a:solidFill>
              </a:rPr>
              <a:t>It is defined as a person's weight in kilograms divided by the square of his height in meters (kg/m</a:t>
            </a:r>
            <a:r>
              <a:rPr lang="en-US" baseline="30000" dirty="0">
                <a:solidFill>
                  <a:srgbClr val="C00000"/>
                </a:solidFill>
              </a:rPr>
              <a:t>2</a:t>
            </a:r>
            <a:r>
              <a:rPr lang="en-US" dirty="0">
                <a:solidFill>
                  <a:srgbClr val="C00000"/>
                </a:solidFill>
              </a:rPr>
              <a:t>).</a:t>
            </a:r>
          </a:p>
          <a:p>
            <a:r>
              <a:rPr lang="en-US" b="1" u="sng" dirty="0"/>
              <a:t>The WHO definition is:</a:t>
            </a:r>
          </a:p>
          <a:p>
            <a:pPr>
              <a:buFont typeface="Wingdings" pitchFamily="2" charset="2"/>
              <a:buChar char="v"/>
            </a:pPr>
            <a:r>
              <a:rPr lang="en-US" dirty="0"/>
              <a:t>a BMI greater than or equal to 25 is overweight</a:t>
            </a:r>
          </a:p>
          <a:p>
            <a:pPr>
              <a:buFont typeface="Wingdings" pitchFamily="2" charset="2"/>
              <a:buChar char="v"/>
            </a:pPr>
            <a:r>
              <a:rPr lang="en-US" dirty="0"/>
              <a:t>a BMI greater than or equal to 30 is obesity. </a:t>
            </a:r>
          </a:p>
        </p:txBody>
      </p:sp>
    </p:spTree>
    <p:extLst>
      <p:ext uri="{BB962C8B-B14F-4D97-AF65-F5344CB8AC3E}">
        <p14:creationId xmlns:p14="http://schemas.microsoft.com/office/powerpoint/2010/main" val="32916251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33400"/>
            <a:ext cx="8229600" cy="1066800"/>
          </a:xfrm>
        </p:spPr>
        <p:txBody>
          <a:bodyPr>
            <a:normAutofit fontScale="90000"/>
          </a:bodyPr>
          <a:lstStyle/>
          <a:p>
            <a:r>
              <a:rPr lang="en-US" dirty="0" smtClean="0"/>
              <a:t>COMPLICATIONS:</a:t>
            </a:r>
            <a:r>
              <a:rPr lang="ar-SA" dirty="0"/>
              <a:t/>
            </a:r>
            <a:br>
              <a:rPr lang="ar-SA" dirty="0"/>
            </a:br>
            <a:endParaRPr lang="en-US" dirty="0"/>
          </a:p>
        </p:txBody>
      </p:sp>
      <p:sp>
        <p:nvSpPr>
          <p:cNvPr id="3" name="عنصر نائب للمحتوى 2"/>
          <p:cNvSpPr>
            <a:spLocks noGrp="1"/>
          </p:cNvSpPr>
          <p:nvPr>
            <p:ph idx="1"/>
          </p:nvPr>
        </p:nvSpPr>
        <p:spPr>
          <a:xfrm>
            <a:off x="457200" y="1371600"/>
            <a:ext cx="8229600" cy="4325112"/>
          </a:xfrm>
        </p:spPr>
        <p:txBody>
          <a:bodyPr>
            <a:normAutofit fontScale="77500" lnSpcReduction="20000"/>
          </a:bodyPr>
          <a:lstStyle/>
          <a:p>
            <a:pPr marL="0" indent="0">
              <a:buNone/>
            </a:pPr>
            <a:r>
              <a:rPr lang="en-US" b="1" dirty="0" smtClean="0"/>
              <a:t>1- Diabetes </a:t>
            </a:r>
            <a:r>
              <a:rPr lang="en-US" b="1" dirty="0"/>
              <a:t>mellitus :</a:t>
            </a:r>
          </a:p>
          <a:p>
            <a:pPr marL="0" indent="0">
              <a:buNone/>
            </a:pPr>
            <a:r>
              <a:rPr lang="en-US" dirty="0"/>
              <a:t>There is a strong association between obesity and type 2 diabetes mellitus, in both genders and all ethnic groups. </a:t>
            </a:r>
            <a:r>
              <a:rPr lang="en-US" u="sng" dirty="0"/>
              <a:t>Data from the </a:t>
            </a:r>
            <a:r>
              <a:rPr lang="en-US" u="sng" dirty="0">
                <a:solidFill>
                  <a:schemeClr val="accent3"/>
                </a:solidFill>
              </a:rPr>
              <a:t>Nurses’ Health Study</a:t>
            </a:r>
            <a:r>
              <a:rPr lang="en-US" dirty="0"/>
              <a:t> showed an </a:t>
            </a:r>
            <a:r>
              <a:rPr lang="en-US" dirty="0">
                <a:solidFill>
                  <a:srgbClr val="C00000"/>
                </a:solidFill>
              </a:rPr>
              <a:t>age-adjusted relative risk of 40 for diabetes in women with a BMI ⩾31 kg/m</a:t>
            </a:r>
            <a:r>
              <a:rPr lang="en-US" baseline="30000" dirty="0">
                <a:solidFill>
                  <a:srgbClr val="C00000"/>
                </a:solidFill>
              </a:rPr>
              <a:t>2</a:t>
            </a:r>
            <a:r>
              <a:rPr lang="en-US" dirty="0">
                <a:solidFill>
                  <a:srgbClr val="C00000"/>
                </a:solidFill>
              </a:rPr>
              <a:t>, compared with women with a BMI &lt;22 kg/m</a:t>
            </a:r>
            <a:r>
              <a:rPr lang="en-US" baseline="30000" dirty="0">
                <a:solidFill>
                  <a:srgbClr val="C00000"/>
                </a:solidFill>
              </a:rPr>
              <a:t>2</a:t>
            </a:r>
            <a:r>
              <a:rPr lang="en-US" dirty="0">
                <a:solidFill>
                  <a:srgbClr val="C00000"/>
                </a:solidFill>
              </a:rPr>
              <a:t>.</a:t>
            </a:r>
          </a:p>
          <a:p>
            <a:pPr marL="0" indent="0">
              <a:buNone/>
            </a:pPr>
            <a:endParaRPr lang="en-US" dirty="0"/>
          </a:p>
          <a:p>
            <a:pPr marL="0" indent="0">
              <a:buNone/>
            </a:pPr>
            <a:endParaRPr lang="en-US" b="1" dirty="0" smtClean="0"/>
          </a:p>
          <a:p>
            <a:pPr marL="0" indent="0">
              <a:buNone/>
            </a:pPr>
            <a:r>
              <a:rPr lang="en-US" b="1" dirty="0" smtClean="0"/>
              <a:t>2- </a:t>
            </a:r>
            <a:r>
              <a:rPr lang="en-US" b="1" dirty="0"/>
              <a:t>Hypertension :</a:t>
            </a:r>
          </a:p>
          <a:p>
            <a:pPr marL="0" indent="0">
              <a:buNone/>
            </a:pPr>
            <a:r>
              <a:rPr lang="en-US" dirty="0"/>
              <a:t>Hypertension is strongly linked to obesity. </a:t>
            </a:r>
            <a:r>
              <a:rPr lang="en-US" u="sng" dirty="0">
                <a:solidFill>
                  <a:schemeClr val="accent3"/>
                </a:solidFill>
              </a:rPr>
              <a:t>The Swedish Obesity Study</a:t>
            </a:r>
            <a:r>
              <a:rPr lang="en-US" dirty="0"/>
              <a:t> showed </a:t>
            </a:r>
            <a:r>
              <a:rPr lang="en-US" dirty="0">
                <a:solidFill>
                  <a:srgbClr val="C00000"/>
                </a:solidFill>
              </a:rPr>
              <a:t>hypertension to be present at baseline in 44–51% of obese </a:t>
            </a:r>
            <a:r>
              <a:rPr lang="en-US" dirty="0" err="1">
                <a:solidFill>
                  <a:srgbClr val="C00000"/>
                </a:solidFill>
              </a:rPr>
              <a:t>subjects</a:t>
            </a:r>
            <a:r>
              <a:rPr lang="en-US" dirty="0" err="1"/>
              <a:t>.In</a:t>
            </a:r>
            <a:r>
              <a:rPr lang="en-US" dirty="0"/>
              <a:t> the </a:t>
            </a:r>
            <a:r>
              <a:rPr lang="en-US" u="sng" dirty="0">
                <a:solidFill>
                  <a:schemeClr val="accent3"/>
                </a:solidFill>
              </a:rPr>
              <a:t>Nurses’ Health Study</a:t>
            </a:r>
            <a:r>
              <a:rPr lang="en-US" dirty="0"/>
              <a:t>, </a:t>
            </a:r>
            <a:r>
              <a:rPr lang="en-US" dirty="0">
                <a:solidFill>
                  <a:srgbClr val="C00000"/>
                </a:solidFill>
              </a:rPr>
              <a:t>BMI at age 18 years and in mid-life were both positively associated with the occurrence of </a:t>
            </a:r>
            <a:r>
              <a:rPr lang="en-US" dirty="0" smtClean="0">
                <a:solidFill>
                  <a:srgbClr val="C00000"/>
                </a:solidFill>
              </a:rPr>
              <a:t>hypertension </a:t>
            </a:r>
            <a:r>
              <a:rPr lang="en-US" dirty="0" smtClean="0"/>
              <a:t>,</a:t>
            </a:r>
            <a:r>
              <a:rPr lang="en-US" dirty="0"/>
              <a:t>Furthermore, weight gain was also associated with an increased risk.</a:t>
            </a:r>
          </a:p>
        </p:txBody>
      </p:sp>
    </p:spTree>
    <p:extLst>
      <p:ext uri="{BB962C8B-B14F-4D97-AF65-F5344CB8AC3E}">
        <p14:creationId xmlns:p14="http://schemas.microsoft.com/office/powerpoint/2010/main" val="27019269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71054" y="739278"/>
            <a:ext cx="8229600" cy="5585322"/>
          </a:xfrm>
        </p:spPr>
        <p:txBody>
          <a:bodyPr>
            <a:normAutofit fontScale="77500" lnSpcReduction="20000"/>
          </a:bodyPr>
          <a:lstStyle/>
          <a:p>
            <a:pPr marL="0" indent="0">
              <a:buNone/>
            </a:pPr>
            <a:r>
              <a:rPr lang="en-US" dirty="0" smtClean="0"/>
              <a:t>3- </a:t>
            </a:r>
            <a:r>
              <a:rPr lang="en-US" b="1" dirty="0" smtClean="0"/>
              <a:t>Dyslipidemia</a:t>
            </a:r>
            <a:r>
              <a:rPr lang="en-US" dirty="0" smtClean="0"/>
              <a:t>:</a:t>
            </a:r>
            <a:endParaRPr lang="ar-SA" dirty="0"/>
          </a:p>
          <a:p>
            <a:pPr marL="0" indent="0">
              <a:buNone/>
            </a:pPr>
            <a:r>
              <a:rPr lang="en-US" dirty="0"/>
              <a:t>Obesity is associated with an </a:t>
            </a:r>
            <a:r>
              <a:rPr lang="en-US" dirty="0" err="1"/>
              <a:t>unfavourable</a:t>
            </a:r>
            <a:r>
              <a:rPr lang="en-US" dirty="0"/>
              <a:t> lipid profile. Lipid abnormalities related to obesity include an </a:t>
            </a:r>
            <a:r>
              <a:rPr lang="en-US" dirty="0">
                <a:solidFill>
                  <a:srgbClr val="C00000"/>
                </a:solidFill>
              </a:rPr>
              <a:t>elevated serum </a:t>
            </a:r>
            <a:r>
              <a:rPr lang="en-US" dirty="0"/>
              <a:t>concentration of cholesterol, low-density-lipoprotein (</a:t>
            </a:r>
            <a:r>
              <a:rPr lang="en-US" dirty="0">
                <a:solidFill>
                  <a:srgbClr val="C00000"/>
                </a:solidFill>
              </a:rPr>
              <a:t>LDL</a:t>
            </a:r>
            <a:r>
              <a:rPr lang="en-US" dirty="0"/>
              <a:t>) cholesterol, very low density lipoprotein (</a:t>
            </a:r>
            <a:r>
              <a:rPr lang="en-US" dirty="0">
                <a:solidFill>
                  <a:srgbClr val="C00000"/>
                </a:solidFill>
              </a:rPr>
              <a:t>VLDL</a:t>
            </a:r>
            <a:r>
              <a:rPr lang="en-US" dirty="0"/>
              <a:t>) </a:t>
            </a:r>
            <a:r>
              <a:rPr lang="en-US" dirty="0">
                <a:solidFill>
                  <a:srgbClr val="C00000"/>
                </a:solidFill>
              </a:rPr>
              <a:t>cholesterol,</a:t>
            </a:r>
            <a:r>
              <a:rPr lang="en-US" dirty="0"/>
              <a:t> </a:t>
            </a:r>
            <a:r>
              <a:rPr lang="en-US" dirty="0">
                <a:solidFill>
                  <a:srgbClr val="C00000"/>
                </a:solidFill>
              </a:rPr>
              <a:t>triglycerides and </a:t>
            </a:r>
            <a:r>
              <a:rPr lang="en-US" dirty="0" err="1">
                <a:solidFill>
                  <a:srgbClr val="C00000"/>
                </a:solidFill>
              </a:rPr>
              <a:t>apolipoprotein</a:t>
            </a:r>
            <a:r>
              <a:rPr lang="en-US" dirty="0">
                <a:solidFill>
                  <a:srgbClr val="C00000"/>
                </a:solidFill>
              </a:rPr>
              <a:t> B</a:t>
            </a:r>
            <a:r>
              <a:rPr lang="en-US" dirty="0"/>
              <a:t>, as well as a </a:t>
            </a:r>
            <a:r>
              <a:rPr lang="en-US" dirty="0">
                <a:solidFill>
                  <a:srgbClr val="C00000"/>
                </a:solidFill>
              </a:rPr>
              <a:t>reduction</a:t>
            </a:r>
            <a:r>
              <a:rPr lang="en-US" dirty="0"/>
              <a:t> in serum high-density-lipoprotein (</a:t>
            </a:r>
            <a:r>
              <a:rPr lang="en-US" dirty="0">
                <a:solidFill>
                  <a:srgbClr val="C00000"/>
                </a:solidFill>
              </a:rPr>
              <a:t>HDL</a:t>
            </a:r>
            <a:r>
              <a:rPr lang="en-US" dirty="0"/>
              <a:t>) cholesterol.</a:t>
            </a:r>
          </a:p>
          <a:p>
            <a:pPr marL="0" indent="0">
              <a:buNone/>
            </a:pPr>
            <a:endParaRPr lang="en-US" dirty="0"/>
          </a:p>
          <a:p>
            <a:pPr marL="0" indent="0" fontAlgn="base">
              <a:buNone/>
            </a:pPr>
            <a:r>
              <a:rPr lang="en-US" dirty="0" smtClean="0"/>
              <a:t>4- </a:t>
            </a:r>
            <a:r>
              <a:rPr lang="en-US" b="1" dirty="0" smtClean="0"/>
              <a:t>Heart disease</a:t>
            </a:r>
            <a:r>
              <a:rPr lang="en-US" dirty="0" smtClean="0"/>
              <a:t>:</a:t>
            </a:r>
            <a:endParaRPr lang="en-US" dirty="0"/>
          </a:p>
          <a:p>
            <a:pPr marL="0" indent="0" fontAlgn="base">
              <a:buNone/>
            </a:pPr>
            <a:r>
              <a:rPr lang="en-US" dirty="0"/>
              <a:t>In addition to the link between obesity and mortality from cardiovascular disease, </a:t>
            </a:r>
            <a:r>
              <a:rPr lang="en-US" dirty="0">
                <a:solidFill>
                  <a:srgbClr val="C00000"/>
                </a:solidFill>
              </a:rPr>
              <a:t>obesity is associated with increased risks of coronary artery disease, heart failure and atrial fibrillation</a:t>
            </a:r>
            <a:r>
              <a:rPr lang="en-US" dirty="0"/>
              <a:t>.</a:t>
            </a:r>
          </a:p>
          <a:p>
            <a:pPr marL="0" indent="0" fontAlgn="base">
              <a:buNone/>
            </a:pPr>
            <a:endParaRPr lang="en-US" dirty="0"/>
          </a:p>
          <a:p>
            <a:pPr marL="0" indent="0" fontAlgn="base">
              <a:buNone/>
            </a:pPr>
            <a:r>
              <a:rPr lang="en-US" dirty="0" smtClean="0"/>
              <a:t>5- </a:t>
            </a:r>
            <a:r>
              <a:rPr lang="en-US" b="1" dirty="0" smtClean="0"/>
              <a:t>Cerebrovascular </a:t>
            </a:r>
            <a:r>
              <a:rPr lang="en-US" b="1" dirty="0"/>
              <a:t>disease</a:t>
            </a:r>
            <a:r>
              <a:rPr lang="en-US" dirty="0"/>
              <a:t> :</a:t>
            </a:r>
          </a:p>
          <a:p>
            <a:pPr marL="0" indent="0" fontAlgn="base">
              <a:buNone/>
            </a:pPr>
            <a:r>
              <a:rPr lang="en-US" dirty="0"/>
              <a:t>In the </a:t>
            </a:r>
            <a:r>
              <a:rPr lang="en-US" u="sng" dirty="0">
                <a:solidFill>
                  <a:schemeClr val="accent3"/>
                </a:solidFill>
              </a:rPr>
              <a:t>Physicians Health Study</a:t>
            </a:r>
            <a:r>
              <a:rPr lang="en-US" dirty="0">
                <a:solidFill>
                  <a:schemeClr val="accent3"/>
                </a:solidFill>
              </a:rPr>
              <a:t> </a:t>
            </a:r>
            <a:r>
              <a:rPr lang="en-US" dirty="0"/>
              <a:t>of 21 414 US physicians, </a:t>
            </a:r>
            <a:r>
              <a:rPr lang="en-US" dirty="0">
                <a:solidFill>
                  <a:srgbClr val="C00000"/>
                </a:solidFill>
              </a:rPr>
              <a:t>those with a BMI ⩾30 kg/m</a:t>
            </a:r>
            <a:r>
              <a:rPr lang="en-US" baseline="30000" dirty="0">
                <a:solidFill>
                  <a:srgbClr val="C00000"/>
                </a:solidFill>
              </a:rPr>
              <a:t>2</a:t>
            </a:r>
            <a:r>
              <a:rPr lang="en-US" dirty="0">
                <a:solidFill>
                  <a:srgbClr val="C00000"/>
                </a:solidFill>
              </a:rPr>
              <a:t> had a relative risk of 1.95 for an ischemic stroke and 2.25 for a hemorrhagic stroke</a:t>
            </a:r>
            <a:r>
              <a:rPr lang="en-US" dirty="0"/>
              <a:t>. </a:t>
            </a:r>
            <a:r>
              <a:rPr lang="en-US" dirty="0">
                <a:solidFill>
                  <a:schemeClr val="accent2">
                    <a:lumMod val="75000"/>
                  </a:schemeClr>
                </a:solidFill>
              </a:rPr>
              <a:t>Each 1 point increase in BMI resulted in a 6% increase in the relative risk for total stroke</a:t>
            </a:r>
            <a:r>
              <a:rPr lang="en-US" sz="3200" dirty="0">
                <a:solidFill>
                  <a:schemeClr val="accent2">
                    <a:lumMod val="75000"/>
                  </a:schemeClr>
                </a:solidFill>
              </a:rPr>
              <a:t>.</a:t>
            </a:r>
            <a:endParaRPr lang="ar-SA" dirty="0">
              <a:solidFill>
                <a:schemeClr val="accent2">
                  <a:lumMod val="75000"/>
                </a:schemeClr>
              </a:solidFill>
            </a:endParaRPr>
          </a:p>
          <a:p>
            <a:endParaRPr lang="en-US" dirty="0"/>
          </a:p>
        </p:txBody>
      </p:sp>
    </p:spTree>
    <p:extLst>
      <p:ext uri="{BB962C8B-B14F-4D97-AF65-F5344CB8AC3E}">
        <p14:creationId xmlns:p14="http://schemas.microsoft.com/office/powerpoint/2010/main" val="7091888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990600"/>
            <a:ext cx="8229600" cy="4325112"/>
          </a:xfrm>
        </p:spPr>
        <p:txBody>
          <a:bodyPr>
            <a:noAutofit/>
          </a:bodyPr>
          <a:lstStyle/>
          <a:p>
            <a:pPr marL="0" indent="0">
              <a:buNone/>
            </a:pPr>
            <a:r>
              <a:rPr lang="en-US" sz="2400" b="1" dirty="0" smtClean="0"/>
              <a:t>6- </a:t>
            </a:r>
            <a:r>
              <a:rPr lang="en-US" sz="2400" b="1" dirty="0"/>
              <a:t>Respiratory disease </a:t>
            </a:r>
            <a:r>
              <a:rPr lang="en-US" sz="2400" dirty="0"/>
              <a:t>: </a:t>
            </a:r>
          </a:p>
          <a:p>
            <a:pPr marL="0" indent="0">
              <a:buNone/>
            </a:pPr>
            <a:r>
              <a:rPr lang="en-US" sz="2400" dirty="0"/>
              <a:t>Such as : obstructive sleep apnea , and </a:t>
            </a:r>
            <a:r>
              <a:rPr lang="en-US" sz="2400" dirty="0" smtClean="0"/>
              <a:t>Asthma.</a:t>
            </a:r>
            <a:endParaRPr lang="en-US" sz="2400" dirty="0"/>
          </a:p>
          <a:p>
            <a:pPr marL="0" indent="0">
              <a:buNone/>
            </a:pPr>
            <a:endParaRPr lang="en-US" sz="2400" dirty="0"/>
          </a:p>
          <a:p>
            <a:pPr marL="0" indent="0">
              <a:buNone/>
            </a:pPr>
            <a:r>
              <a:rPr lang="en-US" sz="2400" b="1" dirty="0" smtClean="0"/>
              <a:t>7- Gastrointestinal </a:t>
            </a:r>
            <a:r>
              <a:rPr lang="en-US" sz="2400" b="1" dirty="0"/>
              <a:t>system </a:t>
            </a:r>
            <a:r>
              <a:rPr lang="en-US" sz="2400" dirty="0"/>
              <a:t>:</a:t>
            </a:r>
          </a:p>
          <a:p>
            <a:pPr marL="0" indent="0">
              <a:buNone/>
            </a:pPr>
            <a:r>
              <a:rPr lang="en-US" sz="2400" dirty="0"/>
              <a:t>-</a:t>
            </a:r>
            <a:r>
              <a:rPr lang="en-US" sz="2400" dirty="0" err="1"/>
              <a:t>Gastroesophageal</a:t>
            </a:r>
            <a:r>
              <a:rPr lang="en-US" sz="2400" dirty="0"/>
              <a:t> reflux disease (</a:t>
            </a:r>
            <a:r>
              <a:rPr lang="en-US" sz="2400" dirty="0" smtClean="0"/>
              <a:t>GERD</a:t>
            </a:r>
            <a:r>
              <a:rPr lang="en-US" sz="2400" dirty="0"/>
              <a:t>) is a </a:t>
            </a:r>
            <a:r>
              <a:rPr lang="en-US" sz="2400" dirty="0">
                <a:solidFill>
                  <a:srgbClr val="C00000"/>
                </a:solidFill>
              </a:rPr>
              <a:t>common disorder that has been linked to obesity.</a:t>
            </a:r>
          </a:p>
          <a:p>
            <a:pPr marL="0" indent="0">
              <a:buNone/>
            </a:pPr>
            <a:r>
              <a:rPr lang="en-US" sz="2400" dirty="0"/>
              <a:t>-Obesity is associated with </a:t>
            </a:r>
            <a:r>
              <a:rPr lang="en-US" sz="2400" dirty="0" err="1">
                <a:solidFill>
                  <a:srgbClr val="C00000"/>
                </a:solidFill>
              </a:rPr>
              <a:t>cholelithiasis</a:t>
            </a:r>
            <a:r>
              <a:rPr lang="en-US" sz="2400" dirty="0"/>
              <a:t>.</a:t>
            </a:r>
          </a:p>
          <a:p>
            <a:pPr marL="0" indent="0">
              <a:buNone/>
            </a:pPr>
            <a:endParaRPr lang="en-US" sz="2400" dirty="0"/>
          </a:p>
          <a:p>
            <a:pPr marL="0" indent="0">
              <a:buNone/>
            </a:pPr>
            <a:r>
              <a:rPr lang="en-US" sz="2400" b="1" dirty="0" smtClean="0"/>
              <a:t>8- Musculoskeletal </a:t>
            </a:r>
            <a:r>
              <a:rPr lang="en-US" sz="2400" b="1" dirty="0"/>
              <a:t>disorders</a:t>
            </a:r>
            <a:r>
              <a:rPr lang="en-US" sz="2400" dirty="0"/>
              <a:t> (especially </a:t>
            </a:r>
            <a:r>
              <a:rPr lang="en-US" sz="2400" dirty="0">
                <a:solidFill>
                  <a:srgbClr val="C00000"/>
                </a:solidFill>
              </a:rPr>
              <a:t>osteoarthritis </a:t>
            </a:r>
            <a:r>
              <a:rPr lang="en-US" sz="2400" dirty="0"/>
              <a:t>- a highly disabling degenerative disease of the joints).</a:t>
            </a:r>
          </a:p>
          <a:p>
            <a:pPr marL="0" indent="0">
              <a:buNone/>
            </a:pPr>
            <a:endParaRPr lang="en-US" sz="2400" dirty="0" smtClean="0"/>
          </a:p>
          <a:p>
            <a:pPr marL="0" indent="0">
              <a:buNone/>
            </a:pPr>
            <a:r>
              <a:rPr lang="en-US" sz="2400" b="1" dirty="0" smtClean="0"/>
              <a:t>9-Cancer </a:t>
            </a:r>
            <a:r>
              <a:rPr lang="en-US" sz="2400" dirty="0" smtClean="0"/>
              <a:t>(endometrial</a:t>
            </a:r>
            <a:r>
              <a:rPr lang="en-US" sz="2400" dirty="0"/>
              <a:t>, breast, and colon).</a:t>
            </a:r>
          </a:p>
          <a:p>
            <a:endParaRPr lang="en-US" sz="2400" dirty="0"/>
          </a:p>
        </p:txBody>
      </p:sp>
    </p:spTree>
    <p:extLst>
      <p:ext uri="{BB962C8B-B14F-4D97-AF65-F5344CB8AC3E}">
        <p14:creationId xmlns:p14="http://schemas.microsoft.com/office/powerpoint/2010/main" val="41934355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rotWithShape="1">
          <a:blip r:embed="rId2">
            <a:extLst>
              <a:ext uri="{28A0092B-C50C-407E-A947-70E740481C1C}">
                <a14:useLocalDpi xmlns:a14="http://schemas.microsoft.com/office/drawing/2010/main" val="0"/>
              </a:ext>
            </a:extLst>
          </a:blip>
          <a:srcRect t="20347"/>
          <a:stretch/>
        </p:blipFill>
        <p:spPr>
          <a:xfrm>
            <a:off x="152400" y="685800"/>
            <a:ext cx="8792004" cy="5791200"/>
          </a:xfrm>
        </p:spPr>
      </p:pic>
    </p:spTree>
    <p:extLst>
      <p:ext uri="{BB962C8B-B14F-4D97-AF65-F5344CB8AC3E}">
        <p14:creationId xmlns:p14="http://schemas.microsoft.com/office/powerpoint/2010/main" val="22321908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33400"/>
            <a:ext cx="8229600" cy="1066800"/>
          </a:xfrm>
        </p:spPr>
        <p:txBody>
          <a:bodyPr>
            <a:normAutofit fontScale="90000"/>
          </a:bodyPr>
          <a:lstStyle/>
          <a:p>
            <a:r>
              <a:rPr lang="en-US" b="1" dirty="0" smtClean="0"/>
              <a:t>Risk </a:t>
            </a:r>
            <a:r>
              <a:rPr lang="en-US" b="1" dirty="0"/>
              <a:t>factors and the high risk groups</a:t>
            </a:r>
            <a:endParaRPr lang="en-US" dirty="0"/>
          </a:p>
        </p:txBody>
      </p:sp>
      <p:sp>
        <p:nvSpPr>
          <p:cNvPr id="3" name="عنصر نائب للمحتوى 2"/>
          <p:cNvSpPr>
            <a:spLocks noGrp="1"/>
          </p:cNvSpPr>
          <p:nvPr>
            <p:ph idx="1"/>
          </p:nvPr>
        </p:nvSpPr>
        <p:spPr>
          <a:xfrm>
            <a:off x="457200" y="1524000"/>
            <a:ext cx="8229600" cy="4325112"/>
          </a:xfrm>
        </p:spPr>
        <p:txBody>
          <a:bodyPr>
            <a:normAutofit fontScale="77500" lnSpcReduction="20000"/>
          </a:bodyPr>
          <a:lstStyle/>
          <a:p>
            <a:r>
              <a:rPr lang="en-US" dirty="0"/>
              <a:t>Obesity usually results from a combination of causes and contributing factors, including:</a:t>
            </a:r>
          </a:p>
          <a:p>
            <a:endParaRPr lang="en-US" dirty="0"/>
          </a:p>
          <a:p>
            <a:r>
              <a:rPr lang="en-US" b="1" dirty="0">
                <a:solidFill>
                  <a:srgbClr val="C00000"/>
                </a:solidFill>
              </a:rPr>
              <a:t>Genetics.</a:t>
            </a:r>
            <a:r>
              <a:rPr lang="en-US" dirty="0"/>
              <a:t> Your genes may affect the amount of body fat you store, and where that fat is distributed. Genetics may also play a role in how efficiently your body converts food into energy and how your body burns calories during exercise.</a:t>
            </a:r>
          </a:p>
          <a:p>
            <a:endParaRPr lang="en-US" b="1" dirty="0" smtClean="0"/>
          </a:p>
          <a:p>
            <a:r>
              <a:rPr lang="en-US" b="1" dirty="0" smtClean="0">
                <a:solidFill>
                  <a:srgbClr val="C00000"/>
                </a:solidFill>
              </a:rPr>
              <a:t>Family </a:t>
            </a:r>
            <a:r>
              <a:rPr lang="en-US" b="1" dirty="0">
                <a:solidFill>
                  <a:srgbClr val="C00000"/>
                </a:solidFill>
              </a:rPr>
              <a:t>lifestyle.</a:t>
            </a:r>
            <a:r>
              <a:rPr lang="en-US" dirty="0">
                <a:solidFill>
                  <a:srgbClr val="C00000"/>
                </a:solidFill>
              </a:rPr>
              <a:t> </a:t>
            </a:r>
            <a:r>
              <a:rPr lang="en-US" dirty="0"/>
              <a:t>Obesity tends to run in families. If one or both of your parents are obese, your risk of being obese is increased. That's not just because of genetics. Family members tend to share similar eating and activity habits.</a:t>
            </a:r>
          </a:p>
          <a:p>
            <a:endParaRPr lang="en-US" dirty="0"/>
          </a:p>
        </p:txBody>
      </p:sp>
    </p:spTree>
    <p:extLst>
      <p:ext uri="{BB962C8B-B14F-4D97-AF65-F5344CB8AC3E}">
        <p14:creationId xmlns:p14="http://schemas.microsoft.com/office/powerpoint/2010/main" val="2851011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914400"/>
            <a:ext cx="8229600" cy="4325112"/>
          </a:xfrm>
        </p:spPr>
        <p:txBody>
          <a:bodyPr>
            <a:normAutofit fontScale="70000" lnSpcReduction="20000"/>
          </a:bodyPr>
          <a:lstStyle/>
          <a:p>
            <a:r>
              <a:rPr lang="en-US" b="1" dirty="0">
                <a:solidFill>
                  <a:srgbClr val="C00000"/>
                </a:solidFill>
              </a:rPr>
              <a:t>Inactivity.</a:t>
            </a:r>
            <a:r>
              <a:rPr lang="en-US" dirty="0">
                <a:solidFill>
                  <a:srgbClr val="C00000"/>
                </a:solidFill>
              </a:rPr>
              <a:t> </a:t>
            </a:r>
            <a:r>
              <a:rPr lang="en-US" dirty="0"/>
              <a:t>If you're not very active, you don't burn as many calories. With a sedentary lifestyle, you can easily take in more calories every day than you burn through exercise and routine daily activities. Having medical problems, such as arthritis, can lead to decreased activity, which contributes to weight gain.</a:t>
            </a:r>
          </a:p>
          <a:p>
            <a:endParaRPr lang="en-US" dirty="0"/>
          </a:p>
          <a:p>
            <a:r>
              <a:rPr lang="en-US" b="1" dirty="0">
                <a:solidFill>
                  <a:srgbClr val="C00000"/>
                </a:solidFill>
              </a:rPr>
              <a:t>Unhealthy diet.</a:t>
            </a:r>
            <a:r>
              <a:rPr lang="en-US" dirty="0">
                <a:solidFill>
                  <a:srgbClr val="C00000"/>
                </a:solidFill>
              </a:rPr>
              <a:t> </a:t>
            </a:r>
            <a:r>
              <a:rPr lang="en-US" dirty="0"/>
              <a:t>A diet that's high in calories, lacking in fruits and vegetables, full of fast food, and laden with high-calorie beverages and oversized portions contributes to weight gain.</a:t>
            </a:r>
          </a:p>
          <a:p>
            <a:endParaRPr lang="en-US" dirty="0"/>
          </a:p>
          <a:p>
            <a:r>
              <a:rPr lang="en-US" b="1" dirty="0">
                <a:solidFill>
                  <a:srgbClr val="C00000"/>
                </a:solidFill>
              </a:rPr>
              <a:t>Medical problems.</a:t>
            </a:r>
            <a:r>
              <a:rPr lang="en-US" dirty="0">
                <a:solidFill>
                  <a:srgbClr val="C00000"/>
                </a:solidFill>
              </a:rPr>
              <a:t> </a:t>
            </a:r>
            <a:r>
              <a:rPr lang="en-US" dirty="0"/>
              <a:t>In some people, obesity can be traced to a medical cause, such as </a:t>
            </a:r>
            <a:r>
              <a:rPr lang="en-US" dirty="0" err="1"/>
              <a:t>Prader-Willi</a:t>
            </a:r>
            <a:r>
              <a:rPr lang="en-US" dirty="0"/>
              <a:t> syndrome, Cushing's syndrome and other conditions. Medical problems, such as arthritis, also can lead to decreased activity, which may result in weight gain.</a:t>
            </a:r>
            <a:endParaRPr lang="en-US" b="1" dirty="0"/>
          </a:p>
          <a:p>
            <a:endParaRPr lang="en-US" dirty="0"/>
          </a:p>
        </p:txBody>
      </p:sp>
    </p:spTree>
    <p:extLst>
      <p:ext uri="{BB962C8B-B14F-4D97-AF65-F5344CB8AC3E}">
        <p14:creationId xmlns:p14="http://schemas.microsoft.com/office/powerpoint/2010/main" val="29203992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447800"/>
            <a:ext cx="8229600" cy="4325112"/>
          </a:xfrm>
        </p:spPr>
        <p:txBody>
          <a:bodyPr>
            <a:normAutofit fontScale="77500" lnSpcReduction="20000"/>
          </a:bodyPr>
          <a:lstStyle/>
          <a:p>
            <a:r>
              <a:rPr lang="en-US" b="1" dirty="0">
                <a:solidFill>
                  <a:srgbClr val="C00000"/>
                </a:solidFill>
              </a:rPr>
              <a:t>Certain medications.</a:t>
            </a:r>
            <a:r>
              <a:rPr lang="en-US" dirty="0">
                <a:solidFill>
                  <a:srgbClr val="C00000"/>
                </a:solidFill>
              </a:rPr>
              <a:t> </a:t>
            </a:r>
            <a:r>
              <a:rPr lang="en-US" dirty="0"/>
              <a:t>Some medications can lead to weight gain if you don't compensate through diet or activity. These medications include some antidepressants, anti-seizure medications, diabetes medications, antipsychotic medications, steroids and beta blockers.</a:t>
            </a:r>
          </a:p>
          <a:p>
            <a:endParaRPr lang="en-US" b="1" dirty="0"/>
          </a:p>
          <a:p>
            <a:r>
              <a:rPr lang="en-US" b="1" dirty="0">
                <a:solidFill>
                  <a:srgbClr val="C00000"/>
                </a:solidFill>
              </a:rPr>
              <a:t>Social and economic issues.</a:t>
            </a:r>
            <a:r>
              <a:rPr lang="en-US" dirty="0">
                <a:solidFill>
                  <a:srgbClr val="C00000"/>
                </a:solidFill>
              </a:rPr>
              <a:t> </a:t>
            </a:r>
            <a:r>
              <a:rPr lang="en-US" dirty="0"/>
              <a:t>Research has linked social and economic factors to obesity. Avoiding obesity is difficult if you don't have safe areas to exercise. Similarly, you may not have been taught healthy ways of cooking, or you may not have money to buy healthier foods. In addition, the people you spend time with may influence your weight — you're more likely to become obese if you have obese friends or relatives.</a:t>
            </a:r>
          </a:p>
        </p:txBody>
      </p:sp>
    </p:spTree>
    <p:extLst>
      <p:ext uri="{BB962C8B-B14F-4D97-AF65-F5344CB8AC3E}">
        <p14:creationId xmlns:p14="http://schemas.microsoft.com/office/powerpoint/2010/main" val="39055371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81000" y="1143000"/>
            <a:ext cx="8229600" cy="4325112"/>
          </a:xfrm>
        </p:spPr>
        <p:txBody>
          <a:bodyPr>
            <a:normAutofit fontScale="85000" lnSpcReduction="20000"/>
          </a:bodyPr>
          <a:lstStyle/>
          <a:p>
            <a:r>
              <a:rPr lang="en-US" sz="2600" b="1" dirty="0">
                <a:solidFill>
                  <a:srgbClr val="C00000"/>
                </a:solidFill>
              </a:rPr>
              <a:t>Age.</a:t>
            </a:r>
            <a:r>
              <a:rPr lang="en-US" dirty="0"/>
              <a:t> Obesity can occur at any age, even in young children. But as you age, hormonal changes and a less active lifestyle increase your risk of obesity. In addition, the amount of muscle in your body tends to decrease with age. This lower muscle mass leads to a decrease in metabolism. These changes also reduce calorie needs, and can make it harder to keep off excess weight. If you don't consciously control what you eat and become more physically active as you age, you'll likely gain weight.</a:t>
            </a:r>
          </a:p>
          <a:p>
            <a:endParaRPr lang="en-US" dirty="0"/>
          </a:p>
          <a:p>
            <a:r>
              <a:rPr lang="en-US" sz="2600" b="1" dirty="0">
                <a:solidFill>
                  <a:srgbClr val="C00000"/>
                </a:solidFill>
              </a:rPr>
              <a:t>Pregnancy.</a:t>
            </a:r>
            <a:r>
              <a:rPr lang="en-US" dirty="0"/>
              <a:t> During pregnancy, a woman's weight necessarily increases. Some women find this weight difficult to lose after the baby is born. This weight gain may contribute to the development of obesity in women.</a:t>
            </a:r>
          </a:p>
        </p:txBody>
      </p:sp>
    </p:spTree>
    <p:extLst>
      <p:ext uri="{BB962C8B-B14F-4D97-AF65-F5344CB8AC3E}">
        <p14:creationId xmlns:p14="http://schemas.microsoft.com/office/powerpoint/2010/main" val="35249882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447800"/>
            <a:ext cx="8229600" cy="4325112"/>
          </a:xfrm>
        </p:spPr>
        <p:txBody>
          <a:bodyPr>
            <a:normAutofit fontScale="92500"/>
          </a:bodyPr>
          <a:lstStyle/>
          <a:p>
            <a:r>
              <a:rPr lang="en-US" sz="2400" b="1" dirty="0">
                <a:solidFill>
                  <a:srgbClr val="C00000"/>
                </a:solidFill>
              </a:rPr>
              <a:t>Quitting smoking. </a:t>
            </a:r>
            <a:r>
              <a:rPr lang="en-US" sz="2600" dirty="0"/>
              <a:t>Quitting smoking is often associated with weight gain. And for some, it can lead to enough weight gain that the person becomes obese. In the long run, however, quitting smoking is still a greater benefit to your health than continuing to smoke.</a:t>
            </a:r>
          </a:p>
          <a:p>
            <a:endParaRPr lang="en-US" sz="2600" dirty="0"/>
          </a:p>
          <a:p>
            <a:r>
              <a:rPr lang="en-US" sz="2400" b="1" dirty="0">
                <a:solidFill>
                  <a:srgbClr val="C00000"/>
                </a:solidFill>
              </a:rPr>
              <a:t>Lack of sleep. </a:t>
            </a:r>
            <a:r>
              <a:rPr lang="en-US" sz="2600" dirty="0"/>
              <a:t>Not getting enough sleep or getting too much sleep can cause changes in hormones that increase your appetite. You may also crave foods high in calories and carbohydrates, which can contribute to weight gain.</a:t>
            </a:r>
          </a:p>
          <a:p>
            <a:endParaRPr lang="en-US" dirty="0"/>
          </a:p>
        </p:txBody>
      </p:sp>
    </p:spTree>
    <p:extLst>
      <p:ext uri="{BB962C8B-B14F-4D97-AF65-F5344CB8AC3E}">
        <p14:creationId xmlns:p14="http://schemas.microsoft.com/office/powerpoint/2010/main" val="22507392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838200"/>
            <a:ext cx="8229600" cy="1066800"/>
          </a:xfrm>
        </p:spPr>
        <p:txBody>
          <a:bodyPr>
            <a:normAutofit fontScale="90000"/>
          </a:bodyPr>
          <a:lstStyle/>
          <a:p>
            <a:r>
              <a:rPr lang="en-US" dirty="0"/>
              <a:t>Who Is at Risk for Overweight and Obesity?</a:t>
            </a:r>
            <a:br>
              <a:rPr lang="en-US" dirty="0"/>
            </a:br>
            <a:endParaRPr lang="en-US" dirty="0"/>
          </a:p>
        </p:txBody>
      </p:sp>
      <p:sp>
        <p:nvSpPr>
          <p:cNvPr id="3" name="عنصر نائب للمحتوى 2"/>
          <p:cNvSpPr>
            <a:spLocks noGrp="1"/>
          </p:cNvSpPr>
          <p:nvPr>
            <p:ph idx="1"/>
          </p:nvPr>
        </p:nvSpPr>
        <p:spPr>
          <a:xfrm>
            <a:off x="457200" y="1981200"/>
            <a:ext cx="8229600" cy="4325112"/>
          </a:xfrm>
        </p:spPr>
        <p:txBody>
          <a:bodyPr>
            <a:normAutofit fontScale="77500" lnSpcReduction="20000"/>
          </a:bodyPr>
          <a:lstStyle/>
          <a:p>
            <a:pPr>
              <a:buFont typeface="Wingdings" pitchFamily="2" charset="2"/>
              <a:buChar char="v"/>
            </a:pPr>
            <a:r>
              <a:rPr lang="en-US" b="1" dirty="0" smtClean="0"/>
              <a:t> Adults</a:t>
            </a:r>
            <a:endParaRPr lang="en-US" b="1" dirty="0"/>
          </a:p>
          <a:p>
            <a:endParaRPr lang="en-US" b="1" dirty="0"/>
          </a:p>
          <a:p>
            <a:r>
              <a:rPr lang="en-US" dirty="0"/>
              <a:t>According to the </a:t>
            </a:r>
            <a:r>
              <a:rPr lang="en-US" u="sng" dirty="0">
                <a:solidFill>
                  <a:schemeClr val="accent3"/>
                </a:solidFill>
              </a:rPr>
              <a:t>National Health and Nutrition Examination Survey (NHANES) 2009–2010</a:t>
            </a:r>
            <a:r>
              <a:rPr lang="en-US" dirty="0"/>
              <a:t>, almost </a:t>
            </a:r>
            <a:r>
              <a:rPr lang="en-US" u="sng" dirty="0"/>
              <a:t>70 percent of Americans are overweight or obese</a:t>
            </a:r>
            <a:r>
              <a:rPr lang="en-US" dirty="0"/>
              <a:t>. The survey also shows differences in overweight and obesity among racial/ethnic groups.</a:t>
            </a:r>
          </a:p>
          <a:p>
            <a:r>
              <a:rPr lang="en-US" dirty="0"/>
              <a:t>In women, overweight and obesity are highest among non-Hispanic Black women (about 82 percent), compared with about 76 percent for Hispanic women and 64 percent for non-Hispanic White women.</a:t>
            </a:r>
          </a:p>
          <a:p>
            <a:r>
              <a:rPr lang="en-US" dirty="0"/>
              <a:t>In men, overweight and obesity are highest among Hispanic men (about 82 percent), compared with about 74 percent for non-Hispanic White men and about 70 percent for non-Hispanic Black men.</a:t>
            </a:r>
          </a:p>
          <a:p>
            <a:endParaRPr lang="en-US" dirty="0"/>
          </a:p>
        </p:txBody>
      </p:sp>
    </p:spTree>
    <p:extLst>
      <p:ext uri="{BB962C8B-B14F-4D97-AF65-F5344CB8AC3E}">
        <p14:creationId xmlns:p14="http://schemas.microsoft.com/office/powerpoint/2010/main" val="14823404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 y="604044"/>
            <a:ext cx="8839200" cy="6101556"/>
          </a:xfrm>
        </p:spPr>
      </p:pic>
    </p:spTree>
    <p:extLst>
      <p:ext uri="{BB962C8B-B14F-4D97-AF65-F5344CB8AC3E}">
        <p14:creationId xmlns:p14="http://schemas.microsoft.com/office/powerpoint/2010/main" val="32217796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81000" y="1447800"/>
            <a:ext cx="8229600" cy="4325112"/>
          </a:xfrm>
        </p:spPr>
        <p:txBody>
          <a:bodyPr>
            <a:normAutofit lnSpcReduction="10000"/>
          </a:bodyPr>
          <a:lstStyle/>
          <a:p>
            <a:pPr>
              <a:lnSpc>
                <a:spcPct val="90000"/>
              </a:lnSpc>
              <a:buFont typeface="Wingdings" pitchFamily="2" charset="2"/>
              <a:buChar char="v"/>
            </a:pPr>
            <a:r>
              <a:rPr lang="en-US" sz="2200" b="1" dirty="0"/>
              <a:t>Children and Teens</a:t>
            </a:r>
          </a:p>
          <a:p>
            <a:endParaRPr lang="en-US" b="1" dirty="0"/>
          </a:p>
          <a:p>
            <a:r>
              <a:rPr lang="en-US" dirty="0"/>
              <a:t>Children also have become heavier. </a:t>
            </a:r>
            <a:r>
              <a:rPr lang="en-US" dirty="0">
                <a:solidFill>
                  <a:srgbClr val="C00000"/>
                </a:solidFill>
              </a:rPr>
              <a:t>In the past 30 years, obesity has tripled among school-aged children and teens.</a:t>
            </a:r>
          </a:p>
          <a:p>
            <a:r>
              <a:rPr lang="en-US" dirty="0"/>
              <a:t>According to </a:t>
            </a:r>
            <a:r>
              <a:rPr lang="en-US" dirty="0">
                <a:solidFill>
                  <a:schemeClr val="accent3"/>
                </a:solidFill>
              </a:rPr>
              <a:t>NHANES 2009–2010</a:t>
            </a:r>
            <a:r>
              <a:rPr lang="en-US" dirty="0"/>
              <a:t>, about </a:t>
            </a:r>
            <a:r>
              <a:rPr lang="en-US" dirty="0">
                <a:solidFill>
                  <a:srgbClr val="C00000"/>
                </a:solidFill>
              </a:rPr>
              <a:t>1 in 6 American children ages 2–19 are obese</a:t>
            </a:r>
            <a:r>
              <a:rPr lang="en-US" dirty="0"/>
              <a:t>. The survey also suggests that overweight and obesity are having a greater effect on minority groups, including Blacks and Hispanics.</a:t>
            </a:r>
          </a:p>
        </p:txBody>
      </p:sp>
    </p:spTree>
    <p:extLst>
      <p:ext uri="{BB962C8B-B14F-4D97-AF65-F5344CB8AC3E}">
        <p14:creationId xmlns:p14="http://schemas.microsoft.com/office/powerpoint/2010/main" val="42875372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609600"/>
            <a:ext cx="8229600" cy="1066800"/>
          </a:xfrm>
        </p:spPr>
        <p:txBody>
          <a:bodyPr>
            <a:normAutofit/>
          </a:bodyPr>
          <a:lstStyle/>
          <a:p>
            <a:r>
              <a:rPr lang="en-US" sz="3200" b="1" dirty="0" smtClean="0"/>
              <a:t>Methods </a:t>
            </a:r>
            <a:r>
              <a:rPr lang="en-US" sz="3200" b="1" dirty="0"/>
              <a:t>for prevention and control.</a:t>
            </a:r>
            <a:endParaRPr lang="en-US" sz="3200" dirty="0"/>
          </a:p>
        </p:txBody>
      </p:sp>
      <p:sp>
        <p:nvSpPr>
          <p:cNvPr id="3" name="عنصر نائب للمحتوى 2"/>
          <p:cNvSpPr>
            <a:spLocks noGrp="1"/>
          </p:cNvSpPr>
          <p:nvPr>
            <p:ph idx="1"/>
          </p:nvPr>
        </p:nvSpPr>
        <p:spPr>
          <a:xfrm>
            <a:off x="457200" y="1600200"/>
            <a:ext cx="8229600" cy="4325112"/>
          </a:xfrm>
        </p:spPr>
        <p:txBody>
          <a:bodyPr>
            <a:normAutofit fontScale="25000" lnSpcReduction="20000"/>
          </a:bodyPr>
          <a:lstStyle/>
          <a:p>
            <a:pPr>
              <a:buFont typeface="Wingdings" pitchFamily="2" charset="2"/>
              <a:buChar char="v"/>
            </a:pPr>
            <a:r>
              <a:rPr lang="en-US" sz="8000" dirty="0"/>
              <a:t>In order to promote healthier eating habits, and, consequently, decrease the rates of obesity, knowledge about food and nutrition is believed to be important. </a:t>
            </a:r>
            <a:endParaRPr lang="en-US" sz="8000" dirty="0" smtClean="0"/>
          </a:p>
          <a:p>
            <a:endParaRPr lang="en-US" sz="8000" b="1" dirty="0">
              <a:latin typeface="Calibri" pitchFamily="34" charset="0"/>
            </a:endParaRPr>
          </a:p>
          <a:p>
            <a:pPr>
              <a:buFont typeface="Wingdings" pitchFamily="2" charset="2"/>
              <a:buChar char="v"/>
            </a:pPr>
            <a:r>
              <a:rPr lang="en-US" sz="8000" b="1" dirty="0" smtClean="0">
                <a:latin typeface="Calibri" pitchFamily="34" charset="0"/>
              </a:rPr>
              <a:t>Preventive approaches include:</a:t>
            </a:r>
            <a:endParaRPr lang="en-US" sz="8000" b="1" dirty="0">
              <a:latin typeface="Calibri" pitchFamily="34" charset="0"/>
            </a:endParaRPr>
          </a:p>
          <a:p>
            <a:r>
              <a:rPr lang="en-US" sz="8000" dirty="0" smtClean="0">
                <a:latin typeface="Calibri" pitchFamily="34" charset="0"/>
              </a:rPr>
              <a:t>increasing </a:t>
            </a:r>
            <a:r>
              <a:rPr lang="en-US" sz="8000" dirty="0">
                <a:latin typeface="Calibri" pitchFamily="34" charset="0"/>
              </a:rPr>
              <a:t>the physical activity and body movement</a:t>
            </a:r>
          </a:p>
          <a:p>
            <a:r>
              <a:rPr lang="en-US" sz="8000" dirty="0" smtClean="0">
                <a:latin typeface="Calibri" pitchFamily="34" charset="0"/>
              </a:rPr>
              <a:t>Healthful </a:t>
            </a:r>
            <a:r>
              <a:rPr lang="en-US" sz="8000" dirty="0">
                <a:latin typeface="Calibri" pitchFamily="34" charset="0"/>
              </a:rPr>
              <a:t>eating habits,</a:t>
            </a:r>
          </a:p>
          <a:p>
            <a:r>
              <a:rPr lang="en-US" sz="8000" dirty="0" smtClean="0">
                <a:latin typeface="Calibri" pitchFamily="34" charset="0"/>
              </a:rPr>
              <a:t>Reducing </a:t>
            </a:r>
            <a:r>
              <a:rPr lang="en-US" sz="8000" dirty="0">
                <a:latin typeface="Calibri" pitchFamily="34" charset="0"/>
              </a:rPr>
              <a:t>television watching hours, and </a:t>
            </a:r>
          </a:p>
          <a:p>
            <a:r>
              <a:rPr lang="en-US" sz="8000" dirty="0" smtClean="0">
                <a:latin typeface="Calibri" pitchFamily="34" charset="0"/>
              </a:rPr>
              <a:t>Family </a:t>
            </a:r>
            <a:r>
              <a:rPr lang="en-US" sz="8000" dirty="0">
                <a:latin typeface="Calibri" pitchFamily="34" charset="0"/>
              </a:rPr>
              <a:t>education .</a:t>
            </a:r>
            <a:r>
              <a:rPr lang="en-US" sz="8000" baseline="30000" dirty="0">
                <a:latin typeface="Calibri" pitchFamily="34" charset="0"/>
              </a:rPr>
              <a:t> </a:t>
            </a:r>
          </a:p>
          <a:p>
            <a:endParaRPr lang="en-US" sz="8000" dirty="0">
              <a:latin typeface="Calibri" pitchFamily="34" charset="0"/>
            </a:endParaRPr>
          </a:p>
          <a:p>
            <a:pPr marL="109728" indent="0">
              <a:buNone/>
            </a:pPr>
            <a:endParaRPr lang="en-US" sz="8000" dirty="0">
              <a:latin typeface="Calibri" pitchFamily="34" charset="0"/>
            </a:endParaRPr>
          </a:p>
          <a:p>
            <a:pPr>
              <a:buFont typeface="Wingdings" pitchFamily="2" charset="2"/>
              <a:buChar char="v"/>
            </a:pPr>
            <a:r>
              <a:rPr lang="en-US" sz="8000" b="1" dirty="0">
                <a:solidFill>
                  <a:srgbClr val="C00000"/>
                </a:solidFill>
                <a:latin typeface="Calibri" pitchFamily="34" charset="0"/>
              </a:rPr>
              <a:t>  It is generally accepted that early intervention can result in</a:t>
            </a:r>
          </a:p>
          <a:p>
            <a:pPr marL="109728" indent="0">
              <a:buNone/>
            </a:pPr>
            <a:r>
              <a:rPr lang="en-US" sz="8000" b="1" dirty="0">
                <a:solidFill>
                  <a:srgbClr val="C00000"/>
                </a:solidFill>
                <a:latin typeface="Calibri" pitchFamily="34" charset="0"/>
              </a:rPr>
              <a:t>      better future outcome.</a:t>
            </a:r>
          </a:p>
          <a:p>
            <a:pPr>
              <a:buFont typeface="Wingdings" pitchFamily="2" charset="2"/>
              <a:buChar char="v"/>
            </a:pPr>
            <a:endParaRPr lang="en-US" sz="2000" dirty="0">
              <a:latin typeface="Calibri" pitchFamily="34" charset="0"/>
            </a:endParaRPr>
          </a:p>
          <a:p>
            <a:pPr>
              <a:buFont typeface="Wingdings" pitchFamily="2" charset="2"/>
              <a:buChar char="v"/>
            </a:pPr>
            <a:endParaRPr lang="en-US" sz="2000" dirty="0">
              <a:latin typeface="Calibri" pitchFamily="34" charset="0"/>
            </a:endParaRPr>
          </a:p>
          <a:p>
            <a:pPr>
              <a:buFont typeface="Wingdings" pitchFamily="2" charset="2"/>
              <a:buChar char="v"/>
            </a:pPr>
            <a:endParaRPr lang="en-US" sz="2000" dirty="0">
              <a:latin typeface="Calibri" pitchFamily="34" charset="0"/>
            </a:endParaRPr>
          </a:p>
          <a:p>
            <a:endParaRPr lang="en-US" sz="2000" dirty="0">
              <a:latin typeface="Calibri" pitchFamily="34" charset="0"/>
            </a:endParaRPr>
          </a:p>
          <a:p>
            <a:r>
              <a:rPr lang="en-US" sz="2000" dirty="0">
                <a:latin typeface="Calibri" pitchFamily="34" charset="0"/>
              </a:rPr>
              <a:t> </a:t>
            </a:r>
          </a:p>
          <a:p>
            <a:pPr>
              <a:buFont typeface="Wingdings" pitchFamily="2" charset="2"/>
              <a:buChar char="v"/>
            </a:pPr>
            <a:endParaRPr lang="en-US" sz="2000" dirty="0"/>
          </a:p>
          <a:p>
            <a:endParaRPr lang="en-US" sz="2000" dirty="0"/>
          </a:p>
        </p:txBody>
      </p:sp>
    </p:spTree>
    <p:extLst>
      <p:ext uri="{BB962C8B-B14F-4D97-AF65-F5344CB8AC3E}">
        <p14:creationId xmlns:p14="http://schemas.microsoft.com/office/powerpoint/2010/main" val="6592928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914400"/>
            <a:ext cx="8229600" cy="4325112"/>
          </a:xfrm>
        </p:spPr>
        <p:txBody>
          <a:bodyPr>
            <a:normAutofit/>
          </a:bodyPr>
          <a:lstStyle/>
          <a:p>
            <a:r>
              <a:rPr lang="en-US" sz="2000" b="1" dirty="0"/>
              <a:t> </a:t>
            </a:r>
            <a:r>
              <a:rPr lang="en-US" sz="2400" dirty="0"/>
              <a:t>Other strategies to control obesity among </a:t>
            </a:r>
            <a:r>
              <a:rPr lang="en-US" sz="2400" u="sng" dirty="0">
                <a:solidFill>
                  <a:schemeClr val="tx2"/>
                </a:solidFill>
              </a:rPr>
              <a:t>Saudi population</a:t>
            </a:r>
            <a:r>
              <a:rPr lang="en-US" sz="2400" dirty="0"/>
              <a:t> in general should include  the promotion of physical activity through a </a:t>
            </a:r>
            <a:r>
              <a:rPr lang="en-US" sz="2400" dirty="0">
                <a:solidFill>
                  <a:schemeClr val="tx2"/>
                </a:solidFill>
              </a:rPr>
              <a:t>national policy </a:t>
            </a:r>
            <a:r>
              <a:rPr lang="en-US" sz="2400" dirty="0"/>
              <a:t>to encourage active living. </a:t>
            </a:r>
            <a:endParaRPr lang="en-US" sz="2400" dirty="0" smtClean="0"/>
          </a:p>
          <a:p>
            <a:r>
              <a:rPr lang="en-US" sz="2400" dirty="0"/>
              <a:t>In view of the existence of obesity promoting environmental factors, the prevention and control of the situation is unlikely to fully succeed without having corresponding strategies to deal with it. </a:t>
            </a:r>
            <a:endParaRPr lang="en-US" sz="2400" dirty="0" smtClean="0"/>
          </a:p>
          <a:p>
            <a:r>
              <a:rPr lang="en-US" sz="2400" dirty="0"/>
              <a:t>Interventions at the </a:t>
            </a:r>
            <a:r>
              <a:rPr lang="en-US" sz="2400" dirty="0">
                <a:solidFill>
                  <a:srgbClr val="FF0000"/>
                </a:solidFill>
              </a:rPr>
              <a:t>family</a:t>
            </a:r>
            <a:r>
              <a:rPr lang="en-US" sz="2400" dirty="0"/>
              <a:t> or </a:t>
            </a:r>
            <a:r>
              <a:rPr lang="en-US" sz="2400" dirty="0">
                <a:solidFill>
                  <a:srgbClr val="FF0000"/>
                </a:solidFill>
              </a:rPr>
              <a:t>school</a:t>
            </a:r>
            <a:r>
              <a:rPr lang="en-US" sz="2400" dirty="0"/>
              <a:t> level will need to be matched by changes in the </a:t>
            </a:r>
            <a:r>
              <a:rPr lang="en-US" sz="2400" dirty="0">
                <a:solidFill>
                  <a:srgbClr val="FF0000"/>
                </a:solidFill>
              </a:rPr>
              <a:t>social </a:t>
            </a:r>
            <a:r>
              <a:rPr lang="en-US" sz="2400" dirty="0"/>
              <a:t>and </a:t>
            </a:r>
            <a:r>
              <a:rPr lang="en-US" sz="2400" dirty="0">
                <a:solidFill>
                  <a:srgbClr val="FF0000"/>
                </a:solidFill>
              </a:rPr>
              <a:t>cultural context </a:t>
            </a:r>
            <a:r>
              <a:rPr lang="en-US" sz="2400" dirty="0"/>
              <a:t>so that the benefits can be sustained and enhanced.</a:t>
            </a:r>
          </a:p>
          <a:p>
            <a:endParaRPr lang="en-US" sz="2400" dirty="0"/>
          </a:p>
          <a:p>
            <a:endParaRPr lang="en-US" sz="2000" dirty="0"/>
          </a:p>
        </p:txBody>
      </p:sp>
    </p:spTree>
    <p:extLst>
      <p:ext uri="{BB962C8B-B14F-4D97-AF65-F5344CB8AC3E}">
        <p14:creationId xmlns:p14="http://schemas.microsoft.com/office/powerpoint/2010/main" val="34901495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57200"/>
            <a:ext cx="8229600" cy="1066800"/>
          </a:xfrm>
        </p:spPr>
        <p:txBody>
          <a:bodyPr>
            <a:normAutofit/>
          </a:bodyPr>
          <a:lstStyle/>
          <a:p>
            <a:pPr algn="r"/>
            <a:r>
              <a:rPr lang="ar-SA" sz="4400" dirty="0" smtClean="0">
                <a:cs typeface="+mn-cs"/>
              </a:rPr>
              <a:t>برنامج مكافحة السمنة:</a:t>
            </a:r>
            <a:endParaRPr lang="en-US" sz="4400" dirty="0">
              <a:cs typeface="+mn-cs"/>
            </a:endParaRPr>
          </a:p>
        </p:txBody>
      </p:sp>
      <p:pic>
        <p:nvPicPr>
          <p:cNvPr id="5" name="عنصر نائب للمحتوى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609600"/>
            <a:ext cx="2527744" cy="1929511"/>
          </a:xfrm>
        </p:spPr>
      </p:pic>
      <p:sp>
        <p:nvSpPr>
          <p:cNvPr id="6" name="مربع نص 5"/>
          <p:cNvSpPr txBox="1"/>
          <p:nvPr/>
        </p:nvSpPr>
        <p:spPr>
          <a:xfrm>
            <a:off x="609600" y="3048000"/>
            <a:ext cx="7848600" cy="3046988"/>
          </a:xfrm>
          <a:prstGeom prst="rect">
            <a:avLst/>
          </a:prstGeom>
          <a:noFill/>
        </p:spPr>
        <p:txBody>
          <a:bodyPr wrap="square" rtlCol="0">
            <a:spAutoFit/>
          </a:bodyPr>
          <a:lstStyle/>
          <a:p>
            <a:pPr algn="r"/>
            <a:r>
              <a:rPr lang="ar-SA" sz="2400" dirty="0" smtClean="0">
                <a:effectLst/>
              </a:rPr>
              <a:t>تم استحداث برنامج مكافحة السمنة بقرار المجلس التنفيذي للوزارة رقم القرار 68201 وتاريخ </a:t>
            </a:r>
            <a:r>
              <a:rPr lang="ar-SA" sz="2400" dirty="0" smtClean="0">
                <a:solidFill>
                  <a:schemeClr val="tx2"/>
                </a:solidFill>
                <a:effectLst/>
              </a:rPr>
              <a:t>14/2/1435هـ</a:t>
            </a:r>
            <a:r>
              <a:rPr lang="ar-SA" sz="2400" dirty="0" smtClean="0">
                <a:effectLst/>
              </a:rPr>
              <a:t>، وهو أحد البرامج التي تشرف عليها الإدارة العامة لمكافحة الأمراض الوراثية والمزمنة التابعة للوكالة المساعدة للرعاية الصحية الأولية بوكالة الصحة العامة في وزارة الصحة، والذي </a:t>
            </a:r>
            <a:r>
              <a:rPr lang="ar-SA" sz="2400" dirty="0" smtClean="0">
                <a:solidFill>
                  <a:srgbClr val="C00000"/>
                </a:solidFill>
                <a:effectLst/>
              </a:rPr>
              <a:t>يستند إلى رؤية ورسالة واضحة تهدف إلى تعزيز صحة المجتمع</a:t>
            </a:r>
            <a:r>
              <a:rPr lang="ar-SA" sz="2400" dirty="0" smtClean="0">
                <a:effectLst/>
              </a:rPr>
              <a:t>، من </a:t>
            </a:r>
            <a:r>
              <a:rPr lang="ar-SA" sz="2400" dirty="0" smtClean="0">
                <a:solidFill>
                  <a:schemeClr val="accent2">
                    <a:lumMod val="75000"/>
                  </a:schemeClr>
                </a:solidFill>
                <a:effectLst/>
              </a:rPr>
              <a:t>خلال الحد من انتشار داء السمنة لدى جميع فئات المجتمع بالمملكة العربية السعودية، وتوفير أفضل مستوى ممكن للوقاية منها، وتقديم الرعاية الصحية المتكاملة للمصابين بالسمنة بمستوياتها الثلاثة.</a:t>
            </a:r>
            <a:endParaRPr lang="en-US" sz="2400" dirty="0">
              <a:solidFill>
                <a:schemeClr val="accent2">
                  <a:lumMod val="75000"/>
                </a:schemeClr>
              </a:solidFill>
            </a:endParaRPr>
          </a:p>
        </p:txBody>
      </p:sp>
      <p:pic>
        <p:nvPicPr>
          <p:cNvPr id="7" name="عنصر نائب للمحتوى 3"/>
          <p:cNvPicPr>
            <a:picLocks noChangeAspect="1"/>
          </p:cNvPicPr>
          <p:nvPr/>
        </p:nvPicPr>
        <p:blipFill rotWithShape="1">
          <a:blip r:embed="rId3">
            <a:extLst>
              <a:ext uri="{28A0092B-C50C-407E-A947-70E740481C1C}">
                <a14:useLocalDpi xmlns:a14="http://schemas.microsoft.com/office/drawing/2010/main" val="0"/>
              </a:ext>
            </a:extLst>
          </a:blip>
          <a:srcRect l="25039" t="1374" r="22882" b="54758"/>
          <a:stretch/>
        </p:blipFill>
        <p:spPr>
          <a:xfrm>
            <a:off x="3352800" y="1270867"/>
            <a:ext cx="2362200" cy="1859010"/>
          </a:xfrm>
          <a:prstGeom prst="rect">
            <a:avLst/>
          </a:prstGeom>
        </p:spPr>
      </p:pic>
    </p:spTree>
    <p:extLst>
      <p:ext uri="{BB962C8B-B14F-4D97-AF65-F5344CB8AC3E}">
        <p14:creationId xmlns:p14="http://schemas.microsoft.com/office/powerpoint/2010/main" val="31733202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عنصر نائب للمحتوى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85800"/>
            <a:ext cx="9144000" cy="6172200"/>
          </a:xfrm>
        </p:spPr>
      </p:pic>
    </p:spTree>
    <p:extLst>
      <p:ext uri="{BB962C8B-B14F-4D97-AF65-F5344CB8AC3E}">
        <p14:creationId xmlns:p14="http://schemas.microsoft.com/office/powerpoint/2010/main" val="20812970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57200"/>
            <a:ext cx="8229600" cy="1066800"/>
          </a:xfrm>
        </p:spPr>
        <p:txBody>
          <a:bodyPr/>
          <a:lstStyle/>
          <a:p>
            <a:r>
              <a:rPr lang="en-US" dirty="0" smtClean="0"/>
              <a:t>References:</a:t>
            </a:r>
            <a:endParaRPr lang="en-US" dirty="0"/>
          </a:p>
        </p:txBody>
      </p:sp>
      <p:sp>
        <p:nvSpPr>
          <p:cNvPr id="3" name="عنصر نائب للمحتوى 2"/>
          <p:cNvSpPr>
            <a:spLocks noGrp="1"/>
          </p:cNvSpPr>
          <p:nvPr>
            <p:ph idx="1"/>
          </p:nvPr>
        </p:nvSpPr>
        <p:spPr>
          <a:xfrm>
            <a:off x="457200" y="1676400"/>
            <a:ext cx="8229600" cy="4325112"/>
          </a:xfrm>
        </p:spPr>
        <p:txBody>
          <a:bodyPr>
            <a:normAutofit fontScale="85000" lnSpcReduction="10000"/>
          </a:bodyPr>
          <a:lstStyle/>
          <a:p>
            <a:r>
              <a:rPr lang="en-US" sz="1800" dirty="0">
                <a:hlinkClick r:id="rId2"/>
              </a:rPr>
              <a:t>http://www.who.int/mediacentre/factsheets/fs311/en</a:t>
            </a:r>
            <a:r>
              <a:rPr lang="en-US" sz="1800" dirty="0" smtClean="0">
                <a:hlinkClick r:id="rId2"/>
              </a:rPr>
              <a:t>/</a:t>
            </a:r>
            <a:endParaRPr lang="en-US" sz="1800" dirty="0" smtClean="0"/>
          </a:p>
          <a:p>
            <a:r>
              <a:rPr lang="en-US" sz="1800" dirty="0" smtClean="0">
                <a:hlinkClick r:id="rId3"/>
              </a:rPr>
              <a:t>www.obesityhelp.com</a:t>
            </a:r>
            <a:endParaRPr lang="en-US" sz="1800" dirty="0" smtClean="0"/>
          </a:p>
          <a:p>
            <a:r>
              <a:rPr lang="en-US" sz="1800" dirty="0">
                <a:hlinkClick r:id="rId4"/>
              </a:rPr>
              <a:t>http://</a:t>
            </a:r>
            <a:r>
              <a:rPr lang="en-US" sz="1800" dirty="0" smtClean="0">
                <a:hlinkClick r:id="rId4"/>
              </a:rPr>
              <a:t>www.wsj.com/articles/nearly-30-of-world-population-is-overweight-1401365395</a:t>
            </a:r>
            <a:endParaRPr lang="en-US" sz="1800" dirty="0" smtClean="0"/>
          </a:p>
          <a:p>
            <a:r>
              <a:rPr lang="en-US" sz="1800" dirty="0">
                <a:hlinkClick r:id="rId5"/>
              </a:rPr>
              <a:t>http://</a:t>
            </a:r>
            <a:r>
              <a:rPr lang="en-US" sz="1800" dirty="0" smtClean="0">
                <a:hlinkClick r:id="rId5"/>
              </a:rPr>
              <a:t>www.takepart.com/article/2015/01/24/most-obese-countries-maps</a:t>
            </a:r>
            <a:endParaRPr lang="en-US" sz="1800" dirty="0" smtClean="0"/>
          </a:p>
          <a:p>
            <a:r>
              <a:rPr lang="en-US" sz="1800" dirty="0">
                <a:hlinkClick r:id="rId6"/>
              </a:rPr>
              <a:t>https://</a:t>
            </a:r>
            <a:r>
              <a:rPr lang="en-US" sz="1800" dirty="0" smtClean="0">
                <a:hlinkClick r:id="rId6"/>
              </a:rPr>
              <a:t>en.wikipedia.org/wiki/Obesity_in_Saudi_Arabia</a:t>
            </a:r>
            <a:endParaRPr lang="en-US" sz="1800" dirty="0" smtClean="0"/>
          </a:p>
          <a:p>
            <a:r>
              <a:rPr lang="en-US" sz="1800" dirty="0">
                <a:hlinkClick r:id="rId7"/>
              </a:rPr>
              <a:t>http://</a:t>
            </a:r>
            <a:r>
              <a:rPr lang="en-US" sz="1800" dirty="0" smtClean="0">
                <a:hlinkClick r:id="rId7"/>
              </a:rPr>
              <a:t>www.bupa.com.sa/english/healthandwellness/healthinformation/articles/pages/obesity-in-saudi-arabia.aspx</a:t>
            </a:r>
            <a:endParaRPr lang="en-US" sz="1800" dirty="0" smtClean="0"/>
          </a:p>
          <a:p>
            <a:r>
              <a:rPr lang="en-US" sz="1800" dirty="0">
                <a:hlinkClick r:id="rId8"/>
              </a:rPr>
              <a:t>http://www.obesitycenter.edu.sa/Patients---</a:t>
            </a:r>
            <a:r>
              <a:rPr lang="en-US" sz="1800" dirty="0" smtClean="0">
                <a:hlinkClick r:id="rId8"/>
              </a:rPr>
              <a:t>Public/ar_Obesity-in-Saudi-Arabia.aspx</a:t>
            </a:r>
            <a:endParaRPr lang="ar-SA" sz="1800" dirty="0" smtClean="0"/>
          </a:p>
          <a:p>
            <a:r>
              <a:rPr lang="en-US" sz="1800" dirty="0">
                <a:hlinkClick r:id="rId9"/>
              </a:rPr>
              <a:t>https://arashistatistics.wordpress.com</a:t>
            </a:r>
            <a:r>
              <a:rPr lang="en-US" sz="1800" dirty="0" smtClean="0">
                <a:hlinkClick r:id="rId9"/>
              </a:rPr>
              <a:t>/</a:t>
            </a:r>
            <a:endParaRPr lang="ar-SA" sz="1800" dirty="0" smtClean="0"/>
          </a:p>
          <a:p>
            <a:r>
              <a:rPr lang="en-US" sz="1800" dirty="0">
                <a:hlinkClick r:id="rId10"/>
              </a:rPr>
              <a:t>https://</a:t>
            </a:r>
            <a:r>
              <a:rPr lang="en-US" sz="1800" dirty="0" smtClean="0">
                <a:hlinkClick r:id="rId10"/>
              </a:rPr>
              <a:t>sites.google.com/site/group9somnah/saudi</a:t>
            </a:r>
            <a:endParaRPr lang="en-US" sz="1800" dirty="0" smtClean="0"/>
          </a:p>
          <a:p>
            <a:r>
              <a:rPr lang="en-US" sz="1800" dirty="0">
                <a:hlinkClick r:id="rId11"/>
              </a:rPr>
              <a:t>http://4.bp.blogspot.com/-</a:t>
            </a:r>
            <a:r>
              <a:rPr lang="en-US" sz="1800" dirty="0" smtClean="0">
                <a:hlinkClick r:id="rId11"/>
              </a:rPr>
              <a:t>mDiBdY8IVAo/UJPhwqmMkjI/AAAAAAAAAUc/OjcQq_J7FAQ/s1600/NewImage3.png</a:t>
            </a:r>
            <a:endParaRPr lang="en-US" sz="1800" dirty="0" smtClean="0"/>
          </a:p>
          <a:p>
            <a:r>
              <a:rPr lang="en-US" sz="1800" dirty="0"/>
              <a:t>http://www.moh.gov.sa/OCP/News/Pages/default.aspx</a:t>
            </a:r>
            <a:endParaRPr lang="en-US" sz="1800" dirty="0" smtClean="0"/>
          </a:p>
          <a:p>
            <a:pPr marL="285750" indent="-285750"/>
            <a:r>
              <a:rPr lang="en-US" sz="1800" dirty="0">
                <a:hlinkClick r:id="rId12"/>
              </a:rPr>
              <a:t>http://www.nhlbi.nih.gov/health/health-topics/topics/obe/causes</a:t>
            </a:r>
            <a:endParaRPr lang="en-US" sz="1800" dirty="0"/>
          </a:p>
          <a:p>
            <a:pPr marL="285750" indent="-285750"/>
            <a:r>
              <a:rPr lang="en-US" sz="1800" dirty="0">
                <a:hlinkClick r:id="rId13"/>
              </a:rPr>
              <a:t>http://qjmed.oxfordjournals.org/content/99/9/565</a:t>
            </a:r>
            <a:endParaRPr lang="en-US" sz="1800" dirty="0"/>
          </a:p>
          <a:p>
            <a:pPr marL="285750" indent="-285750"/>
            <a:r>
              <a:rPr lang="en-US" sz="1800" dirty="0">
                <a:hlinkClick r:id="rId14"/>
              </a:rPr>
              <a:t>http://www.zerohedge.com/news/2014-01-03/world-drowning-fatties-15-billion-worlds-adults-one-three-are-obese-or-overweight</a:t>
            </a:r>
            <a:endParaRPr lang="en-US" sz="1800" dirty="0"/>
          </a:p>
          <a:p>
            <a:endParaRPr lang="ar-SA" sz="1800" dirty="0" smtClean="0"/>
          </a:p>
        </p:txBody>
      </p:sp>
    </p:spTree>
    <p:extLst>
      <p:ext uri="{BB962C8B-B14F-4D97-AF65-F5344CB8AC3E}">
        <p14:creationId xmlns:p14="http://schemas.microsoft.com/office/powerpoint/2010/main" val="1322394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عنصر نائب للمحتوى 4"/>
          <p:cNvGraphicFramePr>
            <a:graphicFrameLocks noGrp="1"/>
          </p:cNvGraphicFramePr>
          <p:nvPr>
            <p:ph idx="1"/>
            <p:extLst>
              <p:ext uri="{D42A27DB-BD31-4B8C-83A1-F6EECF244321}">
                <p14:modId xmlns:p14="http://schemas.microsoft.com/office/powerpoint/2010/main" val="1799334451"/>
              </p:ext>
            </p:extLst>
          </p:nvPr>
        </p:nvGraphicFramePr>
        <p:xfrm>
          <a:off x="457200" y="2362200"/>
          <a:ext cx="8229600" cy="1844040"/>
        </p:xfrm>
        <a:graphic>
          <a:graphicData uri="http://schemas.openxmlformats.org/drawingml/2006/table">
            <a:tbl>
              <a:tblPr firstRow="1" bandRow="1">
                <a:tableStyleId>{5FD0F851-EC5A-4D38-B0AD-8093EC10F338}</a:tableStyleId>
              </a:tblPr>
              <a:tblGrid>
                <a:gridCol w="4114800"/>
                <a:gridCol w="4114800"/>
              </a:tblGrid>
              <a:tr h="258128">
                <a:tc>
                  <a:txBody>
                    <a:bodyPr/>
                    <a:lstStyle/>
                    <a:p>
                      <a:pPr algn="ctr"/>
                      <a:r>
                        <a:rPr lang="en-US" b="1" dirty="0" smtClean="0"/>
                        <a:t>Mish’al</a:t>
                      </a:r>
                      <a:r>
                        <a:rPr lang="en-US" b="1" baseline="0" dirty="0" smtClean="0"/>
                        <a:t> Alfallaj</a:t>
                      </a:r>
                      <a:endParaRPr lang="en-US" b="1" dirty="0"/>
                    </a:p>
                  </a:txBody>
                  <a:tcPr/>
                </a:tc>
                <a:tc>
                  <a:txBody>
                    <a:bodyPr/>
                    <a:lstStyle/>
                    <a:p>
                      <a:pPr algn="ctr"/>
                      <a:r>
                        <a:rPr lang="en-US" b="1" dirty="0" smtClean="0"/>
                        <a:t>433100846</a:t>
                      </a:r>
                      <a:endParaRPr lang="en-US" b="1" dirty="0"/>
                    </a:p>
                  </a:txBody>
                  <a:tcPr/>
                </a:tc>
              </a:tr>
              <a:tr h="320040">
                <a:tc>
                  <a:txBody>
                    <a:bodyPr/>
                    <a:lstStyle/>
                    <a:p>
                      <a:pPr algn="ctr"/>
                      <a:r>
                        <a:rPr lang="en-US" b="1" dirty="0" smtClean="0"/>
                        <a:t>Abdulmjeed</a:t>
                      </a:r>
                      <a:r>
                        <a:rPr lang="en-US" b="1" baseline="0" dirty="0" smtClean="0"/>
                        <a:t> </a:t>
                      </a:r>
                      <a:r>
                        <a:rPr lang="en-US" b="1" baseline="0" dirty="0" err="1" smtClean="0"/>
                        <a:t>Abdulrahman</a:t>
                      </a:r>
                      <a:endParaRPr lang="en-US" b="1" dirty="0"/>
                    </a:p>
                  </a:txBody>
                  <a:tcPr/>
                </a:tc>
                <a:tc>
                  <a:txBody>
                    <a:bodyPr/>
                    <a:lstStyle/>
                    <a:p>
                      <a:pPr algn="ctr"/>
                      <a:r>
                        <a:rPr lang="en-US" b="1" dirty="0" smtClean="0"/>
                        <a:t>433101260</a:t>
                      </a:r>
                      <a:endParaRPr lang="en-US" b="1" dirty="0"/>
                    </a:p>
                  </a:txBody>
                  <a:tcPr/>
                </a:tc>
              </a:tr>
              <a:tr h="370840">
                <a:tc>
                  <a:txBody>
                    <a:bodyPr/>
                    <a:lstStyle/>
                    <a:p>
                      <a:pPr algn="ctr"/>
                      <a:r>
                        <a:rPr lang="en-US" b="1" dirty="0" smtClean="0"/>
                        <a:t>Talal Alsaeed</a:t>
                      </a:r>
                      <a:endParaRPr lang="en-US" b="1" dirty="0"/>
                    </a:p>
                  </a:txBody>
                  <a:tcPr/>
                </a:tc>
                <a:tc>
                  <a:txBody>
                    <a:bodyPr/>
                    <a:lstStyle/>
                    <a:p>
                      <a:pPr algn="ctr"/>
                      <a:r>
                        <a:rPr lang="en-US" b="1" dirty="0" smtClean="0"/>
                        <a:t>433100430</a:t>
                      </a:r>
                      <a:endParaRPr lang="en-US" b="1" dirty="0"/>
                    </a:p>
                  </a:txBody>
                  <a:tcPr/>
                </a:tc>
              </a:tr>
              <a:tr h="370840">
                <a:tc>
                  <a:txBody>
                    <a:bodyPr/>
                    <a:lstStyle/>
                    <a:p>
                      <a:pPr algn="ctr"/>
                      <a:r>
                        <a:rPr lang="en-US" b="1" dirty="0" smtClean="0"/>
                        <a:t>Abdulaziz Alahmari</a:t>
                      </a:r>
                      <a:endParaRPr lang="en-US" b="1" dirty="0"/>
                    </a:p>
                  </a:txBody>
                  <a:tcPr/>
                </a:tc>
                <a:tc>
                  <a:txBody>
                    <a:bodyPr/>
                    <a:lstStyle/>
                    <a:p>
                      <a:pPr algn="ctr"/>
                      <a:r>
                        <a:rPr lang="en-US" b="1" dirty="0" smtClean="0"/>
                        <a:t>433103354</a:t>
                      </a:r>
                      <a:endParaRPr lang="en-US" b="1" dirty="0"/>
                    </a:p>
                  </a:txBody>
                  <a:tcPr/>
                </a:tc>
              </a:tr>
              <a:tr h="370840">
                <a:tc>
                  <a:txBody>
                    <a:bodyPr/>
                    <a:lstStyle/>
                    <a:p>
                      <a:pPr algn="ctr"/>
                      <a:r>
                        <a:rPr lang="en-US" b="1" dirty="0" smtClean="0"/>
                        <a:t>Abdullah Almazyad</a:t>
                      </a:r>
                      <a:endParaRPr lang="en-US" b="1" dirty="0"/>
                    </a:p>
                  </a:txBody>
                  <a:tcPr/>
                </a:tc>
                <a:tc>
                  <a:txBody>
                    <a:bodyPr/>
                    <a:lstStyle/>
                    <a:p>
                      <a:pPr algn="ctr"/>
                      <a:r>
                        <a:rPr lang="en-US" b="1" dirty="0" smtClean="0"/>
                        <a:t>433100415</a:t>
                      </a:r>
                      <a:endParaRPr lang="en-US" b="1" dirty="0"/>
                    </a:p>
                  </a:txBody>
                  <a:tcPr/>
                </a:tc>
              </a:tr>
            </a:tbl>
          </a:graphicData>
        </a:graphic>
      </p:graphicFrame>
    </p:spTree>
    <p:extLst>
      <p:ext uri="{BB962C8B-B14F-4D97-AF65-F5344CB8AC3E}">
        <p14:creationId xmlns:p14="http://schemas.microsoft.com/office/powerpoint/2010/main" val="7774988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3400" y="457200"/>
            <a:ext cx="8229600" cy="1066800"/>
          </a:xfrm>
        </p:spPr>
        <p:txBody>
          <a:bodyPr>
            <a:normAutofit/>
          </a:bodyPr>
          <a:lstStyle/>
          <a:p>
            <a:r>
              <a:rPr lang="en-US" dirty="0"/>
              <a:t>Magnitude of the problem:</a:t>
            </a:r>
          </a:p>
        </p:txBody>
      </p:sp>
      <p:sp>
        <p:nvSpPr>
          <p:cNvPr id="3" name="عنصر نائب للمحتوى 2"/>
          <p:cNvSpPr>
            <a:spLocks noGrp="1"/>
          </p:cNvSpPr>
          <p:nvPr>
            <p:ph idx="1"/>
          </p:nvPr>
        </p:nvSpPr>
        <p:spPr>
          <a:xfrm>
            <a:off x="457200" y="1447800"/>
            <a:ext cx="8229600" cy="5126736"/>
          </a:xfrm>
        </p:spPr>
        <p:txBody>
          <a:bodyPr/>
          <a:lstStyle/>
          <a:p>
            <a:r>
              <a:rPr lang="en-US" dirty="0"/>
              <a:t>In 2014, more than 1.9 billion adults, 18 years and older, were overweight. Of these over 600 million were obese.</a:t>
            </a:r>
          </a:p>
          <a:p>
            <a:r>
              <a:rPr lang="en-US" dirty="0"/>
              <a:t>Overall, about 13% of the world’s adult population (11% of men and 15% of women) were obese in 2014. </a:t>
            </a:r>
          </a:p>
          <a:p>
            <a:r>
              <a:rPr lang="en-US" dirty="0"/>
              <a:t>In 2014, 39% of adults aged 18 years and over (38% of men and 40% of women) were overweight.</a:t>
            </a:r>
          </a:p>
          <a:p>
            <a:r>
              <a:rPr lang="en-US" dirty="0">
                <a:solidFill>
                  <a:srgbClr val="C00000"/>
                </a:solidFill>
              </a:rPr>
              <a:t>The worldwide prevalence of obesity more than doubled between 1980 and </a:t>
            </a:r>
            <a:r>
              <a:rPr lang="en-US" dirty="0" smtClean="0">
                <a:solidFill>
                  <a:srgbClr val="C00000"/>
                </a:solidFill>
              </a:rPr>
              <a:t>2014.</a:t>
            </a:r>
            <a:endParaRPr lang="en-US" dirty="0">
              <a:solidFill>
                <a:srgbClr val="C00000"/>
              </a:solidFill>
            </a:endParaRPr>
          </a:p>
          <a:p>
            <a:endParaRPr lang="en-US" dirty="0"/>
          </a:p>
        </p:txBody>
      </p:sp>
    </p:spTree>
    <p:extLst>
      <p:ext uri="{BB962C8B-B14F-4D97-AF65-F5344CB8AC3E}">
        <p14:creationId xmlns:p14="http://schemas.microsoft.com/office/powerpoint/2010/main" val="2772420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33400"/>
            <a:ext cx="8229600" cy="1066800"/>
          </a:xfrm>
        </p:spPr>
        <p:txBody>
          <a:bodyPr/>
          <a:lstStyle/>
          <a:p>
            <a:endParaRPr lang="en-US"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219200"/>
            <a:ext cx="8250952" cy="5334000"/>
          </a:xfrm>
        </p:spPr>
      </p:pic>
    </p:spTree>
    <p:extLst>
      <p:ext uri="{BB962C8B-B14F-4D97-AF65-F5344CB8AC3E}">
        <p14:creationId xmlns:p14="http://schemas.microsoft.com/office/powerpoint/2010/main" val="8425430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853149"/>
            <a:ext cx="8458200" cy="5720689"/>
          </a:xfrm>
        </p:spPr>
      </p:pic>
    </p:spTree>
    <p:extLst>
      <p:ext uri="{BB962C8B-B14F-4D97-AF65-F5344CB8AC3E}">
        <p14:creationId xmlns:p14="http://schemas.microsoft.com/office/powerpoint/2010/main" val="18294901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85800"/>
            <a:ext cx="9144000" cy="6172200"/>
          </a:xfrm>
        </p:spPr>
      </p:pic>
    </p:spTree>
    <p:extLst>
      <p:ext uri="{BB962C8B-B14F-4D97-AF65-F5344CB8AC3E}">
        <p14:creationId xmlns:p14="http://schemas.microsoft.com/office/powerpoint/2010/main" val="6292219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636" y="914400"/>
            <a:ext cx="8960883" cy="5715000"/>
          </a:xfrm>
        </p:spPr>
      </p:pic>
    </p:spTree>
    <p:extLst>
      <p:ext uri="{BB962C8B-B14F-4D97-AF65-F5344CB8AC3E}">
        <p14:creationId xmlns:p14="http://schemas.microsoft.com/office/powerpoint/2010/main" val="20815597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pic>
        <p:nvPicPr>
          <p:cNvPr id="4" name="عنصر نائب للمحتوى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5800"/>
            <a:ext cx="9067800" cy="6172200"/>
          </a:xfrm>
          <a:prstGeom prst="rect">
            <a:avLst/>
          </a:prstGeom>
        </p:spPr>
      </p:pic>
    </p:spTree>
    <p:extLst>
      <p:ext uri="{BB962C8B-B14F-4D97-AF65-F5344CB8AC3E}">
        <p14:creationId xmlns:p14="http://schemas.microsoft.com/office/powerpoint/2010/main" val="75542941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حضري">
  <a:themeElements>
    <a:clrScheme name="أساسية">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حضري">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حضري">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196</TotalTime>
  <Words>2282</Words>
  <Application>Microsoft Office PowerPoint</Application>
  <PresentationFormat>عرض على الشاشة (3:4)‏</PresentationFormat>
  <Paragraphs>156</Paragraphs>
  <Slides>36</Slides>
  <Notes>0</Notes>
  <HiddenSlides>0</HiddenSlides>
  <MMClips>0</MMClips>
  <ScaleCrop>false</ScaleCrop>
  <HeadingPairs>
    <vt:vector size="4" baseType="variant">
      <vt:variant>
        <vt:lpstr>نسق</vt:lpstr>
      </vt:variant>
      <vt:variant>
        <vt:i4>1</vt:i4>
      </vt:variant>
      <vt:variant>
        <vt:lpstr>عناوين الشرائح</vt:lpstr>
      </vt:variant>
      <vt:variant>
        <vt:i4>36</vt:i4>
      </vt:variant>
    </vt:vector>
  </HeadingPairs>
  <TitlesOfParts>
    <vt:vector size="37" baseType="lpstr">
      <vt:lpstr>حضري</vt:lpstr>
      <vt:lpstr>Obesity</vt:lpstr>
      <vt:lpstr>Defintion:</vt:lpstr>
      <vt:lpstr>عرض تقديمي في PowerPoint</vt:lpstr>
      <vt:lpstr>Magnitude of the problem:</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Magnitude of the problem in SA:</vt:lpstr>
      <vt:lpstr>عرض تقديمي في PowerPoint</vt:lpstr>
      <vt:lpstr>عرض تقديمي في PowerPoint</vt:lpstr>
      <vt:lpstr>عرض تقديمي في PowerPoint</vt:lpstr>
      <vt:lpstr>Causes of the obesity:</vt:lpstr>
      <vt:lpstr>عرض تقديمي في PowerPoint</vt:lpstr>
      <vt:lpstr>عرض تقديمي في PowerPoint</vt:lpstr>
      <vt:lpstr>عرض تقديمي في PowerPoint</vt:lpstr>
      <vt:lpstr>عرض تقديمي في PowerPoint</vt:lpstr>
      <vt:lpstr>COMPLICATIONS: </vt:lpstr>
      <vt:lpstr>عرض تقديمي في PowerPoint</vt:lpstr>
      <vt:lpstr>عرض تقديمي في PowerPoint</vt:lpstr>
      <vt:lpstr>عرض تقديمي في PowerPoint</vt:lpstr>
      <vt:lpstr>Risk factors and the high risk groups</vt:lpstr>
      <vt:lpstr>عرض تقديمي في PowerPoint</vt:lpstr>
      <vt:lpstr>عرض تقديمي في PowerPoint</vt:lpstr>
      <vt:lpstr>عرض تقديمي في PowerPoint</vt:lpstr>
      <vt:lpstr>عرض تقديمي في PowerPoint</vt:lpstr>
      <vt:lpstr>Who Is at Risk for Overweight and Obesity? </vt:lpstr>
      <vt:lpstr>عرض تقديمي في PowerPoint</vt:lpstr>
      <vt:lpstr>Methods for prevention and control.</vt:lpstr>
      <vt:lpstr>عرض تقديمي في PowerPoint</vt:lpstr>
      <vt:lpstr>برنامج مكافحة السمنة:</vt:lpstr>
      <vt:lpstr>عرض تقديمي في PowerPoint</vt:lpstr>
      <vt:lpstr>References:</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Obesity</dc:title>
  <dc:creator>HP</dc:creator>
  <cp:lastModifiedBy>HP</cp:lastModifiedBy>
  <cp:revision>17</cp:revision>
  <dcterms:created xsi:type="dcterms:W3CDTF">2016-01-24T20:33:21Z</dcterms:created>
  <dcterms:modified xsi:type="dcterms:W3CDTF">2016-01-26T03:29:58Z</dcterms:modified>
</cp:coreProperties>
</file>