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16" r:id="rId5"/>
    <p:sldId id="259" r:id="rId6"/>
    <p:sldId id="260" r:id="rId7"/>
    <p:sldId id="261" r:id="rId8"/>
    <p:sldId id="262" r:id="rId9"/>
    <p:sldId id="263" r:id="rId10"/>
    <p:sldId id="264" r:id="rId11"/>
    <p:sldId id="299" r:id="rId12"/>
    <p:sldId id="265" r:id="rId13"/>
    <p:sldId id="267" r:id="rId14"/>
    <p:sldId id="315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314" r:id="rId34"/>
    <p:sldId id="287" r:id="rId35"/>
    <p:sldId id="289" r:id="rId36"/>
    <p:sldId id="290" r:id="rId37"/>
    <p:sldId id="291" r:id="rId38"/>
    <p:sldId id="292" r:id="rId39"/>
    <p:sldId id="293" r:id="rId40"/>
    <p:sldId id="300" r:id="rId41"/>
    <p:sldId id="303" r:id="rId42"/>
    <p:sldId id="304" r:id="rId43"/>
    <p:sldId id="305" r:id="rId44"/>
    <p:sldId id="306" r:id="rId45"/>
    <p:sldId id="308" r:id="rId46"/>
    <p:sldId id="309" r:id="rId47"/>
    <p:sldId id="310" r:id="rId48"/>
    <p:sldId id="311" r:id="rId49"/>
    <p:sldId id="312" r:id="rId50"/>
    <p:sldId id="313" r:id="rId51"/>
    <p:sldId id="279" r:id="rId52"/>
    <p:sldId id="294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9DE9AA-B7C2-4C81-9A1D-69A6C416E0D0}">
          <p14:sldIdLst>
            <p14:sldId id="256"/>
            <p14:sldId id="257"/>
            <p14:sldId id="258"/>
            <p14:sldId id="316"/>
            <p14:sldId id="259"/>
            <p14:sldId id="260"/>
            <p14:sldId id="261"/>
            <p14:sldId id="262"/>
            <p14:sldId id="263"/>
          </p14:sldIdLst>
        </p14:section>
        <p14:section name="Untitled Section" id="{DD65B344-6A93-44B8-812C-BC25DA1C4F95}">
          <p14:sldIdLst>
            <p14:sldId id="264"/>
            <p14:sldId id="299"/>
            <p14:sldId id="265"/>
            <p14:sldId id="267"/>
            <p14:sldId id="315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0"/>
            <p14:sldId id="281"/>
            <p14:sldId id="282"/>
            <p14:sldId id="283"/>
            <p14:sldId id="284"/>
            <p14:sldId id="285"/>
            <p14:sldId id="286"/>
            <p14:sldId id="314"/>
            <p14:sldId id="287"/>
            <p14:sldId id="289"/>
            <p14:sldId id="290"/>
            <p14:sldId id="291"/>
            <p14:sldId id="292"/>
            <p14:sldId id="293"/>
            <p14:sldId id="300"/>
            <p14:sldId id="303"/>
            <p14:sldId id="304"/>
            <p14:sldId id="305"/>
            <p14:sldId id="306"/>
            <p14:sldId id="308"/>
            <p14:sldId id="309"/>
            <p14:sldId id="310"/>
            <p14:sldId id="311"/>
            <p14:sldId id="312"/>
            <p14:sldId id="313"/>
            <p14:sldId id="279"/>
            <p14:sldId id="29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7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5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67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7374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12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55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23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0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9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7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7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7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9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0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6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F72CC0-8C27-46BC-82B9-BD4B13E82017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86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70461"/>
          </a:xfrm>
        </p:spPr>
        <p:txBody>
          <a:bodyPr/>
          <a:lstStyle/>
          <a:p>
            <a:pPr algn="l"/>
            <a:r>
              <a:rPr lang="en-US" b="1" dirty="0"/>
              <a:t>ANEMIA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b="1" dirty="0" smtClean="0"/>
              <a:t>Ahmed Gamal ,MD</a:t>
            </a:r>
          </a:p>
          <a:p>
            <a:r>
              <a:rPr lang="en-US" sz="3200" b="1" dirty="0" smtClean="0"/>
              <a:t>Consultant Adult Hematology and HSCT KKUH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996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Iron Deficiency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Low Retic Count</a:t>
            </a:r>
          </a:p>
          <a:p>
            <a:r>
              <a:rPr lang="en-US" altLang="en-US" dirty="0"/>
              <a:t>High </a:t>
            </a:r>
            <a:r>
              <a:rPr lang="en-US" altLang="en-US" dirty="0" smtClean="0"/>
              <a:t>RDW &gt; 14</a:t>
            </a:r>
            <a:endParaRPr lang="en-US" altLang="en-US" dirty="0"/>
          </a:p>
          <a:p>
            <a:r>
              <a:rPr lang="en-US" altLang="en-US" dirty="0"/>
              <a:t>Low iron level</a:t>
            </a:r>
          </a:p>
          <a:p>
            <a:r>
              <a:rPr lang="en-US" altLang="en-US" dirty="0"/>
              <a:t>High TIBC</a:t>
            </a:r>
          </a:p>
          <a:p>
            <a:r>
              <a:rPr lang="en-US" altLang="en-US" dirty="0"/>
              <a:t>Low ferritin </a:t>
            </a:r>
            <a:r>
              <a:rPr lang="en-US" altLang="en-US" dirty="0" smtClean="0"/>
              <a:t>&lt;30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RDW</a:t>
            </a:r>
          </a:p>
        </p:txBody>
      </p:sp>
      <p:sp>
        <p:nvSpPr>
          <p:cNvPr id="136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898650" y="2057400"/>
            <a:ext cx="8540750" cy="4495800"/>
          </a:xfrm>
        </p:spPr>
        <p:txBody>
          <a:bodyPr/>
          <a:lstStyle/>
          <a:p>
            <a:r>
              <a:rPr lang="en-US" altLang="en-US"/>
              <a:t>Most automated instruments now provide an </a:t>
            </a:r>
            <a:r>
              <a:rPr lang="en-US" altLang="en-US" b="1"/>
              <a:t>RBC Distribution Width</a:t>
            </a:r>
            <a:r>
              <a:rPr lang="en-US" altLang="en-US"/>
              <a:t> </a:t>
            </a:r>
            <a:r>
              <a:rPr lang="en-US" altLang="en-US" b="1"/>
              <a:t>(RDW)</a:t>
            </a:r>
          </a:p>
          <a:p>
            <a:r>
              <a:rPr lang="en-US" altLang="en-US"/>
              <a:t>An index of RBC size variation</a:t>
            </a:r>
          </a:p>
          <a:p>
            <a:r>
              <a:rPr lang="en-US" altLang="en-US"/>
              <a:t>May be used to quantitate the amount of anisocytosis on peripheral blood smear</a:t>
            </a:r>
          </a:p>
          <a:p>
            <a:r>
              <a:rPr lang="en-US" altLang="en-US"/>
              <a:t>Normal range is 11.5% to 14.5% for both men and women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B585-2750-4360-B2C2-84115B398851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Degrees of Iron Deficiency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788" y="1825625"/>
            <a:ext cx="82023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2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Deficiency Anemia: Peripheral Smear </a:t>
            </a:r>
          </a:p>
        </p:txBody>
      </p:sp>
      <p:pic>
        <p:nvPicPr>
          <p:cNvPr id="4" name="Content Placeholder 5" descr="Screen shot 2011-12-07 at 7.05.3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2045529"/>
            <a:ext cx="6605516" cy="45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050" y="2045529"/>
            <a:ext cx="5394463" cy="451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Ferritin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507007"/>
            <a:ext cx="8946541" cy="4195481"/>
          </a:xfrm>
        </p:spPr>
        <p:txBody>
          <a:bodyPr/>
          <a:lstStyle/>
          <a:p>
            <a:r>
              <a:rPr lang="en-US" dirty="0"/>
              <a:t>Plasma ferritin is </a:t>
            </a:r>
            <a:r>
              <a:rPr lang="en-US" dirty="0" smtClean="0"/>
              <a:t> </a:t>
            </a:r>
            <a:r>
              <a:rPr lang="en-US" dirty="0"/>
              <a:t>an indirect marker of the total amount of iron stored in the </a:t>
            </a:r>
            <a:r>
              <a:rPr lang="en-US" dirty="0" smtClean="0"/>
              <a:t>body</a:t>
            </a:r>
          </a:p>
          <a:p>
            <a:r>
              <a:rPr lang="en-US" dirty="0"/>
              <a:t>stores iron and releases it in a controlled </a:t>
            </a:r>
            <a:r>
              <a:rPr lang="en-US" dirty="0" smtClean="0"/>
              <a:t>fashion</a:t>
            </a:r>
          </a:p>
          <a:p>
            <a:r>
              <a:rPr lang="en-US" dirty="0" smtClean="0"/>
              <a:t>Normal  &gt;30ng/ml    IDA </a:t>
            </a:r>
            <a:r>
              <a:rPr lang="en-US" smtClean="0"/>
              <a:t>is unlikely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152" y="2729552"/>
            <a:ext cx="5804848" cy="412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6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Reticulocyte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Reticulocyte count is the percent of immature  RBCs (released earlier in anemia from the marrow)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Normal levels 0.5-1.5% for non anemic stages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&lt;1% means Inadequate Production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&gt;/equal to 1 means increased production (hemolysis)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Reticulocyte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813" y="1974198"/>
            <a:ext cx="7019438" cy="457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now that it’s iron deficiency….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Causes Iron Deficiency?</a:t>
            </a:r>
          </a:p>
          <a:p>
            <a:pPr lvl="1"/>
            <a:r>
              <a:rPr lang="en-US" altLang="en-US" dirty="0"/>
              <a:t>Blood Loss (occult or overt): PUD, Diverticulosis, Colon </a:t>
            </a:r>
            <a:r>
              <a:rPr lang="en-US" altLang="en-US" dirty="0" err="1" smtClean="0"/>
              <a:t>Cancer,menorrhagia</a:t>
            </a:r>
            <a:endParaRPr lang="en-US" altLang="en-US" dirty="0"/>
          </a:p>
          <a:p>
            <a:pPr lvl="1"/>
            <a:r>
              <a:rPr lang="en-US" altLang="en-US" dirty="0"/>
              <a:t>Decreased Iron Absorption: </a:t>
            </a:r>
            <a:r>
              <a:rPr lang="en-US" altLang="en-US" dirty="0" err="1"/>
              <a:t>achlorhydria</a:t>
            </a:r>
            <a:r>
              <a:rPr lang="en-US" altLang="en-US" dirty="0"/>
              <a:t>, atrophic gastritis, celiac </a:t>
            </a:r>
            <a:r>
              <a:rPr lang="en-US" altLang="en-US" dirty="0" err="1" smtClean="0"/>
              <a:t>disease,bypass</a:t>
            </a:r>
            <a:r>
              <a:rPr lang="en-US" altLang="en-US" dirty="0" smtClean="0"/>
              <a:t> surgery</a:t>
            </a:r>
            <a:endParaRPr lang="en-US" altLang="en-US" dirty="0"/>
          </a:p>
          <a:p>
            <a:pPr lvl="1"/>
            <a:r>
              <a:rPr lang="en-US" altLang="en-US" dirty="0" smtClean="0"/>
              <a:t>Uncommon </a:t>
            </a:r>
            <a:r>
              <a:rPr lang="en-US" altLang="en-US" dirty="0"/>
              <a:t>causes: intravascular hemolysis, pulmonary </a:t>
            </a:r>
            <a:r>
              <a:rPr lang="en-US" altLang="en-US" dirty="0" err="1"/>
              <a:t>hemosiderosis</a:t>
            </a:r>
            <a:r>
              <a:rPr lang="en-US" altLang="en-US" dirty="0"/>
              <a:t>, </a:t>
            </a:r>
            <a:r>
              <a:rPr lang="en-US" altLang="en-US" dirty="0" smtClean="0"/>
              <a:t>EPO</a:t>
            </a:r>
            <a:endParaRPr lang="en-US" altLang="en-US" dirty="0"/>
          </a:p>
          <a:p>
            <a:pPr lvl="1"/>
            <a:r>
              <a:rPr lang="en-US" altLang="en-US" dirty="0"/>
              <a:t>Decreased Intake (rare)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415" y="709684"/>
            <a:ext cx="6319622" cy="54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Who needs a GI work-up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All men, all women without menorrhagia, women greater than 50 with menorrhagia</a:t>
            </a:r>
          </a:p>
          <a:p>
            <a:pPr lvl="1"/>
            <a:r>
              <a:rPr lang="en-US" altLang="en-US" dirty="0"/>
              <a:t>If UGI symptoms, EGD</a:t>
            </a:r>
          </a:p>
          <a:p>
            <a:pPr lvl="1"/>
            <a:r>
              <a:rPr lang="en-US" altLang="en-US" dirty="0"/>
              <a:t>If asymptomatic, colonoscopy</a:t>
            </a:r>
          </a:p>
          <a:p>
            <a:r>
              <a:rPr lang="en-US" altLang="en-US" dirty="0"/>
              <a:t>Women less than 50 plus menorrhagia: consider GI workup based upon symptoms</a:t>
            </a:r>
          </a:p>
          <a:p>
            <a:r>
              <a:rPr lang="en-US" dirty="0" smtClean="0"/>
              <a:t>Unexplained anemia in older people (</a:t>
            </a:r>
            <a:r>
              <a:rPr lang="en-US" dirty="0" err="1" smtClean="0"/>
              <a:t>angiodysplasia,tumors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dirty="0"/>
              <a:t>Learn about iron deficiency anemia</a:t>
            </a:r>
          </a:p>
          <a:p>
            <a:pPr>
              <a:lnSpc>
                <a:spcPct val="200000"/>
              </a:lnSpc>
            </a:pPr>
            <a:r>
              <a:rPr lang="en-US" altLang="en-US" dirty="0"/>
              <a:t>Learn about anemic of chronic disease</a:t>
            </a:r>
          </a:p>
          <a:p>
            <a:pPr>
              <a:lnSpc>
                <a:spcPct val="200000"/>
              </a:lnSpc>
            </a:pPr>
            <a:r>
              <a:rPr lang="en-US" altLang="en-US" dirty="0"/>
              <a:t>Distinguish between iron deficiency anemia and anemia of chronic disease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standard for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Bone Marrow Biopsy</a:t>
            </a:r>
          </a:p>
          <a:p>
            <a:pPr lvl="1"/>
            <a:r>
              <a:rPr lang="en-US" altLang="en-US" dirty="0"/>
              <a:t>Prussian Blue staining shows lack of iron in erythroid precursors and macrophages</a:t>
            </a:r>
          </a:p>
          <a:p>
            <a:pPr lvl="1"/>
            <a:r>
              <a:rPr lang="en-US" altLang="en-US" dirty="0"/>
              <a:t>However, it is invasive and costly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2129" y="2288029"/>
            <a:ext cx="7169517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Anemia of  chronic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EPO production inadequate for the degree of anemia observed or erythroid marrow responds inadequately to stimulation</a:t>
            </a:r>
          </a:p>
          <a:p>
            <a:r>
              <a:rPr lang="en-US" altLang="en-US" dirty="0"/>
              <a:t>Causes: inflammation, infection, tissue injury, cancer</a:t>
            </a:r>
          </a:p>
          <a:p>
            <a:r>
              <a:rPr lang="en-US" altLang="en-US" dirty="0"/>
              <a:t>Low serum iron, </a:t>
            </a:r>
            <a:r>
              <a:rPr lang="en-US" altLang="en-US" dirty="0" smtClean="0"/>
              <a:t>low TIBC, </a:t>
            </a:r>
            <a:r>
              <a:rPr lang="en-US" altLang="en-US" dirty="0"/>
              <a:t>transferrin 15-20%, normal to increased ferritin</a:t>
            </a:r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pic>
        <p:nvPicPr>
          <p:cNvPr id="4" name="Content Placeholder 3" descr="Screen shot 2011-12-06 at 9.40.2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12" y="2052638"/>
            <a:ext cx="5216352" cy="4195762"/>
          </a:xfrm>
        </p:spPr>
      </p:pic>
    </p:spTree>
    <p:extLst>
      <p:ext uri="{BB962C8B-B14F-4D97-AF65-F5344CB8AC3E}">
        <p14:creationId xmlns:p14="http://schemas.microsoft.com/office/powerpoint/2010/main" val="26753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Anemia of CD Vs 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Soluble Transferrin Receptor: elevated in cases of iron deficiency</a:t>
            </a:r>
          </a:p>
          <a:p>
            <a:r>
              <a:rPr lang="en-US" altLang="en-US" dirty="0"/>
              <a:t>Ferritin: elevated in anemia of chronic disease</a:t>
            </a:r>
          </a:p>
          <a:p>
            <a:r>
              <a:rPr lang="en-US" altLang="en-US" dirty="0"/>
              <a:t>If all else fails, Bone Marrow Biopsy</a:t>
            </a:r>
          </a:p>
          <a:p>
            <a:pPr lvl="1"/>
            <a:r>
              <a:rPr lang="en-US" altLang="en-US" dirty="0"/>
              <a:t>In anemia of chronic disease: macrophages contain normal/ increased iron &amp; erythroid precursors show decreased/absent amounts of iron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Anemia of CD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Treat the underlying cause</a:t>
            </a:r>
          </a:p>
          <a:p>
            <a:r>
              <a:rPr lang="en-US" altLang="en-US" dirty="0"/>
              <a:t>Treat the underlying cause</a:t>
            </a:r>
          </a:p>
          <a:p>
            <a:r>
              <a:rPr lang="en-US" altLang="en-US" dirty="0"/>
              <a:t>And Treat the Underlying Cause!</a:t>
            </a:r>
          </a:p>
          <a:p>
            <a:endParaRPr lang="en-US" altLang="en-US" dirty="0"/>
          </a:p>
          <a:p>
            <a:r>
              <a:rPr lang="en-US" altLang="en-US" dirty="0"/>
              <a:t>Consider co-existent iron deficiency as well</a:t>
            </a:r>
          </a:p>
          <a:p>
            <a:r>
              <a:rPr lang="en-US" altLang="en-US" dirty="0"/>
              <a:t>If underlying disease state requires it, consider EPO injection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received a case in the emergency dept.</a:t>
            </a:r>
          </a:p>
          <a:p>
            <a:r>
              <a:rPr lang="en-US" dirty="0" smtClean="0"/>
              <a:t>17 years old lady presented with fatigue ,chest </a:t>
            </a:r>
            <a:r>
              <a:rPr lang="en-US" dirty="0" err="1" smtClean="0"/>
              <a:t>pain,palpitation,dizziness</a:t>
            </a:r>
            <a:r>
              <a:rPr lang="en-US" dirty="0" smtClean="0"/>
              <a:t> .</a:t>
            </a:r>
          </a:p>
          <a:p>
            <a:r>
              <a:rPr lang="en-US" dirty="0" smtClean="0"/>
              <a:t>Examination: Pulse 115/min, RR 24/min , BP 116/76</a:t>
            </a:r>
          </a:p>
          <a:p>
            <a:r>
              <a:rPr lang="en-US" dirty="0" smtClean="0"/>
              <a:t>NO LAN, NO </a:t>
            </a:r>
            <a:r>
              <a:rPr lang="en-US" dirty="0" err="1" smtClean="0"/>
              <a:t>organomegally</a:t>
            </a:r>
            <a:r>
              <a:rPr lang="en-US" dirty="0" smtClean="0"/>
              <a:t> ,No </a:t>
            </a:r>
            <a:r>
              <a:rPr lang="en-US" dirty="0" err="1" smtClean="0"/>
              <a:t>jundice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Pallor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7427" y="2052638"/>
            <a:ext cx="6338921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Pallor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6030" y="1690688"/>
            <a:ext cx="6619164" cy="45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1-What is the most single important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A-Nutritional status</a:t>
            </a:r>
          </a:p>
          <a:p>
            <a:r>
              <a:rPr lang="en-US" dirty="0" smtClean="0"/>
              <a:t>B-Family history </a:t>
            </a:r>
          </a:p>
          <a:p>
            <a:r>
              <a:rPr lang="en-US" dirty="0" smtClean="0"/>
              <a:t>C-GI symptoms</a:t>
            </a:r>
          </a:p>
          <a:p>
            <a:r>
              <a:rPr lang="en-US" dirty="0" smtClean="0"/>
              <a:t>D-Medications</a:t>
            </a:r>
          </a:p>
          <a:p>
            <a:r>
              <a:rPr lang="en-US" dirty="0" smtClean="0"/>
              <a:t>E-</a:t>
            </a:r>
            <a:r>
              <a:rPr lang="en-US" dirty="0" err="1" smtClean="0"/>
              <a:t>Pregnency</a:t>
            </a:r>
            <a:endParaRPr lang="en-US" dirty="0" smtClean="0"/>
          </a:p>
          <a:p>
            <a:r>
              <a:rPr lang="en-US" dirty="0" smtClean="0"/>
              <a:t>F-Menstrual abnormalities</a:t>
            </a:r>
          </a:p>
          <a:p>
            <a:r>
              <a:rPr lang="en-US" dirty="0" smtClean="0"/>
              <a:t>G-Chronic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altLang="en-US" dirty="0"/>
              <a:t>Inability of blood to supply tissues with adequate oxygen for proper metabolic function. </a:t>
            </a:r>
          </a:p>
          <a:p>
            <a:pPr>
              <a:lnSpc>
                <a:spcPct val="200000"/>
              </a:lnSpc>
            </a:pPr>
            <a:r>
              <a:rPr lang="en-US" altLang="en-US" dirty="0"/>
              <a:t>Diagnosis made by patient history, physical examination, signs and symptoms, and hematological laboratory </a:t>
            </a:r>
            <a:r>
              <a:rPr lang="en-US" altLang="en-US" dirty="0" smtClean="0"/>
              <a:t>findings </a:t>
            </a:r>
          </a:p>
          <a:p>
            <a:pPr>
              <a:lnSpc>
                <a:spcPct val="200000"/>
              </a:lnSpc>
            </a:pPr>
            <a:r>
              <a:rPr lang="en-US" altLang="en-US" dirty="0" smtClean="0"/>
              <a:t>WHO </a:t>
            </a:r>
            <a:r>
              <a:rPr lang="en-US" altLang="en-US" dirty="0"/>
              <a:t>criteria is Hg &lt; 13 in men and Hg &lt; 12 in </a:t>
            </a:r>
            <a:r>
              <a:rPr lang="en-US" altLang="en-US" dirty="0" smtClean="0"/>
              <a:t>women</a:t>
            </a:r>
          </a:p>
          <a:p>
            <a:pPr>
              <a:lnSpc>
                <a:spcPct val="200000"/>
              </a:lnSpc>
            </a:pPr>
            <a:r>
              <a:rPr lang="en-US" altLang="en-US" dirty="0" smtClean="0"/>
              <a:t>Revised </a:t>
            </a:r>
            <a:r>
              <a:rPr lang="en-US" altLang="en-US" dirty="0"/>
              <a:t>WHO criteria for patient’s with malignancy Hg &lt; 14 in men and Hg </a:t>
            </a:r>
            <a:r>
              <a:rPr lang="en-US" altLang="en-US" dirty="0" smtClean="0"/>
              <a:t>&lt;12 </a:t>
            </a:r>
            <a:endParaRPr lang="en-US" altLang="en-US" dirty="0"/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reported a history of menorrhagia </a:t>
            </a:r>
          </a:p>
          <a:p>
            <a:r>
              <a:rPr lang="en-US" dirty="0" smtClean="0"/>
              <a:t>All other items are negative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7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CBC : WBCs  8000     </a:t>
            </a:r>
            <a:r>
              <a:rPr lang="en-US" dirty="0" err="1" smtClean="0"/>
              <a:t>HGb</a:t>
            </a:r>
            <a:r>
              <a:rPr lang="en-US" dirty="0" smtClean="0"/>
              <a:t>  75gm     MCV   50    MCH   12     RDW  25%</a:t>
            </a:r>
          </a:p>
          <a:p>
            <a:r>
              <a:rPr lang="en-US" dirty="0" smtClean="0"/>
              <a:t>Plat    615000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2-What is the single most important diagnostic test for this lady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A-Renal panel</a:t>
            </a:r>
          </a:p>
          <a:p>
            <a:r>
              <a:rPr lang="en-US" dirty="0" smtClean="0"/>
              <a:t>B-Hepatic </a:t>
            </a:r>
            <a:r>
              <a:rPr lang="en-US" dirty="0" err="1" smtClean="0"/>
              <a:t>Pannel</a:t>
            </a:r>
            <a:endParaRPr lang="en-US" dirty="0" smtClean="0"/>
          </a:p>
          <a:p>
            <a:r>
              <a:rPr lang="en-US" dirty="0" smtClean="0"/>
              <a:t>C-Retic count </a:t>
            </a:r>
          </a:p>
          <a:p>
            <a:r>
              <a:rPr lang="en-US" dirty="0" smtClean="0"/>
              <a:t>D-Coombs test </a:t>
            </a:r>
          </a:p>
          <a:p>
            <a:r>
              <a:rPr lang="en-US" dirty="0" smtClean="0"/>
              <a:t>E-Ferritin level </a:t>
            </a:r>
          </a:p>
          <a:p>
            <a:r>
              <a:rPr lang="en-US" dirty="0" smtClean="0"/>
              <a:t>F-</a:t>
            </a:r>
            <a:r>
              <a:rPr lang="en-US" dirty="0" err="1" smtClean="0"/>
              <a:t>Hb</a:t>
            </a:r>
            <a:r>
              <a:rPr lang="en-US" dirty="0" smtClean="0"/>
              <a:t> electrophoresis</a:t>
            </a:r>
          </a:p>
          <a:p>
            <a:r>
              <a:rPr lang="en-US" dirty="0" smtClean="0"/>
              <a:t>G-Peripheral blood morphology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3-What you are expecting her iron </a:t>
            </a:r>
            <a:r>
              <a:rPr lang="en-US" dirty="0" err="1" smtClean="0"/>
              <a:t>indecies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A-low </a:t>
            </a:r>
            <a:r>
              <a:rPr lang="en-US" dirty="0" err="1" smtClean="0"/>
              <a:t>ferritin,High</a:t>
            </a:r>
            <a:r>
              <a:rPr lang="en-US" dirty="0" smtClean="0"/>
              <a:t> TIBC with low iron and TS</a:t>
            </a:r>
          </a:p>
          <a:p>
            <a:r>
              <a:rPr lang="en-US" dirty="0" smtClean="0"/>
              <a:t>B-High ferritin ,Normal </a:t>
            </a:r>
            <a:r>
              <a:rPr lang="en-US" dirty="0"/>
              <a:t>TIBC with low iron and TS</a:t>
            </a:r>
          </a:p>
          <a:p>
            <a:r>
              <a:rPr lang="en-US" dirty="0" smtClean="0"/>
              <a:t>C-High ferritin ,Low </a:t>
            </a:r>
            <a:r>
              <a:rPr lang="en-US" dirty="0"/>
              <a:t>TIBC with low iron and 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Ferritin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Result  in our case is   5 ng/ml      (Normal &gt;30)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Acute phase reactant , elevated in acute infections and stressful situation so useful to do CRP,ESR</a:t>
            </a:r>
          </a:p>
        </p:txBody>
      </p:sp>
    </p:spTree>
    <p:extLst>
      <p:ext uri="{BB962C8B-B14F-4D97-AF65-F5344CB8AC3E}">
        <p14:creationId xmlns:p14="http://schemas.microsoft.com/office/powerpoint/2010/main" val="2469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4-Would you do GI workup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A-Yes </a:t>
            </a:r>
          </a:p>
          <a:p>
            <a:r>
              <a:rPr lang="en-US" dirty="0" smtClean="0"/>
              <a:t>B-NO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blood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093" y="2280397"/>
            <a:ext cx="4885899" cy="371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886" y="2280397"/>
            <a:ext cx="4624174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 What is the best initial treatment for this lady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A-Oral iron tablets </a:t>
            </a:r>
          </a:p>
          <a:p>
            <a:r>
              <a:rPr lang="en-US" dirty="0" smtClean="0"/>
              <a:t>B-IV iron injections</a:t>
            </a:r>
          </a:p>
          <a:p>
            <a:r>
              <a:rPr lang="en-US" dirty="0" smtClean="0"/>
              <a:t>C-Blood transfusion</a:t>
            </a:r>
          </a:p>
          <a:p>
            <a:r>
              <a:rPr lang="en-US" dirty="0" smtClean="0"/>
              <a:t>D-Observation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6-What </a:t>
            </a:r>
            <a:r>
              <a:rPr lang="en-US" dirty="0"/>
              <a:t>is </a:t>
            </a:r>
            <a:r>
              <a:rPr lang="en-US" dirty="0" smtClean="0"/>
              <a:t>the further </a:t>
            </a:r>
            <a:r>
              <a:rPr lang="en-US" dirty="0"/>
              <a:t>treatment for this lady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A-Oral iron tablets </a:t>
            </a:r>
          </a:p>
          <a:p>
            <a:r>
              <a:rPr lang="en-US" dirty="0"/>
              <a:t>B-IV iron injections</a:t>
            </a:r>
          </a:p>
          <a:p>
            <a:r>
              <a:rPr lang="en-US" dirty="0"/>
              <a:t>C-Blood transfusion</a:t>
            </a:r>
          </a:p>
          <a:p>
            <a:r>
              <a:rPr lang="en-US" dirty="0"/>
              <a:t>D-Observation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7-Important further workup for this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A-Coagulation profile and pelvic US</a:t>
            </a:r>
          </a:p>
          <a:p>
            <a:r>
              <a:rPr lang="en-US" dirty="0" smtClean="0"/>
              <a:t>B-Bone marrow biopsy</a:t>
            </a:r>
          </a:p>
          <a:p>
            <a:r>
              <a:rPr lang="en-US" dirty="0" smtClean="0"/>
              <a:t>C-Tumor markers</a:t>
            </a:r>
          </a:p>
          <a:p>
            <a:r>
              <a:rPr lang="en-US" dirty="0" smtClean="0"/>
              <a:t>D-</a:t>
            </a:r>
            <a:r>
              <a:rPr lang="en-US" dirty="0" err="1" smtClean="0"/>
              <a:t>Erytheropoiten</a:t>
            </a:r>
            <a:r>
              <a:rPr lang="en-US" dirty="0" smtClean="0"/>
              <a:t> level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Nutritional deficiencies </a:t>
            </a:r>
            <a:r>
              <a:rPr lang="en-US" altLang="en-US" dirty="0" smtClean="0"/>
              <a:t>----------------IDA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Hemolytic disorders </a:t>
            </a:r>
            <a:r>
              <a:rPr lang="en-US" altLang="en-US" dirty="0" smtClean="0"/>
              <a:t>--------------Normocytic anemia ,except alfa </a:t>
            </a:r>
            <a:r>
              <a:rPr lang="en-US" altLang="en-US" dirty="0" err="1" smtClean="0"/>
              <a:t>th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Blood loss </a:t>
            </a:r>
            <a:r>
              <a:rPr lang="en-US" altLang="en-US" dirty="0" smtClean="0"/>
              <a:t>-------</a:t>
            </a:r>
            <a:r>
              <a:rPr lang="en-US" altLang="en-US" dirty="0" err="1" smtClean="0"/>
              <a:t>Acute,Chronic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Bone marrow </a:t>
            </a:r>
            <a:r>
              <a:rPr lang="en-US" altLang="en-US" dirty="0" smtClean="0"/>
              <a:t>---------Aplastic </a:t>
            </a:r>
            <a:r>
              <a:rPr lang="en-US" altLang="en-US" dirty="0" err="1" smtClean="0"/>
              <a:t>Anemia,leukemias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Infection </a:t>
            </a:r>
            <a:r>
              <a:rPr lang="en-US" altLang="en-US" dirty="0" smtClean="0"/>
              <a:t>------------Acute , chronic 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Malabsorption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err="1"/>
              <a:t>Hemopoetic</a:t>
            </a:r>
            <a:r>
              <a:rPr lang="en-US" altLang="en-US" dirty="0"/>
              <a:t> stem cell damage </a:t>
            </a:r>
            <a:r>
              <a:rPr lang="en-US" altLang="en-US" dirty="0" smtClean="0"/>
              <a:t>--------PRCA 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Heredity or acquired defect </a:t>
            </a:r>
            <a:r>
              <a:rPr lang="en-US" altLang="en-US" dirty="0" smtClean="0"/>
              <a:t>----------Hemolysis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Unknown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receive a new referral in your clinic .</a:t>
            </a:r>
          </a:p>
          <a:p>
            <a:r>
              <a:rPr lang="en-US" dirty="0" smtClean="0"/>
              <a:t>55 years old lady who discovered to have low </a:t>
            </a:r>
            <a:r>
              <a:rPr lang="en-US" dirty="0" err="1" smtClean="0"/>
              <a:t>Hgb</a:t>
            </a:r>
            <a:r>
              <a:rPr lang="en-US" dirty="0" smtClean="0"/>
              <a:t> .</a:t>
            </a:r>
          </a:p>
          <a:p>
            <a:r>
              <a:rPr lang="en-US" dirty="0" smtClean="0"/>
              <a:t>Examination: Pulse 75/min, RR 16/min , BP 116/76</a:t>
            </a:r>
          </a:p>
          <a:p>
            <a:r>
              <a:rPr lang="en-US" dirty="0" smtClean="0"/>
              <a:t>NO LAN, NO </a:t>
            </a:r>
            <a:r>
              <a:rPr lang="en-US" dirty="0" err="1" smtClean="0"/>
              <a:t>organomegally</a:t>
            </a:r>
            <a:r>
              <a:rPr lang="en-US" dirty="0" smtClean="0"/>
              <a:t> ,No jaundice.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1-What is the most single important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A-Nutritional status</a:t>
            </a:r>
          </a:p>
          <a:p>
            <a:r>
              <a:rPr lang="en-US" dirty="0" smtClean="0"/>
              <a:t>B-Family history </a:t>
            </a:r>
          </a:p>
          <a:p>
            <a:r>
              <a:rPr lang="en-US" dirty="0" smtClean="0"/>
              <a:t>C-GI symptoms</a:t>
            </a:r>
          </a:p>
          <a:p>
            <a:r>
              <a:rPr lang="en-US" dirty="0" smtClean="0"/>
              <a:t>D-Medications</a:t>
            </a:r>
          </a:p>
          <a:p>
            <a:r>
              <a:rPr lang="en-US" dirty="0" smtClean="0"/>
              <a:t>E-</a:t>
            </a:r>
            <a:r>
              <a:rPr lang="en-US" dirty="0" err="1" smtClean="0"/>
              <a:t>Pregnency</a:t>
            </a:r>
            <a:endParaRPr lang="en-US" dirty="0" smtClean="0"/>
          </a:p>
          <a:p>
            <a:r>
              <a:rPr lang="en-US" dirty="0" smtClean="0"/>
              <a:t>F-Menstrual abnormalities</a:t>
            </a:r>
          </a:p>
          <a:p>
            <a:r>
              <a:rPr lang="en-US" dirty="0" smtClean="0"/>
              <a:t>G-Chronic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is known case of DM,HTN,HF,CKD</a:t>
            </a:r>
          </a:p>
          <a:p>
            <a:r>
              <a:rPr lang="en-US" dirty="0" smtClean="0"/>
              <a:t>All other items are negative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4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CBC : WBCs  8000     </a:t>
            </a:r>
            <a:r>
              <a:rPr lang="en-US" dirty="0" err="1" smtClean="0"/>
              <a:t>HGb</a:t>
            </a:r>
            <a:r>
              <a:rPr lang="en-US" dirty="0" smtClean="0"/>
              <a:t>  85gm     MCV   87    MCH   30     RDW  12%</a:t>
            </a:r>
          </a:p>
          <a:p>
            <a:r>
              <a:rPr lang="en-US" dirty="0" smtClean="0"/>
              <a:t>Plat    180000</a:t>
            </a:r>
          </a:p>
          <a:p>
            <a:r>
              <a:rPr lang="en-US" dirty="0" smtClean="0"/>
              <a:t>Urea  35     creatinine   650</a:t>
            </a:r>
          </a:p>
          <a:p>
            <a:r>
              <a:rPr lang="en-US" dirty="0" smtClean="0"/>
              <a:t>Coombs test  -</a:t>
            </a:r>
            <a:r>
              <a:rPr lang="en-US" dirty="0" err="1" smtClean="0"/>
              <a:t>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provisional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A-IDA</a:t>
            </a:r>
          </a:p>
          <a:p>
            <a:r>
              <a:rPr lang="en-US" dirty="0" smtClean="0"/>
              <a:t>B-Autoimmune hemolytic anemia</a:t>
            </a:r>
          </a:p>
          <a:p>
            <a:r>
              <a:rPr lang="en-US" dirty="0" smtClean="0"/>
              <a:t>C-Anemia of CD</a:t>
            </a:r>
          </a:p>
          <a:p>
            <a:r>
              <a:rPr lang="en-US" dirty="0" smtClean="0"/>
              <a:t>D-Aplastic anemia </a:t>
            </a:r>
          </a:p>
          <a:p>
            <a:r>
              <a:rPr lang="en-US" dirty="0" smtClean="0"/>
              <a:t>E-Acute leukemia</a:t>
            </a:r>
          </a:p>
        </p:txBody>
      </p:sp>
    </p:spTree>
    <p:extLst>
      <p:ext uri="{BB962C8B-B14F-4D97-AF65-F5344CB8AC3E}">
        <p14:creationId xmlns:p14="http://schemas.microsoft.com/office/powerpoint/2010/main" val="20421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3-What you are expecting her iron </a:t>
            </a:r>
            <a:r>
              <a:rPr lang="en-US" dirty="0" err="1" smtClean="0"/>
              <a:t>indecies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A-low </a:t>
            </a:r>
            <a:r>
              <a:rPr lang="en-US" dirty="0" err="1" smtClean="0"/>
              <a:t>ferritin,High</a:t>
            </a:r>
            <a:r>
              <a:rPr lang="en-US" dirty="0" smtClean="0"/>
              <a:t> TIBC with low iron and TS</a:t>
            </a:r>
          </a:p>
          <a:p>
            <a:r>
              <a:rPr lang="en-US" dirty="0" smtClean="0"/>
              <a:t>B-High ferritin ,Normal </a:t>
            </a:r>
            <a:r>
              <a:rPr lang="en-US" dirty="0"/>
              <a:t>TIBC with low iron and TS</a:t>
            </a:r>
          </a:p>
          <a:p>
            <a:r>
              <a:rPr lang="en-US" dirty="0" smtClean="0"/>
              <a:t>C-High ferritin ,Low </a:t>
            </a:r>
            <a:r>
              <a:rPr lang="en-US" dirty="0"/>
              <a:t>TIBC with low iron and 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4-Would you do GI workup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A-Yes </a:t>
            </a:r>
          </a:p>
          <a:p>
            <a:r>
              <a:rPr lang="en-US" dirty="0" smtClean="0"/>
              <a:t>B-NO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blood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886" y="2280397"/>
            <a:ext cx="4624174" cy="37147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9286" y="2280397"/>
            <a:ext cx="48006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 What is the best initial treatment for this lady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A-Oral iron tablets </a:t>
            </a:r>
          </a:p>
          <a:p>
            <a:r>
              <a:rPr lang="en-US" dirty="0" smtClean="0"/>
              <a:t>B-IV iron injections</a:t>
            </a:r>
          </a:p>
          <a:p>
            <a:r>
              <a:rPr lang="en-US" dirty="0" smtClean="0"/>
              <a:t>C-Blood transfusion</a:t>
            </a:r>
          </a:p>
          <a:p>
            <a:r>
              <a:rPr lang="en-US" dirty="0" smtClean="0"/>
              <a:t>D-Observation </a:t>
            </a:r>
          </a:p>
          <a:p>
            <a:r>
              <a:rPr lang="en-US" dirty="0" smtClean="0"/>
              <a:t>E-Treatment of underlying cause</a:t>
            </a:r>
          </a:p>
          <a:p>
            <a:r>
              <a:rPr lang="en-US" dirty="0"/>
              <a:t>F-</a:t>
            </a:r>
            <a:r>
              <a:rPr lang="en-US" dirty="0" err="1"/>
              <a:t>Erytheropoietin</a:t>
            </a:r>
            <a:r>
              <a:rPr lang="en-US" dirty="0"/>
              <a:t> injections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6-What </a:t>
            </a:r>
            <a:r>
              <a:rPr lang="en-US" dirty="0"/>
              <a:t>is </a:t>
            </a:r>
            <a:r>
              <a:rPr lang="en-US" dirty="0" smtClean="0"/>
              <a:t>the further </a:t>
            </a:r>
            <a:r>
              <a:rPr lang="en-US" dirty="0"/>
              <a:t>treatment for this lady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A-Oral iron tablets </a:t>
            </a:r>
          </a:p>
          <a:p>
            <a:r>
              <a:rPr lang="en-US" dirty="0"/>
              <a:t>B-IV iron injections</a:t>
            </a:r>
          </a:p>
          <a:p>
            <a:r>
              <a:rPr lang="en-US" dirty="0"/>
              <a:t>C-Blood transfusion</a:t>
            </a:r>
          </a:p>
          <a:p>
            <a:r>
              <a:rPr lang="en-US" dirty="0"/>
              <a:t>D-Observation </a:t>
            </a:r>
            <a:endParaRPr lang="en-US" dirty="0" smtClean="0"/>
          </a:p>
          <a:p>
            <a:r>
              <a:rPr lang="en-US" dirty="0" smtClean="0"/>
              <a:t>F-</a:t>
            </a:r>
            <a:r>
              <a:rPr lang="en-US" dirty="0" err="1" smtClean="0"/>
              <a:t>Erytheropoietin</a:t>
            </a:r>
            <a:r>
              <a:rPr lang="en-US" dirty="0" smtClean="0"/>
              <a:t> injections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9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600"/>
              </a:spcBef>
            </a:pPr>
            <a:r>
              <a:rPr lang="en-US" altLang="en-US" dirty="0"/>
              <a:t>Exertional dyspnea </a:t>
            </a:r>
          </a:p>
          <a:p>
            <a:pPr>
              <a:spcBef>
                <a:spcPts val="2600"/>
              </a:spcBef>
            </a:pPr>
            <a:r>
              <a:rPr lang="en-US" altLang="en-US" dirty="0"/>
              <a:t>Headaches</a:t>
            </a:r>
          </a:p>
          <a:p>
            <a:pPr>
              <a:spcBef>
                <a:spcPts val="2600"/>
              </a:spcBef>
            </a:pPr>
            <a:r>
              <a:rPr lang="en-US" altLang="en-US" dirty="0"/>
              <a:t>Fatigue</a:t>
            </a:r>
          </a:p>
          <a:p>
            <a:pPr>
              <a:spcBef>
                <a:spcPts val="2600"/>
              </a:spcBef>
            </a:pPr>
            <a:r>
              <a:rPr lang="en-US" altLang="en-US" dirty="0"/>
              <a:t>Bounding </a:t>
            </a:r>
            <a:r>
              <a:rPr lang="en-US" altLang="en-US" dirty="0" smtClean="0"/>
              <a:t>pulses</a:t>
            </a:r>
            <a:endParaRPr lang="en-US" altLang="en-US" dirty="0"/>
          </a:p>
          <a:p>
            <a:pPr>
              <a:spcBef>
                <a:spcPts val="2600"/>
              </a:spcBef>
            </a:pPr>
            <a:r>
              <a:rPr lang="en-US" altLang="en-US" dirty="0"/>
              <a:t>Palpitations</a:t>
            </a:r>
          </a:p>
          <a:p>
            <a:pPr>
              <a:spcBef>
                <a:spcPts val="2600"/>
              </a:spcBef>
            </a:pPr>
            <a:r>
              <a:rPr lang="en-US" altLang="en-US" dirty="0" smtClean="0"/>
              <a:t>Chest pain and angina symptoms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7-Important further workup for this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A-Coagulation profile and pelvic US</a:t>
            </a:r>
          </a:p>
          <a:p>
            <a:r>
              <a:rPr lang="en-US" dirty="0" smtClean="0"/>
              <a:t>B-Bone marrow biopsy</a:t>
            </a:r>
          </a:p>
          <a:p>
            <a:r>
              <a:rPr lang="en-US" dirty="0" smtClean="0"/>
              <a:t>C-Tumor markers</a:t>
            </a:r>
          </a:p>
          <a:p>
            <a:r>
              <a:rPr lang="en-US" dirty="0" smtClean="0"/>
              <a:t>D-</a:t>
            </a:r>
            <a:r>
              <a:rPr lang="en-US" dirty="0" err="1" smtClean="0"/>
              <a:t>Erytheropoiten</a:t>
            </a:r>
            <a:r>
              <a:rPr lang="en-US" dirty="0" smtClean="0"/>
              <a:t> level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Refrences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Harrison’s Principles of Internal Medicine 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/>
              <a:t>Adamson JW. Chapter 103. Iron Deficiency and Other </a:t>
            </a:r>
            <a:r>
              <a:rPr lang="en-US" dirty="0" err="1"/>
              <a:t>Hypoproliferative</a:t>
            </a:r>
            <a:r>
              <a:rPr lang="en-US" dirty="0"/>
              <a:t> Anemias. In: Longo DL, </a:t>
            </a:r>
            <a:r>
              <a:rPr lang="en-US" dirty="0" err="1"/>
              <a:t>Fauci</a:t>
            </a:r>
            <a:r>
              <a:rPr lang="en-US" dirty="0"/>
              <a:t> AS, Kasper DL, Hauser SL, Jameson JL, </a:t>
            </a:r>
            <a:r>
              <a:rPr lang="en-US" dirty="0" err="1"/>
              <a:t>Loscalzo</a:t>
            </a:r>
            <a:r>
              <a:rPr lang="en-US" dirty="0"/>
              <a:t> J, eds. </a:t>
            </a:r>
            <a:r>
              <a:rPr lang="en-US" i="1" dirty="0"/>
              <a:t>Harrison's Principles of Internal Medicine</a:t>
            </a:r>
            <a:r>
              <a:rPr lang="en-US" dirty="0"/>
              <a:t>. 18th ed. New York: McGraw-Hill; 2012. http://www.accessmedicine.com/content.aspx?aID=9117223. Accessed December 7, 2011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/>
              <a:t>Wians</a:t>
            </a:r>
            <a:r>
              <a:rPr lang="en-US" dirty="0"/>
              <a:t>, F.H. and Urban JE. “Discriminating between Anemia of Chronic disease Using Traditional Indices of Iron Status v. Transferring Receptor Concentration”. 2001. American Journal of Clinical Pathology. Volume 115.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/>
              <a:t>UptoDate</a:t>
            </a:r>
            <a:endParaRPr lang="en-US" dirty="0"/>
          </a:p>
          <a:p>
            <a:pPr lvl="1" fontAlgn="auto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 err="1"/>
              <a:t>Schrier</a:t>
            </a:r>
            <a:r>
              <a:rPr lang="en-US" dirty="0"/>
              <a:t>, SL. Approach to the adult patient with anemia. In: </a:t>
            </a:r>
            <a:r>
              <a:rPr lang="en-US" dirty="0" err="1"/>
              <a:t>UpToDate</a:t>
            </a:r>
            <a:r>
              <a:rPr lang="en-US" dirty="0"/>
              <a:t>, </a:t>
            </a:r>
            <a:r>
              <a:rPr lang="en-US" dirty="0" err="1"/>
              <a:t>Landaw</a:t>
            </a:r>
            <a:r>
              <a:rPr lang="en-US" dirty="0"/>
              <a:t>, SA(ED). </a:t>
            </a:r>
            <a:r>
              <a:rPr lang="en-US" dirty="0" err="1"/>
              <a:t>UptoDate</a:t>
            </a:r>
            <a:r>
              <a:rPr lang="en-US" dirty="0"/>
              <a:t>, Waltham, MA. 2012.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 err="1"/>
              <a:t>Schrier</a:t>
            </a:r>
            <a:r>
              <a:rPr lang="en-US" dirty="0"/>
              <a:t>, SL. Causes and diagnosis of anemia due to iron deficiency. In: </a:t>
            </a:r>
            <a:r>
              <a:rPr lang="en-US" dirty="0" err="1"/>
              <a:t>UpToDate</a:t>
            </a:r>
            <a:r>
              <a:rPr lang="en-US" dirty="0"/>
              <a:t>. </a:t>
            </a:r>
            <a:r>
              <a:rPr lang="en-US" dirty="0" err="1"/>
              <a:t>Landaw</a:t>
            </a:r>
            <a:r>
              <a:rPr lang="en-US" dirty="0"/>
              <a:t>, SA.(ED). </a:t>
            </a:r>
            <a:r>
              <a:rPr lang="en-US" dirty="0" err="1"/>
              <a:t>Uptodate</a:t>
            </a:r>
            <a:r>
              <a:rPr lang="en-US" dirty="0"/>
              <a:t>, Waltham, MA. 2012.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60" y="2415653"/>
            <a:ext cx="10515600" cy="545911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z="5400" dirty="0" smtClean="0"/>
          </a:p>
          <a:p>
            <a:pPr algn="ctr"/>
            <a:endParaRPr lang="en-US" sz="5400" dirty="0"/>
          </a:p>
          <a:p>
            <a:pPr algn="ctr"/>
            <a:endParaRPr lang="en-US" sz="5400" dirty="0" smtClean="0"/>
          </a:p>
          <a:p>
            <a:pPr algn="ctr"/>
            <a:endParaRPr lang="en-US" sz="5400" dirty="0"/>
          </a:p>
          <a:p>
            <a:pPr algn="ctr"/>
            <a:r>
              <a:rPr lang="en-US" sz="38400" i="1" dirty="0" smtClean="0"/>
              <a:t>Thank you</a:t>
            </a:r>
            <a:endParaRPr lang="en-US" sz="38400" i="1" dirty="0"/>
          </a:p>
        </p:txBody>
      </p:sp>
    </p:spTree>
    <p:extLst>
      <p:ext uri="{BB962C8B-B14F-4D97-AF65-F5344CB8AC3E}">
        <p14:creationId xmlns:p14="http://schemas.microsoft.com/office/powerpoint/2010/main" val="14906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Manifestation : </a:t>
            </a:r>
            <a:r>
              <a:rPr lang="en-US" dirty="0" smtClean="0"/>
              <a:t>“</a:t>
            </a:r>
            <a:r>
              <a:rPr lang="en-US" dirty="0" err="1" smtClean="0"/>
              <a:t>Koilonychia</a:t>
            </a:r>
            <a:r>
              <a:rPr lang="en-US" dirty="0" smtClean="0"/>
              <a:t>” </a:t>
            </a:r>
            <a:r>
              <a:rPr lang="en-US" dirty="0"/>
              <a:t>in Iron Deficiency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9743" y="2279176"/>
            <a:ext cx="7110484" cy="36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Kinetic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Decreased RBC production</a:t>
            </a:r>
          </a:p>
          <a:p>
            <a:pPr lvl="1"/>
            <a:r>
              <a:rPr lang="en-US" altLang="en-US" dirty="0"/>
              <a:t>Lack of nutrients (B12, folate, iron)</a:t>
            </a:r>
          </a:p>
          <a:p>
            <a:pPr lvl="1"/>
            <a:r>
              <a:rPr lang="en-US" altLang="en-US" dirty="0"/>
              <a:t>Bone Marrow Disorder</a:t>
            </a:r>
          </a:p>
          <a:p>
            <a:pPr lvl="1"/>
            <a:r>
              <a:rPr lang="en-US" altLang="en-US" dirty="0"/>
              <a:t>Bone Marrow </a:t>
            </a:r>
            <a:r>
              <a:rPr lang="en-US" altLang="en-US" dirty="0" smtClean="0"/>
              <a:t>Suppression</a:t>
            </a:r>
          </a:p>
          <a:p>
            <a:pPr lvl="1"/>
            <a:r>
              <a:rPr lang="en-US" altLang="en-US" dirty="0" smtClean="0"/>
              <a:t>Chronic diseases</a:t>
            </a:r>
            <a:endParaRPr lang="en-US" altLang="en-US" dirty="0"/>
          </a:p>
          <a:p>
            <a:r>
              <a:rPr lang="en-US" altLang="en-US" dirty="0"/>
              <a:t>Increased RBC destruction</a:t>
            </a:r>
          </a:p>
          <a:p>
            <a:pPr lvl="1"/>
            <a:r>
              <a:rPr lang="en-US" altLang="en-US" dirty="0"/>
              <a:t>Inherited and Acquired Hemolytic Anemias</a:t>
            </a:r>
          </a:p>
          <a:p>
            <a:r>
              <a:rPr lang="en-US" altLang="en-US" dirty="0"/>
              <a:t>Blood </a:t>
            </a:r>
            <a:r>
              <a:rPr lang="en-US" altLang="en-US" dirty="0" smtClean="0"/>
              <a:t>Loss</a:t>
            </a:r>
          </a:p>
          <a:p>
            <a:r>
              <a:rPr lang="en-US" altLang="en-US" dirty="0" smtClean="0"/>
              <a:t>Increase demand 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Morphological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Microcytic (MCV &lt;  80)	</a:t>
            </a:r>
          </a:p>
          <a:p>
            <a:pPr lvl="1"/>
            <a:r>
              <a:rPr lang="en-US" altLang="en-US" dirty="0"/>
              <a:t>Reduced iron availability</a:t>
            </a:r>
          </a:p>
          <a:p>
            <a:pPr lvl="1"/>
            <a:r>
              <a:rPr lang="en-US" altLang="en-US" dirty="0"/>
              <a:t>Reduced </a:t>
            </a:r>
            <a:r>
              <a:rPr lang="en-US" altLang="en-US" dirty="0" err="1"/>
              <a:t>heme</a:t>
            </a:r>
            <a:r>
              <a:rPr lang="en-US" altLang="en-US" dirty="0"/>
              <a:t> synthesis</a:t>
            </a:r>
          </a:p>
          <a:p>
            <a:pPr lvl="1"/>
            <a:r>
              <a:rPr lang="en-US" altLang="en-US" dirty="0"/>
              <a:t>Reduced globin production</a:t>
            </a:r>
          </a:p>
          <a:p>
            <a:r>
              <a:rPr lang="en-US" altLang="en-US" dirty="0"/>
              <a:t>Normocytic ( 80 &lt; MCV &lt; 100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r>
              <a:rPr lang="en-US" altLang="en-US" dirty="0"/>
              <a:t>Macrocytic (MCV &gt; 100)</a:t>
            </a:r>
          </a:p>
          <a:p>
            <a:pPr lvl="1"/>
            <a:r>
              <a:rPr lang="en-US" altLang="en-US" dirty="0"/>
              <a:t>Liver disease, B12, folate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Information can be </a:t>
            </a:r>
            <a:r>
              <a:rPr lang="en-US" dirty="0" smtClean="0"/>
              <a:t>obtained </a:t>
            </a:r>
            <a:r>
              <a:rPr lang="en-US" dirty="0"/>
              <a:t>from good history taking and a physical exam (pallor, </a:t>
            </a:r>
            <a:r>
              <a:rPr lang="en-US" dirty="0" err="1" smtClean="0"/>
              <a:t>jaundice,LAN,Organomegally</a:t>
            </a:r>
            <a:r>
              <a:rPr lang="en-US" dirty="0" smtClean="0"/>
              <a:t>)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CBC With Diff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/>
              <a:t>Leukopenia with anemia may suggest aplastic </a:t>
            </a:r>
            <a:r>
              <a:rPr lang="en-US" dirty="0" smtClean="0"/>
              <a:t>anemia  (</a:t>
            </a:r>
            <a:r>
              <a:rPr lang="en-US" dirty="0" err="1" smtClean="0"/>
              <a:t>wbcs</a:t>
            </a:r>
            <a:r>
              <a:rPr lang="en-US" dirty="0" smtClean="0"/>
              <a:t>  2,Hgb 60gm)</a:t>
            </a:r>
            <a:endParaRPr lang="en-US" dirty="0"/>
          </a:p>
          <a:p>
            <a:pPr lvl="1" fontAlgn="auto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/>
              <a:t>Increased Neutrophils may suggest </a:t>
            </a:r>
            <a:r>
              <a:rPr lang="en-US" dirty="0" smtClean="0"/>
              <a:t>infection (ANC  15000)</a:t>
            </a:r>
            <a:endParaRPr lang="en-US" dirty="0"/>
          </a:p>
          <a:p>
            <a:pPr lvl="1" fontAlgn="auto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/>
              <a:t>Increased Monocytes may suggest </a:t>
            </a:r>
            <a:r>
              <a:rPr lang="en-US" dirty="0" smtClean="0"/>
              <a:t>Myelodysplasia (Monocytes 5000)</a:t>
            </a:r>
            <a:endParaRPr lang="en-US" dirty="0"/>
          </a:p>
          <a:p>
            <a:pPr lvl="1" fontAlgn="auto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/>
              <a:t>Thrombocytopenia may suggest </a:t>
            </a:r>
            <a:r>
              <a:rPr lang="en-US" dirty="0" err="1"/>
              <a:t>hypersplenism</a:t>
            </a:r>
            <a:r>
              <a:rPr lang="en-US" dirty="0"/>
              <a:t>, marrow involvement with malignancy, autoimmune destruction, folate </a:t>
            </a:r>
            <a:r>
              <a:rPr lang="en-US" dirty="0" smtClean="0"/>
              <a:t>deficiency (</a:t>
            </a:r>
            <a:r>
              <a:rPr lang="en-US" dirty="0" err="1" smtClean="0"/>
              <a:t>Plt</a:t>
            </a:r>
            <a:r>
              <a:rPr lang="en-US" dirty="0" smtClean="0"/>
              <a:t> 50,000,Hgb 69gm)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Reticulocyte Count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Peripheral Smear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284</TotalTime>
  <Words>1315</Words>
  <Application>Microsoft Office PowerPoint</Application>
  <PresentationFormat>Custom</PresentationFormat>
  <Paragraphs>236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Ion</vt:lpstr>
      <vt:lpstr>ANEMIA </vt:lpstr>
      <vt:lpstr>Objectives</vt:lpstr>
      <vt:lpstr>What is Anemia</vt:lpstr>
      <vt:lpstr>Causes </vt:lpstr>
      <vt:lpstr>Symptoms</vt:lpstr>
      <vt:lpstr>Physical Manifestation : “Koilonychia” in Iron Deficiency </vt:lpstr>
      <vt:lpstr>Kinetic Approach</vt:lpstr>
      <vt:lpstr>Morphological Approach</vt:lpstr>
      <vt:lpstr>Labs</vt:lpstr>
      <vt:lpstr>Iron Deficiency Anemia</vt:lpstr>
      <vt:lpstr>RDW</vt:lpstr>
      <vt:lpstr>Degrees of Iron Deficiency </vt:lpstr>
      <vt:lpstr>Iron Deficiency Anemia: Peripheral Smear </vt:lpstr>
      <vt:lpstr>Ferritin</vt:lpstr>
      <vt:lpstr>Reticulocyte Count</vt:lpstr>
      <vt:lpstr>Reticulocyte</vt:lpstr>
      <vt:lpstr>So now that it’s iron deficiency….</vt:lpstr>
      <vt:lpstr>PowerPoint Presentation</vt:lpstr>
      <vt:lpstr>Who needs a GI work-up</vt:lpstr>
      <vt:lpstr>Gold standard for diagnosis</vt:lpstr>
      <vt:lpstr>Treatment</vt:lpstr>
      <vt:lpstr>Anemia of  chronic diseases</vt:lpstr>
      <vt:lpstr>Pathophysiology</vt:lpstr>
      <vt:lpstr>Anemia of CD Vs IDA</vt:lpstr>
      <vt:lpstr>Treatment Anemia of CD </vt:lpstr>
      <vt:lpstr>Case 1</vt:lpstr>
      <vt:lpstr>Pallor</vt:lpstr>
      <vt:lpstr>Pallor</vt:lpstr>
      <vt:lpstr>1-What is the most single important history</vt:lpstr>
      <vt:lpstr>PowerPoint Presentation</vt:lpstr>
      <vt:lpstr>Investigations</vt:lpstr>
      <vt:lpstr>2-What is the single most important diagnostic test for this lady ?</vt:lpstr>
      <vt:lpstr>3-What you are expecting her iron indecies</vt:lpstr>
      <vt:lpstr>Ferritin </vt:lpstr>
      <vt:lpstr>4-Would you do GI workup</vt:lpstr>
      <vt:lpstr>Peripheral blood </vt:lpstr>
      <vt:lpstr>5- What is the best initial treatment for this lady </vt:lpstr>
      <vt:lpstr>6-What is the further treatment for this lady </vt:lpstr>
      <vt:lpstr>7-Important further workup for this case</vt:lpstr>
      <vt:lpstr>Case 2</vt:lpstr>
      <vt:lpstr>1-What is the most single important history</vt:lpstr>
      <vt:lpstr>PowerPoint Presentation</vt:lpstr>
      <vt:lpstr>Investigations</vt:lpstr>
      <vt:lpstr>What is your provisional diagnosis</vt:lpstr>
      <vt:lpstr>3-What you are expecting her iron indecies</vt:lpstr>
      <vt:lpstr>4-Would you do GI workup</vt:lpstr>
      <vt:lpstr>Peripheral blood </vt:lpstr>
      <vt:lpstr>5- What is the best initial treatment for this lady </vt:lpstr>
      <vt:lpstr>6-What is the further treatment for this lady </vt:lpstr>
      <vt:lpstr>7-Important further workup for this case</vt:lpstr>
      <vt:lpstr>Refrences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Gamal</dc:creator>
  <cp:lastModifiedBy>3422</cp:lastModifiedBy>
  <cp:revision>20</cp:revision>
  <dcterms:created xsi:type="dcterms:W3CDTF">2016-01-19T15:30:48Z</dcterms:created>
  <dcterms:modified xsi:type="dcterms:W3CDTF">2016-01-21T06:09:15Z</dcterms:modified>
</cp:coreProperties>
</file>