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31"/>
  </p:notesMasterIdLst>
  <p:sldIdLst>
    <p:sldId id="256" r:id="rId2"/>
    <p:sldId id="282" r:id="rId3"/>
    <p:sldId id="257" r:id="rId4"/>
    <p:sldId id="258" r:id="rId5"/>
    <p:sldId id="259" r:id="rId6"/>
    <p:sldId id="280" r:id="rId7"/>
    <p:sldId id="260" r:id="rId8"/>
    <p:sldId id="261" r:id="rId9"/>
    <p:sldId id="262" r:id="rId10"/>
    <p:sldId id="266" r:id="rId11"/>
    <p:sldId id="277" r:id="rId12"/>
    <p:sldId id="267" r:id="rId13"/>
    <p:sldId id="268" r:id="rId14"/>
    <p:sldId id="284" r:id="rId15"/>
    <p:sldId id="285" r:id="rId16"/>
    <p:sldId id="271" r:id="rId17"/>
    <p:sldId id="283" r:id="rId18"/>
    <p:sldId id="273" r:id="rId19"/>
    <p:sldId id="274" r:id="rId20"/>
    <p:sldId id="281" r:id="rId21"/>
    <p:sldId id="269" r:id="rId22"/>
    <p:sldId id="278" r:id="rId23"/>
    <p:sldId id="270" r:id="rId24"/>
    <p:sldId id="279" r:id="rId25"/>
    <p:sldId id="276" r:id="rId26"/>
    <p:sldId id="287" r:id="rId27"/>
    <p:sldId id="289" r:id="rId28"/>
    <p:sldId id="291" r:id="rId29"/>
    <p:sldId id="293" r:id="rId30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84366" autoAdjust="0"/>
    <p:restoredTop sz="94631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78E37A-5468-497F-93A6-23679E820387}" type="datetimeFigureOut">
              <a:rPr lang="ar-SA" smtClean="0"/>
              <a:pPr/>
              <a:t>26/04/1435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D04472F-9C47-44F8-B5F3-178B7A04926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717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0D62C3-3F88-4A0B-9D47-115BF8B3F45A}" type="slidenum">
              <a:rPr lang="ar-SA" smtClean="0">
                <a:ea typeface="Majalla UI"/>
                <a:cs typeface="Majalla UI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ar-SA" smtClean="0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5AB76-FFC0-4693-87BA-AC3E7AF9DE4F}" type="datetimeFigureOut">
              <a:rPr lang="ar-SA"/>
              <a:pPr>
                <a:defRPr/>
              </a:pPr>
              <a:t>26/04/1435</a:t>
            </a:fld>
            <a:endParaRPr lang="ar-SA" dirty="0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04323-5FB7-44F3-BF81-BD575E59B150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98E8A-1BD5-4A15-8733-A020DADD8A69}" type="datetimeFigureOut">
              <a:rPr lang="ar-SA"/>
              <a:pPr>
                <a:defRPr/>
              </a:pPr>
              <a:t>26/04/1435</a:t>
            </a:fld>
            <a:endParaRPr lang="ar-SA" dirty="0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0D33E-5A33-4D56-BF18-0BBC1175BD8D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CB492-6AB1-4F53-848F-098CB2A2123D}" type="datetimeFigureOut">
              <a:rPr lang="ar-SA"/>
              <a:pPr>
                <a:defRPr/>
              </a:pPr>
              <a:t>26/04/1435</a:t>
            </a:fld>
            <a:endParaRPr lang="ar-SA" dirty="0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B82B-46FB-4370-BE9B-3A857CBFF41F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AECB0-CD0A-4BF7-8256-A7E54E2673DA}" type="datetimeFigureOut">
              <a:rPr lang="ar-SA"/>
              <a:pPr>
                <a:defRPr/>
              </a:pPr>
              <a:t>26/04/1435</a:t>
            </a:fld>
            <a:endParaRPr lang="ar-SA" dirty="0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AACF9-5865-43FA-B29C-AB09D4034D35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59942-0067-4FE1-B397-E9437AD2B9AF}" type="datetimeFigureOut">
              <a:rPr lang="ar-SA"/>
              <a:pPr>
                <a:defRPr/>
              </a:pPr>
              <a:t>26/04/1435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E94EB-16C7-466C-8972-3D85986FAEC0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86ECB-56A9-4665-8687-D1D73964C94C}" type="datetimeFigureOut">
              <a:rPr lang="ar-SA"/>
              <a:pPr>
                <a:defRPr/>
              </a:pPr>
              <a:t>26/04/1435</a:t>
            </a:fld>
            <a:endParaRPr lang="ar-SA" dirty="0"/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D1D41-F163-43F9-B59D-41F6E633F3F6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84E7E-3AA9-483F-865F-F9021DF36AEF}" type="datetimeFigureOut">
              <a:rPr lang="ar-SA"/>
              <a:pPr>
                <a:defRPr/>
              </a:pPr>
              <a:t>26/04/1435</a:t>
            </a:fld>
            <a:endParaRPr lang="ar-SA" dirty="0"/>
          </a:p>
        </p:txBody>
      </p:sp>
      <p:sp>
        <p:nvSpPr>
          <p:cNvPr id="8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2F99B-75D2-496C-8E4F-01E14351B1B5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BBF3-CAC0-4784-8EBF-F8A253462577}" type="datetimeFigureOut">
              <a:rPr lang="ar-SA"/>
              <a:pPr>
                <a:defRPr/>
              </a:pPr>
              <a:t>26/04/1435</a:t>
            </a:fld>
            <a:endParaRPr lang="ar-SA" dirty="0"/>
          </a:p>
        </p:txBody>
      </p:sp>
      <p:sp>
        <p:nvSpPr>
          <p:cNvPr id="4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483EA-4DA4-420D-820C-FD36DA5E7540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97B96-C85F-4357-B698-B362C8F09168}" type="datetimeFigureOut">
              <a:rPr lang="ar-SA"/>
              <a:pPr>
                <a:defRPr/>
              </a:pPr>
              <a:t>26/04/1435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B551E-4A95-484E-8DD2-03F5AFA82C51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804D6-0587-495B-B7CE-E128568FF3B6}" type="datetimeFigureOut">
              <a:rPr lang="ar-SA"/>
              <a:pPr>
                <a:defRPr/>
              </a:pPr>
              <a:t>26/04/1435</a:t>
            </a:fld>
            <a:endParaRPr lang="ar-SA" dirty="0"/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22D1-8B42-41D4-B5EA-797A30947AEC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8A30-B086-407F-9FBB-249F611D79BE}" type="datetimeFigureOut">
              <a:rPr lang="ar-SA"/>
              <a:pPr>
                <a:defRPr/>
              </a:pPr>
              <a:t>26/04/1435</a:t>
            </a:fld>
            <a:endParaRPr lang="ar-SA" dirty="0"/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155FD-1726-4C71-AC37-DA36C1BF3BC8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عنصر نائب للنص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3D26E4-F51B-44F6-AFA0-C3FC1A0A6A1C}" type="datetimeFigureOut">
              <a:rPr lang="ar-SA"/>
              <a:pPr>
                <a:defRPr/>
              </a:pPr>
              <a:t>26/04/1435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0C150-467A-4475-AA57-70E83C3C9D50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0" r:id="rId1"/>
    <p:sldLayoutId id="2147483849" r:id="rId2"/>
    <p:sldLayoutId id="2147483851" r:id="rId3"/>
    <p:sldLayoutId id="2147483848" r:id="rId4"/>
    <p:sldLayoutId id="2147483847" r:id="rId5"/>
    <p:sldLayoutId id="2147483846" r:id="rId6"/>
    <p:sldLayoutId id="2147483845" r:id="rId7"/>
    <p:sldLayoutId id="2147483844" r:id="rId8"/>
    <p:sldLayoutId id="2147483843" r:id="rId9"/>
    <p:sldLayoutId id="2147483842" r:id="rId10"/>
    <p:sldLayoutId id="214748384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Arial" charset="0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Arial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9pPr>
    </p:titleStyle>
    <p:bodyStyle>
      <a:lvl1pPr marL="547688" indent="-411163" algn="r" rtl="1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8596" y="214291"/>
            <a:ext cx="8215370" cy="1571636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C00000"/>
                </a:solidFill>
                <a:cs typeface="+mj-cs"/>
              </a:rPr>
              <a:t/>
            </a:r>
            <a:br>
              <a:rPr lang="en-US" sz="6000" dirty="0" smtClean="0">
                <a:solidFill>
                  <a:srgbClr val="C00000"/>
                </a:solidFill>
                <a:cs typeface="+mj-cs"/>
              </a:rPr>
            </a:br>
            <a:r>
              <a:rPr lang="en-US" sz="6000" dirty="0" smtClean="0">
                <a:solidFill>
                  <a:srgbClr val="C00000"/>
                </a:solidFill>
                <a:cs typeface="+mj-cs"/>
              </a:rPr>
              <a:t/>
            </a:r>
            <a:br>
              <a:rPr lang="en-US" sz="6000" dirty="0" smtClean="0">
                <a:solidFill>
                  <a:srgbClr val="C00000"/>
                </a:solidFill>
                <a:cs typeface="+mj-cs"/>
              </a:rPr>
            </a:br>
            <a:r>
              <a:rPr lang="en-US" sz="6000" dirty="0" smtClean="0">
                <a:solidFill>
                  <a:srgbClr val="C00000"/>
                </a:solidFill>
                <a:cs typeface="+mj-cs"/>
              </a:rPr>
              <a:t/>
            </a:r>
            <a:br>
              <a:rPr lang="en-US" sz="6000" dirty="0" smtClean="0">
                <a:solidFill>
                  <a:srgbClr val="C00000"/>
                </a:solidFill>
                <a:cs typeface="+mj-cs"/>
              </a:rPr>
            </a:br>
            <a:r>
              <a:rPr lang="en-US" sz="6000" dirty="0" smtClean="0">
                <a:solidFill>
                  <a:srgbClr val="C00000"/>
                </a:solidFill>
                <a:cs typeface="+mj-cs"/>
              </a:rPr>
              <a:t/>
            </a:r>
            <a:br>
              <a:rPr lang="en-US" sz="6000" dirty="0" smtClean="0">
                <a:solidFill>
                  <a:srgbClr val="C00000"/>
                </a:solidFill>
                <a:cs typeface="+mj-cs"/>
              </a:rPr>
            </a:br>
            <a:r>
              <a:rPr lang="en-US" sz="6000" dirty="0" smtClean="0">
                <a:solidFill>
                  <a:srgbClr val="C00000"/>
                </a:solidFill>
                <a:cs typeface="+mj-cs"/>
              </a:rPr>
              <a:t/>
            </a:r>
            <a:br>
              <a:rPr lang="en-US" sz="6000" dirty="0" smtClean="0">
                <a:solidFill>
                  <a:srgbClr val="C00000"/>
                </a:solidFill>
                <a:cs typeface="+mj-cs"/>
              </a:rPr>
            </a:br>
            <a:r>
              <a:rPr lang="en-US" sz="6000" dirty="0" smtClean="0">
                <a:solidFill>
                  <a:srgbClr val="C00000"/>
                </a:solidFill>
                <a:cs typeface="+mj-cs"/>
              </a:rPr>
              <a:t/>
            </a:r>
            <a:br>
              <a:rPr lang="en-US" sz="6000" dirty="0" smtClean="0">
                <a:solidFill>
                  <a:srgbClr val="C00000"/>
                </a:solidFill>
                <a:cs typeface="+mj-cs"/>
              </a:rPr>
            </a:br>
            <a:r>
              <a:rPr lang="en-US" sz="6000" dirty="0" smtClean="0">
                <a:solidFill>
                  <a:srgbClr val="C00000"/>
                </a:solidFill>
                <a:cs typeface="+mj-cs"/>
              </a:rPr>
              <a:t/>
            </a:r>
            <a:br>
              <a:rPr lang="en-US" sz="6000" dirty="0" smtClean="0">
                <a:solidFill>
                  <a:srgbClr val="C00000"/>
                </a:solidFill>
                <a:cs typeface="+mj-cs"/>
              </a:rPr>
            </a:br>
            <a:r>
              <a:rPr lang="en-US" sz="6000" dirty="0" smtClean="0">
                <a:solidFill>
                  <a:srgbClr val="C00000"/>
                </a:solidFill>
                <a:cs typeface="+mj-cs"/>
              </a:rPr>
              <a:t/>
            </a:r>
            <a:br>
              <a:rPr lang="en-US" sz="6000" dirty="0" smtClean="0">
                <a:solidFill>
                  <a:srgbClr val="C00000"/>
                </a:solidFill>
                <a:cs typeface="+mj-cs"/>
              </a:rPr>
            </a:br>
            <a:r>
              <a:rPr lang="en-US" sz="6000" dirty="0" smtClean="0">
                <a:solidFill>
                  <a:srgbClr val="C00000"/>
                </a:solidFill>
                <a:cs typeface="+mj-cs"/>
              </a:rPr>
              <a:t/>
            </a:r>
            <a:br>
              <a:rPr lang="en-US" sz="6000" dirty="0" smtClean="0">
                <a:solidFill>
                  <a:srgbClr val="C00000"/>
                </a:solidFill>
                <a:cs typeface="+mj-cs"/>
              </a:rPr>
            </a:br>
            <a:r>
              <a:rPr lang="en-US" sz="6000" dirty="0" smtClean="0">
                <a:solidFill>
                  <a:srgbClr val="C00000"/>
                </a:solidFill>
                <a:cs typeface="+mj-cs"/>
              </a:rPr>
              <a:t>PITUITARY DISORDERS</a:t>
            </a:r>
            <a:r>
              <a:rPr lang="en-US" dirty="0" smtClean="0">
                <a:solidFill>
                  <a:srgbClr val="C00000"/>
                </a:solidFill>
                <a:cs typeface="+mj-cs"/>
              </a:rPr>
              <a:t/>
            </a:r>
            <a:br>
              <a:rPr lang="en-US" dirty="0" smtClean="0">
                <a:solidFill>
                  <a:srgbClr val="C00000"/>
                </a:solidFill>
                <a:cs typeface="+mj-cs"/>
              </a:rPr>
            </a:br>
            <a:endParaRPr lang="ar-SA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63" y="2143125"/>
            <a:ext cx="8215312" cy="4000500"/>
          </a:xfrm>
        </p:spPr>
        <p:txBody>
          <a:bodyPr>
            <a:normAutofit fontScale="92500" lnSpcReduction="20000"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200" b="1" dirty="0" smtClean="0"/>
              <a:t>ANT. PITUITARY : ( UNDER</a:t>
            </a: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200" b="1" dirty="0" smtClean="0"/>
              <a:t>INFLUENCE OF HYPTHALAMUS</a:t>
            </a: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200" b="1" dirty="0" smtClean="0">
                <a:sym typeface="Wingdings 3"/>
              </a:rPr>
              <a:t> RELEASING HORMONES</a:t>
            </a:r>
          </a:p>
          <a:p>
            <a:pPr algn="r" rtl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3200" b="1" dirty="0" smtClean="0"/>
          </a:p>
          <a:p>
            <a:pPr algn="l" rtl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200" b="1" dirty="0" smtClean="0"/>
              <a:t>ALL RELEASING HORMONES ARE STIMULATORY EXCEPT </a:t>
            </a:r>
            <a:r>
              <a:rPr lang="ar-SA" sz="3200" b="1" dirty="0" smtClean="0"/>
              <a:t>  </a:t>
            </a:r>
            <a:r>
              <a:rPr lang="en-US" sz="3200" b="1" dirty="0" smtClean="0"/>
              <a:t>DOPMAMINE </a:t>
            </a:r>
            <a:r>
              <a:rPr lang="en-US" sz="3200" b="1" dirty="0" smtClean="0">
                <a:sym typeface="Wingdings 3"/>
              </a:rPr>
              <a:t> INHIBITS  PROLACTIN</a:t>
            </a: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ar-SA" sz="3200" b="1" dirty="0" smtClean="0">
              <a:sym typeface="Wingdings 3"/>
            </a:endParaRP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200" b="1" dirty="0" smtClean="0">
                <a:sym typeface="Wingdings 3"/>
              </a:rPr>
              <a:t> SOMATOSTAIN  WHICH  INHIBITS GH</a:t>
            </a:r>
            <a:endParaRPr lang="en-US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rgbClr val="FF0000"/>
                </a:solidFill>
                <a:cs typeface="+mj-cs"/>
              </a:rPr>
              <a:t>acromegaly</a:t>
            </a:r>
            <a:r>
              <a:rPr lang="en-US" sz="4000" dirty="0" smtClean="0">
                <a:cs typeface="+mj-cs"/>
              </a:rPr>
              <a:t>	</a:t>
            </a:r>
            <a:endParaRPr lang="ar-SA" sz="4000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303837"/>
          </a:xfrm>
        </p:spPr>
        <p:txBody>
          <a:bodyPr>
            <a:normAutofit/>
          </a:bodyPr>
          <a:lstStyle/>
          <a:p>
            <a:pPr marL="548640" indent="-411480"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PRODUCED BY GH PRODUCING ADENOMA , IN CHILDHOOD IT IS CALLED GIGANTISM.</a:t>
            </a:r>
          </a:p>
          <a:p>
            <a:pPr marL="1133856" lvl="2" algn="l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1371600" lvl="2" indent="-457200" algn="l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/>
              <a:t>CLINICAL FEATURES : </a:t>
            </a:r>
          </a:p>
          <a:p>
            <a:pPr marL="1371600" lvl="2" indent="-45720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1. DUE TO THE TUMOR (USUALLY LARGE </a:t>
            </a:r>
            <a:r>
              <a:rPr lang="ar-SA" dirty="0" smtClean="0"/>
              <a:t>	</a:t>
            </a:r>
            <a:r>
              <a:rPr lang="en-US" dirty="0" smtClean="0"/>
              <a:t>                                                MACRO ADENOMA MORE THAN 1 CM IN SIZE) : HEADACHE , DIZZINESS . BITEMPORAL HEMIANOPIA .              </a:t>
            </a:r>
          </a:p>
          <a:p>
            <a:pPr marL="1371600" lvl="2" indent="-45720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2. DUE TO INVASION AND DESTRUCTION </a:t>
            </a:r>
          </a:p>
          <a:p>
            <a:pPr marL="1371600" lvl="2" indent="-45720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                        OF THE PITUITARY </a:t>
            </a:r>
            <a:r>
              <a:rPr lang="en-US" dirty="0" smtClean="0">
                <a:sym typeface="Wingdings 3"/>
              </a:rPr>
              <a:t> LACK OF SECRETION OF OTHER HORMONES </a:t>
            </a:r>
          </a:p>
          <a:p>
            <a:pPr marL="1371600" lvl="2" indent="-45720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</p:txBody>
      </p:sp>
      <p:pic>
        <p:nvPicPr>
          <p:cNvPr id="12291" name="Picture 2" descr="imag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2000250"/>
            <a:ext cx="528637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257684"/>
          </a:xfrm>
        </p:spPr>
        <p:txBody>
          <a:bodyPr anchor="t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dirty="0" smtClean="0">
                <a:solidFill>
                  <a:schemeClr val="tx1"/>
                </a:solidFill>
                <a:cs typeface="+mj-cs"/>
              </a:rPr>
              <a:t>      </a:t>
            </a:r>
            <a:r>
              <a:rPr lang="en-US" sz="3200" dirty="0" smtClean="0">
                <a:solidFill>
                  <a:schemeClr val="tx1"/>
                </a:solidFill>
                <a:cs typeface="+mj-cs"/>
              </a:rPr>
              <a:t>3. DUE TO THE INCREASED GH</a:t>
            </a:r>
            <a:br>
              <a:rPr lang="en-US" sz="3200" dirty="0" smtClean="0">
                <a:solidFill>
                  <a:schemeClr val="tx1"/>
                </a:solidFill>
                <a:cs typeface="+mj-cs"/>
              </a:rPr>
            </a:br>
            <a:r>
              <a:rPr lang="en-US" sz="3200" dirty="0" smtClean="0">
                <a:solidFill>
                  <a:schemeClr val="tx1"/>
                </a:solidFill>
                <a:cs typeface="+mj-cs"/>
              </a:rPr>
              <a:t>PROUCTION:                                   </a:t>
            </a:r>
            <a:br>
              <a:rPr lang="en-US" sz="3200" dirty="0" smtClean="0">
                <a:solidFill>
                  <a:schemeClr val="tx1"/>
                </a:solidFill>
                <a:cs typeface="+mj-cs"/>
              </a:rPr>
            </a:br>
            <a:r>
              <a:rPr lang="ar-SA" dirty="0" smtClean="0">
                <a:solidFill>
                  <a:schemeClr val="tx1"/>
                </a:solidFill>
                <a:cs typeface="+mj-cs"/>
              </a:rPr>
              <a:t>	  </a:t>
            </a:r>
            <a:endParaRPr lang="ar-SA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86510"/>
          </a:xfrm>
        </p:spPr>
        <p:txBody>
          <a:bodyPr anchor="t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ACRAL AND SOFT TISSUE</a:t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</a:rPr>
              <a:t>ENALRGEMENT </a:t>
            </a:r>
            <a: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  <a:t> LARGE</a:t>
            </a:r>
            <a:b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  <a:t>THICK HANDS &amp; FEET</a:t>
            </a:r>
            <a:b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  <a:t>THICK SKIN , OILY AND SWEATY</a:t>
            </a:r>
            <a:b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  <a:t>VISCEROMEGALY</a:t>
            </a:r>
            <a:b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  <a:t>GENERALIZED SYMPTOMS </a:t>
            </a:r>
            <a:b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  <a:t>FATIGUE , LETHARGY &amp; </a:t>
            </a:r>
            <a:b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  <a:t>SLEEPINESS .</a:t>
            </a:r>
            <a:b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+mj-cs"/>
                <a:sym typeface="Wingdings 3"/>
              </a:rPr>
            </a:br>
            <a:endParaRPr lang="ar-SA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Pituitary tumor pressing on optic chiasm</a:t>
            </a:r>
            <a:endParaRPr lang="en-US" dirty="0"/>
          </a:p>
        </p:txBody>
      </p:sp>
      <p:pic>
        <p:nvPicPr>
          <p:cNvPr id="3" name="Picture 2" descr="PIT TUMOR &amp; OPTIC CHIAS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33712" y="2305050"/>
            <a:ext cx="3076575" cy="22479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 chiasm</a:t>
            </a:r>
            <a:endParaRPr lang="en-US" dirty="0"/>
          </a:p>
        </p:txBody>
      </p:sp>
      <p:pic>
        <p:nvPicPr>
          <p:cNvPr id="3" name="Picture 2" descr="optic chia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81200"/>
            <a:ext cx="7553325" cy="46291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</p:txBody>
      </p:sp>
      <p:pic>
        <p:nvPicPr>
          <p:cNvPr id="15363" name="Picture 2" descr="298081569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2500313"/>
            <a:ext cx="35718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PROGRESSION OF ACROMEGALY</a:t>
            </a:r>
            <a:endParaRPr lang="en-US" dirty="0"/>
          </a:p>
        </p:txBody>
      </p:sp>
      <p:pic>
        <p:nvPicPr>
          <p:cNvPr id="3" name="Picture 2" descr="acroegaly progres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362200"/>
            <a:ext cx="6629399" cy="2133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</p:txBody>
      </p:sp>
      <p:pic>
        <p:nvPicPr>
          <p:cNvPr id="17411" name="Picture 2" descr="193790113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71750"/>
            <a:ext cx="221456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</p:txBody>
      </p:sp>
      <p:pic>
        <p:nvPicPr>
          <p:cNvPr id="18435" name="Picture 2" descr="358190671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2071688"/>
            <a:ext cx="307181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Hypothalamic hormones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b="38306"/>
          <a:stretch>
            <a:fillRect/>
          </a:stretch>
        </p:blipFill>
        <p:spPr bwMode="auto">
          <a:xfrm>
            <a:off x="1295400" y="1981200"/>
            <a:ext cx="64262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JIGANTISM</a:t>
            </a:r>
            <a:endParaRPr lang="en-US" dirty="0"/>
          </a:p>
        </p:txBody>
      </p:sp>
      <p:pic>
        <p:nvPicPr>
          <p:cNvPr id="3" name="Picture 2" descr="JIGANTI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1627632"/>
            <a:ext cx="2346960" cy="3934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00758"/>
          </a:xfrm>
        </p:spPr>
        <p:txBody>
          <a:bodyPr anchor="t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ARTHRALGIA &amp; </a:t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</a:rPr>
              <a:t>DEGENERATIVE ARTHRITS</a:t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</a:rPr>
              <a:t>CARPAL TUNNEL SYNDROME </a:t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</a:rPr>
              <a:t>IMPAIRED GLUCOSE </a:t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</a:rPr>
              <a:t>TOLERANCE &amp; DIABETES </a:t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</a:rPr>
              <a:t>CARDIOVASCULAR EFFECTS :</a:t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</a:rPr>
              <a:t>CARDIOMEGALY AND CHF</a:t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endParaRPr lang="ar-SA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</p:txBody>
      </p:sp>
      <p:pic>
        <p:nvPicPr>
          <p:cNvPr id="20483" name="Picture 2" descr="13previe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3" y="2357438"/>
            <a:ext cx="3500437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86510"/>
          </a:xfrm>
        </p:spPr>
        <p:txBody>
          <a:bodyPr anchor="t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  <a:cs typeface="+mj-cs"/>
              </a:rPr>
              <a:t>DIAGNOSIS :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r>
              <a:rPr lang="en-US" sz="2400" dirty="0" smtClean="0">
                <a:solidFill>
                  <a:schemeClr val="tx1"/>
                </a:solidFill>
                <a:cs typeface="+mj-cs"/>
              </a:rPr>
              <a:t>1. CLINICAL PICTURE</a:t>
            </a:r>
            <a:br>
              <a:rPr lang="en-US" sz="2400" dirty="0" smtClean="0">
                <a:solidFill>
                  <a:schemeClr val="tx1"/>
                </a:solidFill>
                <a:cs typeface="+mj-cs"/>
              </a:rPr>
            </a:br>
            <a:r>
              <a:rPr lang="en-US" sz="2400" dirty="0" smtClean="0">
                <a:solidFill>
                  <a:schemeClr val="tx1"/>
                </a:solidFill>
                <a:cs typeface="+mj-cs"/>
              </a:rPr>
              <a:t>2. HORMONAL DIAGNOSIS : MEASURE GH  DURING OGTT                             (LACK SUPPRESSION OF   GH ) .</a:t>
            </a:r>
            <a:br>
              <a:rPr lang="en-US" sz="2400" dirty="0" smtClean="0">
                <a:solidFill>
                  <a:schemeClr val="tx1"/>
                </a:solidFill>
                <a:cs typeface="+mj-cs"/>
              </a:rPr>
            </a:br>
            <a:r>
              <a:rPr lang="en-US" sz="2400" dirty="0" smtClean="0">
                <a:solidFill>
                  <a:schemeClr val="tx1"/>
                </a:solidFill>
                <a:cs typeface="+mj-cs"/>
              </a:rPr>
              <a:t>3. MEASURE IGF-1 : HIGH IN ALL PATIENTS WITH                                          ACROMEGALY .</a:t>
            </a:r>
            <a:br>
              <a:rPr lang="en-US" sz="2400" dirty="0" smtClean="0">
                <a:solidFill>
                  <a:schemeClr val="tx1"/>
                </a:solidFill>
                <a:cs typeface="+mj-cs"/>
              </a:rPr>
            </a:br>
            <a:r>
              <a:rPr lang="en-US" sz="2400" dirty="0" smtClean="0">
                <a:solidFill>
                  <a:schemeClr val="tx1"/>
                </a:solidFill>
                <a:cs typeface="+mj-cs"/>
              </a:rPr>
              <a:t>4. RADIOLOGICAL DIAGNOSIS :</a:t>
            </a:r>
            <a:br>
              <a:rPr lang="en-US" sz="2400" dirty="0" smtClean="0">
                <a:solidFill>
                  <a:schemeClr val="tx1"/>
                </a:solidFill>
                <a:cs typeface="+mj-cs"/>
              </a:rPr>
            </a:br>
            <a:r>
              <a:rPr lang="en-US" sz="2400" dirty="0" smtClean="0">
                <a:solidFill>
                  <a:schemeClr val="tx1"/>
                </a:solidFill>
                <a:cs typeface="+mj-cs"/>
              </a:rPr>
              <a:t>    SKULL X-RAY : THICK HEEL PAD</a:t>
            </a:r>
            <a: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  <a:t>≥22MM</a:t>
            </a:r>
            <a:b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</a:br>
            <a: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  <a:t>   CT OR MRI OF THE SELLA TURCICA</a:t>
            </a:r>
            <a:b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</a:br>
            <a:r>
              <a:rPr lang="ar-SA" sz="2400" dirty="0" smtClean="0">
                <a:solidFill>
                  <a:schemeClr val="tx1"/>
                </a:solidFill>
                <a:latin typeface="MS Reference Sans Serif"/>
                <a:cs typeface="+mj-cs"/>
              </a:rPr>
              <a:t/>
            </a:r>
            <a:br>
              <a:rPr lang="ar-SA" sz="2400" dirty="0" smtClean="0">
                <a:solidFill>
                  <a:schemeClr val="tx1"/>
                </a:solidFill>
                <a:latin typeface="MS Reference Sans Serif"/>
                <a:cs typeface="+mj-cs"/>
              </a:rPr>
            </a:br>
            <a:r>
              <a:rPr lang="ar-SA" sz="2400" dirty="0" smtClean="0">
                <a:solidFill>
                  <a:schemeClr val="tx1"/>
                </a:solidFill>
                <a:latin typeface="MS Reference Sans Serif"/>
                <a:cs typeface="+mj-cs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  <a:t> TREATMENT :</a:t>
            </a:r>
            <a:b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</a:br>
            <a: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  <a:t>    1. SURGICAL (TRANS-SPHENOIDAL)                                       ADENOMECTOMY</a:t>
            </a:r>
            <a:b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</a:br>
            <a: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</a:br>
            <a: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  <a:t>    2. RADIOTHERAPY</a:t>
            </a:r>
            <a:b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</a:br>
            <a: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  <a:t>    </a:t>
            </a:r>
            <a:b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</a:br>
            <a: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  <a:t>    3. MEDICAL : SOMATOSTATIN ANALOGUES</a:t>
            </a:r>
            <a:b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</a:br>
            <a:r>
              <a:rPr lang="en-US" sz="2400" dirty="0" smtClean="0">
                <a:solidFill>
                  <a:schemeClr val="tx1"/>
                </a:solidFill>
                <a:latin typeface="MS Reference Sans Serif"/>
                <a:cs typeface="+mj-cs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MS Reference Sans Serif"/>
                <a:cs typeface="+mj-cs"/>
              </a:rPr>
              <a:t>    </a:t>
            </a:r>
            <a:r>
              <a:rPr lang="ar-SA" dirty="0" smtClean="0">
                <a:solidFill>
                  <a:schemeClr val="tx1"/>
                </a:solidFill>
                <a:cs typeface="+mj-cs"/>
              </a:rPr>
              <a:t> </a:t>
            </a:r>
            <a:endParaRPr lang="ar-SA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PEGSIVOMANT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4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Arial" charset="0"/>
              </a:rPr>
              <a:t>Growth hormone receptor antagonist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PITUITARY SURGERY</a:t>
            </a:r>
            <a:endParaRPr lang="ar-SA" dirty="0">
              <a:cs typeface="+mj-cs"/>
            </a:endParaRPr>
          </a:p>
        </p:txBody>
      </p:sp>
      <p:pic>
        <p:nvPicPr>
          <p:cNvPr id="22531" name="Picture 4" descr="pituitarysurgery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500188"/>
            <a:ext cx="5214938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71601"/>
            <a:ext cx="7851648" cy="842954"/>
          </a:xfrm>
        </p:spPr>
        <p:txBody>
          <a:bodyPr anchor="t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500" dirty="0" smtClean="0"/>
              <a:t>HYPOPITUITARISM</a:t>
            </a:r>
            <a:endParaRPr lang="ar-SA" sz="3500" dirty="0"/>
          </a:p>
        </p:txBody>
      </p:sp>
      <p:sp>
        <p:nvSpPr>
          <p:cNvPr id="512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1857375"/>
            <a:ext cx="7854950" cy="4786313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dirty="0" smtClean="0">
                <a:cs typeface="Majalla UI"/>
              </a:rPr>
              <a:t>							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>
                <a:cs typeface="Majalla UI"/>
              </a:rPr>
              <a:t>		</a:t>
            </a:r>
            <a:r>
              <a:rPr lang="en-US" dirty="0" smtClean="0">
                <a:latin typeface="Albertus Medium" pitchFamily="34" charset="0"/>
                <a:cs typeface="Majalla UI"/>
              </a:rPr>
              <a:t>					</a:t>
            </a:r>
            <a:r>
              <a:rPr lang="en-US" b="1" dirty="0" smtClean="0">
                <a:latin typeface="Albertus Medium" pitchFamily="34" charset="0"/>
                <a:cs typeface="Majalla UI"/>
              </a:rPr>
              <a:t>Causes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en-US" dirty="0" smtClean="0">
                <a:latin typeface="Albertus Medium" pitchFamily="34" charset="0"/>
                <a:cs typeface="Majalla UI"/>
              </a:rPr>
              <a:t>1.  Infarction : Sheehan’s syndrome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en-US" dirty="0" smtClean="0">
                <a:latin typeface="Albertus Medium" pitchFamily="34" charset="0"/>
                <a:cs typeface="Majalla UI"/>
              </a:rPr>
              <a:t>2.  Iatrogenic : Radiation, surgery                       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en-US" dirty="0" smtClean="0">
                <a:latin typeface="Albertus Medium" pitchFamily="34" charset="0"/>
                <a:cs typeface="Majalla UI"/>
              </a:rPr>
              <a:t>3.  Invasive : Large pituitary tumors                     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en-US" b="1" dirty="0" smtClean="0">
                <a:latin typeface="Albertus Medium" pitchFamily="34" charset="0"/>
                <a:cs typeface="Majalla UI"/>
              </a:rPr>
              <a:t>CRANIOPHARYNGIOMA</a:t>
            </a:r>
            <a:r>
              <a:rPr lang="en-US" dirty="0" smtClean="0">
                <a:latin typeface="Albertus Medium" pitchFamily="34" charset="0"/>
                <a:cs typeface="Majalla UI"/>
              </a:rPr>
              <a:t> 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en-US" dirty="0" smtClean="0">
                <a:latin typeface="Albertus Medium" pitchFamily="34" charset="0"/>
                <a:cs typeface="Majalla UI"/>
              </a:rPr>
              <a:t>4.  Infiltration : </a:t>
            </a:r>
            <a:r>
              <a:rPr lang="en-US" dirty="0" err="1" smtClean="0">
                <a:latin typeface="Albertus Medium" pitchFamily="34" charset="0"/>
                <a:cs typeface="Majalla UI"/>
              </a:rPr>
              <a:t>Sarcoidosis</a:t>
            </a:r>
            <a:r>
              <a:rPr lang="en-US" dirty="0" smtClean="0">
                <a:latin typeface="Albertus Medium" pitchFamily="34" charset="0"/>
                <a:cs typeface="Majalla UI"/>
              </a:rPr>
              <a:t>, </a:t>
            </a:r>
            <a:r>
              <a:rPr lang="en-US" dirty="0" err="1" smtClean="0">
                <a:latin typeface="Albertus Medium" pitchFamily="34" charset="0"/>
                <a:cs typeface="Majalla UI"/>
              </a:rPr>
              <a:t>hemochromatosis</a:t>
            </a:r>
            <a:endParaRPr lang="en-US" dirty="0" smtClean="0">
              <a:latin typeface="Albertus Medium" pitchFamily="34" charset="0"/>
              <a:cs typeface="Majalla UI"/>
            </a:endParaRPr>
          </a:p>
          <a:p>
            <a:pPr marR="0" algn="l" eaLnBrk="1" hangingPunct="1">
              <a:lnSpc>
                <a:spcPct val="90000"/>
              </a:lnSpc>
            </a:pPr>
            <a:r>
              <a:rPr lang="en-US" dirty="0" smtClean="0">
                <a:latin typeface="Albertus Medium" pitchFamily="34" charset="0"/>
                <a:cs typeface="Majalla UI"/>
              </a:rPr>
              <a:t>5.  Injury : head trauma    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en-US" dirty="0" smtClean="0">
                <a:latin typeface="Albertus Medium" pitchFamily="34" charset="0"/>
                <a:cs typeface="Majalla UI"/>
              </a:rPr>
              <a:t>6.  Infections : TB                                                  7.Idiopathic                                                                                       </a:t>
            </a:r>
            <a:r>
              <a:rPr lang="en-US" dirty="0" smtClean="0">
                <a:cs typeface="Majalla UI"/>
              </a:rPr>
              <a:t>	  </a:t>
            </a: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64294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dirty="0" smtClean="0">
                <a:effectLst/>
              </a:rPr>
              <a:t>CLINICAL PICTURE OF HYPOPITUITARISM</a:t>
            </a:r>
            <a:endParaRPr lang="ar-SA" sz="3200" dirty="0"/>
          </a:p>
        </p:txBody>
      </p:sp>
      <p:sp>
        <p:nvSpPr>
          <p:cNvPr id="6147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1857375"/>
            <a:ext cx="7854950" cy="4572000"/>
          </a:xfrm>
        </p:spPr>
        <p:txBody>
          <a:bodyPr/>
          <a:lstStyle/>
          <a:p>
            <a:pPr marR="0" algn="l" eaLnBrk="1" hangingPunct="1"/>
            <a:r>
              <a:rPr lang="en-US" b="1" smtClean="0">
                <a:cs typeface="Majalla UI"/>
              </a:rPr>
              <a:t>DEPENDS ON HORMONES LOST </a:t>
            </a:r>
          </a:p>
          <a:p>
            <a:pPr marR="0" algn="l" eaLnBrk="1" hangingPunct="1"/>
            <a:endParaRPr lang="en-US" b="1" smtClean="0">
              <a:cs typeface="Majalla UI"/>
            </a:endParaRPr>
          </a:p>
          <a:p>
            <a:pPr marR="0" algn="l" eaLnBrk="1" hangingPunct="1"/>
            <a:r>
              <a:rPr lang="en-US" smtClean="0">
                <a:cs typeface="Majalla UI"/>
              </a:rPr>
              <a:t>1.   Lack of FSH LH :</a:t>
            </a:r>
          </a:p>
          <a:p>
            <a:pPr marR="0" algn="l" eaLnBrk="1" hangingPunct="1"/>
            <a:r>
              <a:rPr lang="en-US" smtClean="0">
                <a:cs typeface="Majalla UI"/>
              </a:rPr>
              <a:t>              </a:t>
            </a:r>
            <a:r>
              <a:rPr lang="en-US" smtClean="0">
                <a:cs typeface="Majalla UI"/>
                <a:sym typeface="Wingdings 3" pitchFamily="18" charset="2"/>
              </a:rPr>
              <a:t></a:t>
            </a:r>
          </a:p>
          <a:p>
            <a:pPr marR="0" algn="l" eaLnBrk="1" hangingPunct="1"/>
            <a:r>
              <a:rPr lang="en-US" sz="2000" smtClean="0">
                <a:cs typeface="Majalla UI"/>
                <a:sym typeface="Wingdings 3" pitchFamily="18" charset="2"/>
              </a:rPr>
              <a:t> 1. Hypogonadim: amenorrhea </a:t>
            </a:r>
          </a:p>
          <a:p>
            <a:pPr marR="0" algn="l" eaLnBrk="1" hangingPunct="1"/>
            <a:r>
              <a:rPr lang="en-US" sz="2000" smtClean="0">
                <a:cs typeface="Majalla UI"/>
                <a:sym typeface="Wingdings 3" pitchFamily="18" charset="2"/>
              </a:rPr>
              <a:t>2.  Lack of TSH:  hypothyroidism</a:t>
            </a:r>
          </a:p>
          <a:p>
            <a:pPr marR="0" algn="l" eaLnBrk="1" hangingPunct="1"/>
            <a:r>
              <a:rPr lang="en-US" sz="2000" smtClean="0">
                <a:cs typeface="Majalla UI"/>
              </a:rPr>
              <a:t>3.  Lack of ACTH: </a:t>
            </a:r>
            <a:r>
              <a:rPr lang="en-US" sz="2000" smtClean="0">
                <a:cs typeface="Majalla UI"/>
                <a:sym typeface="Wingdings 3" pitchFamily="18" charset="2"/>
              </a:rPr>
              <a:t> adrenocortical insufficiency</a:t>
            </a:r>
          </a:p>
          <a:p>
            <a:pPr marR="0" algn="l" eaLnBrk="1" hangingPunct="1"/>
            <a:r>
              <a:rPr lang="en-US" sz="2000" smtClean="0">
                <a:cs typeface="Majalla UI"/>
              </a:rPr>
              <a:t>4. Prolactin deficiency: FAILURE OF POSTPARTUM LACTATION</a:t>
            </a:r>
          </a:p>
          <a:p>
            <a:pPr marR="0" algn="l" eaLnBrk="1" hangingPunct="1"/>
            <a:r>
              <a:rPr lang="en-US" sz="2000" smtClean="0">
                <a:cs typeface="Majalla UI"/>
              </a:rPr>
              <a:t>5. If all of the above: PANHYPOPITUITARISM</a:t>
            </a:r>
          </a:p>
          <a:p>
            <a:pPr marR="0" algn="l" eaLnBrk="1" hangingPunct="1"/>
            <a:r>
              <a:rPr lang="en-US" sz="2000" smtClean="0">
                <a:cs typeface="Majalla UI"/>
              </a:rPr>
              <a:t>6. In children: GH: short stature</a:t>
            </a:r>
            <a:endParaRPr lang="ar-SA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62864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TESTING ANT.PIT.FUNCTION</a:t>
            </a:r>
            <a:endParaRPr lang="ar-SA" sz="3200" dirty="0"/>
          </a:p>
        </p:txBody>
      </p:sp>
      <p:sp>
        <p:nvSpPr>
          <p:cNvPr id="7171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2571750"/>
            <a:ext cx="7854950" cy="3857625"/>
          </a:xfrm>
        </p:spPr>
        <p:txBody>
          <a:bodyPr/>
          <a:lstStyle/>
          <a:p>
            <a:pPr marR="0" algn="l" eaLnBrk="1" hangingPunct="1"/>
            <a:r>
              <a:rPr lang="en-US" smtClean="0">
                <a:cs typeface="Majalla UI"/>
              </a:rPr>
              <a:t>1. Clinical: Hx and Px</a:t>
            </a:r>
          </a:p>
          <a:p>
            <a:pPr marR="0" algn="l" eaLnBrk="1" hangingPunct="1"/>
            <a:r>
              <a:rPr lang="en-US" smtClean="0">
                <a:cs typeface="Majalla UI"/>
              </a:rPr>
              <a:t>2. Biochemical studies:</a:t>
            </a:r>
          </a:p>
          <a:p>
            <a:pPr marR="0" algn="l" eaLnBrk="1" hangingPunct="1"/>
            <a:r>
              <a:rPr lang="en-US" smtClean="0">
                <a:cs typeface="Majalla UI"/>
              </a:rPr>
              <a:t>     a) </a:t>
            </a:r>
            <a:r>
              <a:rPr lang="en-US" sz="2000" smtClean="0">
                <a:cs typeface="Majalla UI"/>
              </a:rPr>
              <a:t>Baseline studies</a:t>
            </a:r>
            <a:r>
              <a:rPr lang="en-US" smtClean="0">
                <a:cs typeface="Majalla UI"/>
              </a:rPr>
              <a:t>: </a:t>
            </a:r>
            <a:r>
              <a:rPr lang="en-US" sz="2000" smtClean="0">
                <a:cs typeface="Majalla UI"/>
              </a:rPr>
              <a:t>TSH, ACTH, FSH, LH</a:t>
            </a:r>
            <a:r>
              <a:rPr lang="en-US" smtClean="0">
                <a:cs typeface="Majalla UI"/>
              </a:rPr>
              <a:t>, </a:t>
            </a:r>
            <a:r>
              <a:rPr lang="en-US" sz="2400" smtClean="0">
                <a:cs typeface="Majalla UI"/>
              </a:rPr>
              <a:t>prolactin</a:t>
            </a:r>
            <a:r>
              <a:rPr lang="en-US" sz="2000" smtClean="0">
                <a:cs typeface="Majalla UI"/>
              </a:rPr>
              <a:t> GH</a:t>
            </a:r>
          </a:p>
          <a:p>
            <a:pPr marR="0" algn="l" eaLnBrk="1" hangingPunct="1"/>
            <a:r>
              <a:rPr lang="en-US" sz="2000" smtClean="0">
                <a:cs typeface="Majalla UI"/>
              </a:rPr>
              <a:t>       b)  Stimulation:   1)  TRH</a:t>
            </a:r>
          </a:p>
          <a:p>
            <a:pPr marR="0" algn="l" eaLnBrk="1" hangingPunct="1"/>
            <a:r>
              <a:rPr lang="en-US" sz="2000" smtClean="0">
                <a:cs typeface="Majalla UI"/>
              </a:rPr>
              <a:t>                                     2)  LH-RH</a:t>
            </a:r>
          </a:p>
          <a:p>
            <a:pPr marR="0" algn="l" eaLnBrk="1" hangingPunct="1"/>
            <a:r>
              <a:rPr lang="en-US" sz="2000" smtClean="0">
                <a:cs typeface="Majalla UI"/>
              </a:rPr>
              <a:t>                                     3)  Insulin  </a:t>
            </a:r>
            <a:r>
              <a:rPr lang="en-US" sz="2000" smtClean="0">
                <a:cs typeface="Majalla UI"/>
                <a:sym typeface="Wingdings 3" pitchFamily="18" charset="2"/>
              </a:rPr>
              <a:t>  hypoglycemia</a:t>
            </a:r>
          </a:p>
          <a:p>
            <a:pPr marR="0" algn="l" eaLnBrk="1" hangingPunct="1"/>
            <a:r>
              <a:rPr lang="en-US" sz="2000" smtClean="0">
                <a:cs typeface="Majalla UI"/>
                <a:sym typeface="Wingdings 3" pitchFamily="18" charset="2"/>
              </a:rPr>
              <a:t>3. Radiological : - Lat skull x=ray</a:t>
            </a:r>
          </a:p>
          <a:p>
            <a:pPr marR="0" algn="l" eaLnBrk="1" hangingPunct="1"/>
            <a:r>
              <a:rPr lang="en-US" sz="2000" smtClean="0">
                <a:cs typeface="Majalla UI"/>
                <a:sym typeface="Wingdings 3" pitchFamily="18" charset="2"/>
              </a:rPr>
              <a:t>                            -  CT</a:t>
            </a:r>
          </a:p>
          <a:p>
            <a:pPr marR="0" algn="l" eaLnBrk="1" hangingPunct="1"/>
            <a:r>
              <a:rPr lang="en-US" sz="2000" smtClean="0">
                <a:cs typeface="Majalla UI"/>
                <a:sym typeface="Wingdings 3" pitchFamily="18" charset="2"/>
              </a:rPr>
              <a:t>                            -   MRI</a:t>
            </a:r>
            <a:r>
              <a:rPr lang="en-US" sz="2000" smtClean="0">
                <a:cs typeface="Majalla UI"/>
              </a:rPr>
              <a:t>  </a:t>
            </a:r>
            <a:r>
              <a:rPr lang="en-US" smtClean="0">
                <a:cs typeface="Majalla UI"/>
              </a:rPr>
              <a:t> </a:t>
            </a:r>
            <a:endParaRPr 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683504"/>
          </a:xfrm>
        </p:spPr>
        <p:txBody>
          <a:bodyPr/>
          <a:lstStyle/>
          <a:p>
            <a:pPr algn="ctr" eaLnBrk="1" hangingPunct="1">
              <a:defRPr/>
            </a:pPr>
            <a:r>
              <a:rPr sz="3500" smtClean="0"/>
              <a:t>TREATMENT OF HYPOPITUITARIM</a:t>
            </a:r>
            <a:endParaRPr lang="ar-SA" sz="3500"/>
          </a:p>
        </p:txBody>
      </p:sp>
      <p:sp>
        <p:nvSpPr>
          <p:cNvPr id="8195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225" y="2286000"/>
            <a:ext cx="7772400" cy="4429125"/>
          </a:xfrm>
        </p:spPr>
        <p:txBody>
          <a:bodyPr/>
          <a:lstStyle/>
          <a:p>
            <a:pPr algn="l" eaLnBrk="1" hangingPunct="1"/>
            <a:r>
              <a:rPr lang="en-US" smtClean="0">
                <a:cs typeface="Majalla UI"/>
              </a:rPr>
              <a:t>1. Remove cause </a:t>
            </a:r>
          </a:p>
          <a:p>
            <a:pPr algn="l" eaLnBrk="1" hangingPunct="1"/>
            <a:r>
              <a:rPr lang="en-US" smtClean="0">
                <a:cs typeface="Majalla UI"/>
              </a:rPr>
              <a:t>2. REPLACEMENT THERAPY; depends on hormone lost</a:t>
            </a:r>
          </a:p>
          <a:p>
            <a:pPr algn="l" eaLnBrk="1" hangingPunct="1"/>
            <a:r>
              <a:rPr lang="en-US" smtClean="0">
                <a:cs typeface="Majalla UI"/>
              </a:rPr>
              <a:t>3. THYROXINE in  2</a:t>
            </a:r>
            <a:r>
              <a:rPr lang="en-US" smtClean="0">
                <a:latin typeface="Tempus Sans ITC" pitchFamily="82" charset="0"/>
                <a:cs typeface="Majalla UI"/>
              </a:rPr>
              <a:t>°  </a:t>
            </a:r>
            <a:r>
              <a:rPr lang="en-US" smtClean="0">
                <a:cs typeface="Majalla UI"/>
              </a:rPr>
              <a:t>hypothyroidism</a:t>
            </a:r>
          </a:p>
          <a:p>
            <a:pPr algn="l" eaLnBrk="1" hangingPunct="1"/>
            <a:r>
              <a:rPr lang="en-US" smtClean="0">
                <a:cs typeface="Majalla UI"/>
              </a:rPr>
              <a:t>4. Hydrocortisone for  2</a:t>
            </a:r>
            <a:r>
              <a:rPr lang="en-US" smtClean="0">
                <a:latin typeface="Tempus Sans ITC" pitchFamily="82" charset="0"/>
                <a:cs typeface="Majalla UI"/>
              </a:rPr>
              <a:t>°   </a:t>
            </a:r>
            <a:r>
              <a:rPr lang="en-US" smtClean="0">
                <a:cs typeface="Majalla UI"/>
              </a:rPr>
              <a:t>hypoadrenalism</a:t>
            </a:r>
          </a:p>
          <a:p>
            <a:pPr algn="ctr" eaLnBrk="1" hangingPunct="1"/>
            <a:r>
              <a:rPr lang="ar-SA" smtClean="0"/>
              <a:t>                                        </a:t>
            </a:r>
            <a:r>
              <a:rPr lang="en-US" smtClean="0">
                <a:cs typeface="Majalla UI"/>
              </a:rPr>
              <a:t>            </a:t>
            </a:r>
            <a:r>
              <a:rPr lang="ar-SA" smtClean="0"/>
              <a:t>         </a:t>
            </a:r>
            <a:r>
              <a:rPr lang="en-US" smtClean="0">
                <a:cs typeface="Majalla UI"/>
              </a:rPr>
              <a:t>                                           </a:t>
            </a:r>
            <a:r>
              <a:rPr lang="ar-SA" smtClean="0"/>
              <a:t>            </a:t>
            </a:r>
            <a:r>
              <a:rPr lang="en-US" smtClean="0">
                <a:cs typeface="Majalla UI"/>
              </a:rPr>
              <a:t>    20 mg at AM</a:t>
            </a:r>
          </a:p>
          <a:p>
            <a:pPr algn="ctr" eaLnBrk="1" hangingPunct="1"/>
            <a:r>
              <a:rPr lang="ar-SA" smtClean="0"/>
              <a:t>         </a:t>
            </a:r>
            <a:r>
              <a:rPr lang="en-US" smtClean="0">
                <a:cs typeface="Majalla UI"/>
              </a:rPr>
              <a:t>10 mg at PM  </a:t>
            </a:r>
          </a:p>
          <a:p>
            <a:pPr algn="l" eaLnBrk="1" hangingPunct="1"/>
            <a:r>
              <a:rPr lang="en-US" smtClean="0">
                <a:cs typeface="Majalla UI"/>
              </a:rPr>
              <a:t>5. Growth hormone : for children                               </a:t>
            </a:r>
          </a:p>
          <a:p>
            <a:pPr algn="l" eaLnBrk="1" hangingPunct="1"/>
            <a:r>
              <a:rPr lang="en-US" smtClean="0">
                <a:cs typeface="Majalla UI"/>
              </a:rPr>
              <a:t>6. Testosterone: monthly injections</a:t>
            </a:r>
          </a:p>
          <a:p>
            <a:pPr algn="l" eaLnBrk="1" hangingPunct="1"/>
            <a:r>
              <a:rPr lang="en-US" smtClean="0">
                <a:cs typeface="Majalla UI"/>
              </a:rPr>
              <a:t>7. Estrogen + progesterone</a:t>
            </a:r>
          </a:p>
          <a:p>
            <a:pPr algn="l" eaLnBrk="1" hangingPunct="1"/>
            <a:r>
              <a:rPr lang="en-US" smtClean="0">
                <a:cs typeface="Majalla UI"/>
              </a:rPr>
              <a:t>8. For induction of ovulation FSH + LH </a:t>
            </a:r>
          </a:p>
          <a:p>
            <a:pPr algn="l" eaLnBrk="1" hangingPunct="1"/>
            <a:endParaRPr 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858000"/>
          </a:xfrm>
          <a:ln>
            <a:solidFill>
              <a:schemeClr val="bg1">
                <a:lumMod val="65000"/>
                <a:lumOff val="35000"/>
              </a:schemeClr>
            </a:solidFill>
          </a:ln>
        </p:spPr>
        <p:txBody>
          <a:bodyPr anchor="t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804863" indent="-449263" algn="l" rtl="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700" dirty="0" smtClean="0">
                <a:solidFill>
                  <a:schemeClr val="tx1"/>
                </a:solidFill>
                <a:cs typeface="+mj-cs"/>
              </a:rPr>
              <a:t>ANTERIOR PITUITARY HORMONES </a:t>
            </a:r>
            <a:br>
              <a:rPr lang="en-US" sz="2700" dirty="0" smtClean="0">
                <a:solidFill>
                  <a:schemeClr val="tx1"/>
                </a:solidFill>
                <a:cs typeface="+mj-cs"/>
              </a:rPr>
            </a:br>
            <a:r>
              <a:rPr lang="en-US" sz="2700" dirty="0" smtClean="0">
                <a:solidFill>
                  <a:schemeClr val="tx1"/>
                </a:solidFill>
                <a:cs typeface="+mj-cs"/>
              </a:rPr>
              <a:t>1. GH : INCREASED BY GRH , SLEEP , STRESS ,                                                       	   EXERCISE , HYPOGLYCEMIA , CLONIDINE</a:t>
            </a:r>
            <a:br>
              <a:rPr lang="en-US" sz="2700" dirty="0" smtClean="0">
                <a:solidFill>
                  <a:schemeClr val="tx1"/>
                </a:solidFill>
                <a:cs typeface="+mj-cs"/>
              </a:rPr>
            </a:br>
            <a:r>
              <a:rPr lang="en-US" sz="2700" dirty="0" smtClean="0">
                <a:solidFill>
                  <a:schemeClr val="tx1"/>
                </a:solidFill>
                <a:cs typeface="+mj-cs"/>
              </a:rPr>
              <a:t>2. PROLACTIN : WHEN THERE IS 	  		   INTERFERENCE WITH DOPAMINE ACTION  	   OR SECRTION , PREGNANCY &amp;         	 	   LACTATION.</a:t>
            </a:r>
            <a:br>
              <a:rPr lang="en-US" sz="2700" dirty="0" smtClean="0">
                <a:solidFill>
                  <a:schemeClr val="tx1"/>
                </a:solidFill>
                <a:cs typeface="+mj-cs"/>
              </a:rPr>
            </a:br>
            <a:r>
              <a:rPr lang="en-US" sz="2700" dirty="0" smtClean="0">
                <a:solidFill>
                  <a:schemeClr val="tx1"/>
                </a:solidFill>
                <a:cs typeface="+mj-cs"/>
              </a:rPr>
              <a:t>3. ACTH : </a:t>
            </a:r>
            <a:r>
              <a:rPr lang="en-US" sz="2700" dirty="0" smtClean="0">
                <a:solidFill>
                  <a:schemeClr val="tx1"/>
                </a:solidFill>
                <a:cs typeface="+mj-cs"/>
                <a:sym typeface="Wingdings 3"/>
              </a:rPr>
              <a:t></a:t>
            </a:r>
            <a:r>
              <a:rPr lang="en-US" sz="2700" dirty="0" smtClean="0">
                <a:solidFill>
                  <a:schemeClr val="tx1"/>
                </a:solidFill>
                <a:cs typeface="+mj-cs"/>
              </a:rPr>
              <a:t> BY CRH  , STRESS </a:t>
            </a:r>
            <a:br>
              <a:rPr lang="en-US" sz="2700" dirty="0" smtClean="0">
                <a:solidFill>
                  <a:schemeClr val="tx1"/>
                </a:solidFill>
                <a:cs typeface="+mj-cs"/>
              </a:rPr>
            </a:br>
            <a:r>
              <a:rPr lang="en-US" sz="2700" dirty="0" smtClean="0">
                <a:solidFill>
                  <a:schemeClr val="tx1"/>
                </a:solidFill>
                <a:cs typeface="+mj-cs"/>
              </a:rPr>
              <a:t>4. TSH : </a:t>
            </a:r>
            <a:r>
              <a:rPr lang="en-US" sz="2700" dirty="0" smtClean="0">
                <a:solidFill>
                  <a:schemeClr val="tx1"/>
                </a:solidFill>
                <a:cs typeface="+mj-cs"/>
                <a:sym typeface="Wingdings 3"/>
              </a:rPr>
              <a:t></a:t>
            </a:r>
            <a:r>
              <a:rPr lang="en-US" sz="2700" dirty="0" smtClean="0">
                <a:solidFill>
                  <a:schemeClr val="tx1"/>
                </a:solidFill>
                <a:cs typeface="+mj-cs"/>
              </a:rPr>
              <a:t> BY TRH STIMULATION</a:t>
            </a:r>
            <a:br>
              <a:rPr lang="en-US" sz="2700" dirty="0" smtClean="0">
                <a:solidFill>
                  <a:schemeClr val="tx1"/>
                </a:solidFill>
                <a:cs typeface="+mj-cs"/>
              </a:rPr>
            </a:br>
            <a:r>
              <a:rPr lang="en-US" sz="2700" dirty="0" smtClean="0">
                <a:solidFill>
                  <a:schemeClr val="tx1"/>
                </a:solidFill>
                <a:cs typeface="+mj-cs"/>
              </a:rPr>
              <a:t>5. FSH &amp; LH : INCREASED BY STIMULATION                           	  FROM GnRH</a:t>
            </a:r>
            <a:r>
              <a:rPr lang="en-US" sz="32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3200" dirty="0" smtClean="0">
                <a:solidFill>
                  <a:schemeClr val="tx1"/>
                </a:solidFill>
                <a:cs typeface="+mj-cs"/>
              </a:rPr>
            </a:br>
            <a:r>
              <a:rPr lang="en-US" sz="32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3200" dirty="0" smtClean="0">
                <a:solidFill>
                  <a:schemeClr val="tx1"/>
                </a:solidFill>
                <a:cs typeface="+mj-cs"/>
              </a:rPr>
            </a:br>
            <a:r>
              <a:rPr lang="en-US" sz="32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3200" dirty="0" smtClean="0">
                <a:solidFill>
                  <a:schemeClr val="tx1"/>
                </a:solidFill>
                <a:cs typeface="+mj-cs"/>
              </a:rPr>
            </a:br>
            <a:endParaRPr lang="ar-SA" sz="3200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15072"/>
          </a:xfrm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FSH : STIMULATES TESTICULAR GROWTH &amp; SPERMATOGENESIS</a:t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</a:rPr>
              <a:t> </a:t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</a:rPr>
              <a:t>IN WOMEN : IT STIMULATES PRODUCTION OF ESTROGEN &amp; PROGESTERONE . STIMULATES OVULATION.</a:t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endParaRPr lang="ar-SA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عنوان 1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 b="18050"/>
          <a:stretch>
            <a:fillRect/>
          </a:stretch>
        </p:blipFill>
        <p:spPr bwMode="auto">
          <a:xfrm>
            <a:off x="0" y="609600"/>
            <a:ext cx="8712200" cy="5535613"/>
          </a:xfrm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3528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505200" y="5181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276600" y="5410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NEGATIVE FEED BACK MECHANISM</a:t>
            </a:r>
            <a:endParaRPr lang="en-US" dirty="0"/>
          </a:p>
        </p:txBody>
      </p:sp>
      <p:pic>
        <p:nvPicPr>
          <p:cNvPr id="3" name="Picture 2" descr="negative feed back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209801"/>
            <a:ext cx="34290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15072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l" rtl="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cs typeface="+mj-cs"/>
              </a:rPr>
              <a:t>           AMENNORRHEA –GALACTORRHEA</a:t>
            </a:r>
            <a:br>
              <a:rPr lang="en-US" sz="2800" dirty="0" smtClean="0">
                <a:solidFill>
                  <a:schemeClr val="tx1"/>
                </a:solidFill>
                <a:cs typeface="+mj-cs"/>
              </a:rPr>
            </a:br>
            <a:r>
              <a:rPr lang="en-US" sz="2800" dirty="0" smtClean="0">
                <a:solidFill>
                  <a:schemeClr val="tx1"/>
                </a:solidFill>
                <a:cs typeface="+mj-cs"/>
              </a:rPr>
              <a:t>CAUSED BY INCREASED PROLACTIN</a:t>
            </a:r>
            <a:br>
              <a:rPr lang="en-US" sz="2800" dirty="0" smtClean="0">
                <a:solidFill>
                  <a:schemeClr val="tx1"/>
                </a:solidFill>
                <a:cs typeface="+mj-cs"/>
              </a:rPr>
            </a:br>
            <a:r>
              <a:rPr lang="en-US" sz="2800" dirty="0" smtClean="0">
                <a:solidFill>
                  <a:schemeClr val="tx1"/>
                </a:solidFill>
                <a:cs typeface="+mj-cs"/>
              </a:rPr>
              <a:t>CAUSES : 1. HYPOTHYROIDISM</a:t>
            </a:r>
            <a:br>
              <a:rPr lang="en-US" sz="2800" dirty="0" smtClean="0">
                <a:solidFill>
                  <a:schemeClr val="tx1"/>
                </a:solidFill>
                <a:cs typeface="+mj-cs"/>
              </a:rPr>
            </a:br>
            <a:r>
              <a:rPr lang="en-US" sz="2800" dirty="0" smtClean="0">
                <a:solidFill>
                  <a:schemeClr val="tx1"/>
                </a:solidFill>
                <a:cs typeface="+mj-cs"/>
              </a:rPr>
              <a:t>               2.DRUGS : WHICH INTERFERE WITH                     	           DOPAMINE  SECRETION OR ACTION</a:t>
            </a:r>
            <a:br>
              <a:rPr lang="en-US" sz="2800" dirty="0" smtClean="0">
                <a:solidFill>
                  <a:schemeClr val="tx1"/>
                </a:solidFill>
                <a:cs typeface="+mj-cs"/>
              </a:rPr>
            </a:br>
            <a:r>
              <a:rPr lang="en-US" sz="3200" dirty="0" smtClean="0">
                <a:solidFill>
                  <a:schemeClr val="tx1"/>
                </a:solidFill>
                <a:cs typeface="+mj-cs"/>
              </a:rPr>
              <a:t>         </a:t>
            </a:r>
            <a:r>
              <a:rPr lang="en-US" sz="2400" dirty="0" smtClean="0">
                <a:solidFill>
                  <a:schemeClr val="tx1"/>
                </a:solidFill>
                <a:cs typeface="+mj-cs"/>
              </a:rPr>
              <a:t>( </a:t>
            </a:r>
            <a:r>
              <a:rPr lang="en-US" sz="1800" dirty="0" smtClean="0">
                <a:solidFill>
                  <a:schemeClr val="tx1"/>
                </a:solidFill>
                <a:cs typeface="+mj-cs"/>
              </a:rPr>
              <a:t>Phenothiazines , Metoclopramide , Methyl-dopa )</a:t>
            </a:r>
            <a:r>
              <a:rPr lang="en-US" sz="28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2800" dirty="0" smtClean="0">
                <a:solidFill>
                  <a:schemeClr val="tx1"/>
                </a:solidFill>
                <a:cs typeface="+mj-cs"/>
              </a:rPr>
            </a:br>
            <a:r>
              <a:rPr lang="en-US" sz="2800" dirty="0" smtClean="0">
                <a:solidFill>
                  <a:schemeClr val="tx1"/>
                </a:solidFill>
                <a:cs typeface="+mj-cs"/>
              </a:rPr>
              <a:t>                 3. Prolactinoma : PROLACTIN  	  		   SECRETING ADENOMA </a:t>
            </a:r>
            <a:br>
              <a:rPr lang="en-US" sz="2800" dirty="0" smtClean="0">
                <a:solidFill>
                  <a:schemeClr val="tx1"/>
                </a:solidFill>
                <a:cs typeface="+mj-cs"/>
              </a:rPr>
            </a:br>
            <a:endParaRPr lang="ar-SA" sz="2800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4008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cs typeface="+mj-cs"/>
              </a:rPr>
              <a:t>CLINICAL FEATURES :</a:t>
            </a:r>
            <a:br>
              <a:rPr lang="en-US" sz="3200" dirty="0" smtClean="0">
                <a:solidFill>
                  <a:schemeClr val="tx1"/>
                </a:solidFill>
                <a:cs typeface="+mj-cs"/>
              </a:rPr>
            </a:br>
            <a:r>
              <a:rPr lang="en-US" sz="3200" dirty="0" smtClean="0">
                <a:solidFill>
                  <a:schemeClr val="tx1"/>
                </a:solidFill>
                <a:cs typeface="+mj-cs"/>
              </a:rPr>
              <a:t>IN WOMEN : GALACTORRHEA , AMENORRHEA &amp; INFERTILITY</a:t>
            </a:r>
            <a:br>
              <a:rPr lang="en-US" sz="3200" dirty="0" smtClean="0">
                <a:solidFill>
                  <a:schemeClr val="tx1"/>
                </a:solidFill>
                <a:cs typeface="+mj-cs"/>
              </a:rPr>
            </a:br>
            <a:r>
              <a:rPr lang="en-US" sz="32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3200" dirty="0" smtClean="0">
                <a:solidFill>
                  <a:schemeClr val="tx1"/>
                </a:solidFill>
                <a:cs typeface="+mj-cs"/>
              </a:rPr>
            </a:br>
            <a:r>
              <a:rPr lang="en-US" sz="3200" dirty="0" smtClean="0">
                <a:solidFill>
                  <a:schemeClr val="tx1"/>
                </a:solidFill>
                <a:cs typeface="+mj-cs"/>
              </a:rPr>
              <a:t>IN MEN : DECREASED LIBIDO , IMPOTENE          	 	       INFERTILITY</a:t>
            </a:r>
            <a:br>
              <a:rPr lang="en-US" sz="3200" dirty="0" smtClean="0">
                <a:solidFill>
                  <a:schemeClr val="tx1"/>
                </a:solidFill>
                <a:cs typeface="+mj-cs"/>
              </a:rPr>
            </a:br>
            <a:r>
              <a:rPr lang="en-US" sz="32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3200" dirty="0" smtClean="0">
                <a:solidFill>
                  <a:schemeClr val="tx1"/>
                </a:solidFill>
                <a:cs typeface="+mj-cs"/>
              </a:rPr>
            </a:br>
            <a:r>
              <a:rPr lang="en-US" sz="3200" dirty="0" smtClean="0">
                <a:solidFill>
                  <a:schemeClr val="tx1"/>
                </a:solidFill>
                <a:cs typeface="+mj-cs"/>
              </a:rPr>
              <a:t>DIAGNOSIS : </a:t>
            </a:r>
            <a:r>
              <a:rPr lang="en-US" sz="2000" dirty="0" smtClean="0">
                <a:solidFill>
                  <a:schemeClr val="tx1"/>
                </a:solidFill>
                <a:cs typeface="+mj-cs"/>
              </a:rPr>
              <a:t>1. HORMONAL : PROLACTIN LEVEL ( A     	                        	                     VERY HIGH LEVEL SUGGESTE  A 	 		                     PROLACTINOMA )</a:t>
            </a:r>
            <a:br>
              <a:rPr lang="en-US" sz="2000" dirty="0" smtClean="0">
                <a:solidFill>
                  <a:schemeClr val="tx1"/>
                </a:solidFill>
                <a:cs typeface="+mj-cs"/>
              </a:rPr>
            </a:br>
            <a:r>
              <a:rPr lang="en-US" sz="2000" dirty="0" smtClean="0">
                <a:solidFill>
                  <a:schemeClr val="tx1"/>
                </a:solidFill>
                <a:cs typeface="+mj-cs"/>
              </a:rPr>
              <a:t>		         2. RADIOLOGICAL : IN PROLACTINOMA : CT 	 		 OR MRI OF THE PITUITARY</a:t>
            </a:r>
            <a:br>
              <a:rPr lang="en-US" sz="2000" dirty="0" smtClean="0">
                <a:solidFill>
                  <a:schemeClr val="tx1"/>
                </a:solidFill>
                <a:cs typeface="+mj-cs"/>
              </a:rPr>
            </a:br>
            <a:r>
              <a:rPr lang="en-US" sz="2000" dirty="0" smtClean="0">
                <a:solidFill>
                  <a:schemeClr val="tx1"/>
                </a:solidFill>
                <a:cs typeface="+mj-cs"/>
              </a:rPr>
              <a:t>		           </a:t>
            </a:r>
            <a:r>
              <a:rPr lang="en-US" sz="2000" dirty="0" smtClean="0">
                <a:solidFill>
                  <a:schemeClr val="tx1"/>
                </a:solidFill>
                <a:cs typeface="DecoType Naskh Variants"/>
              </a:rPr>
              <a:t>&lt; 1 CM (MICROADENOMA)</a:t>
            </a:r>
            <a:br>
              <a:rPr lang="en-US" sz="2000" dirty="0" smtClean="0">
                <a:solidFill>
                  <a:schemeClr val="tx1"/>
                </a:solidFill>
                <a:cs typeface="DecoType Naskh Variants"/>
              </a:rPr>
            </a:br>
            <a:r>
              <a:rPr lang="en-US" sz="2000" dirty="0" smtClean="0">
                <a:solidFill>
                  <a:schemeClr val="tx1"/>
                </a:solidFill>
                <a:cs typeface="DecoType Naskh Variants"/>
              </a:rPr>
              <a:t>		           </a:t>
            </a:r>
            <a:r>
              <a:rPr lang="en-US" sz="2000" dirty="0" smtClean="0">
                <a:solidFill>
                  <a:schemeClr val="tx1"/>
                </a:solidFill>
                <a:latin typeface="Monotype Corsiva"/>
                <a:cs typeface="DecoType Naskh Variants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  <a:cs typeface="+mj-cs"/>
              </a:rPr>
              <a:t>   1CM (MACROADENOMA)</a:t>
            </a:r>
            <a:br>
              <a:rPr lang="en-US" sz="2000" dirty="0" smtClean="0">
                <a:solidFill>
                  <a:schemeClr val="tx1"/>
                </a:solidFill>
                <a:cs typeface="+mj-cs"/>
              </a:rPr>
            </a:br>
            <a:r>
              <a:rPr lang="en-US" sz="20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2000" dirty="0" smtClean="0">
                <a:solidFill>
                  <a:schemeClr val="tx1"/>
                </a:solidFill>
                <a:cs typeface="+mj-cs"/>
              </a:rPr>
            </a:br>
            <a:r>
              <a:rPr lang="en-US" sz="2000" dirty="0" smtClean="0">
                <a:solidFill>
                  <a:schemeClr val="tx1"/>
                </a:solidFill>
                <a:cs typeface="+mj-cs"/>
              </a:rPr>
              <a:t>		               </a:t>
            </a:r>
            <a:r>
              <a:rPr lang="en-US" sz="32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3200" dirty="0" smtClean="0">
                <a:solidFill>
                  <a:schemeClr val="tx1"/>
                </a:solidFill>
                <a:cs typeface="+mj-cs"/>
              </a:rPr>
            </a:br>
            <a:endParaRPr lang="ar-SA" sz="3200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86510"/>
          </a:xfrm>
        </p:spPr>
        <p:txBody>
          <a:bodyPr anchor="t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TREATMENT : </a:t>
            </a:r>
            <a:br>
              <a:rPr lang="en-US" dirty="0" smtClean="0">
                <a:solidFill>
                  <a:schemeClr val="tx1"/>
                </a:solidFill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+mj-cs"/>
              </a:rPr>
              <a:t>1. Medical : bromocriptine </a:t>
            </a:r>
            <a:br>
              <a:rPr lang="en-US" sz="2800" dirty="0" smtClean="0">
                <a:solidFill>
                  <a:schemeClr val="tx1"/>
                </a:solidFill>
                <a:cs typeface="+mj-cs"/>
              </a:rPr>
            </a:br>
            <a:r>
              <a:rPr lang="en-US" sz="2800" dirty="0" smtClean="0">
                <a:solidFill>
                  <a:schemeClr val="tx1"/>
                </a:solidFill>
                <a:cs typeface="+mj-cs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cs typeface="+mj-cs"/>
              </a:rPr>
              <a:t>cabergoline</a:t>
            </a:r>
            <a:r>
              <a:rPr lang="en-US" sz="2800" dirty="0" smtClean="0">
                <a:solidFill>
                  <a:schemeClr val="tx1"/>
                </a:solidFill>
                <a:cs typeface="+mj-cs"/>
              </a:rPr>
              <a:t> : ( </a:t>
            </a:r>
            <a:r>
              <a:rPr lang="en-US" sz="2800" dirty="0" err="1" smtClean="0">
                <a:solidFill>
                  <a:schemeClr val="tx1"/>
                </a:solidFill>
                <a:cs typeface="+mj-cs"/>
              </a:rPr>
              <a:t>dopmaine</a:t>
            </a:r>
            <a:r>
              <a:rPr lang="en-US" sz="2800" dirty="0" smtClean="0">
                <a:solidFill>
                  <a:schemeClr val="tx1"/>
                </a:solidFill>
                <a:cs typeface="+mj-cs"/>
              </a:rPr>
              <a:t> agonists) 	                  </a:t>
            </a:r>
            <a:br>
              <a:rPr lang="en-US" sz="2800" dirty="0" smtClean="0">
                <a:solidFill>
                  <a:schemeClr val="tx1"/>
                </a:solidFill>
                <a:cs typeface="+mj-cs"/>
              </a:rPr>
            </a:br>
            <a:r>
              <a:rPr lang="en-US" sz="28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2800" dirty="0" smtClean="0">
                <a:solidFill>
                  <a:schemeClr val="tx1"/>
                </a:solidFill>
                <a:cs typeface="+mj-cs"/>
              </a:rPr>
            </a:br>
            <a:r>
              <a:rPr lang="en-US" sz="2800" dirty="0" smtClean="0">
                <a:solidFill>
                  <a:schemeClr val="tx1"/>
                </a:solidFill>
                <a:cs typeface="+mj-cs"/>
              </a:rPr>
              <a:t>	 2. surgical ( If tumor is causing pressure      symptoms             </a:t>
            </a:r>
            <a:endParaRPr lang="ar-SA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TUITARY DIORDERS 1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PITUITARY DIORDERS 1</Template>
  <TotalTime>75</TotalTime>
  <Words>313</Words>
  <Application>Microsoft Office PowerPoint</Application>
  <PresentationFormat>On-screen Show (4:3)</PresentationFormat>
  <Paragraphs>76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PITUITARY DIORDERS 1</vt:lpstr>
      <vt:lpstr>         PITUITARY DISORDERS </vt:lpstr>
      <vt:lpstr>Hypothalamic hormones</vt:lpstr>
      <vt:lpstr>ANTERIOR PITUITARY HORMONES  1. GH : INCREASED BY GRH , SLEEP , STRESS ,                                                           EXERCISE , HYPOGLYCEMIA , CLONIDINE 2. PROLACTIN : WHEN THERE IS         INTERFERENCE WITH DOPAMINE ACTION      OR SECRTION , PREGNANCY &amp;               LACTATION. 3. ACTH :  BY CRH  , STRESS  4. TSH :  BY TRH STIMULATION 5. FSH &amp; LH : INCREASED BY STIMULATION                              FROM GnRH   </vt:lpstr>
      <vt:lpstr>FSH : STIMULATES TESTICULAR GROWTH &amp; SPERMATOGENESIS   IN WOMEN : IT STIMULATES PRODUCTION OF ESTROGEN &amp; PROGESTERONE . STIMULATES OVULATION. </vt:lpstr>
      <vt:lpstr>Slide 5</vt:lpstr>
      <vt:lpstr>NEGATIVE FEED BACK MECHANISM</vt:lpstr>
      <vt:lpstr>           AMENNORRHEA –GALACTORRHEA CAUSED BY INCREASED PROLACTIN CAUSES : 1. HYPOTHYROIDISM                2.DRUGS : WHICH INTERFERE WITH                                 DOPAMINE  SECRETION OR ACTION          ( Phenothiazines , Metoclopramide , Methyl-dopa )                  3. Prolactinoma : PROLACTIN          SECRETING ADENOMA  </vt:lpstr>
      <vt:lpstr>CLINICAL FEATURES : IN WOMEN : GALACTORRHEA , AMENORRHEA &amp; INFERTILITY  IN MEN : DECREASED LIBIDO , IMPOTENE                    INFERTILITY  DIAGNOSIS : 1. HORMONAL : PROLACTIN LEVEL ( A                                                    VERY HIGH LEVEL SUGGESTE  A                          PROLACTINOMA )            2. RADIOLOGICAL : IN PROLACTINOMA : CT      OR MRI OF THE PITUITARY              &lt; 1 CM (MICROADENOMA)              &gt;   1CM (MACROADENOMA)                    </vt:lpstr>
      <vt:lpstr>TREATMENT :   1. Medical : bromocriptine   cabergoline : ( dopmaine agonists)                        2. surgical ( If tumor is causing pressure      symptoms             </vt:lpstr>
      <vt:lpstr>acromegaly </vt:lpstr>
      <vt:lpstr>Slide 11</vt:lpstr>
      <vt:lpstr>      3. DUE TO THE INCREASED GH PROUCTION:                                       </vt:lpstr>
      <vt:lpstr>ACRAL AND SOFT TISSUE ENALRGEMENT  LARGE THICK HANDS &amp; FEET  THICK SKIN , OILY AND SWEATY  VISCEROMEGALY  GENERALIZED SYMPTOMS  FATIGUE , LETHARGY &amp;  SLEEPINESS .  </vt:lpstr>
      <vt:lpstr>Pituitary tumor pressing on optic chiasm</vt:lpstr>
      <vt:lpstr>Optic chiasm</vt:lpstr>
      <vt:lpstr>Slide 16</vt:lpstr>
      <vt:lpstr>PROGRESSION OF ACROMEGALY</vt:lpstr>
      <vt:lpstr>Slide 18</vt:lpstr>
      <vt:lpstr>Slide 19</vt:lpstr>
      <vt:lpstr>JIGANTISM</vt:lpstr>
      <vt:lpstr>ARTHRALGIA &amp;  DEGENERATIVE ARTHRITS  CARPAL TUNNEL SYNDROME   IMPAIRED GLUCOSE  TOLERANCE &amp; DIABETES   CARDIOVASCULAR EFFECTS : CARDIOMEGALY AND CHF  </vt:lpstr>
      <vt:lpstr>Slide 22</vt:lpstr>
      <vt:lpstr>DIAGNOSIS : 1. CLINICAL PICTURE 2. HORMONAL DIAGNOSIS : MEASURE GH  DURING OGTT                             (LACK SUPPRESSION OF   GH ) . 3. MEASURE IGF-1 : HIGH IN ALL PATIENTS WITH                                          ACROMEGALY . 4. RADIOLOGICAL DIAGNOSIS :     SKULL X-RAY : THICK HEEL PAD≥22MM    CT OR MRI OF THE SELLA TURCICA     TREATMENT :     1. SURGICAL (TRANS-SPHENOIDAL)                                       ADENOMECTOMY      2. RADIOTHERAPY          3. MEDICAL : SOMATOSTATIN ANALOGUES        </vt:lpstr>
      <vt:lpstr>PEGSIVOMANT</vt:lpstr>
      <vt:lpstr> PITUITARY SURGERY</vt:lpstr>
      <vt:lpstr>HYPOPITUITARISM</vt:lpstr>
      <vt:lpstr>CLINICAL PICTURE OF HYPOPITUITARISM</vt:lpstr>
      <vt:lpstr>TESTING ANT.PIT.FUNCTION</vt:lpstr>
      <vt:lpstr>TREATMENT OF HYPOPITUITARIM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drsulaimani</dc:creator>
  <cp:lastModifiedBy>USER</cp:lastModifiedBy>
  <cp:revision>26</cp:revision>
  <dcterms:created xsi:type="dcterms:W3CDTF">2008-03-22T10:59:00Z</dcterms:created>
  <dcterms:modified xsi:type="dcterms:W3CDTF">2014-02-26T19:38:17Z</dcterms:modified>
</cp:coreProperties>
</file>