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94"/>
  </p:notesMasterIdLst>
  <p:sldIdLst>
    <p:sldId id="256" r:id="rId2"/>
    <p:sldId id="261" r:id="rId3"/>
    <p:sldId id="266" r:id="rId4"/>
    <p:sldId id="267" r:id="rId5"/>
    <p:sldId id="263" r:id="rId6"/>
    <p:sldId id="451" r:id="rId7"/>
    <p:sldId id="269" r:id="rId8"/>
    <p:sldId id="268" r:id="rId9"/>
    <p:sldId id="452" r:id="rId10"/>
    <p:sldId id="309" r:id="rId11"/>
    <p:sldId id="453" r:id="rId12"/>
    <p:sldId id="258" r:id="rId13"/>
    <p:sldId id="276" r:id="rId14"/>
    <p:sldId id="262" r:id="rId15"/>
    <p:sldId id="272" r:id="rId16"/>
    <p:sldId id="273" r:id="rId17"/>
    <p:sldId id="445" r:id="rId18"/>
    <p:sldId id="278" r:id="rId19"/>
    <p:sldId id="281" r:id="rId20"/>
    <p:sldId id="284" r:id="rId21"/>
    <p:sldId id="285" r:id="rId22"/>
    <p:sldId id="286" r:id="rId23"/>
    <p:sldId id="287" r:id="rId24"/>
    <p:sldId id="295" r:id="rId25"/>
    <p:sldId id="291" r:id="rId26"/>
    <p:sldId id="289" r:id="rId27"/>
    <p:sldId id="293" r:id="rId28"/>
    <p:sldId id="444" r:id="rId29"/>
    <p:sldId id="454" r:id="rId30"/>
    <p:sldId id="455" r:id="rId31"/>
    <p:sldId id="288" r:id="rId32"/>
    <p:sldId id="456" r:id="rId33"/>
    <p:sldId id="377" r:id="rId34"/>
    <p:sldId id="378" r:id="rId35"/>
    <p:sldId id="380" r:id="rId36"/>
    <p:sldId id="385" r:id="rId37"/>
    <p:sldId id="391" r:id="rId38"/>
    <p:sldId id="457" r:id="rId39"/>
    <p:sldId id="394" r:id="rId40"/>
    <p:sldId id="458" r:id="rId41"/>
    <p:sldId id="459" r:id="rId42"/>
    <p:sldId id="395" r:id="rId43"/>
    <p:sldId id="399" r:id="rId44"/>
    <p:sldId id="398" r:id="rId45"/>
    <p:sldId id="461" r:id="rId46"/>
    <p:sldId id="460" r:id="rId47"/>
    <p:sldId id="401" r:id="rId48"/>
    <p:sldId id="447" r:id="rId49"/>
    <p:sldId id="405" r:id="rId50"/>
    <p:sldId id="408" r:id="rId51"/>
    <p:sldId id="449" r:id="rId52"/>
    <p:sldId id="409" r:id="rId53"/>
    <p:sldId id="410" r:id="rId54"/>
    <p:sldId id="413" r:id="rId55"/>
    <p:sldId id="414" r:id="rId56"/>
    <p:sldId id="415" r:id="rId57"/>
    <p:sldId id="417" r:id="rId58"/>
    <p:sldId id="418" r:id="rId59"/>
    <p:sldId id="420" r:id="rId60"/>
    <p:sldId id="419" r:id="rId61"/>
    <p:sldId id="422" r:id="rId62"/>
    <p:sldId id="423" r:id="rId63"/>
    <p:sldId id="424" r:id="rId64"/>
    <p:sldId id="426" r:id="rId65"/>
    <p:sldId id="427" r:id="rId66"/>
    <p:sldId id="259" r:id="rId67"/>
    <p:sldId id="431" r:id="rId68"/>
    <p:sldId id="434" r:id="rId69"/>
    <p:sldId id="432" r:id="rId70"/>
    <p:sldId id="435" r:id="rId71"/>
    <p:sldId id="345" r:id="rId72"/>
    <p:sldId id="462" r:id="rId73"/>
    <p:sldId id="353" r:id="rId74"/>
    <p:sldId id="351" r:id="rId75"/>
    <p:sldId id="463" r:id="rId76"/>
    <p:sldId id="464" r:id="rId77"/>
    <p:sldId id="352" r:id="rId78"/>
    <p:sldId id="321" r:id="rId79"/>
    <p:sldId id="465" r:id="rId80"/>
    <p:sldId id="466" r:id="rId81"/>
    <p:sldId id="443" r:id="rId82"/>
    <p:sldId id="467" r:id="rId83"/>
    <p:sldId id="442" r:id="rId84"/>
    <p:sldId id="355" r:id="rId85"/>
    <p:sldId id="359" r:id="rId86"/>
    <p:sldId id="364" r:id="rId87"/>
    <p:sldId id="469" r:id="rId88"/>
    <p:sldId id="470" r:id="rId89"/>
    <p:sldId id="471" r:id="rId90"/>
    <p:sldId id="472" r:id="rId91"/>
    <p:sldId id="282" r:id="rId92"/>
    <p:sldId id="339"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8" autoAdjust="0"/>
  </p:normalViewPr>
  <p:slideViewPr>
    <p:cSldViewPr>
      <p:cViewPr varScale="1">
        <p:scale>
          <a:sx n="70" d="100"/>
          <a:sy n="70" d="100"/>
        </p:scale>
        <p:origin x="-51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25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82ABB0-FF2F-44E6-A8F0-C31B59656064}"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5B37F153-E55D-4CD1-84A5-79C6F0CC8111}">
      <dgm:prSet phldrT="[Text]"/>
      <dgm:spPr/>
      <dgm:t>
        <a:bodyPr/>
        <a:lstStyle/>
        <a:p>
          <a:r>
            <a:rPr lang="en-US" dirty="0" smtClean="0"/>
            <a:t>AXONAL</a:t>
          </a:r>
          <a:endParaRPr lang="en-US" dirty="0"/>
        </a:p>
      </dgm:t>
    </dgm:pt>
    <dgm:pt modelId="{DC9E881C-2F6C-49ED-84B6-63AFDFA1E45C}" type="parTrans" cxnId="{5E82C7B1-6BC0-4897-93A1-5E6CD8481AE1}">
      <dgm:prSet/>
      <dgm:spPr/>
      <dgm:t>
        <a:bodyPr/>
        <a:lstStyle/>
        <a:p>
          <a:endParaRPr lang="en-US"/>
        </a:p>
      </dgm:t>
    </dgm:pt>
    <dgm:pt modelId="{4F810328-9569-4246-98A9-66122622B84D}" type="sibTrans" cxnId="{5E82C7B1-6BC0-4897-93A1-5E6CD8481AE1}">
      <dgm:prSet/>
      <dgm:spPr/>
      <dgm:t>
        <a:bodyPr/>
        <a:lstStyle/>
        <a:p>
          <a:endParaRPr lang="en-US"/>
        </a:p>
      </dgm:t>
    </dgm:pt>
    <dgm:pt modelId="{2CA10A0A-43EB-4EF4-97EF-E7346E6DD3E1}">
      <dgm:prSet phldrT="[Text]"/>
      <dgm:spPr>
        <a:solidFill>
          <a:srgbClr val="00B0F0">
            <a:alpha val="90000"/>
          </a:srgbClr>
        </a:solidFill>
      </dgm:spPr>
      <dgm:t>
        <a:bodyPr/>
        <a:lstStyle/>
        <a:p>
          <a:r>
            <a:rPr lang="en-US" dirty="0" smtClean="0"/>
            <a:t>ACUTE	</a:t>
          </a:r>
          <a:endParaRPr lang="en-US" dirty="0"/>
        </a:p>
      </dgm:t>
    </dgm:pt>
    <dgm:pt modelId="{934B3C2C-7DA1-4D81-831E-7FC9BDB34C64}" type="parTrans" cxnId="{34EC6EFB-FCCA-4921-ADEA-563BFDBBEB85}">
      <dgm:prSet/>
      <dgm:spPr/>
      <dgm:t>
        <a:bodyPr/>
        <a:lstStyle/>
        <a:p>
          <a:endParaRPr lang="en-US"/>
        </a:p>
      </dgm:t>
    </dgm:pt>
    <dgm:pt modelId="{FA729469-3540-4843-A9B3-7634DCFFE679}" type="sibTrans" cxnId="{34EC6EFB-FCCA-4921-ADEA-563BFDBBEB85}">
      <dgm:prSet/>
      <dgm:spPr/>
      <dgm:t>
        <a:bodyPr/>
        <a:lstStyle/>
        <a:p>
          <a:endParaRPr lang="en-US"/>
        </a:p>
      </dgm:t>
    </dgm:pt>
    <dgm:pt modelId="{F8DFDDBD-0FE7-4198-A05E-BC48C1F18189}">
      <dgm:prSet phldrT="[Text]"/>
      <dgm:spPr>
        <a:solidFill>
          <a:srgbClr val="00B0F0">
            <a:alpha val="90000"/>
          </a:srgbClr>
        </a:solidFill>
      </dgm:spPr>
      <dgm:t>
        <a:bodyPr/>
        <a:lstStyle/>
        <a:p>
          <a:pPr algn="ctr"/>
          <a:r>
            <a:rPr lang="en-US" dirty="0" smtClean="0"/>
            <a:t>SUBACUTE</a:t>
          </a:r>
          <a:endParaRPr lang="en-US" dirty="0"/>
        </a:p>
      </dgm:t>
    </dgm:pt>
    <dgm:pt modelId="{1774C2DA-94DF-4B8B-8D5E-BB039CF93D88}" type="parTrans" cxnId="{E53177D3-170A-4853-B0CE-5F12E0342562}">
      <dgm:prSet/>
      <dgm:spPr/>
      <dgm:t>
        <a:bodyPr/>
        <a:lstStyle/>
        <a:p>
          <a:endParaRPr lang="en-US"/>
        </a:p>
      </dgm:t>
    </dgm:pt>
    <dgm:pt modelId="{FDE46D9A-3B4B-40BC-A0D8-FC3F43C226D6}" type="sibTrans" cxnId="{E53177D3-170A-4853-B0CE-5F12E0342562}">
      <dgm:prSet/>
      <dgm:spPr/>
      <dgm:t>
        <a:bodyPr/>
        <a:lstStyle/>
        <a:p>
          <a:endParaRPr lang="en-US"/>
        </a:p>
      </dgm:t>
    </dgm:pt>
    <dgm:pt modelId="{BFF304DA-7515-4BC6-895E-52C3CF295706}">
      <dgm:prSet phldrT="[Text]"/>
      <dgm:spPr/>
      <dgm:t>
        <a:bodyPr/>
        <a:lstStyle/>
        <a:p>
          <a:r>
            <a:rPr lang="en-US" dirty="0" smtClean="0"/>
            <a:t>DEMYELINATING</a:t>
          </a:r>
          <a:endParaRPr lang="en-US" dirty="0"/>
        </a:p>
      </dgm:t>
    </dgm:pt>
    <dgm:pt modelId="{86256FE2-35CB-41A2-9D56-BD950A24F3AC}" type="parTrans" cxnId="{C19ABE02-BA33-46F0-BCAE-10D2EFFBF7E1}">
      <dgm:prSet/>
      <dgm:spPr/>
      <dgm:t>
        <a:bodyPr/>
        <a:lstStyle/>
        <a:p>
          <a:endParaRPr lang="en-US"/>
        </a:p>
      </dgm:t>
    </dgm:pt>
    <dgm:pt modelId="{226BEAA1-D4C5-4E5F-A715-9E4EBAECBD45}" type="sibTrans" cxnId="{C19ABE02-BA33-46F0-BCAE-10D2EFFBF7E1}">
      <dgm:prSet/>
      <dgm:spPr/>
      <dgm:t>
        <a:bodyPr/>
        <a:lstStyle/>
        <a:p>
          <a:endParaRPr lang="en-US"/>
        </a:p>
      </dgm:t>
    </dgm:pt>
    <dgm:pt modelId="{0BEF8E24-1A6D-4D90-8FB6-FF34050E2E08}">
      <dgm:prSet phldrT="[Text]"/>
      <dgm:spPr>
        <a:solidFill>
          <a:srgbClr val="00B0F0">
            <a:alpha val="90000"/>
          </a:srgbClr>
        </a:solidFill>
      </dgm:spPr>
      <dgm:t>
        <a:bodyPr/>
        <a:lstStyle/>
        <a:p>
          <a:r>
            <a:rPr lang="en-US" dirty="0" smtClean="0"/>
            <a:t>ACUTE</a:t>
          </a:r>
          <a:endParaRPr lang="en-US" dirty="0"/>
        </a:p>
      </dgm:t>
    </dgm:pt>
    <dgm:pt modelId="{7AB1CB16-CAA7-4161-B633-44551FE941B0}" type="parTrans" cxnId="{DBF30731-94E2-4F41-AC69-B01F217EF7D1}">
      <dgm:prSet/>
      <dgm:spPr/>
      <dgm:t>
        <a:bodyPr/>
        <a:lstStyle/>
        <a:p>
          <a:endParaRPr lang="en-US"/>
        </a:p>
      </dgm:t>
    </dgm:pt>
    <dgm:pt modelId="{B9292410-5727-404A-8F9B-73CC6EB408C0}" type="sibTrans" cxnId="{DBF30731-94E2-4F41-AC69-B01F217EF7D1}">
      <dgm:prSet/>
      <dgm:spPr/>
      <dgm:t>
        <a:bodyPr/>
        <a:lstStyle/>
        <a:p>
          <a:endParaRPr lang="en-US"/>
        </a:p>
      </dgm:t>
    </dgm:pt>
    <dgm:pt modelId="{0A5B70B8-772E-465D-8A6A-C81D8A820BE6}">
      <dgm:prSet phldrT="[Text]"/>
      <dgm:spPr>
        <a:solidFill>
          <a:srgbClr val="00B0F0">
            <a:alpha val="90000"/>
          </a:srgbClr>
        </a:solidFill>
      </dgm:spPr>
      <dgm:t>
        <a:bodyPr/>
        <a:lstStyle/>
        <a:p>
          <a:r>
            <a:rPr lang="en-US" dirty="0" smtClean="0"/>
            <a:t>CHRONIC</a:t>
          </a:r>
          <a:endParaRPr lang="en-US" dirty="0"/>
        </a:p>
      </dgm:t>
    </dgm:pt>
    <dgm:pt modelId="{54181E87-B0BE-411A-AC74-6BC3F605C922}" type="parTrans" cxnId="{3306676F-698E-45E0-8781-637B8E60CF1E}">
      <dgm:prSet/>
      <dgm:spPr/>
      <dgm:t>
        <a:bodyPr/>
        <a:lstStyle/>
        <a:p>
          <a:endParaRPr lang="en-US"/>
        </a:p>
      </dgm:t>
    </dgm:pt>
    <dgm:pt modelId="{3C6232A6-D841-4684-8E80-C9087F147130}" type="sibTrans" cxnId="{3306676F-698E-45E0-8781-637B8E60CF1E}">
      <dgm:prSet/>
      <dgm:spPr/>
      <dgm:t>
        <a:bodyPr/>
        <a:lstStyle/>
        <a:p>
          <a:endParaRPr lang="en-US"/>
        </a:p>
      </dgm:t>
    </dgm:pt>
    <dgm:pt modelId="{03972039-5980-4F8B-A3F5-AD66B0340D53}">
      <dgm:prSet/>
      <dgm:spPr>
        <a:solidFill>
          <a:srgbClr val="00B0F0">
            <a:alpha val="90000"/>
          </a:srgbClr>
        </a:solidFill>
      </dgm:spPr>
      <dgm:t>
        <a:bodyPr/>
        <a:lstStyle/>
        <a:p>
          <a:r>
            <a:rPr lang="en-US" dirty="0" smtClean="0"/>
            <a:t>CHRONIC</a:t>
          </a:r>
          <a:endParaRPr lang="en-US" dirty="0"/>
        </a:p>
      </dgm:t>
    </dgm:pt>
    <dgm:pt modelId="{06019577-6456-44D3-A3E2-0AFC548DDE39}" type="parTrans" cxnId="{D100E4D9-E245-48D1-94FF-DD8E7D637A6B}">
      <dgm:prSet/>
      <dgm:spPr/>
      <dgm:t>
        <a:bodyPr/>
        <a:lstStyle/>
        <a:p>
          <a:endParaRPr lang="en-US"/>
        </a:p>
      </dgm:t>
    </dgm:pt>
    <dgm:pt modelId="{F011CB8C-BA2A-4878-894C-BA4D2B36C892}" type="sibTrans" cxnId="{D100E4D9-E245-48D1-94FF-DD8E7D637A6B}">
      <dgm:prSet/>
      <dgm:spPr/>
      <dgm:t>
        <a:bodyPr/>
        <a:lstStyle/>
        <a:p>
          <a:endParaRPr lang="en-US"/>
        </a:p>
      </dgm:t>
    </dgm:pt>
    <dgm:pt modelId="{C84F24D2-6EF5-40B9-9A38-0AF030765BB2}" type="pres">
      <dgm:prSet presAssocID="{9882ABB0-FF2F-44E6-A8F0-C31B59656064}" presName="diagram" presStyleCnt="0">
        <dgm:presLayoutVars>
          <dgm:chPref val="1"/>
          <dgm:dir/>
          <dgm:animOne val="branch"/>
          <dgm:animLvl val="lvl"/>
          <dgm:resizeHandles/>
        </dgm:presLayoutVars>
      </dgm:prSet>
      <dgm:spPr/>
      <dgm:t>
        <a:bodyPr/>
        <a:lstStyle/>
        <a:p>
          <a:endParaRPr lang="en-US"/>
        </a:p>
      </dgm:t>
    </dgm:pt>
    <dgm:pt modelId="{DA436585-8F1B-4161-AF9E-CA3A9C1C4C49}" type="pres">
      <dgm:prSet presAssocID="{5B37F153-E55D-4CD1-84A5-79C6F0CC8111}" presName="root" presStyleCnt="0"/>
      <dgm:spPr/>
    </dgm:pt>
    <dgm:pt modelId="{1B3FCFCF-8B6D-4A59-ACB8-0124AC1D0280}" type="pres">
      <dgm:prSet presAssocID="{5B37F153-E55D-4CD1-84A5-79C6F0CC8111}" presName="rootComposite" presStyleCnt="0"/>
      <dgm:spPr/>
    </dgm:pt>
    <dgm:pt modelId="{17D960B9-C7B4-4698-B4F1-FB4C70BB9A81}" type="pres">
      <dgm:prSet presAssocID="{5B37F153-E55D-4CD1-84A5-79C6F0CC8111}" presName="rootText" presStyleLbl="node1" presStyleIdx="0" presStyleCnt="2"/>
      <dgm:spPr>
        <a:prstGeom prst="flowChartAlternateProcess">
          <a:avLst/>
        </a:prstGeom>
      </dgm:spPr>
      <dgm:t>
        <a:bodyPr/>
        <a:lstStyle/>
        <a:p>
          <a:endParaRPr lang="en-US"/>
        </a:p>
      </dgm:t>
    </dgm:pt>
    <dgm:pt modelId="{B0823EDA-F224-4F7D-96EF-DA277148FEC7}" type="pres">
      <dgm:prSet presAssocID="{5B37F153-E55D-4CD1-84A5-79C6F0CC8111}" presName="rootConnector" presStyleLbl="node1" presStyleIdx="0" presStyleCnt="2"/>
      <dgm:spPr/>
      <dgm:t>
        <a:bodyPr/>
        <a:lstStyle/>
        <a:p>
          <a:endParaRPr lang="en-US"/>
        </a:p>
      </dgm:t>
    </dgm:pt>
    <dgm:pt modelId="{7354C0CA-72EF-4159-8D1D-1E2412213C2C}" type="pres">
      <dgm:prSet presAssocID="{5B37F153-E55D-4CD1-84A5-79C6F0CC8111}" presName="childShape" presStyleCnt="0"/>
      <dgm:spPr/>
    </dgm:pt>
    <dgm:pt modelId="{7C22E728-270A-44A4-A2EA-850BAC94429F}" type="pres">
      <dgm:prSet presAssocID="{934B3C2C-7DA1-4D81-831E-7FC9BDB34C64}" presName="Name13" presStyleLbl="parChTrans1D2" presStyleIdx="0" presStyleCnt="5"/>
      <dgm:spPr/>
      <dgm:t>
        <a:bodyPr/>
        <a:lstStyle/>
        <a:p>
          <a:endParaRPr lang="en-US"/>
        </a:p>
      </dgm:t>
    </dgm:pt>
    <dgm:pt modelId="{A7B18BF4-7304-475C-907C-10CDD395EA5B}" type="pres">
      <dgm:prSet presAssocID="{2CA10A0A-43EB-4EF4-97EF-E7346E6DD3E1}" presName="childText" presStyleLbl="bgAcc1" presStyleIdx="0" presStyleCnt="5">
        <dgm:presLayoutVars>
          <dgm:bulletEnabled val="1"/>
        </dgm:presLayoutVars>
      </dgm:prSet>
      <dgm:spPr/>
      <dgm:t>
        <a:bodyPr/>
        <a:lstStyle/>
        <a:p>
          <a:endParaRPr lang="en-US"/>
        </a:p>
      </dgm:t>
    </dgm:pt>
    <dgm:pt modelId="{EEF1C528-8BDD-4111-8D1A-35918818BC72}" type="pres">
      <dgm:prSet presAssocID="{1774C2DA-94DF-4B8B-8D5E-BB039CF93D88}" presName="Name13" presStyleLbl="parChTrans1D2" presStyleIdx="1" presStyleCnt="5"/>
      <dgm:spPr/>
      <dgm:t>
        <a:bodyPr/>
        <a:lstStyle/>
        <a:p>
          <a:endParaRPr lang="en-US"/>
        </a:p>
      </dgm:t>
    </dgm:pt>
    <dgm:pt modelId="{5D0AA8DC-135C-4D58-940B-95F3373DBA38}" type="pres">
      <dgm:prSet presAssocID="{F8DFDDBD-0FE7-4198-A05E-BC48C1F18189}" presName="childText" presStyleLbl="bgAcc1" presStyleIdx="1" presStyleCnt="5" custScaleX="131250">
        <dgm:presLayoutVars>
          <dgm:bulletEnabled val="1"/>
        </dgm:presLayoutVars>
      </dgm:prSet>
      <dgm:spPr/>
      <dgm:t>
        <a:bodyPr/>
        <a:lstStyle/>
        <a:p>
          <a:endParaRPr lang="en-US"/>
        </a:p>
      </dgm:t>
    </dgm:pt>
    <dgm:pt modelId="{D765E1E6-D90B-404E-A2FC-40A92FB38A3B}" type="pres">
      <dgm:prSet presAssocID="{06019577-6456-44D3-A3E2-0AFC548DDE39}" presName="Name13" presStyleLbl="parChTrans1D2" presStyleIdx="2" presStyleCnt="5"/>
      <dgm:spPr/>
      <dgm:t>
        <a:bodyPr/>
        <a:lstStyle/>
        <a:p>
          <a:endParaRPr lang="en-US"/>
        </a:p>
      </dgm:t>
    </dgm:pt>
    <dgm:pt modelId="{F671E96E-3017-40A6-ACE4-BE1C642290FF}" type="pres">
      <dgm:prSet presAssocID="{03972039-5980-4F8B-A3F5-AD66B0340D53}" presName="childText" presStyleLbl="bgAcc1" presStyleIdx="2" presStyleCnt="5">
        <dgm:presLayoutVars>
          <dgm:bulletEnabled val="1"/>
        </dgm:presLayoutVars>
      </dgm:prSet>
      <dgm:spPr/>
      <dgm:t>
        <a:bodyPr/>
        <a:lstStyle/>
        <a:p>
          <a:endParaRPr lang="en-US"/>
        </a:p>
      </dgm:t>
    </dgm:pt>
    <dgm:pt modelId="{C31FA9D5-9CC3-498D-9AC5-C2A744A64D45}" type="pres">
      <dgm:prSet presAssocID="{BFF304DA-7515-4BC6-895E-52C3CF295706}" presName="root" presStyleCnt="0"/>
      <dgm:spPr/>
    </dgm:pt>
    <dgm:pt modelId="{017B033C-E260-4A86-921D-ED725146AA67}" type="pres">
      <dgm:prSet presAssocID="{BFF304DA-7515-4BC6-895E-52C3CF295706}" presName="rootComposite" presStyleCnt="0"/>
      <dgm:spPr/>
    </dgm:pt>
    <dgm:pt modelId="{F2092F09-738D-443A-8EF8-AEF665B6E579}" type="pres">
      <dgm:prSet presAssocID="{BFF304DA-7515-4BC6-895E-52C3CF295706}" presName="rootText" presStyleLbl="node1" presStyleIdx="1" presStyleCnt="2"/>
      <dgm:spPr>
        <a:prstGeom prst="flowChartAlternateProcess">
          <a:avLst/>
        </a:prstGeom>
      </dgm:spPr>
      <dgm:t>
        <a:bodyPr/>
        <a:lstStyle/>
        <a:p>
          <a:endParaRPr lang="en-US"/>
        </a:p>
      </dgm:t>
    </dgm:pt>
    <dgm:pt modelId="{B032C87D-EB1A-44DF-9A51-1753EA2AECB5}" type="pres">
      <dgm:prSet presAssocID="{BFF304DA-7515-4BC6-895E-52C3CF295706}" presName="rootConnector" presStyleLbl="node1" presStyleIdx="1" presStyleCnt="2"/>
      <dgm:spPr/>
      <dgm:t>
        <a:bodyPr/>
        <a:lstStyle/>
        <a:p>
          <a:endParaRPr lang="en-US"/>
        </a:p>
      </dgm:t>
    </dgm:pt>
    <dgm:pt modelId="{A98D81E0-07D5-4298-9BA1-183ECB48A830}" type="pres">
      <dgm:prSet presAssocID="{BFF304DA-7515-4BC6-895E-52C3CF295706}" presName="childShape" presStyleCnt="0"/>
      <dgm:spPr/>
    </dgm:pt>
    <dgm:pt modelId="{75FCF309-7F37-4DE4-835C-817A727B958B}" type="pres">
      <dgm:prSet presAssocID="{7AB1CB16-CAA7-4161-B633-44551FE941B0}" presName="Name13" presStyleLbl="parChTrans1D2" presStyleIdx="3" presStyleCnt="5"/>
      <dgm:spPr/>
      <dgm:t>
        <a:bodyPr/>
        <a:lstStyle/>
        <a:p>
          <a:endParaRPr lang="en-US"/>
        </a:p>
      </dgm:t>
    </dgm:pt>
    <dgm:pt modelId="{B09C28A2-24F6-4B93-841C-48EBAC0C6577}" type="pres">
      <dgm:prSet presAssocID="{0BEF8E24-1A6D-4D90-8FB6-FF34050E2E08}" presName="childText" presStyleLbl="bgAcc1" presStyleIdx="3" presStyleCnt="5">
        <dgm:presLayoutVars>
          <dgm:bulletEnabled val="1"/>
        </dgm:presLayoutVars>
      </dgm:prSet>
      <dgm:spPr/>
      <dgm:t>
        <a:bodyPr/>
        <a:lstStyle/>
        <a:p>
          <a:endParaRPr lang="en-US"/>
        </a:p>
      </dgm:t>
    </dgm:pt>
    <dgm:pt modelId="{1CCC7965-D872-4622-8ADD-A206D53B7CD0}" type="pres">
      <dgm:prSet presAssocID="{54181E87-B0BE-411A-AC74-6BC3F605C922}" presName="Name13" presStyleLbl="parChTrans1D2" presStyleIdx="4" presStyleCnt="5"/>
      <dgm:spPr/>
      <dgm:t>
        <a:bodyPr/>
        <a:lstStyle/>
        <a:p>
          <a:endParaRPr lang="en-US"/>
        </a:p>
      </dgm:t>
    </dgm:pt>
    <dgm:pt modelId="{F709D2D8-EE94-49B7-9FC5-B97418CE8E37}" type="pres">
      <dgm:prSet presAssocID="{0A5B70B8-772E-465D-8A6A-C81D8A820BE6}" presName="childText" presStyleLbl="bgAcc1" presStyleIdx="4" presStyleCnt="5">
        <dgm:presLayoutVars>
          <dgm:bulletEnabled val="1"/>
        </dgm:presLayoutVars>
      </dgm:prSet>
      <dgm:spPr/>
      <dgm:t>
        <a:bodyPr/>
        <a:lstStyle/>
        <a:p>
          <a:endParaRPr lang="en-US"/>
        </a:p>
      </dgm:t>
    </dgm:pt>
  </dgm:ptLst>
  <dgm:cxnLst>
    <dgm:cxn modelId="{A477A65D-16F9-4704-AADC-539A195E96D1}" type="presOf" srcId="{2CA10A0A-43EB-4EF4-97EF-E7346E6DD3E1}" destId="{A7B18BF4-7304-475C-907C-10CDD395EA5B}" srcOrd="0" destOrd="0" presId="urn:microsoft.com/office/officeart/2005/8/layout/hierarchy3"/>
    <dgm:cxn modelId="{34EC6EFB-FCCA-4921-ADEA-563BFDBBEB85}" srcId="{5B37F153-E55D-4CD1-84A5-79C6F0CC8111}" destId="{2CA10A0A-43EB-4EF4-97EF-E7346E6DD3E1}" srcOrd="0" destOrd="0" parTransId="{934B3C2C-7DA1-4D81-831E-7FC9BDB34C64}" sibTransId="{FA729469-3540-4843-A9B3-7634DCFFE679}"/>
    <dgm:cxn modelId="{8BCDA495-F97A-450E-863C-5F145B412CD9}" type="presOf" srcId="{54181E87-B0BE-411A-AC74-6BC3F605C922}" destId="{1CCC7965-D872-4622-8ADD-A206D53B7CD0}" srcOrd="0" destOrd="0" presId="urn:microsoft.com/office/officeart/2005/8/layout/hierarchy3"/>
    <dgm:cxn modelId="{57220AF0-76F4-4A35-839C-7795294A0A65}" type="presOf" srcId="{7AB1CB16-CAA7-4161-B633-44551FE941B0}" destId="{75FCF309-7F37-4DE4-835C-817A727B958B}" srcOrd="0" destOrd="0" presId="urn:microsoft.com/office/officeart/2005/8/layout/hierarchy3"/>
    <dgm:cxn modelId="{557DDCF5-C08D-4A24-AB28-1DC189BA58BC}" type="presOf" srcId="{BFF304DA-7515-4BC6-895E-52C3CF295706}" destId="{F2092F09-738D-443A-8EF8-AEF665B6E579}" srcOrd="0" destOrd="0" presId="urn:microsoft.com/office/officeart/2005/8/layout/hierarchy3"/>
    <dgm:cxn modelId="{E2D97113-DE0E-4E89-B5C7-680BDDCFF3E6}" type="presOf" srcId="{BFF304DA-7515-4BC6-895E-52C3CF295706}" destId="{B032C87D-EB1A-44DF-9A51-1753EA2AECB5}" srcOrd="1" destOrd="0" presId="urn:microsoft.com/office/officeart/2005/8/layout/hierarchy3"/>
    <dgm:cxn modelId="{E53177D3-170A-4853-B0CE-5F12E0342562}" srcId="{5B37F153-E55D-4CD1-84A5-79C6F0CC8111}" destId="{F8DFDDBD-0FE7-4198-A05E-BC48C1F18189}" srcOrd="1" destOrd="0" parTransId="{1774C2DA-94DF-4B8B-8D5E-BB039CF93D88}" sibTransId="{FDE46D9A-3B4B-40BC-A0D8-FC3F43C226D6}"/>
    <dgm:cxn modelId="{11036178-0404-4AB0-9505-C703C9D8B801}" type="presOf" srcId="{0BEF8E24-1A6D-4D90-8FB6-FF34050E2E08}" destId="{B09C28A2-24F6-4B93-841C-48EBAC0C6577}" srcOrd="0" destOrd="0" presId="urn:microsoft.com/office/officeart/2005/8/layout/hierarchy3"/>
    <dgm:cxn modelId="{C4355049-C0EE-4FC9-AF15-DA8D0E8FFC26}" type="presOf" srcId="{F8DFDDBD-0FE7-4198-A05E-BC48C1F18189}" destId="{5D0AA8DC-135C-4D58-940B-95F3373DBA38}" srcOrd="0" destOrd="0" presId="urn:microsoft.com/office/officeart/2005/8/layout/hierarchy3"/>
    <dgm:cxn modelId="{5E82C7B1-6BC0-4897-93A1-5E6CD8481AE1}" srcId="{9882ABB0-FF2F-44E6-A8F0-C31B59656064}" destId="{5B37F153-E55D-4CD1-84A5-79C6F0CC8111}" srcOrd="0" destOrd="0" parTransId="{DC9E881C-2F6C-49ED-84B6-63AFDFA1E45C}" sibTransId="{4F810328-9569-4246-98A9-66122622B84D}"/>
    <dgm:cxn modelId="{41DCEBAE-CDFD-4184-B682-8C432277C59D}" type="presOf" srcId="{1774C2DA-94DF-4B8B-8D5E-BB039CF93D88}" destId="{EEF1C528-8BDD-4111-8D1A-35918818BC72}" srcOrd="0" destOrd="0" presId="urn:microsoft.com/office/officeart/2005/8/layout/hierarchy3"/>
    <dgm:cxn modelId="{72E2A919-B560-42E9-BBCA-45123573A61F}" type="presOf" srcId="{0A5B70B8-772E-465D-8A6A-C81D8A820BE6}" destId="{F709D2D8-EE94-49B7-9FC5-B97418CE8E37}" srcOrd="0" destOrd="0" presId="urn:microsoft.com/office/officeart/2005/8/layout/hierarchy3"/>
    <dgm:cxn modelId="{D100E4D9-E245-48D1-94FF-DD8E7D637A6B}" srcId="{5B37F153-E55D-4CD1-84A5-79C6F0CC8111}" destId="{03972039-5980-4F8B-A3F5-AD66B0340D53}" srcOrd="2" destOrd="0" parTransId="{06019577-6456-44D3-A3E2-0AFC548DDE39}" sibTransId="{F011CB8C-BA2A-4878-894C-BA4D2B36C892}"/>
    <dgm:cxn modelId="{C19ABE02-BA33-46F0-BCAE-10D2EFFBF7E1}" srcId="{9882ABB0-FF2F-44E6-A8F0-C31B59656064}" destId="{BFF304DA-7515-4BC6-895E-52C3CF295706}" srcOrd="1" destOrd="0" parTransId="{86256FE2-35CB-41A2-9D56-BD950A24F3AC}" sibTransId="{226BEAA1-D4C5-4E5F-A715-9E4EBAECBD45}"/>
    <dgm:cxn modelId="{39F07942-5C72-490D-9B1B-A2F25CE1F2E8}" type="presOf" srcId="{5B37F153-E55D-4CD1-84A5-79C6F0CC8111}" destId="{B0823EDA-F224-4F7D-96EF-DA277148FEC7}" srcOrd="1" destOrd="0" presId="urn:microsoft.com/office/officeart/2005/8/layout/hierarchy3"/>
    <dgm:cxn modelId="{DBF30731-94E2-4F41-AC69-B01F217EF7D1}" srcId="{BFF304DA-7515-4BC6-895E-52C3CF295706}" destId="{0BEF8E24-1A6D-4D90-8FB6-FF34050E2E08}" srcOrd="0" destOrd="0" parTransId="{7AB1CB16-CAA7-4161-B633-44551FE941B0}" sibTransId="{B9292410-5727-404A-8F9B-73CC6EB408C0}"/>
    <dgm:cxn modelId="{0E8879E3-629E-46CA-A78F-206EEA7C6CA4}" type="presOf" srcId="{03972039-5980-4F8B-A3F5-AD66B0340D53}" destId="{F671E96E-3017-40A6-ACE4-BE1C642290FF}" srcOrd="0" destOrd="0" presId="urn:microsoft.com/office/officeart/2005/8/layout/hierarchy3"/>
    <dgm:cxn modelId="{8372B57F-7121-4E4A-9AEF-8272ECFB50CB}" type="presOf" srcId="{5B37F153-E55D-4CD1-84A5-79C6F0CC8111}" destId="{17D960B9-C7B4-4698-B4F1-FB4C70BB9A81}" srcOrd="0" destOrd="0" presId="urn:microsoft.com/office/officeart/2005/8/layout/hierarchy3"/>
    <dgm:cxn modelId="{EA89C6F8-05E5-49A9-8B21-EA723E0C8582}" type="presOf" srcId="{06019577-6456-44D3-A3E2-0AFC548DDE39}" destId="{D765E1E6-D90B-404E-A2FC-40A92FB38A3B}" srcOrd="0" destOrd="0" presId="urn:microsoft.com/office/officeart/2005/8/layout/hierarchy3"/>
    <dgm:cxn modelId="{3306676F-698E-45E0-8781-637B8E60CF1E}" srcId="{BFF304DA-7515-4BC6-895E-52C3CF295706}" destId="{0A5B70B8-772E-465D-8A6A-C81D8A820BE6}" srcOrd="1" destOrd="0" parTransId="{54181E87-B0BE-411A-AC74-6BC3F605C922}" sibTransId="{3C6232A6-D841-4684-8E80-C9087F147130}"/>
    <dgm:cxn modelId="{FC1C7672-865C-44B4-B5DE-1FC67F2E6100}" type="presOf" srcId="{934B3C2C-7DA1-4D81-831E-7FC9BDB34C64}" destId="{7C22E728-270A-44A4-A2EA-850BAC94429F}" srcOrd="0" destOrd="0" presId="urn:microsoft.com/office/officeart/2005/8/layout/hierarchy3"/>
    <dgm:cxn modelId="{0D90CEC5-D57F-448E-A21C-2D2BA25BD202}" type="presOf" srcId="{9882ABB0-FF2F-44E6-A8F0-C31B59656064}" destId="{C84F24D2-6EF5-40B9-9A38-0AF030765BB2}" srcOrd="0" destOrd="0" presId="urn:microsoft.com/office/officeart/2005/8/layout/hierarchy3"/>
    <dgm:cxn modelId="{FFBD5456-D518-414F-A672-E9F0A5F1E319}" type="presParOf" srcId="{C84F24D2-6EF5-40B9-9A38-0AF030765BB2}" destId="{DA436585-8F1B-4161-AF9E-CA3A9C1C4C49}" srcOrd="0" destOrd="0" presId="urn:microsoft.com/office/officeart/2005/8/layout/hierarchy3"/>
    <dgm:cxn modelId="{695E5642-F1A1-4934-BCA6-0F43ECC59C1A}" type="presParOf" srcId="{DA436585-8F1B-4161-AF9E-CA3A9C1C4C49}" destId="{1B3FCFCF-8B6D-4A59-ACB8-0124AC1D0280}" srcOrd="0" destOrd="0" presId="urn:microsoft.com/office/officeart/2005/8/layout/hierarchy3"/>
    <dgm:cxn modelId="{6C6F8E57-BED0-4A1A-9A95-B4228EAEEB66}" type="presParOf" srcId="{1B3FCFCF-8B6D-4A59-ACB8-0124AC1D0280}" destId="{17D960B9-C7B4-4698-B4F1-FB4C70BB9A81}" srcOrd="0" destOrd="0" presId="urn:microsoft.com/office/officeart/2005/8/layout/hierarchy3"/>
    <dgm:cxn modelId="{84C2B890-B980-412B-B3D0-40F52A4945B9}" type="presParOf" srcId="{1B3FCFCF-8B6D-4A59-ACB8-0124AC1D0280}" destId="{B0823EDA-F224-4F7D-96EF-DA277148FEC7}" srcOrd="1" destOrd="0" presId="urn:microsoft.com/office/officeart/2005/8/layout/hierarchy3"/>
    <dgm:cxn modelId="{B3DD8BFD-D97A-4865-866D-5038436E564B}" type="presParOf" srcId="{DA436585-8F1B-4161-AF9E-CA3A9C1C4C49}" destId="{7354C0CA-72EF-4159-8D1D-1E2412213C2C}" srcOrd="1" destOrd="0" presId="urn:microsoft.com/office/officeart/2005/8/layout/hierarchy3"/>
    <dgm:cxn modelId="{6A577702-3B38-4D3C-979C-1E5967CA97D1}" type="presParOf" srcId="{7354C0CA-72EF-4159-8D1D-1E2412213C2C}" destId="{7C22E728-270A-44A4-A2EA-850BAC94429F}" srcOrd="0" destOrd="0" presId="urn:microsoft.com/office/officeart/2005/8/layout/hierarchy3"/>
    <dgm:cxn modelId="{E584DDB3-0B54-479A-8335-F998CE755217}" type="presParOf" srcId="{7354C0CA-72EF-4159-8D1D-1E2412213C2C}" destId="{A7B18BF4-7304-475C-907C-10CDD395EA5B}" srcOrd="1" destOrd="0" presId="urn:microsoft.com/office/officeart/2005/8/layout/hierarchy3"/>
    <dgm:cxn modelId="{CA6D3B63-AB4E-4622-86DB-23B8789F500A}" type="presParOf" srcId="{7354C0CA-72EF-4159-8D1D-1E2412213C2C}" destId="{EEF1C528-8BDD-4111-8D1A-35918818BC72}" srcOrd="2" destOrd="0" presId="urn:microsoft.com/office/officeart/2005/8/layout/hierarchy3"/>
    <dgm:cxn modelId="{2D17FCF2-2CA4-4D30-8F6D-E6604FFAA7D0}" type="presParOf" srcId="{7354C0CA-72EF-4159-8D1D-1E2412213C2C}" destId="{5D0AA8DC-135C-4D58-940B-95F3373DBA38}" srcOrd="3" destOrd="0" presId="urn:microsoft.com/office/officeart/2005/8/layout/hierarchy3"/>
    <dgm:cxn modelId="{8553CCEF-8565-4EF7-BAD5-3FE36C4AD803}" type="presParOf" srcId="{7354C0CA-72EF-4159-8D1D-1E2412213C2C}" destId="{D765E1E6-D90B-404E-A2FC-40A92FB38A3B}" srcOrd="4" destOrd="0" presId="urn:microsoft.com/office/officeart/2005/8/layout/hierarchy3"/>
    <dgm:cxn modelId="{8EEA850C-158F-46A0-AFEE-AC7767DF6371}" type="presParOf" srcId="{7354C0CA-72EF-4159-8D1D-1E2412213C2C}" destId="{F671E96E-3017-40A6-ACE4-BE1C642290FF}" srcOrd="5" destOrd="0" presId="urn:microsoft.com/office/officeart/2005/8/layout/hierarchy3"/>
    <dgm:cxn modelId="{F6AA9219-2119-4A97-9342-A3E8D66AACA7}" type="presParOf" srcId="{C84F24D2-6EF5-40B9-9A38-0AF030765BB2}" destId="{C31FA9D5-9CC3-498D-9AC5-C2A744A64D45}" srcOrd="1" destOrd="0" presId="urn:microsoft.com/office/officeart/2005/8/layout/hierarchy3"/>
    <dgm:cxn modelId="{6E8E0EC2-2396-4FAB-A4EA-BE8307E7B8F2}" type="presParOf" srcId="{C31FA9D5-9CC3-498D-9AC5-C2A744A64D45}" destId="{017B033C-E260-4A86-921D-ED725146AA67}" srcOrd="0" destOrd="0" presId="urn:microsoft.com/office/officeart/2005/8/layout/hierarchy3"/>
    <dgm:cxn modelId="{66E9ECCE-F1AF-4D6B-8EC9-90BA4076DA47}" type="presParOf" srcId="{017B033C-E260-4A86-921D-ED725146AA67}" destId="{F2092F09-738D-443A-8EF8-AEF665B6E579}" srcOrd="0" destOrd="0" presId="urn:microsoft.com/office/officeart/2005/8/layout/hierarchy3"/>
    <dgm:cxn modelId="{91D85DE3-7EE7-4D3E-A983-97AAA757168C}" type="presParOf" srcId="{017B033C-E260-4A86-921D-ED725146AA67}" destId="{B032C87D-EB1A-44DF-9A51-1753EA2AECB5}" srcOrd="1" destOrd="0" presId="urn:microsoft.com/office/officeart/2005/8/layout/hierarchy3"/>
    <dgm:cxn modelId="{4F8FFC26-79FD-4CE2-9DEA-1C3C74293AC6}" type="presParOf" srcId="{C31FA9D5-9CC3-498D-9AC5-C2A744A64D45}" destId="{A98D81E0-07D5-4298-9BA1-183ECB48A830}" srcOrd="1" destOrd="0" presId="urn:microsoft.com/office/officeart/2005/8/layout/hierarchy3"/>
    <dgm:cxn modelId="{051D4F54-0951-452F-A35E-BFB6E35D5660}" type="presParOf" srcId="{A98D81E0-07D5-4298-9BA1-183ECB48A830}" destId="{75FCF309-7F37-4DE4-835C-817A727B958B}" srcOrd="0" destOrd="0" presId="urn:microsoft.com/office/officeart/2005/8/layout/hierarchy3"/>
    <dgm:cxn modelId="{0EF09C84-6EB3-4752-A54A-555C32285490}" type="presParOf" srcId="{A98D81E0-07D5-4298-9BA1-183ECB48A830}" destId="{B09C28A2-24F6-4B93-841C-48EBAC0C6577}" srcOrd="1" destOrd="0" presId="urn:microsoft.com/office/officeart/2005/8/layout/hierarchy3"/>
    <dgm:cxn modelId="{2ECB064C-8693-450B-9A2D-9B4C9E9536F0}" type="presParOf" srcId="{A98D81E0-07D5-4298-9BA1-183ECB48A830}" destId="{1CCC7965-D872-4622-8ADD-A206D53B7CD0}" srcOrd="2" destOrd="0" presId="urn:microsoft.com/office/officeart/2005/8/layout/hierarchy3"/>
    <dgm:cxn modelId="{ABAFB825-1330-4B6C-A02C-818125B90577}" type="presParOf" srcId="{A98D81E0-07D5-4298-9BA1-183ECB48A830}" destId="{F709D2D8-EE94-49B7-9FC5-B97418CE8E37}"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231047-D44C-4308-BAEA-2F807D39F9AF}"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6CDBD0E0-3BDC-4441-889D-5D5DBD924940}">
      <dgm:prSet phldrT="[Text]" custT="1"/>
      <dgm:spPr/>
      <dgm:t>
        <a:bodyPr/>
        <a:lstStyle/>
        <a:p>
          <a:r>
            <a:rPr lang="en-US" sz="2000" b="1" u="sng" dirty="0" smtClean="0">
              <a:solidFill>
                <a:srgbClr val="0070C0"/>
              </a:solidFill>
            </a:rPr>
            <a:t>AXONAL</a:t>
          </a:r>
          <a:endParaRPr lang="en-US" sz="2000" b="1" u="sng" dirty="0">
            <a:solidFill>
              <a:srgbClr val="0070C0"/>
            </a:solidFill>
          </a:endParaRPr>
        </a:p>
      </dgm:t>
    </dgm:pt>
    <dgm:pt modelId="{21274113-2C70-454F-AE47-BDCAA0D6FD68}" type="parTrans" cxnId="{5DA51F8D-D600-4DA8-AE7A-47296149B17F}">
      <dgm:prSet/>
      <dgm:spPr/>
      <dgm:t>
        <a:bodyPr/>
        <a:lstStyle/>
        <a:p>
          <a:endParaRPr lang="en-US"/>
        </a:p>
      </dgm:t>
    </dgm:pt>
    <dgm:pt modelId="{79670E5B-6EBA-4539-9D48-1411CDB193DA}" type="sibTrans" cxnId="{5DA51F8D-D600-4DA8-AE7A-47296149B17F}">
      <dgm:prSet/>
      <dgm:spPr/>
      <dgm:t>
        <a:bodyPr/>
        <a:lstStyle/>
        <a:p>
          <a:endParaRPr lang="en-US"/>
        </a:p>
      </dgm:t>
    </dgm:pt>
    <dgm:pt modelId="{5F732CAE-549C-4B77-9AA9-E8E18A92148B}">
      <dgm:prSet phldrT="[Text]"/>
      <dgm:spPr/>
      <dgm:t>
        <a:bodyPr/>
        <a:lstStyle/>
        <a:p>
          <a:r>
            <a:rPr lang="en-US" dirty="0" smtClean="0"/>
            <a:t>ACUTE</a:t>
          </a:r>
          <a:endParaRPr lang="en-US" dirty="0"/>
        </a:p>
      </dgm:t>
    </dgm:pt>
    <dgm:pt modelId="{61725C44-0B4D-4828-B272-7A41AC45916A}" type="parTrans" cxnId="{F45B01B1-74CF-4E5E-8D81-BB06E28BCC61}">
      <dgm:prSet/>
      <dgm:spPr/>
      <dgm:t>
        <a:bodyPr/>
        <a:lstStyle/>
        <a:p>
          <a:endParaRPr lang="en-US"/>
        </a:p>
      </dgm:t>
    </dgm:pt>
    <dgm:pt modelId="{084D4BAF-59E2-4BF7-98D4-CB000BEBB44B}" type="sibTrans" cxnId="{F45B01B1-74CF-4E5E-8D81-BB06E28BCC61}">
      <dgm:prSet/>
      <dgm:spPr/>
      <dgm:t>
        <a:bodyPr/>
        <a:lstStyle/>
        <a:p>
          <a:endParaRPr lang="en-US"/>
        </a:p>
      </dgm:t>
    </dgm:pt>
    <dgm:pt modelId="{90C5068E-B7F3-488E-AEAE-4BB0F956C6A7}">
      <dgm:prSet phldrT="[Text]"/>
      <dgm:spPr/>
      <dgm:t>
        <a:bodyPr/>
        <a:lstStyle/>
        <a:p>
          <a:r>
            <a:rPr lang="en-US" dirty="0" smtClean="0"/>
            <a:t>SUBACUTE - CHRONIC</a:t>
          </a:r>
          <a:endParaRPr lang="en-US" dirty="0"/>
        </a:p>
      </dgm:t>
    </dgm:pt>
    <dgm:pt modelId="{C0494508-6C60-42C4-8292-47F9AC1AA0B9}" type="parTrans" cxnId="{B16EFFCF-B682-4E82-B1CE-BE8A6B321FDE}">
      <dgm:prSet/>
      <dgm:spPr/>
      <dgm:t>
        <a:bodyPr/>
        <a:lstStyle/>
        <a:p>
          <a:endParaRPr lang="en-US"/>
        </a:p>
      </dgm:t>
    </dgm:pt>
    <dgm:pt modelId="{952B8B54-E220-4BEE-95D1-36320C5A17BE}" type="sibTrans" cxnId="{B16EFFCF-B682-4E82-B1CE-BE8A6B321FDE}">
      <dgm:prSet/>
      <dgm:spPr/>
      <dgm:t>
        <a:bodyPr/>
        <a:lstStyle/>
        <a:p>
          <a:endParaRPr lang="en-US"/>
        </a:p>
      </dgm:t>
    </dgm:pt>
    <dgm:pt modelId="{28AC468E-7ABD-4A1C-B925-F9C13598A90F}">
      <dgm:prSet phldrT="[Text]" custT="1"/>
      <dgm:spPr/>
      <dgm:t>
        <a:bodyPr/>
        <a:lstStyle/>
        <a:p>
          <a:r>
            <a:rPr lang="en-US" sz="1800" b="1" u="sng" dirty="0" smtClean="0"/>
            <a:t>ACUTE</a:t>
          </a:r>
          <a:endParaRPr lang="en-US" sz="1800" b="1" u="sng" dirty="0"/>
        </a:p>
      </dgm:t>
    </dgm:pt>
    <dgm:pt modelId="{256AA67B-CD60-45BC-B3B7-2DBDA3463E19}" type="parTrans" cxnId="{46A7DAFE-15D2-4A6E-8B0E-7DB48D0AAC37}">
      <dgm:prSet/>
      <dgm:spPr/>
      <dgm:t>
        <a:bodyPr/>
        <a:lstStyle/>
        <a:p>
          <a:endParaRPr lang="en-US"/>
        </a:p>
      </dgm:t>
    </dgm:pt>
    <dgm:pt modelId="{53750D49-F411-46F7-B930-DCDD9804178B}" type="sibTrans" cxnId="{46A7DAFE-15D2-4A6E-8B0E-7DB48D0AAC37}">
      <dgm:prSet/>
      <dgm:spPr/>
      <dgm:t>
        <a:bodyPr/>
        <a:lstStyle/>
        <a:p>
          <a:endParaRPr lang="en-US"/>
        </a:p>
      </dgm:t>
    </dgm:pt>
    <dgm:pt modelId="{602EBE18-CE73-43BD-97E9-B9D112E2C394}">
      <dgm:prSet phldrT="[Text]" custT="1"/>
      <dgm:spPr/>
      <dgm:t>
        <a:bodyPr/>
        <a:lstStyle/>
        <a:p>
          <a:r>
            <a:rPr lang="en-US" sz="1000" b="1" dirty="0" smtClean="0"/>
            <a:t>PORPHRIA</a:t>
          </a:r>
          <a:endParaRPr lang="en-US" sz="1000" b="1" dirty="0"/>
        </a:p>
      </dgm:t>
    </dgm:pt>
    <dgm:pt modelId="{E116C920-5A7E-465D-A8D0-67F8AF6443A7}" type="parTrans" cxnId="{AC6EC725-2858-4FAF-8F1A-BB0AB748EC15}">
      <dgm:prSet/>
      <dgm:spPr/>
      <dgm:t>
        <a:bodyPr/>
        <a:lstStyle/>
        <a:p>
          <a:endParaRPr lang="en-US"/>
        </a:p>
      </dgm:t>
    </dgm:pt>
    <dgm:pt modelId="{33F51F9A-B238-45FE-89B5-8F07DDD35D14}" type="sibTrans" cxnId="{AC6EC725-2858-4FAF-8F1A-BB0AB748EC15}">
      <dgm:prSet/>
      <dgm:spPr/>
      <dgm:t>
        <a:bodyPr/>
        <a:lstStyle/>
        <a:p>
          <a:endParaRPr lang="en-US"/>
        </a:p>
      </dgm:t>
    </dgm:pt>
    <dgm:pt modelId="{218C2D93-D1B2-4F87-A4B9-6A9267B98DAE}">
      <dgm:prSet phldrT="[Text]" custT="1"/>
      <dgm:spPr/>
      <dgm:t>
        <a:bodyPr/>
        <a:lstStyle/>
        <a:p>
          <a:r>
            <a:rPr lang="en-US" sz="1000" b="1" dirty="0" smtClean="0"/>
            <a:t>AXONAL VARIANT OF GBS</a:t>
          </a:r>
          <a:endParaRPr lang="en-US" sz="1000" b="1" dirty="0"/>
        </a:p>
      </dgm:t>
    </dgm:pt>
    <dgm:pt modelId="{5E1F8B96-C9B6-4F0C-9F80-AB5273B470AC}" type="parTrans" cxnId="{6B629AEB-82B8-4D8F-82FB-3CC4A14B420A}">
      <dgm:prSet/>
      <dgm:spPr/>
      <dgm:t>
        <a:bodyPr/>
        <a:lstStyle/>
        <a:p>
          <a:endParaRPr lang="en-US"/>
        </a:p>
      </dgm:t>
    </dgm:pt>
    <dgm:pt modelId="{DB0689AB-0B03-4BAB-90C1-46C6E804B341}" type="sibTrans" cxnId="{6B629AEB-82B8-4D8F-82FB-3CC4A14B420A}">
      <dgm:prSet/>
      <dgm:spPr/>
      <dgm:t>
        <a:bodyPr/>
        <a:lstStyle/>
        <a:p>
          <a:endParaRPr lang="en-US"/>
        </a:p>
      </dgm:t>
    </dgm:pt>
    <dgm:pt modelId="{62AF8CA9-47F8-4C33-A781-2D61509814F2}">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800" b="1" u="sng" dirty="0" smtClean="0"/>
        </a:p>
        <a:p>
          <a:pPr marL="0" marR="0" indent="0" defTabSz="914400" eaLnBrk="1" fontAlgn="auto" latinLnBrk="0" hangingPunct="1">
            <a:lnSpc>
              <a:spcPct val="100000"/>
            </a:lnSpc>
            <a:spcBef>
              <a:spcPts val="0"/>
            </a:spcBef>
            <a:spcAft>
              <a:spcPts val="0"/>
            </a:spcAft>
            <a:buClrTx/>
            <a:buSzTx/>
            <a:buFontTx/>
            <a:buNone/>
            <a:tabLst/>
            <a:defRPr/>
          </a:pPr>
          <a:r>
            <a:rPr lang="en-US" sz="1800" b="1" u="sng" dirty="0" smtClean="0"/>
            <a:t>SUBACUTE</a:t>
          </a:r>
          <a:endParaRPr lang="en-US" sz="1800" b="1" dirty="0" smtClean="0"/>
        </a:p>
        <a:p>
          <a:pPr defTabSz="800100">
            <a:lnSpc>
              <a:spcPct val="90000"/>
            </a:lnSpc>
            <a:spcBef>
              <a:spcPct val="0"/>
            </a:spcBef>
            <a:spcAft>
              <a:spcPct val="35000"/>
            </a:spcAft>
          </a:pPr>
          <a:endParaRPr lang="en-US" sz="1800" dirty="0"/>
        </a:p>
      </dgm:t>
    </dgm:pt>
    <dgm:pt modelId="{BA1E09C8-7614-407B-821D-D71F5EBEA797}" type="parTrans" cxnId="{8EA6E94A-B47D-4AAE-9704-7E873941321B}">
      <dgm:prSet/>
      <dgm:spPr/>
      <dgm:t>
        <a:bodyPr/>
        <a:lstStyle/>
        <a:p>
          <a:endParaRPr lang="en-US"/>
        </a:p>
      </dgm:t>
    </dgm:pt>
    <dgm:pt modelId="{9B734771-B8B6-4728-A00F-F37A9817FC49}" type="sibTrans" cxnId="{8EA6E94A-B47D-4AAE-9704-7E873941321B}">
      <dgm:prSet/>
      <dgm:spPr/>
      <dgm:t>
        <a:bodyPr/>
        <a:lstStyle/>
        <a:p>
          <a:endParaRPr lang="en-US"/>
        </a:p>
      </dgm:t>
    </dgm:pt>
    <dgm:pt modelId="{3EFB1EEF-054F-47DB-A2B5-AD24B854ACFF}">
      <dgm:prSet phldrT="[Text]" custT="1"/>
      <dgm:spPr/>
      <dgm:t>
        <a:bodyPr/>
        <a:lstStyle/>
        <a:p>
          <a:r>
            <a:rPr lang="en-US" sz="1100" b="1" dirty="0" smtClean="0"/>
            <a:t>TOXINS</a:t>
          </a:r>
          <a:endParaRPr lang="en-US" sz="1100" b="1" dirty="0"/>
        </a:p>
      </dgm:t>
    </dgm:pt>
    <dgm:pt modelId="{49C74672-8838-4382-B935-247B9855FD71}" type="parTrans" cxnId="{9F38A967-F0D5-45F5-97E9-DDC1695D9966}">
      <dgm:prSet/>
      <dgm:spPr/>
      <dgm:t>
        <a:bodyPr/>
        <a:lstStyle/>
        <a:p>
          <a:endParaRPr lang="en-US"/>
        </a:p>
      </dgm:t>
    </dgm:pt>
    <dgm:pt modelId="{DC9E96CB-54AD-4343-9B8B-47754AF56584}" type="sibTrans" cxnId="{9F38A967-F0D5-45F5-97E9-DDC1695D9966}">
      <dgm:prSet/>
      <dgm:spPr/>
      <dgm:t>
        <a:bodyPr/>
        <a:lstStyle/>
        <a:p>
          <a:endParaRPr lang="en-US"/>
        </a:p>
      </dgm:t>
    </dgm:pt>
    <dgm:pt modelId="{A79CDEF4-1B6F-4674-91F4-6C548FBBBD19}">
      <dgm:prSet phldrT="[Text]" custT="1"/>
      <dgm:spPr/>
      <dgm:t>
        <a:bodyPr/>
        <a:lstStyle/>
        <a:p>
          <a:r>
            <a:rPr lang="en-US" sz="1000" b="1" dirty="0" smtClean="0"/>
            <a:t>SYSTEMIC DISORDERS</a:t>
          </a:r>
        </a:p>
        <a:p>
          <a:r>
            <a:rPr lang="en-US" sz="800" dirty="0" smtClean="0"/>
            <a:t>UREMIA</a:t>
          </a:r>
        </a:p>
        <a:p>
          <a:r>
            <a:rPr lang="en-US" sz="800" dirty="0" smtClean="0"/>
            <a:t>DIABETES</a:t>
          </a:r>
        </a:p>
        <a:p>
          <a:r>
            <a:rPr lang="en-US" sz="800" dirty="0" smtClean="0"/>
            <a:t>HYPOTHYROID</a:t>
          </a:r>
        </a:p>
        <a:p>
          <a:r>
            <a:rPr lang="en-US" sz="800" dirty="0" smtClean="0"/>
            <a:t>HIV</a:t>
          </a:r>
        </a:p>
        <a:p>
          <a:r>
            <a:rPr lang="en-US" sz="800" dirty="0" smtClean="0"/>
            <a:t>LYMES DISEASE</a:t>
          </a:r>
        </a:p>
        <a:p>
          <a:r>
            <a:rPr lang="en-US" sz="800" dirty="0" smtClean="0"/>
            <a:t>PARANEOPLASTIC</a:t>
          </a:r>
        </a:p>
        <a:p>
          <a:r>
            <a:rPr lang="en-US" sz="800" dirty="0" smtClean="0"/>
            <a:t>DYSPROTEINEMIA</a:t>
          </a:r>
        </a:p>
        <a:p>
          <a:r>
            <a:rPr lang="en-US" sz="800" dirty="0" smtClean="0"/>
            <a:t>SARCOIDOSIS</a:t>
          </a:r>
        </a:p>
        <a:p>
          <a:r>
            <a:rPr lang="en-US" sz="800" dirty="0" smtClean="0"/>
            <a:t>CONNECTIVE TISSUE DISEASES</a:t>
          </a:r>
        </a:p>
        <a:p>
          <a:r>
            <a:rPr lang="en-US" sz="800" dirty="0" smtClean="0"/>
            <a:t>AMYLOIDOSIS</a:t>
          </a:r>
        </a:p>
      </dgm:t>
    </dgm:pt>
    <dgm:pt modelId="{5D5A759C-DE53-4A7A-BBE0-38B004E40EA9}" type="parTrans" cxnId="{03F46543-23EE-4C20-A7D3-0DBC6A51711B}">
      <dgm:prSet/>
      <dgm:spPr/>
      <dgm:t>
        <a:bodyPr/>
        <a:lstStyle/>
        <a:p>
          <a:endParaRPr lang="en-US"/>
        </a:p>
      </dgm:t>
    </dgm:pt>
    <dgm:pt modelId="{EBF81C78-01BF-4C74-81EE-A450EE4FDA4D}" type="sibTrans" cxnId="{03F46543-23EE-4C20-A7D3-0DBC6A51711B}">
      <dgm:prSet/>
      <dgm:spPr/>
      <dgm:t>
        <a:bodyPr/>
        <a:lstStyle/>
        <a:p>
          <a:endParaRPr lang="en-US"/>
        </a:p>
      </dgm:t>
    </dgm:pt>
    <dgm:pt modelId="{526B498A-9660-4320-99B0-8D89C3D5260F}">
      <dgm:prSet/>
      <dgm:spPr/>
      <dgm:t>
        <a:bodyPr/>
        <a:lstStyle/>
        <a:p>
          <a:r>
            <a:rPr lang="en-US" dirty="0" smtClean="0"/>
            <a:t>CHRONIC</a:t>
          </a:r>
          <a:endParaRPr lang="en-US" dirty="0"/>
        </a:p>
      </dgm:t>
    </dgm:pt>
    <dgm:pt modelId="{B2B44A90-4116-46C6-94E3-625D2E08E748}" type="parTrans" cxnId="{8CA43442-A77C-407E-BB60-9E955FE47A1D}">
      <dgm:prSet/>
      <dgm:spPr/>
      <dgm:t>
        <a:bodyPr/>
        <a:lstStyle/>
        <a:p>
          <a:endParaRPr lang="en-US"/>
        </a:p>
      </dgm:t>
    </dgm:pt>
    <dgm:pt modelId="{46C8C35B-9142-49B3-AECD-144B7010C4F8}" type="sibTrans" cxnId="{8CA43442-A77C-407E-BB60-9E955FE47A1D}">
      <dgm:prSet/>
      <dgm:spPr/>
      <dgm:t>
        <a:bodyPr/>
        <a:lstStyle/>
        <a:p>
          <a:endParaRPr lang="en-US"/>
        </a:p>
      </dgm:t>
    </dgm:pt>
    <dgm:pt modelId="{5DE14683-3E76-4115-838D-5F714E51C630}">
      <dgm:prSet custT="1"/>
      <dgm:spPr/>
      <dgm:t>
        <a:bodyPr/>
        <a:lstStyle/>
        <a:p>
          <a:r>
            <a:rPr lang="en-US" sz="1000" b="1" dirty="0" smtClean="0"/>
            <a:t>MEDICATIONS - NITROFURONOIN</a:t>
          </a:r>
          <a:endParaRPr lang="en-US" sz="1000" b="1" dirty="0"/>
        </a:p>
      </dgm:t>
    </dgm:pt>
    <dgm:pt modelId="{5C6E77C5-9F69-4895-A4BA-B22423CD439B}" type="parTrans" cxnId="{7624E06C-ADD6-421D-8CE0-E407B0A4B956}">
      <dgm:prSet/>
      <dgm:spPr/>
      <dgm:t>
        <a:bodyPr/>
        <a:lstStyle/>
        <a:p>
          <a:endParaRPr lang="en-US"/>
        </a:p>
      </dgm:t>
    </dgm:pt>
    <dgm:pt modelId="{39014004-0077-44FD-B44B-FBF363889751}" type="sibTrans" cxnId="{7624E06C-ADD6-421D-8CE0-E407B0A4B956}">
      <dgm:prSet/>
      <dgm:spPr/>
      <dgm:t>
        <a:bodyPr/>
        <a:lstStyle/>
        <a:p>
          <a:endParaRPr lang="en-US"/>
        </a:p>
      </dgm:t>
    </dgm:pt>
    <dgm:pt modelId="{29A47966-D59D-4699-81FD-9372F749C0FD}">
      <dgm:prSet custT="1"/>
      <dgm:spPr/>
      <dgm:t>
        <a:bodyPr/>
        <a:lstStyle/>
        <a:p>
          <a:r>
            <a:rPr lang="en-US" sz="1800" b="1" u="sng" dirty="0" smtClean="0"/>
            <a:t>CHRONIC</a:t>
          </a:r>
          <a:endParaRPr lang="en-US" sz="1800" b="1" u="sng" dirty="0"/>
        </a:p>
      </dgm:t>
    </dgm:pt>
    <dgm:pt modelId="{F22D2628-0B33-4419-B3FA-8B9AB36C6E89}" type="parTrans" cxnId="{B6841538-9482-4381-A073-B4A1D101BF7E}">
      <dgm:prSet/>
      <dgm:spPr/>
      <dgm:t>
        <a:bodyPr/>
        <a:lstStyle/>
        <a:p>
          <a:endParaRPr lang="en-US"/>
        </a:p>
      </dgm:t>
    </dgm:pt>
    <dgm:pt modelId="{FDD48520-DF97-4E43-877D-15B1370A02B6}" type="sibTrans" cxnId="{B6841538-9482-4381-A073-B4A1D101BF7E}">
      <dgm:prSet/>
      <dgm:spPr/>
      <dgm:t>
        <a:bodyPr/>
        <a:lstStyle/>
        <a:p>
          <a:endParaRPr lang="en-US"/>
        </a:p>
      </dgm:t>
    </dgm:pt>
    <dgm:pt modelId="{195791EB-938E-4E0B-A2FF-C749B5EDBF14}">
      <dgm:prSet custT="1"/>
      <dgm:spPr/>
      <dgm:t>
        <a:bodyPr/>
        <a:lstStyle/>
        <a:p>
          <a:r>
            <a:rPr lang="en-US" sz="1100" b="1" dirty="0" smtClean="0"/>
            <a:t>HMSN – II</a:t>
          </a:r>
        </a:p>
        <a:p>
          <a:r>
            <a:rPr lang="en-US" sz="1100" b="1" dirty="0" smtClean="0"/>
            <a:t>SYSTEMIC DISORDERS</a:t>
          </a:r>
        </a:p>
        <a:p>
          <a:r>
            <a:rPr lang="en-US" sz="1100" b="1" dirty="0" smtClean="0"/>
            <a:t>FABRY’S DISEASE</a:t>
          </a:r>
          <a:endParaRPr lang="en-US" sz="1100" b="1" dirty="0"/>
        </a:p>
      </dgm:t>
    </dgm:pt>
    <dgm:pt modelId="{2B137DD0-F652-45E6-A68B-5E31B7688285}" type="parTrans" cxnId="{A16A7913-7541-43F5-A072-06D4C952D421}">
      <dgm:prSet/>
      <dgm:spPr/>
      <dgm:t>
        <a:bodyPr/>
        <a:lstStyle/>
        <a:p>
          <a:endParaRPr lang="en-US"/>
        </a:p>
      </dgm:t>
    </dgm:pt>
    <dgm:pt modelId="{130A88CD-9365-4330-8B9F-012B46D30B8E}" type="sibTrans" cxnId="{A16A7913-7541-43F5-A072-06D4C952D421}">
      <dgm:prSet/>
      <dgm:spPr/>
      <dgm:t>
        <a:bodyPr/>
        <a:lstStyle/>
        <a:p>
          <a:endParaRPr lang="en-US"/>
        </a:p>
      </dgm:t>
    </dgm:pt>
    <dgm:pt modelId="{57640947-D12A-4F97-88A3-C318D5E8020D}">
      <dgm:prSet custT="1"/>
      <dgm:spPr/>
      <dgm:t>
        <a:bodyPr/>
        <a:lstStyle/>
        <a:p>
          <a:r>
            <a:rPr lang="en-US" sz="1000" b="1" dirty="0" smtClean="0"/>
            <a:t>NUTRITIONAL</a:t>
          </a:r>
          <a:endParaRPr lang="en-US" sz="1000" b="1" dirty="0"/>
        </a:p>
      </dgm:t>
    </dgm:pt>
    <dgm:pt modelId="{76C0E344-62DE-4EFD-9420-4AC6088B1DAE}" type="parTrans" cxnId="{83230053-9F2D-4007-850F-91D94A245961}">
      <dgm:prSet/>
      <dgm:spPr/>
      <dgm:t>
        <a:bodyPr/>
        <a:lstStyle/>
        <a:p>
          <a:endParaRPr lang="en-US"/>
        </a:p>
      </dgm:t>
    </dgm:pt>
    <dgm:pt modelId="{5DEA5A1D-511D-4F08-8CFF-D9D2FD90488D}" type="sibTrans" cxnId="{83230053-9F2D-4007-850F-91D94A245961}">
      <dgm:prSet/>
      <dgm:spPr/>
      <dgm:t>
        <a:bodyPr/>
        <a:lstStyle/>
        <a:p>
          <a:endParaRPr lang="en-US"/>
        </a:p>
      </dgm:t>
    </dgm:pt>
    <dgm:pt modelId="{CEF110D5-BAD1-4E2F-8DE5-7DF1547D3C36}" type="pres">
      <dgm:prSet presAssocID="{D7231047-D44C-4308-BAEA-2F807D39F9AF}" presName="theList" presStyleCnt="0">
        <dgm:presLayoutVars>
          <dgm:dir/>
          <dgm:animLvl val="lvl"/>
          <dgm:resizeHandles val="exact"/>
        </dgm:presLayoutVars>
      </dgm:prSet>
      <dgm:spPr/>
      <dgm:t>
        <a:bodyPr/>
        <a:lstStyle/>
        <a:p>
          <a:endParaRPr lang="en-US"/>
        </a:p>
      </dgm:t>
    </dgm:pt>
    <dgm:pt modelId="{E1C5BD9F-9E49-4251-99A2-836E3694FDB4}" type="pres">
      <dgm:prSet presAssocID="{6CDBD0E0-3BDC-4441-889D-5D5DBD924940}" presName="compNode" presStyleCnt="0"/>
      <dgm:spPr/>
    </dgm:pt>
    <dgm:pt modelId="{947BDED5-28C5-4148-A26C-E4CDEDF96CBC}" type="pres">
      <dgm:prSet presAssocID="{6CDBD0E0-3BDC-4441-889D-5D5DBD924940}" presName="aNode" presStyleLbl="bgShp" presStyleIdx="0" presStyleCnt="4"/>
      <dgm:spPr/>
      <dgm:t>
        <a:bodyPr/>
        <a:lstStyle/>
        <a:p>
          <a:endParaRPr lang="en-US"/>
        </a:p>
      </dgm:t>
    </dgm:pt>
    <dgm:pt modelId="{1478361B-9928-439C-8F22-A9E1A3664318}" type="pres">
      <dgm:prSet presAssocID="{6CDBD0E0-3BDC-4441-889D-5D5DBD924940}" presName="textNode" presStyleLbl="bgShp" presStyleIdx="0" presStyleCnt="4"/>
      <dgm:spPr/>
      <dgm:t>
        <a:bodyPr/>
        <a:lstStyle/>
        <a:p>
          <a:endParaRPr lang="en-US"/>
        </a:p>
      </dgm:t>
    </dgm:pt>
    <dgm:pt modelId="{426B9CAC-FE13-4B67-BEC2-2617A3D501CF}" type="pres">
      <dgm:prSet presAssocID="{6CDBD0E0-3BDC-4441-889D-5D5DBD924940}" presName="compChildNode" presStyleCnt="0"/>
      <dgm:spPr/>
    </dgm:pt>
    <dgm:pt modelId="{59CE637F-7A17-4267-8D20-F4057AF3CAE9}" type="pres">
      <dgm:prSet presAssocID="{6CDBD0E0-3BDC-4441-889D-5D5DBD924940}" presName="theInnerList" presStyleCnt="0"/>
      <dgm:spPr/>
    </dgm:pt>
    <dgm:pt modelId="{EA938A4A-C442-4F79-BDFC-24681F416F2D}" type="pres">
      <dgm:prSet presAssocID="{5F732CAE-549C-4B77-9AA9-E8E18A92148B}" presName="childNode" presStyleLbl="node1" presStyleIdx="0" presStyleCnt="10">
        <dgm:presLayoutVars>
          <dgm:bulletEnabled val="1"/>
        </dgm:presLayoutVars>
      </dgm:prSet>
      <dgm:spPr/>
      <dgm:t>
        <a:bodyPr/>
        <a:lstStyle/>
        <a:p>
          <a:endParaRPr lang="en-US"/>
        </a:p>
      </dgm:t>
    </dgm:pt>
    <dgm:pt modelId="{94FF9C3C-D0F6-4D22-AA1F-F08EF09C9FC1}" type="pres">
      <dgm:prSet presAssocID="{5F732CAE-549C-4B77-9AA9-E8E18A92148B}" presName="aSpace2" presStyleCnt="0"/>
      <dgm:spPr/>
    </dgm:pt>
    <dgm:pt modelId="{BE988D13-18F9-45C5-A42B-411F67BA1F79}" type="pres">
      <dgm:prSet presAssocID="{90C5068E-B7F3-488E-AEAE-4BB0F956C6A7}" presName="childNode" presStyleLbl="node1" presStyleIdx="1" presStyleCnt="10">
        <dgm:presLayoutVars>
          <dgm:bulletEnabled val="1"/>
        </dgm:presLayoutVars>
      </dgm:prSet>
      <dgm:spPr/>
      <dgm:t>
        <a:bodyPr/>
        <a:lstStyle/>
        <a:p>
          <a:endParaRPr lang="en-US"/>
        </a:p>
      </dgm:t>
    </dgm:pt>
    <dgm:pt modelId="{0C4AC3DE-CECE-4701-837D-9163B8B0C955}" type="pres">
      <dgm:prSet presAssocID="{90C5068E-B7F3-488E-AEAE-4BB0F956C6A7}" presName="aSpace2" presStyleCnt="0"/>
      <dgm:spPr/>
    </dgm:pt>
    <dgm:pt modelId="{859BD7D9-9D49-4C86-ACF7-F9FBFD4934E6}" type="pres">
      <dgm:prSet presAssocID="{526B498A-9660-4320-99B0-8D89C3D5260F}" presName="childNode" presStyleLbl="node1" presStyleIdx="2" presStyleCnt="10">
        <dgm:presLayoutVars>
          <dgm:bulletEnabled val="1"/>
        </dgm:presLayoutVars>
      </dgm:prSet>
      <dgm:spPr/>
      <dgm:t>
        <a:bodyPr/>
        <a:lstStyle/>
        <a:p>
          <a:endParaRPr lang="en-US"/>
        </a:p>
      </dgm:t>
    </dgm:pt>
    <dgm:pt modelId="{E8B18138-55EE-42B0-A500-6CE1CBEED386}" type="pres">
      <dgm:prSet presAssocID="{6CDBD0E0-3BDC-4441-889D-5D5DBD924940}" presName="aSpace" presStyleCnt="0"/>
      <dgm:spPr/>
    </dgm:pt>
    <dgm:pt modelId="{56398D96-8B47-478A-AAE6-6F4E5A8D970E}" type="pres">
      <dgm:prSet presAssocID="{28AC468E-7ABD-4A1C-B925-F9C13598A90F}" presName="compNode" presStyleCnt="0"/>
      <dgm:spPr/>
    </dgm:pt>
    <dgm:pt modelId="{625F8D9D-F68D-4690-8C75-53EE677B2488}" type="pres">
      <dgm:prSet presAssocID="{28AC468E-7ABD-4A1C-B925-F9C13598A90F}" presName="aNode" presStyleLbl="bgShp" presStyleIdx="1" presStyleCnt="4" custLinFactNeighborX="3358" custLinFactNeighborY="-625"/>
      <dgm:spPr/>
      <dgm:t>
        <a:bodyPr/>
        <a:lstStyle/>
        <a:p>
          <a:endParaRPr lang="en-US"/>
        </a:p>
      </dgm:t>
    </dgm:pt>
    <dgm:pt modelId="{D622FD2D-A8F1-447C-A073-95A53DE5427F}" type="pres">
      <dgm:prSet presAssocID="{28AC468E-7ABD-4A1C-B925-F9C13598A90F}" presName="textNode" presStyleLbl="bgShp" presStyleIdx="1" presStyleCnt="4"/>
      <dgm:spPr/>
      <dgm:t>
        <a:bodyPr/>
        <a:lstStyle/>
        <a:p>
          <a:endParaRPr lang="en-US"/>
        </a:p>
      </dgm:t>
    </dgm:pt>
    <dgm:pt modelId="{911A76B2-3B1F-416E-AF08-177D164E6F93}" type="pres">
      <dgm:prSet presAssocID="{28AC468E-7ABD-4A1C-B925-F9C13598A90F}" presName="compChildNode" presStyleCnt="0"/>
      <dgm:spPr/>
    </dgm:pt>
    <dgm:pt modelId="{39F91D71-1200-4CC9-A7FB-A02032AC9F7D}" type="pres">
      <dgm:prSet presAssocID="{28AC468E-7ABD-4A1C-B925-F9C13598A90F}" presName="theInnerList" presStyleCnt="0"/>
      <dgm:spPr/>
    </dgm:pt>
    <dgm:pt modelId="{D7BD49D2-5693-490A-8A47-4EA73D148238}" type="pres">
      <dgm:prSet presAssocID="{602EBE18-CE73-43BD-97E9-B9D112E2C394}" presName="childNode" presStyleLbl="node1" presStyleIdx="3" presStyleCnt="10" custScaleY="56807">
        <dgm:presLayoutVars>
          <dgm:bulletEnabled val="1"/>
        </dgm:presLayoutVars>
      </dgm:prSet>
      <dgm:spPr/>
      <dgm:t>
        <a:bodyPr/>
        <a:lstStyle/>
        <a:p>
          <a:endParaRPr lang="en-US"/>
        </a:p>
      </dgm:t>
    </dgm:pt>
    <dgm:pt modelId="{685D3605-85D3-4B05-99D4-F9B14C6EA8C1}" type="pres">
      <dgm:prSet presAssocID="{602EBE18-CE73-43BD-97E9-B9D112E2C394}" presName="aSpace2" presStyleCnt="0"/>
      <dgm:spPr/>
    </dgm:pt>
    <dgm:pt modelId="{45BCEAE6-9E51-4D6D-BECA-9F9B68C143FA}" type="pres">
      <dgm:prSet presAssocID="{218C2D93-D1B2-4F87-A4B9-6A9267B98DAE}" presName="childNode" presStyleLbl="node1" presStyleIdx="4" presStyleCnt="10" custScaleY="55169">
        <dgm:presLayoutVars>
          <dgm:bulletEnabled val="1"/>
        </dgm:presLayoutVars>
      </dgm:prSet>
      <dgm:spPr/>
      <dgm:t>
        <a:bodyPr/>
        <a:lstStyle/>
        <a:p>
          <a:endParaRPr lang="en-US"/>
        </a:p>
      </dgm:t>
    </dgm:pt>
    <dgm:pt modelId="{E82B47DB-CA7B-40FB-9A9A-E61FE05F706E}" type="pres">
      <dgm:prSet presAssocID="{218C2D93-D1B2-4F87-A4B9-6A9267B98DAE}" presName="aSpace2" presStyleCnt="0"/>
      <dgm:spPr/>
    </dgm:pt>
    <dgm:pt modelId="{900CF1AD-81A0-4F82-BC3B-AB19AB3FA717}" type="pres">
      <dgm:prSet presAssocID="{5DE14683-3E76-4115-838D-5F714E51C630}" presName="childNode" presStyleLbl="node1" presStyleIdx="5" presStyleCnt="10" custScaleX="116605" custScaleY="60352" custLinFactNeighborX="6605" custLinFactNeighborY="-26508">
        <dgm:presLayoutVars>
          <dgm:bulletEnabled val="1"/>
        </dgm:presLayoutVars>
      </dgm:prSet>
      <dgm:spPr/>
      <dgm:t>
        <a:bodyPr/>
        <a:lstStyle/>
        <a:p>
          <a:endParaRPr lang="en-US"/>
        </a:p>
      </dgm:t>
    </dgm:pt>
    <dgm:pt modelId="{EBEAFB84-94F2-440E-9963-C4CD363135B4}" type="pres">
      <dgm:prSet presAssocID="{28AC468E-7ABD-4A1C-B925-F9C13598A90F}" presName="aSpace" presStyleCnt="0"/>
      <dgm:spPr/>
    </dgm:pt>
    <dgm:pt modelId="{DE67CC7D-B5CC-41C9-BF82-327F0F561112}" type="pres">
      <dgm:prSet presAssocID="{62AF8CA9-47F8-4C33-A781-2D61509814F2}" presName="compNode" presStyleCnt="0"/>
      <dgm:spPr/>
    </dgm:pt>
    <dgm:pt modelId="{726E248A-0417-40C9-9536-103851C5CFE2}" type="pres">
      <dgm:prSet presAssocID="{62AF8CA9-47F8-4C33-A781-2D61509814F2}" presName="aNode" presStyleLbl="bgShp" presStyleIdx="2" presStyleCnt="4" custScaleX="115401" custLinFactNeighborX="1534" custLinFactNeighborY="-625"/>
      <dgm:spPr/>
      <dgm:t>
        <a:bodyPr/>
        <a:lstStyle/>
        <a:p>
          <a:endParaRPr lang="en-US"/>
        </a:p>
      </dgm:t>
    </dgm:pt>
    <dgm:pt modelId="{3ED77C3E-91D2-4B90-92F2-1F897714D9F8}" type="pres">
      <dgm:prSet presAssocID="{62AF8CA9-47F8-4C33-A781-2D61509814F2}" presName="textNode" presStyleLbl="bgShp" presStyleIdx="2" presStyleCnt="4"/>
      <dgm:spPr/>
      <dgm:t>
        <a:bodyPr/>
        <a:lstStyle/>
        <a:p>
          <a:endParaRPr lang="en-US"/>
        </a:p>
      </dgm:t>
    </dgm:pt>
    <dgm:pt modelId="{BEB75EC1-D8AE-4EBA-BACC-C20F4644863C}" type="pres">
      <dgm:prSet presAssocID="{62AF8CA9-47F8-4C33-A781-2D61509814F2}" presName="compChildNode" presStyleCnt="0"/>
      <dgm:spPr/>
    </dgm:pt>
    <dgm:pt modelId="{2156CD0B-AEB8-4C7C-A27E-B2A6A3659149}" type="pres">
      <dgm:prSet presAssocID="{62AF8CA9-47F8-4C33-A781-2D61509814F2}" presName="theInnerList" presStyleCnt="0"/>
      <dgm:spPr/>
    </dgm:pt>
    <dgm:pt modelId="{B9E9249C-5751-492D-9A4A-BE78610E35DF}" type="pres">
      <dgm:prSet presAssocID="{3EFB1EEF-054F-47DB-A2B5-AD24B854ACFF}" presName="childNode" presStyleLbl="node1" presStyleIdx="6" presStyleCnt="10" custScaleY="190983" custLinFactY="-201649" custLinFactNeighborX="2627" custLinFactNeighborY="-300000">
        <dgm:presLayoutVars>
          <dgm:bulletEnabled val="1"/>
        </dgm:presLayoutVars>
      </dgm:prSet>
      <dgm:spPr/>
      <dgm:t>
        <a:bodyPr/>
        <a:lstStyle/>
        <a:p>
          <a:endParaRPr lang="en-US"/>
        </a:p>
      </dgm:t>
    </dgm:pt>
    <dgm:pt modelId="{67443731-A8BD-4377-BF95-BB30C88968E9}" type="pres">
      <dgm:prSet presAssocID="{3EFB1EEF-054F-47DB-A2B5-AD24B854ACFF}" presName="aSpace2" presStyleCnt="0"/>
      <dgm:spPr/>
    </dgm:pt>
    <dgm:pt modelId="{B4E84FD5-B3F3-451B-8867-6E5AE00E734D}" type="pres">
      <dgm:prSet presAssocID="{57640947-D12A-4F97-88A3-C318D5E8020D}" presName="childNode" presStyleLbl="node1" presStyleIdx="7" presStyleCnt="10" custScaleX="107955" custScaleY="286638" custLinFactY="-188659" custLinFactNeighborX="6604" custLinFactNeighborY="-200000">
        <dgm:presLayoutVars>
          <dgm:bulletEnabled val="1"/>
        </dgm:presLayoutVars>
      </dgm:prSet>
      <dgm:spPr/>
      <dgm:t>
        <a:bodyPr/>
        <a:lstStyle/>
        <a:p>
          <a:endParaRPr lang="en-US"/>
        </a:p>
      </dgm:t>
    </dgm:pt>
    <dgm:pt modelId="{63C6FE0F-71AD-4282-8DA8-A59A9CF2551B}" type="pres">
      <dgm:prSet presAssocID="{57640947-D12A-4F97-88A3-C318D5E8020D}" presName="aSpace2" presStyleCnt="0"/>
      <dgm:spPr/>
    </dgm:pt>
    <dgm:pt modelId="{2CEE83E9-0ADD-47D5-B46A-5F90106643DA}" type="pres">
      <dgm:prSet presAssocID="{A79CDEF4-1B6F-4674-91F4-6C548FBBBD19}" presName="childNode" presStyleLbl="node1" presStyleIdx="8" presStyleCnt="10" custScaleX="116606" custScaleY="2000000" custLinFactY="-8158" custLinFactNeighborX="4325" custLinFactNeighborY="-100000">
        <dgm:presLayoutVars>
          <dgm:bulletEnabled val="1"/>
        </dgm:presLayoutVars>
      </dgm:prSet>
      <dgm:spPr/>
      <dgm:t>
        <a:bodyPr/>
        <a:lstStyle/>
        <a:p>
          <a:endParaRPr lang="en-US"/>
        </a:p>
      </dgm:t>
    </dgm:pt>
    <dgm:pt modelId="{7F7F3894-3E5D-43ED-9E60-81A3FA7CC482}" type="pres">
      <dgm:prSet presAssocID="{62AF8CA9-47F8-4C33-A781-2D61509814F2}" presName="aSpace" presStyleCnt="0"/>
      <dgm:spPr/>
    </dgm:pt>
    <dgm:pt modelId="{44870FB3-D961-42F5-9AD5-DDECEBBD5196}" type="pres">
      <dgm:prSet presAssocID="{29A47966-D59D-4699-81FD-9372F749C0FD}" presName="compNode" presStyleCnt="0"/>
      <dgm:spPr/>
    </dgm:pt>
    <dgm:pt modelId="{D62613FD-F63B-4678-A142-850ACC13182E}" type="pres">
      <dgm:prSet presAssocID="{29A47966-D59D-4699-81FD-9372F749C0FD}" presName="aNode" presStyleLbl="bgShp" presStyleIdx="3" presStyleCnt="4"/>
      <dgm:spPr/>
      <dgm:t>
        <a:bodyPr/>
        <a:lstStyle/>
        <a:p>
          <a:endParaRPr lang="en-US"/>
        </a:p>
      </dgm:t>
    </dgm:pt>
    <dgm:pt modelId="{83200FE0-B32C-4DB0-9D6F-277062BB9257}" type="pres">
      <dgm:prSet presAssocID="{29A47966-D59D-4699-81FD-9372F749C0FD}" presName="textNode" presStyleLbl="bgShp" presStyleIdx="3" presStyleCnt="4"/>
      <dgm:spPr/>
      <dgm:t>
        <a:bodyPr/>
        <a:lstStyle/>
        <a:p>
          <a:endParaRPr lang="en-US"/>
        </a:p>
      </dgm:t>
    </dgm:pt>
    <dgm:pt modelId="{EDD9EF80-87A5-4822-B4EB-7E3BE111CAF9}" type="pres">
      <dgm:prSet presAssocID="{29A47966-D59D-4699-81FD-9372F749C0FD}" presName="compChildNode" presStyleCnt="0"/>
      <dgm:spPr/>
    </dgm:pt>
    <dgm:pt modelId="{D00D0D95-7A0E-4EAC-833C-0A5E1F68EC5E}" type="pres">
      <dgm:prSet presAssocID="{29A47966-D59D-4699-81FD-9372F749C0FD}" presName="theInnerList" presStyleCnt="0"/>
      <dgm:spPr/>
    </dgm:pt>
    <dgm:pt modelId="{3BCAD0DE-1CDF-4B22-AB80-87652B7C6E0C}" type="pres">
      <dgm:prSet presAssocID="{195791EB-938E-4E0B-A2FF-C749B5EDBF14}" presName="childNode" presStyleLbl="node1" presStyleIdx="9" presStyleCnt="10" custScaleX="112045" custScaleY="76923" custLinFactNeighborY="-23077">
        <dgm:presLayoutVars>
          <dgm:bulletEnabled val="1"/>
        </dgm:presLayoutVars>
      </dgm:prSet>
      <dgm:spPr/>
      <dgm:t>
        <a:bodyPr/>
        <a:lstStyle/>
        <a:p>
          <a:endParaRPr lang="en-US"/>
        </a:p>
      </dgm:t>
    </dgm:pt>
  </dgm:ptLst>
  <dgm:cxnLst>
    <dgm:cxn modelId="{03F46543-23EE-4C20-A7D3-0DBC6A51711B}" srcId="{62AF8CA9-47F8-4C33-A781-2D61509814F2}" destId="{A79CDEF4-1B6F-4674-91F4-6C548FBBBD19}" srcOrd="2" destOrd="0" parTransId="{5D5A759C-DE53-4A7A-BBE0-38B004E40EA9}" sibTransId="{EBF81C78-01BF-4C74-81EE-A450EE4FDA4D}"/>
    <dgm:cxn modelId="{1D3AA080-8706-4956-807A-3A8D4AF46518}" type="presOf" srcId="{5F732CAE-549C-4B77-9AA9-E8E18A92148B}" destId="{EA938A4A-C442-4F79-BDFC-24681F416F2D}" srcOrd="0" destOrd="0" presId="urn:microsoft.com/office/officeart/2005/8/layout/lProcess2"/>
    <dgm:cxn modelId="{53D0C395-969B-4B57-A545-7C70EAF3BF42}" type="presOf" srcId="{A79CDEF4-1B6F-4674-91F4-6C548FBBBD19}" destId="{2CEE83E9-0ADD-47D5-B46A-5F90106643DA}" srcOrd="0" destOrd="0" presId="urn:microsoft.com/office/officeart/2005/8/layout/lProcess2"/>
    <dgm:cxn modelId="{D1CF3B31-5086-4D19-AA69-F17AAF097934}" type="presOf" srcId="{57640947-D12A-4F97-88A3-C318D5E8020D}" destId="{B4E84FD5-B3F3-451B-8867-6E5AE00E734D}" srcOrd="0" destOrd="0" presId="urn:microsoft.com/office/officeart/2005/8/layout/lProcess2"/>
    <dgm:cxn modelId="{087AD6A9-91F8-48AB-9F35-893FE7768AD4}" type="presOf" srcId="{602EBE18-CE73-43BD-97E9-B9D112E2C394}" destId="{D7BD49D2-5693-490A-8A47-4EA73D148238}" srcOrd="0" destOrd="0" presId="urn:microsoft.com/office/officeart/2005/8/layout/lProcess2"/>
    <dgm:cxn modelId="{2116B70C-2DB8-4268-A8AE-3201D7B1BC65}" type="presOf" srcId="{62AF8CA9-47F8-4C33-A781-2D61509814F2}" destId="{726E248A-0417-40C9-9536-103851C5CFE2}" srcOrd="0" destOrd="0" presId="urn:microsoft.com/office/officeart/2005/8/layout/lProcess2"/>
    <dgm:cxn modelId="{8EA6E94A-B47D-4AAE-9704-7E873941321B}" srcId="{D7231047-D44C-4308-BAEA-2F807D39F9AF}" destId="{62AF8CA9-47F8-4C33-A781-2D61509814F2}" srcOrd="2" destOrd="0" parTransId="{BA1E09C8-7614-407B-821D-D71F5EBEA797}" sibTransId="{9B734771-B8B6-4728-A00F-F37A9817FC49}"/>
    <dgm:cxn modelId="{81876562-83A3-41CD-A0E3-1F68703A09A0}" type="presOf" srcId="{6CDBD0E0-3BDC-4441-889D-5D5DBD924940}" destId="{1478361B-9928-439C-8F22-A9E1A3664318}" srcOrd="1" destOrd="0" presId="urn:microsoft.com/office/officeart/2005/8/layout/lProcess2"/>
    <dgm:cxn modelId="{0AB6718C-97B8-4F1D-8F71-48CBDA847ACC}" type="presOf" srcId="{28AC468E-7ABD-4A1C-B925-F9C13598A90F}" destId="{D622FD2D-A8F1-447C-A073-95A53DE5427F}" srcOrd="1" destOrd="0" presId="urn:microsoft.com/office/officeart/2005/8/layout/lProcess2"/>
    <dgm:cxn modelId="{6B629AEB-82B8-4D8F-82FB-3CC4A14B420A}" srcId="{28AC468E-7ABD-4A1C-B925-F9C13598A90F}" destId="{218C2D93-D1B2-4F87-A4B9-6A9267B98DAE}" srcOrd="1" destOrd="0" parTransId="{5E1F8B96-C9B6-4F0C-9F80-AB5273B470AC}" sibTransId="{DB0689AB-0B03-4BAB-90C1-46C6E804B341}"/>
    <dgm:cxn modelId="{B16EFFCF-B682-4E82-B1CE-BE8A6B321FDE}" srcId="{6CDBD0E0-3BDC-4441-889D-5D5DBD924940}" destId="{90C5068E-B7F3-488E-AEAE-4BB0F956C6A7}" srcOrd="1" destOrd="0" parTransId="{C0494508-6C60-42C4-8292-47F9AC1AA0B9}" sibTransId="{952B8B54-E220-4BEE-95D1-36320C5A17BE}"/>
    <dgm:cxn modelId="{B53897FE-871C-439A-B7C6-2F511735698C}" type="presOf" srcId="{29A47966-D59D-4699-81FD-9372F749C0FD}" destId="{83200FE0-B32C-4DB0-9D6F-277062BB9257}" srcOrd="1" destOrd="0" presId="urn:microsoft.com/office/officeart/2005/8/layout/lProcess2"/>
    <dgm:cxn modelId="{8CA43442-A77C-407E-BB60-9E955FE47A1D}" srcId="{6CDBD0E0-3BDC-4441-889D-5D5DBD924940}" destId="{526B498A-9660-4320-99B0-8D89C3D5260F}" srcOrd="2" destOrd="0" parTransId="{B2B44A90-4116-46C6-94E3-625D2E08E748}" sibTransId="{46C8C35B-9142-49B3-AECD-144B7010C4F8}"/>
    <dgm:cxn modelId="{02224BA3-9D4C-421C-8200-C12278E9DA78}" type="presOf" srcId="{5DE14683-3E76-4115-838D-5F714E51C630}" destId="{900CF1AD-81A0-4F82-BC3B-AB19AB3FA717}" srcOrd="0" destOrd="0" presId="urn:microsoft.com/office/officeart/2005/8/layout/lProcess2"/>
    <dgm:cxn modelId="{0F3E35F0-BE5A-414D-B698-D3DD4B18C2F9}" type="presOf" srcId="{29A47966-D59D-4699-81FD-9372F749C0FD}" destId="{D62613FD-F63B-4678-A142-850ACC13182E}" srcOrd="0" destOrd="0" presId="urn:microsoft.com/office/officeart/2005/8/layout/lProcess2"/>
    <dgm:cxn modelId="{A16A7913-7541-43F5-A072-06D4C952D421}" srcId="{29A47966-D59D-4699-81FD-9372F749C0FD}" destId="{195791EB-938E-4E0B-A2FF-C749B5EDBF14}" srcOrd="0" destOrd="0" parTransId="{2B137DD0-F652-45E6-A68B-5E31B7688285}" sibTransId="{130A88CD-9365-4330-8B9F-012B46D30B8E}"/>
    <dgm:cxn modelId="{CB1DFBFE-C9B8-4270-8AD0-09027220B87C}" type="presOf" srcId="{90C5068E-B7F3-488E-AEAE-4BB0F956C6A7}" destId="{BE988D13-18F9-45C5-A42B-411F67BA1F79}" srcOrd="0" destOrd="0" presId="urn:microsoft.com/office/officeart/2005/8/layout/lProcess2"/>
    <dgm:cxn modelId="{C4E89333-E548-4AE8-8810-72B21B90165E}" type="presOf" srcId="{195791EB-938E-4E0B-A2FF-C749B5EDBF14}" destId="{3BCAD0DE-1CDF-4B22-AB80-87652B7C6E0C}" srcOrd="0" destOrd="0" presId="urn:microsoft.com/office/officeart/2005/8/layout/lProcess2"/>
    <dgm:cxn modelId="{F45B01B1-74CF-4E5E-8D81-BB06E28BCC61}" srcId="{6CDBD0E0-3BDC-4441-889D-5D5DBD924940}" destId="{5F732CAE-549C-4B77-9AA9-E8E18A92148B}" srcOrd="0" destOrd="0" parTransId="{61725C44-0B4D-4828-B272-7A41AC45916A}" sibTransId="{084D4BAF-59E2-4BF7-98D4-CB000BEBB44B}"/>
    <dgm:cxn modelId="{3A7EFA2C-948B-4C9C-976A-E68203A195B7}" type="presOf" srcId="{28AC468E-7ABD-4A1C-B925-F9C13598A90F}" destId="{625F8D9D-F68D-4690-8C75-53EE677B2488}" srcOrd="0" destOrd="0" presId="urn:microsoft.com/office/officeart/2005/8/layout/lProcess2"/>
    <dgm:cxn modelId="{77DEC821-580E-48D0-A805-9C6CEA5EA9AE}" type="presOf" srcId="{526B498A-9660-4320-99B0-8D89C3D5260F}" destId="{859BD7D9-9D49-4C86-ACF7-F9FBFD4934E6}" srcOrd="0" destOrd="0" presId="urn:microsoft.com/office/officeart/2005/8/layout/lProcess2"/>
    <dgm:cxn modelId="{AC6EC725-2858-4FAF-8F1A-BB0AB748EC15}" srcId="{28AC468E-7ABD-4A1C-B925-F9C13598A90F}" destId="{602EBE18-CE73-43BD-97E9-B9D112E2C394}" srcOrd="0" destOrd="0" parTransId="{E116C920-5A7E-465D-A8D0-67F8AF6443A7}" sibTransId="{33F51F9A-B238-45FE-89B5-8F07DDD35D14}"/>
    <dgm:cxn modelId="{83230053-9F2D-4007-850F-91D94A245961}" srcId="{62AF8CA9-47F8-4C33-A781-2D61509814F2}" destId="{57640947-D12A-4F97-88A3-C318D5E8020D}" srcOrd="1" destOrd="0" parTransId="{76C0E344-62DE-4EFD-9420-4AC6088B1DAE}" sibTransId="{5DEA5A1D-511D-4F08-8CFF-D9D2FD90488D}"/>
    <dgm:cxn modelId="{B6841538-9482-4381-A073-B4A1D101BF7E}" srcId="{D7231047-D44C-4308-BAEA-2F807D39F9AF}" destId="{29A47966-D59D-4699-81FD-9372F749C0FD}" srcOrd="3" destOrd="0" parTransId="{F22D2628-0B33-4419-B3FA-8B9AB36C6E89}" sibTransId="{FDD48520-DF97-4E43-877D-15B1370A02B6}"/>
    <dgm:cxn modelId="{C6A1602D-3E61-49D0-A943-498F74E9A087}" type="presOf" srcId="{218C2D93-D1B2-4F87-A4B9-6A9267B98DAE}" destId="{45BCEAE6-9E51-4D6D-BECA-9F9B68C143FA}" srcOrd="0" destOrd="0" presId="urn:microsoft.com/office/officeart/2005/8/layout/lProcess2"/>
    <dgm:cxn modelId="{7CE04BA4-624D-4129-B0F2-5D6D8F8156C1}" type="presOf" srcId="{3EFB1EEF-054F-47DB-A2B5-AD24B854ACFF}" destId="{B9E9249C-5751-492D-9A4A-BE78610E35DF}" srcOrd="0" destOrd="0" presId="urn:microsoft.com/office/officeart/2005/8/layout/lProcess2"/>
    <dgm:cxn modelId="{3E3613AE-452D-4252-9AEB-C313A8EDDBCB}" type="presOf" srcId="{62AF8CA9-47F8-4C33-A781-2D61509814F2}" destId="{3ED77C3E-91D2-4B90-92F2-1F897714D9F8}" srcOrd="1" destOrd="0" presId="urn:microsoft.com/office/officeart/2005/8/layout/lProcess2"/>
    <dgm:cxn modelId="{336B3C8E-0217-4CB8-AA1A-160C22560BD5}" type="presOf" srcId="{6CDBD0E0-3BDC-4441-889D-5D5DBD924940}" destId="{947BDED5-28C5-4148-A26C-E4CDEDF96CBC}" srcOrd="0" destOrd="0" presId="urn:microsoft.com/office/officeart/2005/8/layout/lProcess2"/>
    <dgm:cxn modelId="{46A7DAFE-15D2-4A6E-8B0E-7DB48D0AAC37}" srcId="{D7231047-D44C-4308-BAEA-2F807D39F9AF}" destId="{28AC468E-7ABD-4A1C-B925-F9C13598A90F}" srcOrd="1" destOrd="0" parTransId="{256AA67B-CD60-45BC-B3B7-2DBDA3463E19}" sibTransId="{53750D49-F411-46F7-B930-DCDD9804178B}"/>
    <dgm:cxn modelId="{9F38A967-F0D5-45F5-97E9-DDC1695D9966}" srcId="{62AF8CA9-47F8-4C33-A781-2D61509814F2}" destId="{3EFB1EEF-054F-47DB-A2B5-AD24B854ACFF}" srcOrd="0" destOrd="0" parTransId="{49C74672-8838-4382-B935-247B9855FD71}" sibTransId="{DC9E96CB-54AD-4343-9B8B-47754AF56584}"/>
    <dgm:cxn modelId="{5DA51F8D-D600-4DA8-AE7A-47296149B17F}" srcId="{D7231047-D44C-4308-BAEA-2F807D39F9AF}" destId="{6CDBD0E0-3BDC-4441-889D-5D5DBD924940}" srcOrd="0" destOrd="0" parTransId="{21274113-2C70-454F-AE47-BDCAA0D6FD68}" sibTransId="{79670E5B-6EBA-4539-9D48-1411CDB193DA}"/>
    <dgm:cxn modelId="{7624E06C-ADD6-421D-8CE0-E407B0A4B956}" srcId="{28AC468E-7ABD-4A1C-B925-F9C13598A90F}" destId="{5DE14683-3E76-4115-838D-5F714E51C630}" srcOrd="2" destOrd="0" parTransId="{5C6E77C5-9F69-4895-A4BA-B22423CD439B}" sibTransId="{39014004-0077-44FD-B44B-FBF363889751}"/>
    <dgm:cxn modelId="{13099CA8-05D7-468D-954C-FFCB101AE46C}" type="presOf" srcId="{D7231047-D44C-4308-BAEA-2F807D39F9AF}" destId="{CEF110D5-BAD1-4E2F-8DE5-7DF1547D3C36}" srcOrd="0" destOrd="0" presId="urn:microsoft.com/office/officeart/2005/8/layout/lProcess2"/>
    <dgm:cxn modelId="{2C166413-95F3-4E97-9F75-C17F3C8D289A}" type="presParOf" srcId="{CEF110D5-BAD1-4E2F-8DE5-7DF1547D3C36}" destId="{E1C5BD9F-9E49-4251-99A2-836E3694FDB4}" srcOrd="0" destOrd="0" presId="urn:microsoft.com/office/officeart/2005/8/layout/lProcess2"/>
    <dgm:cxn modelId="{094DB638-DE27-4C64-A1C7-5725E47724E8}" type="presParOf" srcId="{E1C5BD9F-9E49-4251-99A2-836E3694FDB4}" destId="{947BDED5-28C5-4148-A26C-E4CDEDF96CBC}" srcOrd="0" destOrd="0" presId="urn:microsoft.com/office/officeart/2005/8/layout/lProcess2"/>
    <dgm:cxn modelId="{264B02CF-9629-481E-A517-884F14524915}" type="presParOf" srcId="{E1C5BD9F-9E49-4251-99A2-836E3694FDB4}" destId="{1478361B-9928-439C-8F22-A9E1A3664318}" srcOrd="1" destOrd="0" presId="urn:microsoft.com/office/officeart/2005/8/layout/lProcess2"/>
    <dgm:cxn modelId="{974B0A3D-70DE-47F5-A8DB-544E86FC658B}" type="presParOf" srcId="{E1C5BD9F-9E49-4251-99A2-836E3694FDB4}" destId="{426B9CAC-FE13-4B67-BEC2-2617A3D501CF}" srcOrd="2" destOrd="0" presId="urn:microsoft.com/office/officeart/2005/8/layout/lProcess2"/>
    <dgm:cxn modelId="{50A2766B-0853-4C93-B118-3D12F41853BF}" type="presParOf" srcId="{426B9CAC-FE13-4B67-BEC2-2617A3D501CF}" destId="{59CE637F-7A17-4267-8D20-F4057AF3CAE9}" srcOrd="0" destOrd="0" presId="urn:microsoft.com/office/officeart/2005/8/layout/lProcess2"/>
    <dgm:cxn modelId="{E26A7E84-D4D8-4758-82C5-22045102EDF7}" type="presParOf" srcId="{59CE637F-7A17-4267-8D20-F4057AF3CAE9}" destId="{EA938A4A-C442-4F79-BDFC-24681F416F2D}" srcOrd="0" destOrd="0" presId="urn:microsoft.com/office/officeart/2005/8/layout/lProcess2"/>
    <dgm:cxn modelId="{22C8CC83-E8E5-4111-8D72-2BAB19618072}" type="presParOf" srcId="{59CE637F-7A17-4267-8D20-F4057AF3CAE9}" destId="{94FF9C3C-D0F6-4D22-AA1F-F08EF09C9FC1}" srcOrd="1" destOrd="0" presId="urn:microsoft.com/office/officeart/2005/8/layout/lProcess2"/>
    <dgm:cxn modelId="{D6939916-8D16-424E-B19C-884C8730EB6A}" type="presParOf" srcId="{59CE637F-7A17-4267-8D20-F4057AF3CAE9}" destId="{BE988D13-18F9-45C5-A42B-411F67BA1F79}" srcOrd="2" destOrd="0" presId="urn:microsoft.com/office/officeart/2005/8/layout/lProcess2"/>
    <dgm:cxn modelId="{556DBFD5-034D-4D34-9FFD-F8D7B8962E33}" type="presParOf" srcId="{59CE637F-7A17-4267-8D20-F4057AF3CAE9}" destId="{0C4AC3DE-CECE-4701-837D-9163B8B0C955}" srcOrd="3" destOrd="0" presId="urn:microsoft.com/office/officeart/2005/8/layout/lProcess2"/>
    <dgm:cxn modelId="{4577FABA-E442-48BB-8215-ADA539CAD953}" type="presParOf" srcId="{59CE637F-7A17-4267-8D20-F4057AF3CAE9}" destId="{859BD7D9-9D49-4C86-ACF7-F9FBFD4934E6}" srcOrd="4" destOrd="0" presId="urn:microsoft.com/office/officeart/2005/8/layout/lProcess2"/>
    <dgm:cxn modelId="{89FF571F-2AB3-40D0-98E3-B2CCE878C47E}" type="presParOf" srcId="{CEF110D5-BAD1-4E2F-8DE5-7DF1547D3C36}" destId="{E8B18138-55EE-42B0-A500-6CE1CBEED386}" srcOrd="1" destOrd="0" presId="urn:microsoft.com/office/officeart/2005/8/layout/lProcess2"/>
    <dgm:cxn modelId="{24F16D87-8EFA-461B-93F0-ECFDCDC8DAB1}" type="presParOf" srcId="{CEF110D5-BAD1-4E2F-8DE5-7DF1547D3C36}" destId="{56398D96-8B47-478A-AAE6-6F4E5A8D970E}" srcOrd="2" destOrd="0" presId="urn:microsoft.com/office/officeart/2005/8/layout/lProcess2"/>
    <dgm:cxn modelId="{A5829CAC-5C05-4BD5-877A-3969C6A96BFB}" type="presParOf" srcId="{56398D96-8B47-478A-AAE6-6F4E5A8D970E}" destId="{625F8D9D-F68D-4690-8C75-53EE677B2488}" srcOrd="0" destOrd="0" presId="urn:microsoft.com/office/officeart/2005/8/layout/lProcess2"/>
    <dgm:cxn modelId="{4CDC604C-1665-4CF7-95B5-C4893339666D}" type="presParOf" srcId="{56398D96-8B47-478A-AAE6-6F4E5A8D970E}" destId="{D622FD2D-A8F1-447C-A073-95A53DE5427F}" srcOrd="1" destOrd="0" presId="urn:microsoft.com/office/officeart/2005/8/layout/lProcess2"/>
    <dgm:cxn modelId="{D429A2BC-E413-46D7-B416-E5DD8F4EF3B2}" type="presParOf" srcId="{56398D96-8B47-478A-AAE6-6F4E5A8D970E}" destId="{911A76B2-3B1F-416E-AF08-177D164E6F93}" srcOrd="2" destOrd="0" presId="urn:microsoft.com/office/officeart/2005/8/layout/lProcess2"/>
    <dgm:cxn modelId="{51186BE6-A4CF-497D-90D9-2ADD4EECC461}" type="presParOf" srcId="{911A76B2-3B1F-416E-AF08-177D164E6F93}" destId="{39F91D71-1200-4CC9-A7FB-A02032AC9F7D}" srcOrd="0" destOrd="0" presId="urn:microsoft.com/office/officeart/2005/8/layout/lProcess2"/>
    <dgm:cxn modelId="{2F6569E2-F757-4D27-8C1C-3ADF6563819E}" type="presParOf" srcId="{39F91D71-1200-4CC9-A7FB-A02032AC9F7D}" destId="{D7BD49D2-5693-490A-8A47-4EA73D148238}" srcOrd="0" destOrd="0" presId="urn:microsoft.com/office/officeart/2005/8/layout/lProcess2"/>
    <dgm:cxn modelId="{F1192685-F7B6-43FF-B534-FB24713F7380}" type="presParOf" srcId="{39F91D71-1200-4CC9-A7FB-A02032AC9F7D}" destId="{685D3605-85D3-4B05-99D4-F9B14C6EA8C1}" srcOrd="1" destOrd="0" presId="urn:microsoft.com/office/officeart/2005/8/layout/lProcess2"/>
    <dgm:cxn modelId="{C3A7334A-2689-43C9-BFAB-4DB604518B27}" type="presParOf" srcId="{39F91D71-1200-4CC9-A7FB-A02032AC9F7D}" destId="{45BCEAE6-9E51-4D6D-BECA-9F9B68C143FA}" srcOrd="2" destOrd="0" presId="urn:microsoft.com/office/officeart/2005/8/layout/lProcess2"/>
    <dgm:cxn modelId="{8E20992F-1D00-4D93-8434-AC9C90A87A0B}" type="presParOf" srcId="{39F91D71-1200-4CC9-A7FB-A02032AC9F7D}" destId="{E82B47DB-CA7B-40FB-9A9A-E61FE05F706E}" srcOrd="3" destOrd="0" presId="urn:microsoft.com/office/officeart/2005/8/layout/lProcess2"/>
    <dgm:cxn modelId="{D4FBD694-86C5-48B7-9E28-A69A4250993E}" type="presParOf" srcId="{39F91D71-1200-4CC9-A7FB-A02032AC9F7D}" destId="{900CF1AD-81A0-4F82-BC3B-AB19AB3FA717}" srcOrd="4" destOrd="0" presId="urn:microsoft.com/office/officeart/2005/8/layout/lProcess2"/>
    <dgm:cxn modelId="{39A52F5D-30E5-46E8-9EBC-55C0F8CBEB14}" type="presParOf" srcId="{CEF110D5-BAD1-4E2F-8DE5-7DF1547D3C36}" destId="{EBEAFB84-94F2-440E-9963-C4CD363135B4}" srcOrd="3" destOrd="0" presId="urn:microsoft.com/office/officeart/2005/8/layout/lProcess2"/>
    <dgm:cxn modelId="{65D6004C-83B9-49DC-B832-39816C16FD56}" type="presParOf" srcId="{CEF110D5-BAD1-4E2F-8DE5-7DF1547D3C36}" destId="{DE67CC7D-B5CC-41C9-BF82-327F0F561112}" srcOrd="4" destOrd="0" presId="urn:microsoft.com/office/officeart/2005/8/layout/lProcess2"/>
    <dgm:cxn modelId="{827FD8E9-1DE9-49BA-883A-67959F0CBA76}" type="presParOf" srcId="{DE67CC7D-B5CC-41C9-BF82-327F0F561112}" destId="{726E248A-0417-40C9-9536-103851C5CFE2}" srcOrd="0" destOrd="0" presId="urn:microsoft.com/office/officeart/2005/8/layout/lProcess2"/>
    <dgm:cxn modelId="{F9CCED5D-AA64-4B5C-BA9D-0255ECBC5E28}" type="presParOf" srcId="{DE67CC7D-B5CC-41C9-BF82-327F0F561112}" destId="{3ED77C3E-91D2-4B90-92F2-1F897714D9F8}" srcOrd="1" destOrd="0" presId="urn:microsoft.com/office/officeart/2005/8/layout/lProcess2"/>
    <dgm:cxn modelId="{491C853B-9126-4B66-8E35-39B079A87FA0}" type="presParOf" srcId="{DE67CC7D-B5CC-41C9-BF82-327F0F561112}" destId="{BEB75EC1-D8AE-4EBA-BACC-C20F4644863C}" srcOrd="2" destOrd="0" presId="urn:microsoft.com/office/officeart/2005/8/layout/lProcess2"/>
    <dgm:cxn modelId="{B269138B-60CB-4E7A-98AC-9AAAFDE5A347}" type="presParOf" srcId="{BEB75EC1-D8AE-4EBA-BACC-C20F4644863C}" destId="{2156CD0B-AEB8-4C7C-A27E-B2A6A3659149}" srcOrd="0" destOrd="0" presId="urn:microsoft.com/office/officeart/2005/8/layout/lProcess2"/>
    <dgm:cxn modelId="{7ABDAC68-DC50-4E04-B5F3-FECAE5BAC2D5}" type="presParOf" srcId="{2156CD0B-AEB8-4C7C-A27E-B2A6A3659149}" destId="{B9E9249C-5751-492D-9A4A-BE78610E35DF}" srcOrd="0" destOrd="0" presId="urn:microsoft.com/office/officeart/2005/8/layout/lProcess2"/>
    <dgm:cxn modelId="{69381321-8842-4ACA-829A-165A2253F992}" type="presParOf" srcId="{2156CD0B-AEB8-4C7C-A27E-B2A6A3659149}" destId="{67443731-A8BD-4377-BF95-BB30C88968E9}" srcOrd="1" destOrd="0" presId="urn:microsoft.com/office/officeart/2005/8/layout/lProcess2"/>
    <dgm:cxn modelId="{5E7F3554-85D3-4D92-BA88-E68E3ED33264}" type="presParOf" srcId="{2156CD0B-AEB8-4C7C-A27E-B2A6A3659149}" destId="{B4E84FD5-B3F3-451B-8867-6E5AE00E734D}" srcOrd="2" destOrd="0" presId="urn:microsoft.com/office/officeart/2005/8/layout/lProcess2"/>
    <dgm:cxn modelId="{76C06CD1-7773-4380-826E-6A168F06444F}" type="presParOf" srcId="{2156CD0B-AEB8-4C7C-A27E-B2A6A3659149}" destId="{63C6FE0F-71AD-4282-8DA8-A59A9CF2551B}" srcOrd="3" destOrd="0" presId="urn:microsoft.com/office/officeart/2005/8/layout/lProcess2"/>
    <dgm:cxn modelId="{665DF7AA-900A-4429-8670-2A284E14ED71}" type="presParOf" srcId="{2156CD0B-AEB8-4C7C-A27E-B2A6A3659149}" destId="{2CEE83E9-0ADD-47D5-B46A-5F90106643DA}" srcOrd="4" destOrd="0" presId="urn:microsoft.com/office/officeart/2005/8/layout/lProcess2"/>
    <dgm:cxn modelId="{863DBEE0-44EC-4C0A-B763-FF87503DB988}" type="presParOf" srcId="{CEF110D5-BAD1-4E2F-8DE5-7DF1547D3C36}" destId="{7F7F3894-3E5D-43ED-9E60-81A3FA7CC482}" srcOrd="5" destOrd="0" presId="urn:microsoft.com/office/officeart/2005/8/layout/lProcess2"/>
    <dgm:cxn modelId="{CE8D3224-01D4-46F0-B2B1-14220173AB3D}" type="presParOf" srcId="{CEF110D5-BAD1-4E2F-8DE5-7DF1547D3C36}" destId="{44870FB3-D961-42F5-9AD5-DDECEBBD5196}" srcOrd="6" destOrd="0" presId="urn:microsoft.com/office/officeart/2005/8/layout/lProcess2"/>
    <dgm:cxn modelId="{7E0CDBDB-0D2F-4096-9211-E4A7D53713D7}" type="presParOf" srcId="{44870FB3-D961-42F5-9AD5-DDECEBBD5196}" destId="{D62613FD-F63B-4678-A142-850ACC13182E}" srcOrd="0" destOrd="0" presId="urn:microsoft.com/office/officeart/2005/8/layout/lProcess2"/>
    <dgm:cxn modelId="{95D865B0-BC6D-4847-94BC-05AC937E8337}" type="presParOf" srcId="{44870FB3-D961-42F5-9AD5-DDECEBBD5196}" destId="{83200FE0-B32C-4DB0-9D6F-277062BB9257}" srcOrd="1" destOrd="0" presId="urn:microsoft.com/office/officeart/2005/8/layout/lProcess2"/>
    <dgm:cxn modelId="{B9258CFD-5972-4412-A13A-364363E63CAF}" type="presParOf" srcId="{44870FB3-D961-42F5-9AD5-DDECEBBD5196}" destId="{EDD9EF80-87A5-4822-B4EB-7E3BE111CAF9}" srcOrd="2" destOrd="0" presId="urn:microsoft.com/office/officeart/2005/8/layout/lProcess2"/>
    <dgm:cxn modelId="{9FA28997-2B08-46BC-AF51-735243F308A9}" type="presParOf" srcId="{EDD9EF80-87A5-4822-B4EB-7E3BE111CAF9}" destId="{D00D0D95-7A0E-4EAC-833C-0A5E1F68EC5E}" srcOrd="0" destOrd="0" presId="urn:microsoft.com/office/officeart/2005/8/layout/lProcess2"/>
    <dgm:cxn modelId="{5FF3C899-1387-417B-A00D-DB56DA65F805}" type="presParOf" srcId="{D00D0D95-7A0E-4EAC-833C-0A5E1F68EC5E}" destId="{3BCAD0DE-1CDF-4B22-AB80-87652B7C6E0C}"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231047-D44C-4308-BAEA-2F807D39F9AF}" type="doc">
      <dgm:prSet loTypeId="urn:microsoft.com/office/officeart/2005/8/layout/lProcess2" loCatId="relationship" qsTypeId="urn:microsoft.com/office/officeart/2005/8/quickstyle/simple1" qsCatId="simple" csTypeId="urn:microsoft.com/office/officeart/2005/8/colors/accent1_2" csCatId="accent1" phldr="1"/>
      <dgm:spPr/>
      <dgm:t>
        <a:bodyPr/>
        <a:lstStyle/>
        <a:p>
          <a:endParaRPr lang="en-US"/>
        </a:p>
      </dgm:t>
    </dgm:pt>
    <dgm:pt modelId="{6CDBD0E0-3BDC-4441-889D-5D5DBD924940}">
      <dgm:prSet phldrT="[Text]" custT="1"/>
      <dgm:spPr/>
      <dgm:t>
        <a:bodyPr/>
        <a:lstStyle/>
        <a:p>
          <a:r>
            <a:rPr lang="en-US" sz="2000" b="1" u="sng" dirty="0" smtClean="0">
              <a:solidFill>
                <a:srgbClr val="0070C0"/>
              </a:solidFill>
            </a:rPr>
            <a:t>DEMYELINATING</a:t>
          </a:r>
          <a:endParaRPr lang="en-US" sz="2000" b="1" u="sng" dirty="0">
            <a:solidFill>
              <a:srgbClr val="0070C0"/>
            </a:solidFill>
          </a:endParaRPr>
        </a:p>
      </dgm:t>
    </dgm:pt>
    <dgm:pt modelId="{21274113-2C70-454F-AE47-BDCAA0D6FD68}" type="parTrans" cxnId="{5DA51F8D-D600-4DA8-AE7A-47296149B17F}">
      <dgm:prSet/>
      <dgm:spPr/>
      <dgm:t>
        <a:bodyPr/>
        <a:lstStyle/>
        <a:p>
          <a:endParaRPr lang="en-US"/>
        </a:p>
      </dgm:t>
    </dgm:pt>
    <dgm:pt modelId="{79670E5B-6EBA-4539-9D48-1411CDB193DA}" type="sibTrans" cxnId="{5DA51F8D-D600-4DA8-AE7A-47296149B17F}">
      <dgm:prSet/>
      <dgm:spPr/>
      <dgm:t>
        <a:bodyPr/>
        <a:lstStyle/>
        <a:p>
          <a:endParaRPr lang="en-US"/>
        </a:p>
      </dgm:t>
    </dgm:pt>
    <dgm:pt modelId="{5F732CAE-549C-4B77-9AA9-E8E18A92148B}">
      <dgm:prSet phldrT="[Text]"/>
      <dgm:spPr/>
      <dgm:t>
        <a:bodyPr/>
        <a:lstStyle/>
        <a:p>
          <a:r>
            <a:rPr lang="en-US" dirty="0" smtClean="0"/>
            <a:t>UNIFORM</a:t>
          </a:r>
          <a:endParaRPr lang="en-US" dirty="0"/>
        </a:p>
      </dgm:t>
    </dgm:pt>
    <dgm:pt modelId="{61725C44-0B4D-4828-B272-7A41AC45916A}" type="parTrans" cxnId="{F45B01B1-74CF-4E5E-8D81-BB06E28BCC61}">
      <dgm:prSet/>
      <dgm:spPr/>
      <dgm:t>
        <a:bodyPr/>
        <a:lstStyle/>
        <a:p>
          <a:endParaRPr lang="en-US"/>
        </a:p>
      </dgm:t>
    </dgm:pt>
    <dgm:pt modelId="{084D4BAF-59E2-4BF7-98D4-CB000BEBB44B}" type="sibTrans" cxnId="{F45B01B1-74CF-4E5E-8D81-BB06E28BCC61}">
      <dgm:prSet/>
      <dgm:spPr/>
      <dgm:t>
        <a:bodyPr/>
        <a:lstStyle/>
        <a:p>
          <a:endParaRPr lang="en-US"/>
        </a:p>
      </dgm:t>
    </dgm:pt>
    <dgm:pt modelId="{90C5068E-B7F3-488E-AEAE-4BB0F956C6A7}">
      <dgm:prSet phldrT="[Text]"/>
      <dgm:spPr/>
      <dgm:t>
        <a:bodyPr/>
        <a:lstStyle/>
        <a:p>
          <a:r>
            <a:rPr lang="en-US" dirty="0" smtClean="0"/>
            <a:t>NON</a:t>
          </a:r>
          <a:r>
            <a:rPr lang="en-US" baseline="0" dirty="0" smtClean="0"/>
            <a:t> UNIFORM</a:t>
          </a:r>
          <a:endParaRPr lang="en-US" dirty="0"/>
        </a:p>
      </dgm:t>
    </dgm:pt>
    <dgm:pt modelId="{C0494508-6C60-42C4-8292-47F9AC1AA0B9}" type="parTrans" cxnId="{B16EFFCF-B682-4E82-B1CE-BE8A6B321FDE}">
      <dgm:prSet/>
      <dgm:spPr/>
      <dgm:t>
        <a:bodyPr/>
        <a:lstStyle/>
        <a:p>
          <a:endParaRPr lang="en-US"/>
        </a:p>
      </dgm:t>
    </dgm:pt>
    <dgm:pt modelId="{952B8B54-E220-4BEE-95D1-36320C5A17BE}" type="sibTrans" cxnId="{B16EFFCF-B682-4E82-B1CE-BE8A6B321FDE}">
      <dgm:prSet/>
      <dgm:spPr/>
      <dgm:t>
        <a:bodyPr/>
        <a:lstStyle/>
        <a:p>
          <a:endParaRPr lang="en-US"/>
        </a:p>
      </dgm:t>
    </dgm:pt>
    <dgm:pt modelId="{28AC468E-7ABD-4A1C-B925-F9C13598A90F}">
      <dgm:prSet phldrT="[Text]" custT="1"/>
      <dgm:spPr/>
      <dgm:t>
        <a:bodyPr/>
        <a:lstStyle/>
        <a:p>
          <a:endParaRPr lang="en-US" sz="1800" b="1" u="sng" dirty="0"/>
        </a:p>
      </dgm:t>
    </dgm:pt>
    <dgm:pt modelId="{256AA67B-CD60-45BC-B3B7-2DBDA3463E19}" type="parTrans" cxnId="{46A7DAFE-15D2-4A6E-8B0E-7DB48D0AAC37}">
      <dgm:prSet/>
      <dgm:spPr/>
      <dgm:t>
        <a:bodyPr/>
        <a:lstStyle/>
        <a:p>
          <a:endParaRPr lang="en-US"/>
        </a:p>
      </dgm:t>
    </dgm:pt>
    <dgm:pt modelId="{53750D49-F411-46F7-B930-DCDD9804178B}" type="sibTrans" cxnId="{46A7DAFE-15D2-4A6E-8B0E-7DB48D0AAC37}">
      <dgm:prSet/>
      <dgm:spPr/>
      <dgm:t>
        <a:bodyPr/>
        <a:lstStyle/>
        <a:p>
          <a:endParaRPr lang="en-US"/>
        </a:p>
      </dgm:t>
    </dgm:pt>
    <dgm:pt modelId="{602EBE18-CE73-43BD-97E9-B9D112E2C394}">
      <dgm:prSet phldrT="[Text]" custT="1"/>
      <dgm:spPr/>
      <dgm:t>
        <a:bodyPr/>
        <a:lstStyle/>
        <a:p>
          <a:pPr algn="l"/>
          <a:r>
            <a:rPr lang="en-US" sz="1600" b="1" dirty="0" smtClean="0">
              <a:solidFill>
                <a:srgbClr val="002060"/>
              </a:solidFill>
            </a:rPr>
            <a:t>HMSN</a:t>
          </a:r>
          <a:r>
            <a:rPr lang="en-US" sz="1600" b="1" baseline="0" dirty="0" smtClean="0">
              <a:solidFill>
                <a:srgbClr val="002060"/>
              </a:solidFill>
            </a:rPr>
            <a:t> – I</a:t>
          </a:r>
        </a:p>
        <a:p>
          <a:pPr algn="l"/>
          <a:r>
            <a:rPr lang="en-US" sz="1600" b="1" baseline="0" dirty="0" smtClean="0">
              <a:solidFill>
                <a:srgbClr val="002060"/>
              </a:solidFill>
            </a:rPr>
            <a:t>HMSN – III</a:t>
          </a:r>
        </a:p>
        <a:p>
          <a:pPr algn="l"/>
          <a:r>
            <a:rPr lang="en-US" sz="1600" b="1" baseline="0" dirty="0" smtClean="0">
              <a:solidFill>
                <a:srgbClr val="002060"/>
              </a:solidFill>
            </a:rPr>
            <a:t>REFSUM’S</a:t>
          </a:r>
        </a:p>
        <a:p>
          <a:pPr algn="l"/>
          <a:r>
            <a:rPr lang="en-US" sz="1400" b="1" baseline="0" dirty="0" smtClean="0">
              <a:solidFill>
                <a:srgbClr val="002060"/>
              </a:solidFill>
            </a:rPr>
            <a:t>KRABBE’S DISEASE </a:t>
          </a:r>
          <a:endParaRPr lang="en-US" sz="1400" b="1" dirty="0">
            <a:solidFill>
              <a:srgbClr val="002060"/>
            </a:solidFill>
          </a:endParaRPr>
        </a:p>
      </dgm:t>
    </dgm:pt>
    <dgm:pt modelId="{E116C920-5A7E-465D-A8D0-67F8AF6443A7}" type="parTrans" cxnId="{AC6EC725-2858-4FAF-8F1A-BB0AB748EC15}">
      <dgm:prSet/>
      <dgm:spPr/>
      <dgm:t>
        <a:bodyPr/>
        <a:lstStyle/>
        <a:p>
          <a:endParaRPr lang="en-US"/>
        </a:p>
      </dgm:t>
    </dgm:pt>
    <dgm:pt modelId="{33F51F9A-B238-45FE-89B5-8F07DDD35D14}" type="sibTrans" cxnId="{AC6EC725-2858-4FAF-8F1A-BB0AB748EC15}">
      <dgm:prSet/>
      <dgm:spPr/>
      <dgm:t>
        <a:bodyPr/>
        <a:lstStyle/>
        <a:p>
          <a:endParaRPr lang="en-US"/>
        </a:p>
      </dgm:t>
    </dgm:pt>
    <dgm:pt modelId="{62AF8CA9-47F8-4C33-A781-2D61509814F2}">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endParaRPr lang="en-US" sz="1800" b="1" u="sng" dirty="0" smtClean="0"/>
        </a:p>
        <a:p>
          <a:pPr defTabSz="800100">
            <a:lnSpc>
              <a:spcPct val="90000"/>
            </a:lnSpc>
            <a:spcBef>
              <a:spcPct val="0"/>
            </a:spcBef>
            <a:spcAft>
              <a:spcPct val="35000"/>
            </a:spcAft>
          </a:pPr>
          <a:endParaRPr lang="en-US" sz="1800" dirty="0"/>
        </a:p>
      </dgm:t>
    </dgm:pt>
    <dgm:pt modelId="{BA1E09C8-7614-407B-821D-D71F5EBEA797}" type="parTrans" cxnId="{8EA6E94A-B47D-4AAE-9704-7E873941321B}">
      <dgm:prSet/>
      <dgm:spPr/>
      <dgm:t>
        <a:bodyPr/>
        <a:lstStyle/>
        <a:p>
          <a:endParaRPr lang="en-US"/>
        </a:p>
      </dgm:t>
    </dgm:pt>
    <dgm:pt modelId="{9B734771-B8B6-4728-A00F-F37A9817FC49}" type="sibTrans" cxnId="{8EA6E94A-B47D-4AAE-9704-7E873941321B}">
      <dgm:prSet/>
      <dgm:spPr/>
      <dgm:t>
        <a:bodyPr/>
        <a:lstStyle/>
        <a:p>
          <a:endParaRPr lang="en-US"/>
        </a:p>
      </dgm:t>
    </dgm:pt>
    <dgm:pt modelId="{A79CDEF4-1B6F-4674-91F4-6C548FBBBD19}">
      <dgm:prSet phldrT="[Text]" custT="1"/>
      <dgm:spPr/>
      <dgm:t>
        <a:bodyPr/>
        <a:lstStyle/>
        <a:p>
          <a:pPr algn="l"/>
          <a:r>
            <a:rPr lang="en-US" sz="2400" b="1" u="sng" dirty="0" smtClean="0">
              <a:solidFill>
                <a:srgbClr val="002060"/>
              </a:solidFill>
            </a:rPr>
            <a:t>ACUTE</a:t>
          </a:r>
        </a:p>
        <a:p>
          <a:pPr algn="l"/>
          <a:r>
            <a:rPr lang="en-US" sz="1600" b="1" dirty="0" smtClean="0">
              <a:solidFill>
                <a:srgbClr val="002060"/>
              </a:solidFill>
            </a:rPr>
            <a:t>     AIDP</a:t>
          </a:r>
        </a:p>
        <a:p>
          <a:pPr algn="l"/>
          <a:r>
            <a:rPr lang="en-US" sz="1600" b="1" dirty="0" smtClean="0">
              <a:solidFill>
                <a:srgbClr val="002060"/>
              </a:solidFill>
            </a:rPr>
            <a:t>     DIPHTHERIA</a:t>
          </a:r>
        </a:p>
        <a:p>
          <a:pPr algn="l"/>
          <a:r>
            <a:rPr lang="en-US" sz="1600" b="1" dirty="0" smtClean="0">
              <a:solidFill>
                <a:srgbClr val="002060"/>
              </a:solidFill>
            </a:rPr>
            <a:t>     ACUTE ARSENIC</a:t>
          </a:r>
        </a:p>
      </dgm:t>
    </dgm:pt>
    <dgm:pt modelId="{5D5A759C-DE53-4A7A-BBE0-38B004E40EA9}" type="parTrans" cxnId="{03F46543-23EE-4C20-A7D3-0DBC6A51711B}">
      <dgm:prSet/>
      <dgm:spPr/>
      <dgm:t>
        <a:bodyPr/>
        <a:lstStyle/>
        <a:p>
          <a:endParaRPr lang="en-US"/>
        </a:p>
      </dgm:t>
    </dgm:pt>
    <dgm:pt modelId="{EBF81C78-01BF-4C74-81EE-A450EE4FDA4D}" type="sibTrans" cxnId="{03F46543-23EE-4C20-A7D3-0DBC6A51711B}">
      <dgm:prSet/>
      <dgm:spPr/>
      <dgm:t>
        <a:bodyPr/>
        <a:lstStyle/>
        <a:p>
          <a:endParaRPr lang="en-US"/>
        </a:p>
      </dgm:t>
    </dgm:pt>
    <dgm:pt modelId="{2C1E3CF0-9707-4BAC-A1F5-7E23B29FBBCA}">
      <dgm:prSet/>
      <dgm:spPr/>
      <dgm:t>
        <a:bodyPr/>
        <a:lstStyle/>
        <a:p>
          <a:r>
            <a:rPr lang="en-US" b="1" u="sng" dirty="0" smtClean="0">
              <a:solidFill>
                <a:srgbClr val="002060"/>
              </a:solidFill>
            </a:rPr>
            <a:t>SUBACUTE TO CHRONIC</a:t>
          </a:r>
        </a:p>
        <a:p>
          <a:r>
            <a:rPr lang="en-US" b="1" u="sng" dirty="0" smtClean="0">
              <a:solidFill>
                <a:srgbClr val="002060"/>
              </a:solidFill>
            </a:rPr>
            <a:t>CIDP AND VARIANTS</a:t>
          </a:r>
        </a:p>
        <a:p>
          <a:endParaRPr lang="en-US" dirty="0"/>
        </a:p>
      </dgm:t>
    </dgm:pt>
    <dgm:pt modelId="{48061241-50CB-4A12-8C90-589C2A975E0E}" type="parTrans" cxnId="{142863F4-3183-4086-9430-6E73564E698B}">
      <dgm:prSet/>
      <dgm:spPr/>
      <dgm:t>
        <a:bodyPr/>
        <a:lstStyle/>
        <a:p>
          <a:endParaRPr lang="en-US"/>
        </a:p>
      </dgm:t>
    </dgm:pt>
    <dgm:pt modelId="{4FBDDA03-77B1-4CE1-8D1E-0E47BBD9FEC3}" type="sibTrans" cxnId="{142863F4-3183-4086-9430-6E73564E698B}">
      <dgm:prSet/>
      <dgm:spPr/>
      <dgm:t>
        <a:bodyPr/>
        <a:lstStyle/>
        <a:p>
          <a:endParaRPr lang="en-US"/>
        </a:p>
      </dgm:t>
    </dgm:pt>
    <dgm:pt modelId="{CEF110D5-BAD1-4E2F-8DE5-7DF1547D3C36}" type="pres">
      <dgm:prSet presAssocID="{D7231047-D44C-4308-BAEA-2F807D39F9AF}" presName="theList" presStyleCnt="0">
        <dgm:presLayoutVars>
          <dgm:dir/>
          <dgm:animLvl val="lvl"/>
          <dgm:resizeHandles val="exact"/>
        </dgm:presLayoutVars>
      </dgm:prSet>
      <dgm:spPr/>
      <dgm:t>
        <a:bodyPr/>
        <a:lstStyle/>
        <a:p>
          <a:endParaRPr lang="en-US"/>
        </a:p>
      </dgm:t>
    </dgm:pt>
    <dgm:pt modelId="{E1C5BD9F-9E49-4251-99A2-836E3694FDB4}" type="pres">
      <dgm:prSet presAssocID="{6CDBD0E0-3BDC-4441-889D-5D5DBD924940}" presName="compNode" presStyleCnt="0"/>
      <dgm:spPr/>
    </dgm:pt>
    <dgm:pt modelId="{947BDED5-28C5-4148-A26C-E4CDEDF96CBC}" type="pres">
      <dgm:prSet presAssocID="{6CDBD0E0-3BDC-4441-889D-5D5DBD924940}" presName="aNode" presStyleLbl="bgShp" presStyleIdx="0" presStyleCnt="3" custScaleX="146636"/>
      <dgm:spPr/>
      <dgm:t>
        <a:bodyPr/>
        <a:lstStyle/>
        <a:p>
          <a:endParaRPr lang="en-US"/>
        </a:p>
      </dgm:t>
    </dgm:pt>
    <dgm:pt modelId="{1478361B-9928-439C-8F22-A9E1A3664318}" type="pres">
      <dgm:prSet presAssocID="{6CDBD0E0-3BDC-4441-889D-5D5DBD924940}" presName="textNode" presStyleLbl="bgShp" presStyleIdx="0" presStyleCnt="3"/>
      <dgm:spPr/>
      <dgm:t>
        <a:bodyPr/>
        <a:lstStyle/>
        <a:p>
          <a:endParaRPr lang="en-US"/>
        </a:p>
      </dgm:t>
    </dgm:pt>
    <dgm:pt modelId="{426B9CAC-FE13-4B67-BEC2-2617A3D501CF}" type="pres">
      <dgm:prSet presAssocID="{6CDBD0E0-3BDC-4441-889D-5D5DBD924940}" presName="compChildNode" presStyleCnt="0"/>
      <dgm:spPr/>
    </dgm:pt>
    <dgm:pt modelId="{59CE637F-7A17-4267-8D20-F4057AF3CAE9}" type="pres">
      <dgm:prSet presAssocID="{6CDBD0E0-3BDC-4441-889D-5D5DBD924940}" presName="theInnerList" presStyleCnt="0"/>
      <dgm:spPr/>
    </dgm:pt>
    <dgm:pt modelId="{EA938A4A-C442-4F79-BDFC-24681F416F2D}" type="pres">
      <dgm:prSet presAssocID="{5F732CAE-549C-4B77-9AA9-E8E18A92148B}" presName="childNode" presStyleLbl="node1" presStyleIdx="0" presStyleCnt="5">
        <dgm:presLayoutVars>
          <dgm:bulletEnabled val="1"/>
        </dgm:presLayoutVars>
      </dgm:prSet>
      <dgm:spPr/>
      <dgm:t>
        <a:bodyPr/>
        <a:lstStyle/>
        <a:p>
          <a:endParaRPr lang="en-US"/>
        </a:p>
      </dgm:t>
    </dgm:pt>
    <dgm:pt modelId="{94FF9C3C-D0F6-4D22-AA1F-F08EF09C9FC1}" type="pres">
      <dgm:prSet presAssocID="{5F732CAE-549C-4B77-9AA9-E8E18A92148B}" presName="aSpace2" presStyleCnt="0"/>
      <dgm:spPr/>
    </dgm:pt>
    <dgm:pt modelId="{BE988D13-18F9-45C5-A42B-411F67BA1F79}" type="pres">
      <dgm:prSet presAssocID="{90C5068E-B7F3-488E-AEAE-4BB0F956C6A7}" presName="childNode" presStyleLbl="node1" presStyleIdx="1" presStyleCnt="5">
        <dgm:presLayoutVars>
          <dgm:bulletEnabled val="1"/>
        </dgm:presLayoutVars>
      </dgm:prSet>
      <dgm:spPr/>
      <dgm:t>
        <a:bodyPr/>
        <a:lstStyle/>
        <a:p>
          <a:endParaRPr lang="en-US"/>
        </a:p>
      </dgm:t>
    </dgm:pt>
    <dgm:pt modelId="{E8B18138-55EE-42B0-A500-6CE1CBEED386}" type="pres">
      <dgm:prSet presAssocID="{6CDBD0E0-3BDC-4441-889D-5D5DBD924940}" presName="aSpace" presStyleCnt="0"/>
      <dgm:spPr/>
    </dgm:pt>
    <dgm:pt modelId="{56398D96-8B47-478A-AAE6-6F4E5A8D970E}" type="pres">
      <dgm:prSet presAssocID="{28AC468E-7ABD-4A1C-B925-F9C13598A90F}" presName="compNode" presStyleCnt="0"/>
      <dgm:spPr/>
    </dgm:pt>
    <dgm:pt modelId="{625F8D9D-F68D-4690-8C75-53EE677B2488}" type="pres">
      <dgm:prSet presAssocID="{28AC468E-7ABD-4A1C-B925-F9C13598A90F}" presName="aNode" presStyleLbl="bgShp" presStyleIdx="1" presStyleCnt="3" custLinFactNeighborX="3358" custLinFactNeighborY="-625"/>
      <dgm:spPr/>
      <dgm:t>
        <a:bodyPr/>
        <a:lstStyle/>
        <a:p>
          <a:endParaRPr lang="en-US"/>
        </a:p>
      </dgm:t>
    </dgm:pt>
    <dgm:pt modelId="{D622FD2D-A8F1-447C-A073-95A53DE5427F}" type="pres">
      <dgm:prSet presAssocID="{28AC468E-7ABD-4A1C-B925-F9C13598A90F}" presName="textNode" presStyleLbl="bgShp" presStyleIdx="1" presStyleCnt="3"/>
      <dgm:spPr/>
      <dgm:t>
        <a:bodyPr/>
        <a:lstStyle/>
        <a:p>
          <a:endParaRPr lang="en-US"/>
        </a:p>
      </dgm:t>
    </dgm:pt>
    <dgm:pt modelId="{911A76B2-3B1F-416E-AF08-177D164E6F93}" type="pres">
      <dgm:prSet presAssocID="{28AC468E-7ABD-4A1C-B925-F9C13598A90F}" presName="compChildNode" presStyleCnt="0"/>
      <dgm:spPr/>
    </dgm:pt>
    <dgm:pt modelId="{39F91D71-1200-4CC9-A7FB-A02032AC9F7D}" type="pres">
      <dgm:prSet presAssocID="{28AC468E-7ABD-4A1C-B925-F9C13598A90F}" presName="theInnerList" presStyleCnt="0"/>
      <dgm:spPr/>
    </dgm:pt>
    <dgm:pt modelId="{D7BD49D2-5693-490A-8A47-4EA73D148238}" type="pres">
      <dgm:prSet presAssocID="{602EBE18-CE73-43BD-97E9-B9D112E2C394}" presName="childNode" presStyleLbl="node1" presStyleIdx="2" presStyleCnt="5" custScaleX="118267" custScaleY="56807" custLinFactNeighborX="4286" custLinFactNeighborY="-24413">
        <dgm:presLayoutVars>
          <dgm:bulletEnabled val="1"/>
        </dgm:presLayoutVars>
      </dgm:prSet>
      <dgm:spPr/>
      <dgm:t>
        <a:bodyPr/>
        <a:lstStyle/>
        <a:p>
          <a:endParaRPr lang="en-US"/>
        </a:p>
      </dgm:t>
    </dgm:pt>
    <dgm:pt modelId="{EBEAFB84-94F2-440E-9963-C4CD363135B4}" type="pres">
      <dgm:prSet presAssocID="{28AC468E-7ABD-4A1C-B925-F9C13598A90F}" presName="aSpace" presStyleCnt="0"/>
      <dgm:spPr/>
    </dgm:pt>
    <dgm:pt modelId="{DE67CC7D-B5CC-41C9-BF82-327F0F561112}" type="pres">
      <dgm:prSet presAssocID="{62AF8CA9-47F8-4C33-A781-2D61509814F2}" presName="compNode" presStyleCnt="0"/>
      <dgm:spPr/>
    </dgm:pt>
    <dgm:pt modelId="{726E248A-0417-40C9-9536-103851C5CFE2}" type="pres">
      <dgm:prSet presAssocID="{62AF8CA9-47F8-4C33-A781-2D61509814F2}" presName="aNode" presStyleLbl="bgShp" presStyleIdx="2" presStyleCnt="3" custScaleX="115401" custLinFactNeighborX="1534" custLinFactNeighborY="-625"/>
      <dgm:spPr/>
      <dgm:t>
        <a:bodyPr/>
        <a:lstStyle/>
        <a:p>
          <a:endParaRPr lang="en-US"/>
        </a:p>
      </dgm:t>
    </dgm:pt>
    <dgm:pt modelId="{3ED77C3E-91D2-4B90-92F2-1F897714D9F8}" type="pres">
      <dgm:prSet presAssocID="{62AF8CA9-47F8-4C33-A781-2D61509814F2}" presName="textNode" presStyleLbl="bgShp" presStyleIdx="2" presStyleCnt="3"/>
      <dgm:spPr/>
      <dgm:t>
        <a:bodyPr/>
        <a:lstStyle/>
        <a:p>
          <a:endParaRPr lang="en-US"/>
        </a:p>
      </dgm:t>
    </dgm:pt>
    <dgm:pt modelId="{BEB75EC1-D8AE-4EBA-BACC-C20F4644863C}" type="pres">
      <dgm:prSet presAssocID="{62AF8CA9-47F8-4C33-A781-2D61509814F2}" presName="compChildNode" presStyleCnt="0"/>
      <dgm:spPr/>
    </dgm:pt>
    <dgm:pt modelId="{2156CD0B-AEB8-4C7C-A27E-B2A6A3659149}" type="pres">
      <dgm:prSet presAssocID="{62AF8CA9-47F8-4C33-A781-2D61509814F2}" presName="theInnerList" presStyleCnt="0"/>
      <dgm:spPr/>
    </dgm:pt>
    <dgm:pt modelId="{2CEE83E9-0ADD-47D5-B46A-5F90106643DA}" type="pres">
      <dgm:prSet presAssocID="{A79CDEF4-1B6F-4674-91F4-6C548FBBBD19}" presName="childNode" presStyleLbl="node1" presStyleIdx="3" presStyleCnt="5" custScaleX="142799" custScaleY="85289" custLinFactY="-38184" custLinFactNeighborX="-451" custLinFactNeighborY="-100000">
        <dgm:presLayoutVars>
          <dgm:bulletEnabled val="1"/>
        </dgm:presLayoutVars>
      </dgm:prSet>
      <dgm:spPr/>
      <dgm:t>
        <a:bodyPr/>
        <a:lstStyle/>
        <a:p>
          <a:endParaRPr lang="en-US"/>
        </a:p>
      </dgm:t>
    </dgm:pt>
    <dgm:pt modelId="{57F92703-A8FF-44CC-B017-56F224DFC389}" type="pres">
      <dgm:prSet presAssocID="{A79CDEF4-1B6F-4674-91F4-6C548FBBBD19}" presName="aSpace2" presStyleCnt="0"/>
      <dgm:spPr/>
    </dgm:pt>
    <dgm:pt modelId="{DCD65172-8B91-48B6-B1D1-4CFFB8892F9B}" type="pres">
      <dgm:prSet presAssocID="{2C1E3CF0-9707-4BAC-A1F5-7E23B29FBBCA}" presName="childNode" presStyleLbl="node1" presStyleIdx="4" presStyleCnt="5" custScaleX="134923" custLinFactY="-21389" custLinFactNeighborX="-24" custLinFactNeighborY="-100000">
        <dgm:presLayoutVars>
          <dgm:bulletEnabled val="1"/>
        </dgm:presLayoutVars>
      </dgm:prSet>
      <dgm:spPr/>
      <dgm:t>
        <a:bodyPr/>
        <a:lstStyle/>
        <a:p>
          <a:endParaRPr lang="en-US"/>
        </a:p>
      </dgm:t>
    </dgm:pt>
  </dgm:ptLst>
  <dgm:cxnLst>
    <dgm:cxn modelId="{66B61346-692E-4B28-816B-91C82AEA38A5}" type="presOf" srcId="{5F732CAE-549C-4B77-9AA9-E8E18A92148B}" destId="{EA938A4A-C442-4F79-BDFC-24681F416F2D}" srcOrd="0" destOrd="0" presId="urn:microsoft.com/office/officeart/2005/8/layout/lProcess2"/>
    <dgm:cxn modelId="{BDCDAD5D-77BC-4F92-A297-995836EF0064}" type="presOf" srcId="{602EBE18-CE73-43BD-97E9-B9D112E2C394}" destId="{D7BD49D2-5693-490A-8A47-4EA73D148238}" srcOrd="0" destOrd="0" presId="urn:microsoft.com/office/officeart/2005/8/layout/lProcess2"/>
    <dgm:cxn modelId="{76597157-68F5-4348-A9F5-224F942E3242}" type="presOf" srcId="{28AC468E-7ABD-4A1C-B925-F9C13598A90F}" destId="{625F8D9D-F68D-4690-8C75-53EE677B2488}" srcOrd="0" destOrd="0" presId="urn:microsoft.com/office/officeart/2005/8/layout/lProcess2"/>
    <dgm:cxn modelId="{F45B01B1-74CF-4E5E-8D81-BB06E28BCC61}" srcId="{6CDBD0E0-3BDC-4441-889D-5D5DBD924940}" destId="{5F732CAE-549C-4B77-9AA9-E8E18A92148B}" srcOrd="0" destOrd="0" parTransId="{61725C44-0B4D-4828-B272-7A41AC45916A}" sibTransId="{084D4BAF-59E2-4BF7-98D4-CB000BEBB44B}"/>
    <dgm:cxn modelId="{BF16F9C8-AEF4-45E5-BF7E-89DC2B03B31F}" type="presOf" srcId="{62AF8CA9-47F8-4C33-A781-2D61509814F2}" destId="{726E248A-0417-40C9-9536-103851C5CFE2}" srcOrd="0" destOrd="0" presId="urn:microsoft.com/office/officeart/2005/8/layout/lProcess2"/>
    <dgm:cxn modelId="{142863F4-3183-4086-9430-6E73564E698B}" srcId="{62AF8CA9-47F8-4C33-A781-2D61509814F2}" destId="{2C1E3CF0-9707-4BAC-A1F5-7E23B29FBBCA}" srcOrd="1" destOrd="0" parTransId="{48061241-50CB-4A12-8C90-589C2A975E0E}" sibTransId="{4FBDDA03-77B1-4CE1-8D1E-0E47BBD9FEC3}"/>
    <dgm:cxn modelId="{417E91F4-17E3-4D8F-A92C-7C39F5D509C4}" type="presOf" srcId="{A79CDEF4-1B6F-4674-91F4-6C548FBBBD19}" destId="{2CEE83E9-0ADD-47D5-B46A-5F90106643DA}" srcOrd="0" destOrd="0" presId="urn:microsoft.com/office/officeart/2005/8/layout/lProcess2"/>
    <dgm:cxn modelId="{B16EFFCF-B682-4E82-B1CE-BE8A6B321FDE}" srcId="{6CDBD0E0-3BDC-4441-889D-5D5DBD924940}" destId="{90C5068E-B7F3-488E-AEAE-4BB0F956C6A7}" srcOrd="1" destOrd="0" parTransId="{C0494508-6C60-42C4-8292-47F9AC1AA0B9}" sibTransId="{952B8B54-E220-4BEE-95D1-36320C5A17BE}"/>
    <dgm:cxn modelId="{04348F04-F3BD-48E5-A164-F1E8DA6F2FA8}" type="presOf" srcId="{6CDBD0E0-3BDC-4441-889D-5D5DBD924940}" destId="{1478361B-9928-439C-8F22-A9E1A3664318}" srcOrd="1" destOrd="0" presId="urn:microsoft.com/office/officeart/2005/8/layout/lProcess2"/>
    <dgm:cxn modelId="{46A7DAFE-15D2-4A6E-8B0E-7DB48D0AAC37}" srcId="{D7231047-D44C-4308-BAEA-2F807D39F9AF}" destId="{28AC468E-7ABD-4A1C-B925-F9C13598A90F}" srcOrd="1" destOrd="0" parTransId="{256AA67B-CD60-45BC-B3B7-2DBDA3463E19}" sibTransId="{53750D49-F411-46F7-B930-DCDD9804178B}"/>
    <dgm:cxn modelId="{8EA6E94A-B47D-4AAE-9704-7E873941321B}" srcId="{D7231047-D44C-4308-BAEA-2F807D39F9AF}" destId="{62AF8CA9-47F8-4C33-A781-2D61509814F2}" srcOrd="2" destOrd="0" parTransId="{BA1E09C8-7614-407B-821D-D71F5EBEA797}" sibTransId="{9B734771-B8B6-4728-A00F-F37A9817FC49}"/>
    <dgm:cxn modelId="{0FF8DD37-D593-4BA4-B8B0-00206B21B6DB}" type="presOf" srcId="{62AF8CA9-47F8-4C33-A781-2D61509814F2}" destId="{3ED77C3E-91D2-4B90-92F2-1F897714D9F8}" srcOrd="1" destOrd="0" presId="urn:microsoft.com/office/officeart/2005/8/layout/lProcess2"/>
    <dgm:cxn modelId="{824A23E9-2FDD-4A56-AE7B-28D3ABE74E46}" type="presOf" srcId="{D7231047-D44C-4308-BAEA-2F807D39F9AF}" destId="{CEF110D5-BAD1-4E2F-8DE5-7DF1547D3C36}" srcOrd="0" destOrd="0" presId="urn:microsoft.com/office/officeart/2005/8/layout/lProcess2"/>
    <dgm:cxn modelId="{AC6EC725-2858-4FAF-8F1A-BB0AB748EC15}" srcId="{28AC468E-7ABD-4A1C-B925-F9C13598A90F}" destId="{602EBE18-CE73-43BD-97E9-B9D112E2C394}" srcOrd="0" destOrd="0" parTransId="{E116C920-5A7E-465D-A8D0-67F8AF6443A7}" sibTransId="{33F51F9A-B238-45FE-89B5-8F07DDD35D14}"/>
    <dgm:cxn modelId="{F670ABB2-533C-4FF0-B1AE-1855A8E15713}" type="presOf" srcId="{90C5068E-B7F3-488E-AEAE-4BB0F956C6A7}" destId="{BE988D13-18F9-45C5-A42B-411F67BA1F79}" srcOrd="0" destOrd="0" presId="urn:microsoft.com/office/officeart/2005/8/layout/lProcess2"/>
    <dgm:cxn modelId="{03F46543-23EE-4C20-A7D3-0DBC6A51711B}" srcId="{62AF8CA9-47F8-4C33-A781-2D61509814F2}" destId="{A79CDEF4-1B6F-4674-91F4-6C548FBBBD19}" srcOrd="0" destOrd="0" parTransId="{5D5A759C-DE53-4A7A-BBE0-38B004E40EA9}" sibTransId="{EBF81C78-01BF-4C74-81EE-A450EE4FDA4D}"/>
    <dgm:cxn modelId="{1C7CCA6E-94F3-4668-AD4A-2756FD2DEB38}" type="presOf" srcId="{28AC468E-7ABD-4A1C-B925-F9C13598A90F}" destId="{D622FD2D-A8F1-447C-A073-95A53DE5427F}" srcOrd="1" destOrd="0" presId="urn:microsoft.com/office/officeart/2005/8/layout/lProcess2"/>
    <dgm:cxn modelId="{5DA51F8D-D600-4DA8-AE7A-47296149B17F}" srcId="{D7231047-D44C-4308-BAEA-2F807D39F9AF}" destId="{6CDBD0E0-3BDC-4441-889D-5D5DBD924940}" srcOrd="0" destOrd="0" parTransId="{21274113-2C70-454F-AE47-BDCAA0D6FD68}" sibTransId="{79670E5B-6EBA-4539-9D48-1411CDB193DA}"/>
    <dgm:cxn modelId="{6F9D2156-065F-40E8-85C4-FDDB9B53E55C}" type="presOf" srcId="{6CDBD0E0-3BDC-4441-889D-5D5DBD924940}" destId="{947BDED5-28C5-4148-A26C-E4CDEDF96CBC}" srcOrd="0" destOrd="0" presId="urn:microsoft.com/office/officeart/2005/8/layout/lProcess2"/>
    <dgm:cxn modelId="{AA9AD501-5E32-473E-B199-EB4BE84F0A25}" type="presOf" srcId="{2C1E3CF0-9707-4BAC-A1F5-7E23B29FBBCA}" destId="{DCD65172-8B91-48B6-B1D1-4CFFB8892F9B}" srcOrd="0" destOrd="0" presId="urn:microsoft.com/office/officeart/2005/8/layout/lProcess2"/>
    <dgm:cxn modelId="{F888BB58-2FD6-45B0-9971-F08C77FA4E4E}" type="presParOf" srcId="{CEF110D5-BAD1-4E2F-8DE5-7DF1547D3C36}" destId="{E1C5BD9F-9E49-4251-99A2-836E3694FDB4}" srcOrd="0" destOrd="0" presId="urn:microsoft.com/office/officeart/2005/8/layout/lProcess2"/>
    <dgm:cxn modelId="{F1604094-A2B5-40FD-BC06-DC1EC12BBC57}" type="presParOf" srcId="{E1C5BD9F-9E49-4251-99A2-836E3694FDB4}" destId="{947BDED5-28C5-4148-A26C-E4CDEDF96CBC}" srcOrd="0" destOrd="0" presId="urn:microsoft.com/office/officeart/2005/8/layout/lProcess2"/>
    <dgm:cxn modelId="{B9BBB2E8-0097-43F6-B49A-684C4053A481}" type="presParOf" srcId="{E1C5BD9F-9E49-4251-99A2-836E3694FDB4}" destId="{1478361B-9928-439C-8F22-A9E1A3664318}" srcOrd="1" destOrd="0" presId="urn:microsoft.com/office/officeart/2005/8/layout/lProcess2"/>
    <dgm:cxn modelId="{83708B4E-39FF-45A7-9C53-E5DEC5297010}" type="presParOf" srcId="{E1C5BD9F-9E49-4251-99A2-836E3694FDB4}" destId="{426B9CAC-FE13-4B67-BEC2-2617A3D501CF}" srcOrd="2" destOrd="0" presId="urn:microsoft.com/office/officeart/2005/8/layout/lProcess2"/>
    <dgm:cxn modelId="{5F4E3C2B-0F86-43D1-A076-84B9AD14739A}" type="presParOf" srcId="{426B9CAC-FE13-4B67-BEC2-2617A3D501CF}" destId="{59CE637F-7A17-4267-8D20-F4057AF3CAE9}" srcOrd="0" destOrd="0" presId="urn:microsoft.com/office/officeart/2005/8/layout/lProcess2"/>
    <dgm:cxn modelId="{EC3E3796-7B43-41E7-8EA3-D723255FFFB4}" type="presParOf" srcId="{59CE637F-7A17-4267-8D20-F4057AF3CAE9}" destId="{EA938A4A-C442-4F79-BDFC-24681F416F2D}" srcOrd="0" destOrd="0" presId="urn:microsoft.com/office/officeart/2005/8/layout/lProcess2"/>
    <dgm:cxn modelId="{C5521D4F-0C8B-47E4-BCF5-5735D5D2AF3E}" type="presParOf" srcId="{59CE637F-7A17-4267-8D20-F4057AF3CAE9}" destId="{94FF9C3C-D0F6-4D22-AA1F-F08EF09C9FC1}" srcOrd="1" destOrd="0" presId="urn:microsoft.com/office/officeart/2005/8/layout/lProcess2"/>
    <dgm:cxn modelId="{C6EB24D6-4BC7-4290-B022-BBC78C1C72FE}" type="presParOf" srcId="{59CE637F-7A17-4267-8D20-F4057AF3CAE9}" destId="{BE988D13-18F9-45C5-A42B-411F67BA1F79}" srcOrd="2" destOrd="0" presId="urn:microsoft.com/office/officeart/2005/8/layout/lProcess2"/>
    <dgm:cxn modelId="{8EFB78B9-442E-4BDC-AB3B-A711FF8945BC}" type="presParOf" srcId="{CEF110D5-BAD1-4E2F-8DE5-7DF1547D3C36}" destId="{E8B18138-55EE-42B0-A500-6CE1CBEED386}" srcOrd="1" destOrd="0" presId="urn:microsoft.com/office/officeart/2005/8/layout/lProcess2"/>
    <dgm:cxn modelId="{F90E9654-F6FB-45A7-A067-E1CBE57E0934}" type="presParOf" srcId="{CEF110D5-BAD1-4E2F-8DE5-7DF1547D3C36}" destId="{56398D96-8B47-478A-AAE6-6F4E5A8D970E}" srcOrd="2" destOrd="0" presId="urn:microsoft.com/office/officeart/2005/8/layout/lProcess2"/>
    <dgm:cxn modelId="{37978BCD-00E5-4758-A850-AE256E92A559}" type="presParOf" srcId="{56398D96-8B47-478A-AAE6-6F4E5A8D970E}" destId="{625F8D9D-F68D-4690-8C75-53EE677B2488}" srcOrd="0" destOrd="0" presId="urn:microsoft.com/office/officeart/2005/8/layout/lProcess2"/>
    <dgm:cxn modelId="{A301D82E-864C-41E7-A723-A13763D4D893}" type="presParOf" srcId="{56398D96-8B47-478A-AAE6-6F4E5A8D970E}" destId="{D622FD2D-A8F1-447C-A073-95A53DE5427F}" srcOrd="1" destOrd="0" presId="urn:microsoft.com/office/officeart/2005/8/layout/lProcess2"/>
    <dgm:cxn modelId="{E95D50B5-B66A-4C53-896A-22584F53AC38}" type="presParOf" srcId="{56398D96-8B47-478A-AAE6-6F4E5A8D970E}" destId="{911A76B2-3B1F-416E-AF08-177D164E6F93}" srcOrd="2" destOrd="0" presId="urn:microsoft.com/office/officeart/2005/8/layout/lProcess2"/>
    <dgm:cxn modelId="{194630C9-A4AD-4810-95A8-C0917D9E628B}" type="presParOf" srcId="{911A76B2-3B1F-416E-AF08-177D164E6F93}" destId="{39F91D71-1200-4CC9-A7FB-A02032AC9F7D}" srcOrd="0" destOrd="0" presId="urn:microsoft.com/office/officeart/2005/8/layout/lProcess2"/>
    <dgm:cxn modelId="{2AE73D73-9A9B-4B1C-9041-C22444338B3C}" type="presParOf" srcId="{39F91D71-1200-4CC9-A7FB-A02032AC9F7D}" destId="{D7BD49D2-5693-490A-8A47-4EA73D148238}" srcOrd="0" destOrd="0" presId="urn:microsoft.com/office/officeart/2005/8/layout/lProcess2"/>
    <dgm:cxn modelId="{AC6C3E2F-61F9-4B6D-BB5E-CD611B686382}" type="presParOf" srcId="{CEF110D5-BAD1-4E2F-8DE5-7DF1547D3C36}" destId="{EBEAFB84-94F2-440E-9963-C4CD363135B4}" srcOrd="3" destOrd="0" presId="urn:microsoft.com/office/officeart/2005/8/layout/lProcess2"/>
    <dgm:cxn modelId="{DF2F8664-8526-46DD-B829-C58AC31F2FF7}" type="presParOf" srcId="{CEF110D5-BAD1-4E2F-8DE5-7DF1547D3C36}" destId="{DE67CC7D-B5CC-41C9-BF82-327F0F561112}" srcOrd="4" destOrd="0" presId="urn:microsoft.com/office/officeart/2005/8/layout/lProcess2"/>
    <dgm:cxn modelId="{B4564BB5-A232-4BD0-A6AD-B02CD5D7BB33}" type="presParOf" srcId="{DE67CC7D-B5CC-41C9-BF82-327F0F561112}" destId="{726E248A-0417-40C9-9536-103851C5CFE2}" srcOrd="0" destOrd="0" presId="urn:microsoft.com/office/officeart/2005/8/layout/lProcess2"/>
    <dgm:cxn modelId="{B974EDD6-8766-468B-97D8-96DAB00C3B6A}" type="presParOf" srcId="{DE67CC7D-B5CC-41C9-BF82-327F0F561112}" destId="{3ED77C3E-91D2-4B90-92F2-1F897714D9F8}" srcOrd="1" destOrd="0" presId="urn:microsoft.com/office/officeart/2005/8/layout/lProcess2"/>
    <dgm:cxn modelId="{346207CD-3926-4520-9791-8E6D04F9963F}" type="presParOf" srcId="{DE67CC7D-B5CC-41C9-BF82-327F0F561112}" destId="{BEB75EC1-D8AE-4EBA-BACC-C20F4644863C}" srcOrd="2" destOrd="0" presId="urn:microsoft.com/office/officeart/2005/8/layout/lProcess2"/>
    <dgm:cxn modelId="{7FFDC285-00A5-40BC-BB24-D527F8694C5A}" type="presParOf" srcId="{BEB75EC1-D8AE-4EBA-BACC-C20F4644863C}" destId="{2156CD0B-AEB8-4C7C-A27E-B2A6A3659149}" srcOrd="0" destOrd="0" presId="urn:microsoft.com/office/officeart/2005/8/layout/lProcess2"/>
    <dgm:cxn modelId="{B3EA0781-F4CA-41CE-9CDA-1E2E62D1A0F3}" type="presParOf" srcId="{2156CD0B-AEB8-4C7C-A27E-B2A6A3659149}" destId="{2CEE83E9-0ADD-47D5-B46A-5F90106643DA}" srcOrd="0" destOrd="0" presId="urn:microsoft.com/office/officeart/2005/8/layout/lProcess2"/>
    <dgm:cxn modelId="{097064FE-0100-4101-80FC-C6E15C0BFD7A}" type="presParOf" srcId="{2156CD0B-AEB8-4C7C-A27E-B2A6A3659149}" destId="{57F92703-A8FF-44CC-B017-56F224DFC389}" srcOrd="1" destOrd="0" presId="urn:microsoft.com/office/officeart/2005/8/layout/lProcess2"/>
    <dgm:cxn modelId="{53449209-F22E-4B8F-8726-23111A2AA65B}" type="presParOf" srcId="{2156CD0B-AEB8-4C7C-A27E-B2A6A3659149}" destId="{DCD65172-8B91-48B6-B1D1-4CFFB8892F9B}"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CAA17A-90C1-4384-9BA7-3D3C11F074AE}"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B40A9CE7-7F30-4D21-8800-9A7ED6C0C0C1}">
      <dgm:prSet phldrT="[Text]" custT="1"/>
      <dgm:spPr/>
      <dgm:t>
        <a:bodyPr/>
        <a:lstStyle/>
        <a:p>
          <a:pPr>
            <a:spcAft>
              <a:spcPts val="600"/>
            </a:spcAft>
          </a:pPr>
          <a:r>
            <a:rPr lang="en-US" sz="3600" b="1" dirty="0" smtClean="0"/>
            <a:t>Lateral </a:t>
          </a:r>
        </a:p>
        <a:p>
          <a:pPr>
            <a:spcAft>
              <a:spcPct val="35000"/>
            </a:spcAft>
          </a:pPr>
          <a:r>
            <a:rPr lang="en-US" sz="3600" b="1" dirty="0" smtClean="0"/>
            <a:t>cord</a:t>
          </a:r>
          <a:endParaRPr lang="en-US" sz="3600" dirty="0"/>
        </a:p>
      </dgm:t>
    </dgm:pt>
    <dgm:pt modelId="{1BF25F66-6709-43CF-B3B8-B8565D5401FB}" type="parTrans" cxnId="{54DA7EF7-9F5C-4740-849C-1AB75D7B969D}">
      <dgm:prSet/>
      <dgm:spPr/>
      <dgm:t>
        <a:bodyPr/>
        <a:lstStyle/>
        <a:p>
          <a:endParaRPr lang="en-US"/>
        </a:p>
      </dgm:t>
    </dgm:pt>
    <dgm:pt modelId="{DA081646-5663-419C-BA5D-06EAAA737D18}" type="sibTrans" cxnId="{54DA7EF7-9F5C-4740-849C-1AB75D7B969D}">
      <dgm:prSet/>
      <dgm:spPr/>
      <dgm:t>
        <a:bodyPr/>
        <a:lstStyle/>
        <a:p>
          <a:endParaRPr lang="en-US"/>
        </a:p>
      </dgm:t>
    </dgm:pt>
    <dgm:pt modelId="{06C04B85-9227-49FE-B8D0-AD49E0AFE93F}">
      <dgm:prSet phldrT="[Text]" custT="1"/>
      <dgm:spPr/>
      <dgm:t>
        <a:bodyPr/>
        <a:lstStyle/>
        <a:p>
          <a:pPr>
            <a:spcAft>
              <a:spcPct val="15000"/>
            </a:spcAft>
          </a:pPr>
          <a:r>
            <a:rPr lang="en-US" sz="2800" b="1" dirty="0" err="1" smtClean="0"/>
            <a:t>Musculo</a:t>
          </a:r>
          <a:r>
            <a:rPr lang="en-US" sz="2800" b="1" dirty="0" smtClean="0"/>
            <a:t> </a:t>
          </a:r>
          <a:r>
            <a:rPr lang="en-US" sz="2800" b="1" dirty="0" err="1" smtClean="0"/>
            <a:t>cutaneous</a:t>
          </a:r>
          <a:r>
            <a:rPr lang="en-US" sz="2800" b="1" dirty="0" smtClean="0"/>
            <a:t> nerve</a:t>
          </a:r>
          <a:endParaRPr lang="en-US" sz="2800" dirty="0"/>
        </a:p>
      </dgm:t>
    </dgm:pt>
    <dgm:pt modelId="{90A3DD83-DD9C-49E1-870F-F67614029A2A}" type="parTrans" cxnId="{3D0B0E7A-2936-420D-87B2-B5035F4C5DBC}">
      <dgm:prSet/>
      <dgm:spPr/>
      <dgm:t>
        <a:bodyPr/>
        <a:lstStyle/>
        <a:p>
          <a:endParaRPr lang="en-US"/>
        </a:p>
      </dgm:t>
    </dgm:pt>
    <dgm:pt modelId="{AC96AF72-E51D-4B7E-BFFD-0D19AC57660A}" type="sibTrans" cxnId="{3D0B0E7A-2936-420D-87B2-B5035F4C5DBC}">
      <dgm:prSet/>
      <dgm:spPr/>
      <dgm:t>
        <a:bodyPr/>
        <a:lstStyle/>
        <a:p>
          <a:endParaRPr lang="en-US"/>
        </a:p>
      </dgm:t>
    </dgm:pt>
    <dgm:pt modelId="{08DB5A00-5AF5-4DD7-8136-9A7B56B5E22C}">
      <dgm:prSet phldrT="[Text]" custT="1"/>
      <dgm:spPr/>
      <dgm:t>
        <a:bodyPr/>
        <a:lstStyle/>
        <a:p>
          <a:pPr>
            <a:spcAft>
              <a:spcPct val="15000"/>
            </a:spcAft>
          </a:pPr>
          <a:r>
            <a:rPr lang="en-US" sz="2800" b="1" dirty="0" smtClean="0"/>
            <a:t>Median nerve                  </a:t>
          </a:r>
          <a:endParaRPr lang="en-US" sz="2800" dirty="0"/>
        </a:p>
      </dgm:t>
    </dgm:pt>
    <dgm:pt modelId="{CB72802B-D02B-4930-81D8-1411A51D2978}" type="parTrans" cxnId="{E159AE8D-FA9B-49DD-9379-1F03770A43F3}">
      <dgm:prSet/>
      <dgm:spPr/>
      <dgm:t>
        <a:bodyPr/>
        <a:lstStyle/>
        <a:p>
          <a:endParaRPr lang="en-US"/>
        </a:p>
      </dgm:t>
    </dgm:pt>
    <dgm:pt modelId="{27710267-6AB2-4EFA-AA56-00C4E37AB7D7}" type="sibTrans" cxnId="{E159AE8D-FA9B-49DD-9379-1F03770A43F3}">
      <dgm:prSet/>
      <dgm:spPr/>
      <dgm:t>
        <a:bodyPr/>
        <a:lstStyle/>
        <a:p>
          <a:endParaRPr lang="en-US"/>
        </a:p>
      </dgm:t>
    </dgm:pt>
    <dgm:pt modelId="{E8FB963A-914E-4EE1-A198-E73257FC169B}">
      <dgm:prSet phldrT="[Text]" custT="1"/>
      <dgm:spPr/>
      <dgm:t>
        <a:bodyPr/>
        <a:lstStyle/>
        <a:p>
          <a:endParaRPr lang="en-US" sz="3300" b="1" dirty="0" smtClean="0"/>
        </a:p>
        <a:p>
          <a:r>
            <a:rPr lang="en-US" sz="4000" b="1" dirty="0" smtClean="0"/>
            <a:t>Posterior cord</a:t>
          </a:r>
          <a:endParaRPr lang="en-US" sz="4000" dirty="0"/>
        </a:p>
      </dgm:t>
    </dgm:pt>
    <dgm:pt modelId="{E05938A2-99A5-44EA-BE39-3860D11A0D94}" type="parTrans" cxnId="{A7121F82-1578-491A-A168-2E5E1F980FCC}">
      <dgm:prSet/>
      <dgm:spPr/>
      <dgm:t>
        <a:bodyPr/>
        <a:lstStyle/>
        <a:p>
          <a:endParaRPr lang="en-US"/>
        </a:p>
      </dgm:t>
    </dgm:pt>
    <dgm:pt modelId="{89CAA69B-1553-4D6B-BB01-2DB3E92D357B}" type="sibTrans" cxnId="{A7121F82-1578-491A-A168-2E5E1F980FCC}">
      <dgm:prSet/>
      <dgm:spPr/>
      <dgm:t>
        <a:bodyPr/>
        <a:lstStyle/>
        <a:p>
          <a:endParaRPr lang="en-US"/>
        </a:p>
      </dgm:t>
    </dgm:pt>
    <dgm:pt modelId="{0886E1EA-2977-4041-8697-6B776681A34B}">
      <dgm:prSet phldrT="[Text]"/>
      <dgm:spPr/>
      <dgm:t>
        <a:bodyPr/>
        <a:lstStyle/>
        <a:p>
          <a:r>
            <a:rPr lang="en-US" sz="2600" b="1" dirty="0" err="1" smtClean="0"/>
            <a:t>Axillary</a:t>
          </a:r>
          <a:r>
            <a:rPr lang="en-US" sz="2600" b="1" dirty="0" smtClean="0"/>
            <a:t> nerve</a:t>
          </a:r>
          <a:endParaRPr lang="en-US" sz="2600" dirty="0"/>
        </a:p>
      </dgm:t>
    </dgm:pt>
    <dgm:pt modelId="{EF0835C3-D337-485F-82B8-DDC7F1C05988}" type="parTrans" cxnId="{10D04E39-909D-47C2-9F83-635CBD3C6484}">
      <dgm:prSet/>
      <dgm:spPr/>
      <dgm:t>
        <a:bodyPr/>
        <a:lstStyle/>
        <a:p>
          <a:endParaRPr lang="en-US"/>
        </a:p>
      </dgm:t>
    </dgm:pt>
    <dgm:pt modelId="{70771A85-119B-477F-96A1-D8972159FA8D}" type="sibTrans" cxnId="{10D04E39-909D-47C2-9F83-635CBD3C6484}">
      <dgm:prSet/>
      <dgm:spPr/>
      <dgm:t>
        <a:bodyPr/>
        <a:lstStyle/>
        <a:p>
          <a:endParaRPr lang="en-US"/>
        </a:p>
      </dgm:t>
    </dgm:pt>
    <dgm:pt modelId="{0D029084-1D07-4D0D-B695-705C814B2BAA}">
      <dgm:prSet phldrT="[Text]"/>
      <dgm:spPr/>
      <dgm:t>
        <a:bodyPr/>
        <a:lstStyle/>
        <a:p>
          <a:r>
            <a:rPr lang="en-US" sz="2600" b="1" dirty="0" smtClean="0"/>
            <a:t>Radial nerve</a:t>
          </a:r>
          <a:endParaRPr lang="en-US" sz="2600" dirty="0"/>
        </a:p>
      </dgm:t>
    </dgm:pt>
    <dgm:pt modelId="{5AA36614-C860-4452-A9DE-C384EC1A031C}" type="parTrans" cxnId="{10DF2D44-2594-40EF-881A-08CAAFD92D4E}">
      <dgm:prSet/>
      <dgm:spPr/>
      <dgm:t>
        <a:bodyPr/>
        <a:lstStyle/>
        <a:p>
          <a:endParaRPr lang="en-US"/>
        </a:p>
      </dgm:t>
    </dgm:pt>
    <dgm:pt modelId="{A6F692EF-F261-4046-9C9E-58ADEE815126}" type="sibTrans" cxnId="{10DF2D44-2594-40EF-881A-08CAAFD92D4E}">
      <dgm:prSet/>
      <dgm:spPr/>
      <dgm:t>
        <a:bodyPr/>
        <a:lstStyle/>
        <a:p>
          <a:endParaRPr lang="en-US"/>
        </a:p>
      </dgm:t>
    </dgm:pt>
    <dgm:pt modelId="{40F22420-21C9-4591-BB99-8BFB10164782}">
      <dgm:prSet phldrT="[Text]"/>
      <dgm:spPr/>
      <dgm:t>
        <a:bodyPr/>
        <a:lstStyle/>
        <a:p>
          <a:endParaRPr lang="en-US" b="1" dirty="0" smtClean="0"/>
        </a:p>
        <a:p>
          <a:r>
            <a:rPr lang="en-US" b="1" dirty="0" smtClean="0"/>
            <a:t>Medial cord</a:t>
          </a:r>
          <a:endParaRPr lang="en-US" dirty="0"/>
        </a:p>
      </dgm:t>
    </dgm:pt>
    <dgm:pt modelId="{20C45C07-BB64-4CA0-B901-9ED40642F977}" type="parTrans" cxnId="{4BC251D7-CA7D-475C-976B-DC40418BE505}">
      <dgm:prSet/>
      <dgm:spPr/>
      <dgm:t>
        <a:bodyPr/>
        <a:lstStyle/>
        <a:p>
          <a:endParaRPr lang="en-US"/>
        </a:p>
      </dgm:t>
    </dgm:pt>
    <dgm:pt modelId="{A06A4CBF-3DD3-4D35-91DC-66CA26B3BEEC}" type="sibTrans" cxnId="{4BC251D7-CA7D-475C-976B-DC40418BE505}">
      <dgm:prSet/>
      <dgm:spPr/>
      <dgm:t>
        <a:bodyPr/>
        <a:lstStyle/>
        <a:p>
          <a:endParaRPr lang="en-US"/>
        </a:p>
      </dgm:t>
    </dgm:pt>
    <dgm:pt modelId="{2C725AE9-C503-40BF-9A0D-7AE06290803D}">
      <dgm:prSet phldrT="[Text]"/>
      <dgm:spPr/>
      <dgm:t>
        <a:bodyPr/>
        <a:lstStyle/>
        <a:p>
          <a:r>
            <a:rPr lang="en-US" b="1" dirty="0" smtClean="0"/>
            <a:t>Median nerve</a:t>
          </a:r>
          <a:endParaRPr lang="en-US" dirty="0"/>
        </a:p>
      </dgm:t>
    </dgm:pt>
    <dgm:pt modelId="{EC04096B-3888-4BE5-80AC-3699BCF8B13E}" type="parTrans" cxnId="{DE1D99D1-37C7-4D93-8F53-FF340B57E47C}">
      <dgm:prSet/>
      <dgm:spPr/>
      <dgm:t>
        <a:bodyPr/>
        <a:lstStyle/>
        <a:p>
          <a:endParaRPr lang="en-US"/>
        </a:p>
      </dgm:t>
    </dgm:pt>
    <dgm:pt modelId="{40B4940A-DC0A-406E-91B7-B5D738ABFA43}" type="sibTrans" cxnId="{DE1D99D1-37C7-4D93-8F53-FF340B57E47C}">
      <dgm:prSet/>
      <dgm:spPr/>
      <dgm:t>
        <a:bodyPr/>
        <a:lstStyle/>
        <a:p>
          <a:endParaRPr lang="en-US"/>
        </a:p>
      </dgm:t>
    </dgm:pt>
    <dgm:pt modelId="{8329EAE8-A90C-4F60-A754-01807429D3EE}">
      <dgm:prSet phldrT="[Text]"/>
      <dgm:spPr/>
      <dgm:t>
        <a:bodyPr/>
        <a:lstStyle/>
        <a:p>
          <a:r>
            <a:rPr lang="en-US" b="1" dirty="0" err="1" smtClean="0"/>
            <a:t>Ulnar</a:t>
          </a:r>
          <a:r>
            <a:rPr lang="en-US" b="1" dirty="0" smtClean="0"/>
            <a:t> nerve</a:t>
          </a:r>
          <a:endParaRPr lang="en-US" dirty="0"/>
        </a:p>
      </dgm:t>
    </dgm:pt>
    <dgm:pt modelId="{E774A7F6-9438-4FC5-83CE-2E3A53E603D1}" type="parTrans" cxnId="{87E81CA9-6BE3-4D5B-904D-51FD9D91B6BD}">
      <dgm:prSet/>
      <dgm:spPr/>
      <dgm:t>
        <a:bodyPr/>
        <a:lstStyle/>
        <a:p>
          <a:endParaRPr lang="en-US"/>
        </a:p>
      </dgm:t>
    </dgm:pt>
    <dgm:pt modelId="{B80049A4-A910-44D3-80BF-A5488E9DC0A2}" type="sibTrans" cxnId="{87E81CA9-6BE3-4D5B-904D-51FD9D91B6BD}">
      <dgm:prSet/>
      <dgm:spPr/>
      <dgm:t>
        <a:bodyPr/>
        <a:lstStyle/>
        <a:p>
          <a:endParaRPr lang="en-US"/>
        </a:p>
      </dgm:t>
    </dgm:pt>
    <dgm:pt modelId="{66AF21EE-9C5F-4DCA-867B-D3CF20760AE7}" type="pres">
      <dgm:prSet presAssocID="{35CAA17A-90C1-4384-9BA7-3D3C11F074AE}" presName="Name0" presStyleCnt="0">
        <dgm:presLayoutVars>
          <dgm:dir/>
          <dgm:resizeHandles val="exact"/>
        </dgm:presLayoutVars>
      </dgm:prSet>
      <dgm:spPr/>
      <dgm:t>
        <a:bodyPr/>
        <a:lstStyle/>
        <a:p>
          <a:endParaRPr lang="en-US"/>
        </a:p>
      </dgm:t>
    </dgm:pt>
    <dgm:pt modelId="{E167D549-B7BA-4914-93F1-E1700DF98902}" type="pres">
      <dgm:prSet presAssocID="{B40A9CE7-7F30-4D21-8800-9A7ED6C0C0C1}" presName="node" presStyleLbl="node1" presStyleIdx="0" presStyleCnt="3" custScaleX="102766" custLinFactNeighborX="-1643" custLinFactNeighborY="1493">
        <dgm:presLayoutVars>
          <dgm:bulletEnabled val="1"/>
        </dgm:presLayoutVars>
      </dgm:prSet>
      <dgm:spPr/>
      <dgm:t>
        <a:bodyPr/>
        <a:lstStyle/>
        <a:p>
          <a:endParaRPr lang="en-US"/>
        </a:p>
      </dgm:t>
    </dgm:pt>
    <dgm:pt modelId="{9A9040EC-E252-4B99-A3B3-08CB7A130228}" type="pres">
      <dgm:prSet presAssocID="{DA081646-5663-419C-BA5D-06EAAA737D18}" presName="sibTrans" presStyleCnt="0"/>
      <dgm:spPr/>
    </dgm:pt>
    <dgm:pt modelId="{7A9F5A7E-7C5E-4F90-AA97-33FC3D295A1D}" type="pres">
      <dgm:prSet presAssocID="{E8FB963A-914E-4EE1-A198-E73257FC169B}" presName="node" presStyleLbl="node1" presStyleIdx="1" presStyleCnt="3">
        <dgm:presLayoutVars>
          <dgm:bulletEnabled val="1"/>
        </dgm:presLayoutVars>
      </dgm:prSet>
      <dgm:spPr/>
      <dgm:t>
        <a:bodyPr/>
        <a:lstStyle/>
        <a:p>
          <a:endParaRPr lang="en-US"/>
        </a:p>
      </dgm:t>
    </dgm:pt>
    <dgm:pt modelId="{4C4621E9-77CC-4CC9-8081-53818F1E874D}" type="pres">
      <dgm:prSet presAssocID="{89CAA69B-1553-4D6B-BB01-2DB3E92D357B}" presName="sibTrans" presStyleCnt="0"/>
      <dgm:spPr/>
    </dgm:pt>
    <dgm:pt modelId="{35202B7D-1C4B-4027-8C9C-BF10EA805A49}" type="pres">
      <dgm:prSet presAssocID="{40F22420-21C9-4591-BB99-8BFB10164782}" presName="node" presStyleLbl="node1" presStyleIdx="2" presStyleCnt="3" custLinFactNeighborX="28674">
        <dgm:presLayoutVars>
          <dgm:bulletEnabled val="1"/>
        </dgm:presLayoutVars>
      </dgm:prSet>
      <dgm:spPr/>
      <dgm:t>
        <a:bodyPr/>
        <a:lstStyle/>
        <a:p>
          <a:endParaRPr lang="en-US"/>
        </a:p>
      </dgm:t>
    </dgm:pt>
  </dgm:ptLst>
  <dgm:cxnLst>
    <dgm:cxn modelId="{C679E516-BB85-41BE-824D-7B2CA4B14051}" type="presOf" srcId="{08DB5A00-5AF5-4DD7-8136-9A7B56B5E22C}" destId="{E167D549-B7BA-4914-93F1-E1700DF98902}" srcOrd="0" destOrd="2" presId="urn:microsoft.com/office/officeart/2005/8/layout/hList6"/>
    <dgm:cxn modelId="{54DA7EF7-9F5C-4740-849C-1AB75D7B969D}" srcId="{35CAA17A-90C1-4384-9BA7-3D3C11F074AE}" destId="{B40A9CE7-7F30-4D21-8800-9A7ED6C0C0C1}" srcOrd="0" destOrd="0" parTransId="{1BF25F66-6709-43CF-B3B8-B8565D5401FB}" sibTransId="{DA081646-5663-419C-BA5D-06EAAA737D18}"/>
    <dgm:cxn modelId="{87E81CA9-6BE3-4D5B-904D-51FD9D91B6BD}" srcId="{40F22420-21C9-4591-BB99-8BFB10164782}" destId="{8329EAE8-A90C-4F60-A754-01807429D3EE}" srcOrd="1" destOrd="0" parTransId="{E774A7F6-9438-4FC5-83CE-2E3A53E603D1}" sibTransId="{B80049A4-A910-44D3-80BF-A5488E9DC0A2}"/>
    <dgm:cxn modelId="{4BC251D7-CA7D-475C-976B-DC40418BE505}" srcId="{35CAA17A-90C1-4384-9BA7-3D3C11F074AE}" destId="{40F22420-21C9-4591-BB99-8BFB10164782}" srcOrd="2" destOrd="0" parTransId="{20C45C07-BB64-4CA0-B901-9ED40642F977}" sibTransId="{A06A4CBF-3DD3-4D35-91DC-66CA26B3BEEC}"/>
    <dgm:cxn modelId="{67BF5160-9933-44A5-BE5F-B606DC82185E}" type="presOf" srcId="{8329EAE8-A90C-4F60-A754-01807429D3EE}" destId="{35202B7D-1C4B-4027-8C9C-BF10EA805A49}" srcOrd="0" destOrd="2" presId="urn:microsoft.com/office/officeart/2005/8/layout/hList6"/>
    <dgm:cxn modelId="{E159AE8D-FA9B-49DD-9379-1F03770A43F3}" srcId="{B40A9CE7-7F30-4D21-8800-9A7ED6C0C0C1}" destId="{08DB5A00-5AF5-4DD7-8136-9A7B56B5E22C}" srcOrd="1" destOrd="0" parTransId="{CB72802B-D02B-4930-81D8-1411A51D2978}" sibTransId="{27710267-6AB2-4EFA-AA56-00C4E37AB7D7}"/>
    <dgm:cxn modelId="{10DF2D44-2594-40EF-881A-08CAAFD92D4E}" srcId="{E8FB963A-914E-4EE1-A198-E73257FC169B}" destId="{0D029084-1D07-4D0D-B695-705C814B2BAA}" srcOrd="1" destOrd="0" parTransId="{5AA36614-C860-4452-A9DE-C384EC1A031C}" sibTransId="{A6F692EF-F261-4046-9C9E-58ADEE815126}"/>
    <dgm:cxn modelId="{6679015F-A882-431E-B9A3-B139B4881380}" type="presOf" srcId="{2C725AE9-C503-40BF-9A0D-7AE06290803D}" destId="{35202B7D-1C4B-4027-8C9C-BF10EA805A49}" srcOrd="0" destOrd="1" presId="urn:microsoft.com/office/officeart/2005/8/layout/hList6"/>
    <dgm:cxn modelId="{935C37AD-FBE4-408D-BE18-7CFF1D31AC20}" type="presOf" srcId="{0886E1EA-2977-4041-8697-6B776681A34B}" destId="{7A9F5A7E-7C5E-4F90-AA97-33FC3D295A1D}" srcOrd="0" destOrd="1" presId="urn:microsoft.com/office/officeart/2005/8/layout/hList6"/>
    <dgm:cxn modelId="{10D04E39-909D-47C2-9F83-635CBD3C6484}" srcId="{E8FB963A-914E-4EE1-A198-E73257FC169B}" destId="{0886E1EA-2977-4041-8697-6B776681A34B}" srcOrd="0" destOrd="0" parTransId="{EF0835C3-D337-485F-82B8-DDC7F1C05988}" sibTransId="{70771A85-119B-477F-96A1-D8972159FA8D}"/>
    <dgm:cxn modelId="{EFFFB42F-628F-4028-99C6-5FE17029DB52}" type="presOf" srcId="{B40A9CE7-7F30-4D21-8800-9A7ED6C0C0C1}" destId="{E167D549-B7BA-4914-93F1-E1700DF98902}" srcOrd="0" destOrd="0" presId="urn:microsoft.com/office/officeart/2005/8/layout/hList6"/>
    <dgm:cxn modelId="{A7121F82-1578-491A-A168-2E5E1F980FCC}" srcId="{35CAA17A-90C1-4384-9BA7-3D3C11F074AE}" destId="{E8FB963A-914E-4EE1-A198-E73257FC169B}" srcOrd="1" destOrd="0" parTransId="{E05938A2-99A5-44EA-BE39-3860D11A0D94}" sibTransId="{89CAA69B-1553-4D6B-BB01-2DB3E92D357B}"/>
    <dgm:cxn modelId="{3D0B0E7A-2936-420D-87B2-B5035F4C5DBC}" srcId="{B40A9CE7-7F30-4D21-8800-9A7ED6C0C0C1}" destId="{06C04B85-9227-49FE-B8D0-AD49E0AFE93F}" srcOrd="0" destOrd="0" parTransId="{90A3DD83-DD9C-49E1-870F-F67614029A2A}" sibTransId="{AC96AF72-E51D-4B7E-BFFD-0D19AC57660A}"/>
    <dgm:cxn modelId="{1ED1FAB3-D397-4496-A3FB-57C258325737}" type="presOf" srcId="{06C04B85-9227-49FE-B8D0-AD49E0AFE93F}" destId="{E167D549-B7BA-4914-93F1-E1700DF98902}" srcOrd="0" destOrd="1" presId="urn:microsoft.com/office/officeart/2005/8/layout/hList6"/>
    <dgm:cxn modelId="{F139B67F-38EE-47AA-AF9E-D7B174CC2C82}" type="presOf" srcId="{E8FB963A-914E-4EE1-A198-E73257FC169B}" destId="{7A9F5A7E-7C5E-4F90-AA97-33FC3D295A1D}" srcOrd="0" destOrd="0" presId="urn:microsoft.com/office/officeart/2005/8/layout/hList6"/>
    <dgm:cxn modelId="{DE1D99D1-37C7-4D93-8F53-FF340B57E47C}" srcId="{40F22420-21C9-4591-BB99-8BFB10164782}" destId="{2C725AE9-C503-40BF-9A0D-7AE06290803D}" srcOrd="0" destOrd="0" parTransId="{EC04096B-3888-4BE5-80AC-3699BCF8B13E}" sibTransId="{40B4940A-DC0A-406E-91B7-B5D738ABFA43}"/>
    <dgm:cxn modelId="{EA8C71F9-F4CB-4A2F-85B1-AC0B49DA29B5}" type="presOf" srcId="{0D029084-1D07-4D0D-B695-705C814B2BAA}" destId="{7A9F5A7E-7C5E-4F90-AA97-33FC3D295A1D}" srcOrd="0" destOrd="2" presId="urn:microsoft.com/office/officeart/2005/8/layout/hList6"/>
    <dgm:cxn modelId="{E123DAE2-9F4D-4E17-AD0E-1E0FE93C83C6}" type="presOf" srcId="{35CAA17A-90C1-4384-9BA7-3D3C11F074AE}" destId="{66AF21EE-9C5F-4DCA-867B-D3CF20760AE7}" srcOrd="0" destOrd="0" presId="urn:microsoft.com/office/officeart/2005/8/layout/hList6"/>
    <dgm:cxn modelId="{DAFD9D84-1A92-4C75-9E72-68DA5066BAD3}" type="presOf" srcId="{40F22420-21C9-4591-BB99-8BFB10164782}" destId="{35202B7D-1C4B-4027-8C9C-BF10EA805A49}" srcOrd="0" destOrd="0" presId="urn:microsoft.com/office/officeart/2005/8/layout/hList6"/>
    <dgm:cxn modelId="{18FB0747-BD77-45A7-94C4-08999D463338}" type="presParOf" srcId="{66AF21EE-9C5F-4DCA-867B-D3CF20760AE7}" destId="{E167D549-B7BA-4914-93F1-E1700DF98902}" srcOrd="0" destOrd="0" presId="urn:microsoft.com/office/officeart/2005/8/layout/hList6"/>
    <dgm:cxn modelId="{1DA2105A-FD37-4F4C-89D1-5EAA74F6027E}" type="presParOf" srcId="{66AF21EE-9C5F-4DCA-867B-D3CF20760AE7}" destId="{9A9040EC-E252-4B99-A3B3-08CB7A130228}" srcOrd="1" destOrd="0" presId="urn:microsoft.com/office/officeart/2005/8/layout/hList6"/>
    <dgm:cxn modelId="{193A6B58-E3A5-4803-8508-269EA332E7AF}" type="presParOf" srcId="{66AF21EE-9C5F-4DCA-867B-D3CF20760AE7}" destId="{7A9F5A7E-7C5E-4F90-AA97-33FC3D295A1D}" srcOrd="2" destOrd="0" presId="urn:microsoft.com/office/officeart/2005/8/layout/hList6"/>
    <dgm:cxn modelId="{75FA42A3-6AD0-4170-B664-8986D63E08FE}" type="presParOf" srcId="{66AF21EE-9C5F-4DCA-867B-D3CF20760AE7}" destId="{4C4621E9-77CC-4CC9-8081-53818F1E874D}" srcOrd="3" destOrd="0" presId="urn:microsoft.com/office/officeart/2005/8/layout/hList6"/>
    <dgm:cxn modelId="{8F49E927-CB8D-46DA-ABD9-6355227103A3}" type="presParOf" srcId="{66AF21EE-9C5F-4DCA-867B-D3CF20760AE7}" destId="{35202B7D-1C4B-4027-8C9C-BF10EA805A49}"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D960B9-C7B4-4698-B4F1-FB4C70BB9A81}">
      <dsp:nvSpPr>
        <dsp:cNvPr id="0" name=""/>
        <dsp:cNvSpPr/>
      </dsp:nvSpPr>
      <dsp:spPr>
        <a:xfrm>
          <a:off x="135712" y="1818"/>
          <a:ext cx="1538510" cy="769255"/>
        </a:xfrm>
        <a:prstGeom prst="flowChartAlternateProcess">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AXONAL</a:t>
          </a:r>
          <a:endParaRPr lang="en-US" sz="1300" kern="1200" dirty="0"/>
        </a:p>
      </dsp:txBody>
      <dsp:txXfrm>
        <a:off x="173263" y="39369"/>
        <a:ext cx="1463408" cy="694153"/>
      </dsp:txXfrm>
    </dsp:sp>
    <dsp:sp modelId="{7C22E728-270A-44A4-A2EA-850BAC94429F}">
      <dsp:nvSpPr>
        <dsp:cNvPr id="0" name=""/>
        <dsp:cNvSpPr/>
      </dsp:nvSpPr>
      <dsp:spPr>
        <a:xfrm>
          <a:off x="289563" y="771073"/>
          <a:ext cx="153851" cy="576941"/>
        </a:xfrm>
        <a:custGeom>
          <a:avLst/>
          <a:gdLst/>
          <a:ahLst/>
          <a:cxnLst/>
          <a:rect l="0" t="0" r="0" b="0"/>
          <a:pathLst>
            <a:path>
              <a:moveTo>
                <a:pt x="0" y="0"/>
              </a:moveTo>
              <a:lnTo>
                <a:pt x="0" y="576941"/>
              </a:lnTo>
              <a:lnTo>
                <a:pt x="153851" y="5769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7B18BF4-7304-475C-907C-10CDD395EA5B}">
      <dsp:nvSpPr>
        <dsp:cNvPr id="0" name=""/>
        <dsp:cNvSpPr/>
      </dsp:nvSpPr>
      <dsp:spPr>
        <a:xfrm>
          <a:off x="443414" y="963387"/>
          <a:ext cx="1230808" cy="769255"/>
        </a:xfrm>
        <a:prstGeom prst="roundRect">
          <a:avLst>
            <a:gd name="adj" fmla="val 10000"/>
          </a:avLst>
        </a:prstGeom>
        <a:solidFill>
          <a:srgbClr val="00B0F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ACUTE	</a:t>
          </a:r>
          <a:endParaRPr lang="en-US" sz="1800" kern="1200" dirty="0"/>
        </a:p>
      </dsp:txBody>
      <dsp:txXfrm>
        <a:off x="465945" y="985918"/>
        <a:ext cx="1185746" cy="724193"/>
      </dsp:txXfrm>
    </dsp:sp>
    <dsp:sp modelId="{EEF1C528-8BDD-4111-8D1A-35918818BC72}">
      <dsp:nvSpPr>
        <dsp:cNvPr id="0" name=""/>
        <dsp:cNvSpPr/>
      </dsp:nvSpPr>
      <dsp:spPr>
        <a:xfrm>
          <a:off x="289563" y="771073"/>
          <a:ext cx="153851" cy="1538510"/>
        </a:xfrm>
        <a:custGeom>
          <a:avLst/>
          <a:gdLst/>
          <a:ahLst/>
          <a:cxnLst/>
          <a:rect l="0" t="0" r="0" b="0"/>
          <a:pathLst>
            <a:path>
              <a:moveTo>
                <a:pt x="0" y="0"/>
              </a:moveTo>
              <a:lnTo>
                <a:pt x="0" y="1538510"/>
              </a:lnTo>
              <a:lnTo>
                <a:pt x="153851" y="15385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0AA8DC-135C-4D58-940B-95F3373DBA38}">
      <dsp:nvSpPr>
        <dsp:cNvPr id="0" name=""/>
        <dsp:cNvSpPr/>
      </dsp:nvSpPr>
      <dsp:spPr>
        <a:xfrm>
          <a:off x="443414" y="1924956"/>
          <a:ext cx="1615436" cy="769255"/>
        </a:xfrm>
        <a:prstGeom prst="roundRect">
          <a:avLst>
            <a:gd name="adj" fmla="val 10000"/>
          </a:avLst>
        </a:prstGeom>
        <a:solidFill>
          <a:srgbClr val="00B0F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SUBACUTE</a:t>
          </a:r>
          <a:endParaRPr lang="en-US" sz="1800" kern="1200" dirty="0"/>
        </a:p>
      </dsp:txBody>
      <dsp:txXfrm>
        <a:off x="465945" y="1947487"/>
        <a:ext cx="1570374" cy="724193"/>
      </dsp:txXfrm>
    </dsp:sp>
    <dsp:sp modelId="{D765E1E6-D90B-404E-A2FC-40A92FB38A3B}">
      <dsp:nvSpPr>
        <dsp:cNvPr id="0" name=""/>
        <dsp:cNvSpPr/>
      </dsp:nvSpPr>
      <dsp:spPr>
        <a:xfrm>
          <a:off x="289563" y="771073"/>
          <a:ext cx="153851" cy="2500079"/>
        </a:xfrm>
        <a:custGeom>
          <a:avLst/>
          <a:gdLst/>
          <a:ahLst/>
          <a:cxnLst/>
          <a:rect l="0" t="0" r="0" b="0"/>
          <a:pathLst>
            <a:path>
              <a:moveTo>
                <a:pt x="0" y="0"/>
              </a:moveTo>
              <a:lnTo>
                <a:pt x="0" y="2500079"/>
              </a:lnTo>
              <a:lnTo>
                <a:pt x="153851" y="250007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71E96E-3017-40A6-ACE4-BE1C642290FF}">
      <dsp:nvSpPr>
        <dsp:cNvPr id="0" name=""/>
        <dsp:cNvSpPr/>
      </dsp:nvSpPr>
      <dsp:spPr>
        <a:xfrm>
          <a:off x="443414" y="2886526"/>
          <a:ext cx="1230808" cy="769255"/>
        </a:xfrm>
        <a:prstGeom prst="roundRect">
          <a:avLst>
            <a:gd name="adj" fmla="val 10000"/>
          </a:avLst>
        </a:prstGeom>
        <a:solidFill>
          <a:srgbClr val="00B0F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CHRONIC</a:t>
          </a:r>
          <a:endParaRPr lang="en-US" sz="1800" kern="1200" dirty="0"/>
        </a:p>
      </dsp:txBody>
      <dsp:txXfrm>
        <a:off x="465945" y="2909057"/>
        <a:ext cx="1185746" cy="724193"/>
      </dsp:txXfrm>
    </dsp:sp>
    <dsp:sp modelId="{F2092F09-738D-443A-8EF8-AEF665B6E579}">
      <dsp:nvSpPr>
        <dsp:cNvPr id="0" name=""/>
        <dsp:cNvSpPr/>
      </dsp:nvSpPr>
      <dsp:spPr>
        <a:xfrm>
          <a:off x="2135776" y="1818"/>
          <a:ext cx="1538510" cy="769255"/>
        </a:xfrm>
        <a:prstGeom prst="flowChartAlternateProcess">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16510" rIns="24765" bIns="16510" numCol="1" spcCol="1270" anchor="ctr" anchorCtr="0">
          <a:noAutofit/>
        </a:bodyPr>
        <a:lstStyle/>
        <a:p>
          <a:pPr lvl="0" algn="ctr" defTabSz="577850">
            <a:lnSpc>
              <a:spcPct val="90000"/>
            </a:lnSpc>
            <a:spcBef>
              <a:spcPct val="0"/>
            </a:spcBef>
            <a:spcAft>
              <a:spcPct val="35000"/>
            </a:spcAft>
          </a:pPr>
          <a:r>
            <a:rPr lang="en-US" sz="1300" kern="1200" dirty="0" smtClean="0"/>
            <a:t>DEMYELINATING</a:t>
          </a:r>
          <a:endParaRPr lang="en-US" sz="1300" kern="1200" dirty="0"/>
        </a:p>
      </dsp:txBody>
      <dsp:txXfrm>
        <a:off x="2173327" y="39369"/>
        <a:ext cx="1463408" cy="694153"/>
      </dsp:txXfrm>
    </dsp:sp>
    <dsp:sp modelId="{75FCF309-7F37-4DE4-835C-817A727B958B}">
      <dsp:nvSpPr>
        <dsp:cNvPr id="0" name=""/>
        <dsp:cNvSpPr/>
      </dsp:nvSpPr>
      <dsp:spPr>
        <a:xfrm>
          <a:off x="2289627" y="771073"/>
          <a:ext cx="153851" cy="576941"/>
        </a:xfrm>
        <a:custGeom>
          <a:avLst/>
          <a:gdLst/>
          <a:ahLst/>
          <a:cxnLst/>
          <a:rect l="0" t="0" r="0" b="0"/>
          <a:pathLst>
            <a:path>
              <a:moveTo>
                <a:pt x="0" y="0"/>
              </a:moveTo>
              <a:lnTo>
                <a:pt x="0" y="576941"/>
              </a:lnTo>
              <a:lnTo>
                <a:pt x="153851" y="57694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9C28A2-24F6-4B93-841C-48EBAC0C6577}">
      <dsp:nvSpPr>
        <dsp:cNvPr id="0" name=""/>
        <dsp:cNvSpPr/>
      </dsp:nvSpPr>
      <dsp:spPr>
        <a:xfrm>
          <a:off x="2443478" y="963387"/>
          <a:ext cx="1230808" cy="769255"/>
        </a:xfrm>
        <a:prstGeom prst="roundRect">
          <a:avLst>
            <a:gd name="adj" fmla="val 10000"/>
          </a:avLst>
        </a:prstGeom>
        <a:solidFill>
          <a:srgbClr val="00B0F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ACUTE</a:t>
          </a:r>
          <a:endParaRPr lang="en-US" sz="1800" kern="1200" dirty="0"/>
        </a:p>
      </dsp:txBody>
      <dsp:txXfrm>
        <a:off x="2466009" y="985918"/>
        <a:ext cx="1185746" cy="724193"/>
      </dsp:txXfrm>
    </dsp:sp>
    <dsp:sp modelId="{1CCC7965-D872-4622-8ADD-A206D53B7CD0}">
      <dsp:nvSpPr>
        <dsp:cNvPr id="0" name=""/>
        <dsp:cNvSpPr/>
      </dsp:nvSpPr>
      <dsp:spPr>
        <a:xfrm>
          <a:off x="2289627" y="771073"/>
          <a:ext cx="153851" cy="1538510"/>
        </a:xfrm>
        <a:custGeom>
          <a:avLst/>
          <a:gdLst/>
          <a:ahLst/>
          <a:cxnLst/>
          <a:rect l="0" t="0" r="0" b="0"/>
          <a:pathLst>
            <a:path>
              <a:moveTo>
                <a:pt x="0" y="0"/>
              </a:moveTo>
              <a:lnTo>
                <a:pt x="0" y="1538510"/>
              </a:lnTo>
              <a:lnTo>
                <a:pt x="153851" y="15385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09D2D8-EE94-49B7-9FC5-B97418CE8E37}">
      <dsp:nvSpPr>
        <dsp:cNvPr id="0" name=""/>
        <dsp:cNvSpPr/>
      </dsp:nvSpPr>
      <dsp:spPr>
        <a:xfrm>
          <a:off x="2443478" y="1924956"/>
          <a:ext cx="1230808" cy="769255"/>
        </a:xfrm>
        <a:prstGeom prst="roundRect">
          <a:avLst>
            <a:gd name="adj" fmla="val 10000"/>
          </a:avLst>
        </a:prstGeom>
        <a:solidFill>
          <a:srgbClr val="00B0F0">
            <a:alpha val="90000"/>
          </a:srgb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n-US" sz="1800" kern="1200" dirty="0" smtClean="0"/>
            <a:t>CHRONIC</a:t>
          </a:r>
          <a:endParaRPr lang="en-US" sz="1800" kern="1200" dirty="0"/>
        </a:p>
      </dsp:txBody>
      <dsp:txXfrm>
        <a:off x="2466009" y="1947487"/>
        <a:ext cx="1185746" cy="7241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BDED5-28C5-4148-A26C-E4CDEDF96CBC}">
      <dsp:nvSpPr>
        <dsp:cNvPr id="0" name=""/>
        <dsp:cNvSpPr/>
      </dsp:nvSpPr>
      <dsp:spPr>
        <a:xfrm>
          <a:off x="1633" y="0"/>
          <a:ext cx="1878583"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u="sng" kern="1200" dirty="0" smtClean="0">
              <a:solidFill>
                <a:srgbClr val="0070C0"/>
              </a:solidFill>
            </a:rPr>
            <a:t>AXONAL</a:t>
          </a:r>
          <a:endParaRPr lang="en-US" sz="2000" b="1" u="sng" kern="1200" dirty="0">
            <a:solidFill>
              <a:srgbClr val="0070C0"/>
            </a:solidFill>
          </a:endParaRPr>
        </a:p>
      </dsp:txBody>
      <dsp:txXfrm>
        <a:off x="1633" y="0"/>
        <a:ext cx="1878583" cy="1623060"/>
      </dsp:txXfrm>
    </dsp:sp>
    <dsp:sp modelId="{EA938A4A-C442-4F79-BDFC-24681F416F2D}">
      <dsp:nvSpPr>
        <dsp:cNvPr id="0" name=""/>
        <dsp:cNvSpPr/>
      </dsp:nvSpPr>
      <dsp:spPr>
        <a:xfrm>
          <a:off x="189491" y="1623522"/>
          <a:ext cx="1502866" cy="10628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dirty="0" smtClean="0"/>
            <a:t>ACUTE</a:t>
          </a:r>
          <a:endParaRPr lang="en-US" sz="1900" kern="1200" dirty="0"/>
        </a:p>
      </dsp:txBody>
      <dsp:txXfrm>
        <a:off x="220622" y="1654653"/>
        <a:ext cx="1440604" cy="1000625"/>
      </dsp:txXfrm>
    </dsp:sp>
    <dsp:sp modelId="{BE988D13-18F9-45C5-A42B-411F67BA1F79}">
      <dsp:nvSpPr>
        <dsp:cNvPr id="0" name=""/>
        <dsp:cNvSpPr/>
      </dsp:nvSpPr>
      <dsp:spPr>
        <a:xfrm>
          <a:off x="189491" y="2849931"/>
          <a:ext cx="1502866" cy="10628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dirty="0" smtClean="0"/>
            <a:t>SUBACUTE - CHRONIC</a:t>
          </a:r>
          <a:endParaRPr lang="en-US" sz="1900" kern="1200" dirty="0"/>
        </a:p>
      </dsp:txBody>
      <dsp:txXfrm>
        <a:off x="220622" y="2881062"/>
        <a:ext cx="1440604" cy="1000625"/>
      </dsp:txXfrm>
    </dsp:sp>
    <dsp:sp modelId="{859BD7D9-9D49-4C86-ACF7-F9FBFD4934E6}">
      <dsp:nvSpPr>
        <dsp:cNvPr id="0" name=""/>
        <dsp:cNvSpPr/>
      </dsp:nvSpPr>
      <dsp:spPr>
        <a:xfrm>
          <a:off x="189491" y="4076340"/>
          <a:ext cx="1502866" cy="10628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lvl="0" algn="ctr" defTabSz="844550">
            <a:lnSpc>
              <a:spcPct val="90000"/>
            </a:lnSpc>
            <a:spcBef>
              <a:spcPct val="0"/>
            </a:spcBef>
            <a:spcAft>
              <a:spcPct val="35000"/>
            </a:spcAft>
          </a:pPr>
          <a:r>
            <a:rPr lang="en-US" sz="1900" kern="1200" dirty="0" smtClean="0"/>
            <a:t>CHRONIC</a:t>
          </a:r>
          <a:endParaRPr lang="en-US" sz="1900" kern="1200" dirty="0"/>
        </a:p>
      </dsp:txBody>
      <dsp:txXfrm>
        <a:off x="220622" y="4107471"/>
        <a:ext cx="1440604" cy="1000625"/>
      </dsp:txXfrm>
    </dsp:sp>
    <dsp:sp modelId="{625F8D9D-F68D-4690-8C75-53EE677B2488}">
      <dsp:nvSpPr>
        <dsp:cNvPr id="0" name=""/>
        <dsp:cNvSpPr/>
      </dsp:nvSpPr>
      <dsp:spPr>
        <a:xfrm>
          <a:off x="2084192" y="0"/>
          <a:ext cx="1878583"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u="sng" kern="1200" dirty="0" smtClean="0"/>
            <a:t>ACUTE</a:t>
          </a:r>
          <a:endParaRPr lang="en-US" sz="1800" b="1" u="sng" kern="1200" dirty="0"/>
        </a:p>
      </dsp:txBody>
      <dsp:txXfrm>
        <a:off x="2084192" y="0"/>
        <a:ext cx="1878583" cy="1623060"/>
      </dsp:txXfrm>
    </dsp:sp>
    <dsp:sp modelId="{D7BD49D2-5693-490A-8A47-4EA73D148238}">
      <dsp:nvSpPr>
        <dsp:cNvPr id="0" name=""/>
        <dsp:cNvSpPr/>
      </dsp:nvSpPr>
      <dsp:spPr>
        <a:xfrm>
          <a:off x="2208968" y="1623729"/>
          <a:ext cx="1502866" cy="9832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b="1" kern="1200" dirty="0" smtClean="0"/>
            <a:t>PORPHRIA</a:t>
          </a:r>
          <a:endParaRPr lang="en-US" sz="1000" b="1" kern="1200" dirty="0"/>
        </a:p>
      </dsp:txBody>
      <dsp:txXfrm>
        <a:off x="2237766" y="1652527"/>
        <a:ext cx="1445270" cy="925643"/>
      </dsp:txXfrm>
    </dsp:sp>
    <dsp:sp modelId="{45BCEAE6-9E51-4D6D-BECA-9F9B68C143FA}">
      <dsp:nvSpPr>
        <dsp:cNvPr id="0" name=""/>
        <dsp:cNvSpPr/>
      </dsp:nvSpPr>
      <dsp:spPr>
        <a:xfrm>
          <a:off x="2208968" y="2873251"/>
          <a:ext cx="1502866" cy="9548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b="1" kern="1200" dirty="0" smtClean="0"/>
            <a:t>AXONAL VARIANT OF GBS</a:t>
          </a:r>
          <a:endParaRPr lang="en-US" sz="1000" b="1" kern="1200" dirty="0"/>
        </a:p>
      </dsp:txBody>
      <dsp:txXfrm>
        <a:off x="2236936" y="2901219"/>
        <a:ext cx="1446930" cy="898951"/>
      </dsp:txXfrm>
    </dsp:sp>
    <dsp:sp modelId="{900CF1AD-81A0-4F82-BC3B-AB19AB3FA717}">
      <dsp:nvSpPr>
        <dsp:cNvPr id="0" name=""/>
        <dsp:cNvSpPr/>
      </dsp:nvSpPr>
      <dsp:spPr>
        <a:xfrm>
          <a:off x="2183456" y="4023836"/>
          <a:ext cx="1752417" cy="10445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b="1" kern="1200" dirty="0" smtClean="0"/>
            <a:t>MEDICATIONS - NITROFURONOIN</a:t>
          </a:r>
          <a:endParaRPr lang="en-US" sz="1000" b="1" kern="1200" dirty="0"/>
        </a:p>
      </dsp:txBody>
      <dsp:txXfrm>
        <a:off x="2214051" y="4054431"/>
        <a:ext cx="1691227" cy="983407"/>
      </dsp:txXfrm>
    </dsp:sp>
    <dsp:sp modelId="{726E248A-0417-40C9-9536-103851C5CFE2}">
      <dsp:nvSpPr>
        <dsp:cNvPr id="0" name=""/>
        <dsp:cNvSpPr/>
      </dsp:nvSpPr>
      <dsp:spPr>
        <a:xfrm>
          <a:off x="4069404" y="0"/>
          <a:ext cx="2167903"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800" b="1" u="sng" kern="1200" dirty="0" smtClean="0"/>
        </a:p>
        <a:p>
          <a:pPr marL="0" marR="0" lvl="0" indent="0" algn="ctr" defTabSz="914400" eaLnBrk="1" fontAlgn="auto" latinLnBrk="0" hangingPunct="1">
            <a:lnSpc>
              <a:spcPct val="100000"/>
            </a:lnSpc>
            <a:spcBef>
              <a:spcPct val="0"/>
            </a:spcBef>
            <a:spcAft>
              <a:spcPts val="0"/>
            </a:spcAft>
            <a:buClrTx/>
            <a:buSzTx/>
            <a:buFontTx/>
            <a:buNone/>
            <a:tabLst/>
            <a:defRPr/>
          </a:pPr>
          <a:r>
            <a:rPr lang="en-US" sz="1800" b="1" u="sng" kern="1200" dirty="0" smtClean="0"/>
            <a:t>SUBACUTE</a:t>
          </a:r>
          <a:endParaRPr lang="en-US" sz="1800" b="1" kern="1200" dirty="0" smtClean="0"/>
        </a:p>
        <a:p>
          <a:pPr lvl="0" algn="ctr" defTabSz="800100">
            <a:lnSpc>
              <a:spcPct val="90000"/>
            </a:lnSpc>
            <a:spcBef>
              <a:spcPct val="0"/>
            </a:spcBef>
            <a:spcAft>
              <a:spcPct val="35000"/>
            </a:spcAft>
          </a:pPr>
          <a:endParaRPr lang="en-US" sz="1800" kern="1200" dirty="0"/>
        </a:p>
      </dsp:txBody>
      <dsp:txXfrm>
        <a:off x="4069404" y="0"/>
        <a:ext cx="2167903" cy="1623060"/>
      </dsp:txXfrm>
    </dsp:sp>
    <dsp:sp modelId="{B9E9249C-5751-492D-9A4A-BE78610E35DF}">
      <dsp:nvSpPr>
        <dsp:cNvPr id="0" name=""/>
        <dsp:cNvSpPr/>
      </dsp:nvSpPr>
      <dsp:spPr>
        <a:xfrm>
          <a:off x="4412585" y="1276194"/>
          <a:ext cx="1502866" cy="26767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b="1" kern="1200" dirty="0" smtClean="0"/>
            <a:t>TOXINS</a:t>
          </a:r>
          <a:endParaRPr lang="en-US" sz="1100" b="1" kern="1200" dirty="0"/>
        </a:p>
      </dsp:txBody>
      <dsp:txXfrm>
        <a:off x="4420425" y="1284034"/>
        <a:ext cx="1487186" cy="251999"/>
      </dsp:txXfrm>
    </dsp:sp>
    <dsp:sp modelId="{B4E84FD5-B3F3-451B-8867-6E5AE00E734D}">
      <dsp:nvSpPr>
        <dsp:cNvPr id="0" name=""/>
        <dsp:cNvSpPr/>
      </dsp:nvSpPr>
      <dsp:spPr>
        <a:xfrm>
          <a:off x="4412577" y="1605206"/>
          <a:ext cx="1622419" cy="40174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b="1" kern="1200" dirty="0" smtClean="0"/>
            <a:t>NUTRITIONAL</a:t>
          </a:r>
          <a:endParaRPr lang="en-US" sz="1000" b="1" kern="1200" dirty="0"/>
        </a:p>
      </dsp:txBody>
      <dsp:txXfrm>
        <a:off x="4424344" y="1616973"/>
        <a:ext cx="1598885" cy="378213"/>
      </dsp:txXfrm>
    </dsp:sp>
    <dsp:sp modelId="{2CEE83E9-0ADD-47D5-B46A-5F90106643DA}">
      <dsp:nvSpPr>
        <dsp:cNvPr id="0" name=""/>
        <dsp:cNvSpPr/>
      </dsp:nvSpPr>
      <dsp:spPr>
        <a:xfrm>
          <a:off x="4313321" y="2303067"/>
          <a:ext cx="1752432" cy="28031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9050" rIns="25400" bIns="19050" numCol="1" spcCol="1270" anchor="ctr" anchorCtr="0">
          <a:noAutofit/>
        </a:bodyPr>
        <a:lstStyle/>
        <a:p>
          <a:pPr lvl="0" algn="ctr" defTabSz="444500">
            <a:lnSpc>
              <a:spcPct val="90000"/>
            </a:lnSpc>
            <a:spcBef>
              <a:spcPct val="0"/>
            </a:spcBef>
            <a:spcAft>
              <a:spcPct val="35000"/>
            </a:spcAft>
          </a:pPr>
          <a:r>
            <a:rPr lang="en-US" sz="1000" b="1" kern="1200" dirty="0" smtClean="0"/>
            <a:t>SYSTEMIC DISORDERS</a:t>
          </a:r>
        </a:p>
        <a:p>
          <a:pPr lvl="0" algn="ctr" defTabSz="444500">
            <a:lnSpc>
              <a:spcPct val="90000"/>
            </a:lnSpc>
            <a:spcBef>
              <a:spcPct val="0"/>
            </a:spcBef>
            <a:spcAft>
              <a:spcPct val="35000"/>
            </a:spcAft>
          </a:pPr>
          <a:r>
            <a:rPr lang="en-US" sz="800" kern="1200" dirty="0" smtClean="0"/>
            <a:t>UREMIA</a:t>
          </a:r>
        </a:p>
        <a:p>
          <a:pPr lvl="0" algn="ctr" defTabSz="444500">
            <a:lnSpc>
              <a:spcPct val="90000"/>
            </a:lnSpc>
            <a:spcBef>
              <a:spcPct val="0"/>
            </a:spcBef>
            <a:spcAft>
              <a:spcPct val="35000"/>
            </a:spcAft>
          </a:pPr>
          <a:r>
            <a:rPr lang="en-US" sz="800" kern="1200" dirty="0" smtClean="0"/>
            <a:t>DIABETES</a:t>
          </a:r>
        </a:p>
        <a:p>
          <a:pPr lvl="0" algn="ctr" defTabSz="444500">
            <a:lnSpc>
              <a:spcPct val="90000"/>
            </a:lnSpc>
            <a:spcBef>
              <a:spcPct val="0"/>
            </a:spcBef>
            <a:spcAft>
              <a:spcPct val="35000"/>
            </a:spcAft>
          </a:pPr>
          <a:r>
            <a:rPr lang="en-US" sz="800" kern="1200" dirty="0" smtClean="0"/>
            <a:t>HYPOTHYROID</a:t>
          </a:r>
        </a:p>
        <a:p>
          <a:pPr lvl="0" algn="ctr" defTabSz="444500">
            <a:lnSpc>
              <a:spcPct val="90000"/>
            </a:lnSpc>
            <a:spcBef>
              <a:spcPct val="0"/>
            </a:spcBef>
            <a:spcAft>
              <a:spcPct val="35000"/>
            </a:spcAft>
          </a:pPr>
          <a:r>
            <a:rPr lang="en-US" sz="800" kern="1200" dirty="0" smtClean="0"/>
            <a:t>HIV</a:t>
          </a:r>
        </a:p>
        <a:p>
          <a:pPr lvl="0" algn="ctr" defTabSz="444500">
            <a:lnSpc>
              <a:spcPct val="90000"/>
            </a:lnSpc>
            <a:spcBef>
              <a:spcPct val="0"/>
            </a:spcBef>
            <a:spcAft>
              <a:spcPct val="35000"/>
            </a:spcAft>
          </a:pPr>
          <a:r>
            <a:rPr lang="en-US" sz="800" kern="1200" dirty="0" smtClean="0"/>
            <a:t>LYMES DISEASE</a:t>
          </a:r>
        </a:p>
        <a:p>
          <a:pPr lvl="0" algn="ctr" defTabSz="444500">
            <a:lnSpc>
              <a:spcPct val="90000"/>
            </a:lnSpc>
            <a:spcBef>
              <a:spcPct val="0"/>
            </a:spcBef>
            <a:spcAft>
              <a:spcPct val="35000"/>
            </a:spcAft>
          </a:pPr>
          <a:r>
            <a:rPr lang="en-US" sz="800" kern="1200" dirty="0" smtClean="0"/>
            <a:t>PARANEOPLASTIC</a:t>
          </a:r>
        </a:p>
        <a:p>
          <a:pPr lvl="0" algn="ctr" defTabSz="444500">
            <a:lnSpc>
              <a:spcPct val="90000"/>
            </a:lnSpc>
            <a:spcBef>
              <a:spcPct val="0"/>
            </a:spcBef>
            <a:spcAft>
              <a:spcPct val="35000"/>
            </a:spcAft>
          </a:pPr>
          <a:r>
            <a:rPr lang="en-US" sz="800" kern="1200" dirty="0" smtClean="0"/>
            <a:t>DYSPROTEINEMIA</a:t>
          </a:r>
        </a:p>
        <a:p>
          <a:pPr lvl="0" algn="ctr" defTabSz="444500">
            <a:lnSpc>
              <a:spcPct val="90000"/>
            </a:lnSpc>
            <a:spcBef>
              <a:spcPct val="0"/>
            </a:spcBef>
            <a:spcAft>
              <a:spcPct val="35000"/>
            </a:spcAft>
          </a:pPr>
          <a:r>
            <a:rPr lang="en-US" sz="800" kern="1200" dirty="0" smtClean="0"/>
            <a:t>SARCOIDOSIS</a:t>
          </a:r>
        </a:p>
        <a:p>
          <a:pPr lvl="0" algn="ctr" defTabSz="444500">
            <a:lnSpc>
              <a:spcPct val="90000"/>
            </a:lnSpc>
            <a:spcBef>
              <a:spcPct val="0"/>
            </a:spcBef>
            <a:spcAft>
              <a:spcPct val="35000"/>
            </a:spcAft>
          </a:pPr>
          <a:r>
            <a:rPr lang="en-US" sz="800" kern="1200" dirty="0" smtClean="0"/>
            <a:t>CONNECTIVE TISSUE DISEASES</a:t>
          </a:r>
        </a:p>
        <a:p>
          <a:pPr lvl="0" algn="ctr" defTabSz="444500">
            <a:lnSpc>
              <a:spcPct val="90000"/>
            </a:lnSpc>
            <a:spcBef>
              <a:spcPct val="0"/>
            </a:spcBef>
            <a:spcAft>
              <a:spcPct val="35000"/>
            </a:spcAft>
          </a:pPr>
          <a:r>
            <a:rPr lang="en-US" sz="800" kern="1200" dirty="0" smtClean="0"/>
            <a:t>AMYLOIDOSIS</a:t>
          </a:r>
        </a:p>
      </dsp:txBody>
      <dsp:txXfrm>
        <a:off x="4364648" y="2354394"/>
        <a:ext cx="1649778" cy="2700519"/>
      </dsp:txXfrm>
    </dsp:sp>
    <dsp:sp modelId="{D62613FD-F63B-4678-A142-850ACC13182E}">
      <dsp:nvSpPr>
        <dsp:cNvPr id="0" name=""/>
        <dsp:cNvSpPr/>
      </dsp:nvSpPr>
      <dsp:spPr>
        <a:xfrm>
          <a:off x="6349383" y="0"/>
          <a:ext cx="1878583"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u="sng" kern="1200" dirty="0" smtClean="0"/>
            <a:t>CHRONIC</a:t>
          </a:r>
          <a:endParaRPr lang="en-US" sz="1800" b="1" u="sng" kern="1200" dirty="0"/>
        </a:p>
      </dsp:txBody>
      <dsp:txXfrm>
        <a:off x="6349383" y="0"/>
        <a:ext cx="1878583" cy="1623060"/>
      </dsp:txXfrm>
    </dsp:sp>
    <dsp:sp modelId="{3BCAD0DE-1CDF-4B22-AB80-87652B7C6E0C}">
      <dsp:nvSpPr>
        <dsp:cNvPr id="0" name=""/>
        <dsp:cNvSpPr/>
      </dsp:nvSpPr>
      <dsp:spPr>
        <a:xfrm>
          <a:off x="6446732" y="1217293"/>
          <a:ext cx="1683886" cy="270509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lvl="0" algn="ctr" defTabSz="488950">
            <a:lnSpc>
              <a:spcPct val="90000"/>
            </a:lnSpc>
            <a:spcBef>
              <a:spcPct val="0"/>
            </a:spcBef>
            <a:spcAft>
              <a:spcPct val="35000"/>
            </a:spcAft>
          </a:pPr>
          <a:r>
            <a:rPr lang="en-US" sz="1100" b="1" kern="1200" dirty="0" smtClean="0"/>
            <a:t>HMSN – II</a:t>
          </a:r>
        </a:p>
        <a:p>
          <a:pPr lvl="0" algn="ctr" defTabSz="488950">
            <a:lnSpc>
              <a:spcPct val="90000"/>
            </a:lnSpc>
            <a:spcBef>
              <a:spcPct val="0"/>
            </a:spcBef>
            <a:spcAft>
              <a:spcPct val="35000"/>
            </a:spcAft>
          </a:pPr>
          <a:r>
            <a:rPr lang="en-US" sz="1100" b="1" kern="1200" dirty="0" smtClean="0"/>
            <a:t>SYSTEMIC DISORDERS</a:t>
          </a:r>
        </a:p>
        <a:p>
          <a:pPr lvl="0" algn="ctr" defTabSz="488950">
            <a:lnSpc>
              <a:spcPct val="90000"/>
            </a:lnSpc>
            <a:spcBef>
              <a:spcPct val="0"/>
            </a:spcBef>
            <a:spcAft>
              <a:spcPct val="35000"/>
            </a:spcAft>
          </a:pPr>
          <a:r>
            <a:rPr lang="en-US" sz="1100" b="1" kern="1200" dirty="0" smtClean="0"/>
            <a:t>FABRY’S DISEASE</a:t>
          </a:r>
          <a:endParaRPr lang="en-US" sz="1100" b="1" kern="1200" dirty="0"/>
        </a:p>
      </dsp:txBody>
      <dsp:txXfrm>
        <a:off x="6496051" y="1266612"/>
        <a:ext cx="1585248" cy="26064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BDED5-28C5-4148-A26C-E4CDEDF96CBC}">
      <dsp:nvSpPr>
        <dsp:cNvPr id="0" name=""/>
        <dsp:cNvSpPr/>
      </dsp:nvSpPr>
      <dsp:spPr>
        <a:xfrm>
          <a:off x="1384" y="0"/>
          <a:ext cx="3199552"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u="sng" kern="1200" dirty="0" smtClean="0">
              <a:solidFill>
                <a:srgbClr val="0070C0"/>
              </a:solidFill>
            </a:rPr>
            <a:t>DEMYELINATING</a:t>
          </a:r>
          <a:endParaRPr lang="en-US" sz="2000" b="1" u="sng" kern="1200" dirty="0">
            <a:solidFill>
              <a:srgbClr val="0070C0"/>
            </a:solidFill>
          </a:endParaRPr>
        </a:p>
      </dsp:txBody>
      <dsp:txXfrm>
        <a:off x="1384" y="0"/>
        <a:ext cx="3199552" cy="1623060"/>
      </dsp:txXfrm>
    </dsp:sp>
    <dsp:sp modelId="{EA938A4A-C442-4F79-BDFC-24681F416F2D}">
      <dsp:nvSpPr>
        <dsp:cNvPr id="0" name=""/>
        <dsp:cNvSpPr/>
      </dsp:nvSpPr>
      <dsp:spPr>
        <a:xfrm>
          <a:off x="728372" y="1624645"/>
          <a:ext cx="1745575" cy="16312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smtClean="0"/>
            <a:t>UNIFORM</a:t>
          </a:r>
          <a:endParaRPr lang="en-US" sz="2000" kern="1200" dirty="0"/>
        </a:p>
      </dsp:txBody>
      <dsp:txXfrm>
        <a:off x="776150" y="1672423"/>
        <a:ext cx="1650019" cy="1535693"/>
      </dsp:txXfrm>
    </dsp:sp>
    <dsp:sp modelId="{BE988D13-18F9-45C5-A42B-411F67BA1F79}">
      <dsp:nvSpPr>
        <dsp:cNvPr id="0" name=""/>
        <dsp:cNvSpPr/>
      </dsp:nvSpPr>
      <dsp:spPr>
        <a:xfrm>
          <a:off x="728372" y="3506855"/>
          <a:ext cx="1745575" cy="163124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kern="1200" dirty="0" smtClean="0"/>
            <a:t>NON</a:t>
          </a:r>
          <a:r>
            <a:rPr lang="en-US" sz="2000" kern="1200" baseline="0" dirty="0" smtClean="0"/>
            <a:t> UNIFORM</a:t>
          </a:r>
          <a:endParaRPr lang="en-US" sz="2000" kern="1200" dirty="0"/>
        </a:p>
      </dsp:txBody>
      <dsp:txXfrm>
        <a:off x="776150" y="3554633"/>
        <a:ext cx="1650019" cy="1535693"/>
      </dsp:txXfrm>
    </dsp:sp>
    <dsp:sp modelId="{625F8D9D-F68D-4690-8C75-53EE677B2488}">
      <dsp:nvSpPr>
        <dsp:cNvPr id="0" name=""/>
        <dsp:cNvSpPr/>
      </dsp:nvSpPr>
      <dsp:spPr>
        <a:xfrm>
          <a:off x="3437854" y="0"/>
          <a:ext cx="2181969"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endParaRPr lang="en-US" sz="1800" b="1" u="sng" kern="1200" dirty="0"/>
        </a:p>
      </dsp:txBody>
      <dsp:txXfrm>
        <a:off x="3437854" y="0"/>
        <a:ext cx="2181969" cy="1623060"/>
      </dsp:txXfrm>
    </dsp:sp>
    <dsp:sp modelId="{D7BD49D2-5693-490A-8A47-4EA73D148238}">
      <dsp:nvSpPr>
        <dsp:cNvPr id="0" name=""/>
        <dsp:cNvSpPr/>
      </dsp:nvSpPr>
      <dsp:spPr>
        <a:xfrm>
          <a:off x="3498164" y="1524014"/>
          <a:ext cx="2064439" cy="19976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lvl="0" algn="l" defTabSz="711200">
            <a:lnSpc>
              <a:spcPct val="90000"/>
            </a:lnSpc>
            <a:spcBef>
              <a:spcPct val="0"/>
            </a:spcBef>
            <a:spcAft>
              <a:spcPct val="35000"/>
            </a:spcAft>
          </a:pPr>
          <a:r>
            <a:rPr lang="en-US" sz="1600" b="1" kern="1200" dirty="0" smtClean="0">
              <a:solidFill>
                <a:srgbClr val="002060"/>
              </a:solidFill>
            </a:rPr>
            <a:t>HMSN</a:t>
          </a:r>
          <a:r>
            <a:rPr lang="en-US" sz="1600" b="1" kern="1200" baseline="0" dirty="0" smtClean="0">
              <a:solidFill>
                <a:srgbClr val="002060"/>
              </a:solidFill>
            </a:rPr>
            <a:t> – I</a:t>
          </a:r>
        </a:p>
        <a:p>
          <a:pPr lvl="0" algn="l" defTabSz="711200">
            <a:lnSpc>
              <a:spcPct val="90000"/>
            </a:lnSpc>
            <a:spcBef>
              <a:spcPct val="0"/>
            </a:spcBef>
            <a:spcAft>
              <a:spcPct val="35000"/>
            </a:spcAft>
          </a:pPr>
          <a:r>
            <a:rPr lang="en-US" sz="1600" b="1" kern="1200" baseline="0" dirty="0" smtClean="0">
              <a:solidFill>
                <a:srgbClr val="002060"/>
              </a:solidFill>
            </a:rPr>
            <a:t>HMSN – III</a:t>
          </a:r>
        </a:p>
        <a:p>
          <a:pPr lvl="0" algn="l" defTabSz="711200">
            <a:lnSpc>
              <a:spcPct val="90000"/>
            </a:lnSpc>
            <a:spcBef>
              <a:spcPct val="0"/>
            </a:spcBef>
            <a:spcAft>
              <a:spcPct val="35000"/>
            </a:spcAft>
          </a:pPr>
          <a:r>
            <a:rPr lang="en-US" sz="1600" b="1" kern="1200" baseline="0" dirty="0" smtClean="0">
              <a:solidFill>
                <a:srgbClr val="002060"/>
              </a:solidFill>
            </a:rPr>
            <a:t>REFSUM’S</a:t>
          </a:r>
        </a:p>
        <a:p>
          <a:pPr lvl="0" algn="l" defTabSz="711200">
            <a:lnSpc>
              <a:spcPct val="90000"/>
            </a:lnSpc>
            <a:spcBef>
              <a:spcPct val="0"/>
            </a:spcBef>
            <a:spcAft>
              <a:spcPct val="35000"/>
            </a:spcAft>
          </a:pPr>
          <a:r>
            <a:rPr lang="en-US" sz="1400" b="1" kern="1200" baseline="0" dirty="0" smtClean="0">
              <a:solidFill>
                <a:srgbClr val="002060"/>
              </a:solidFill>
            </a:rPr>
            <a:t>KRABBE’S DISEASE </a:t>
          </a:r>
          <a:endParaRPr lang="en-US" sz="1400" b="1" kern="1200" dirty="0">
            <a:solidFill>
              <a:srgbClr val="002060"/>
            </a:solidFill>
          </a:endParaRPr>
        </a:p>
      </dsp:txBody>
      <dsp:txXfrm>
        <a:off x="3556674" y="1582524"/>
        <a:ext cx="1947419" cy="1880672"/>
      </dsp:txXfrm>
    </dsp:sp>
    <dsp:sp modelId="{726E248A-0417-40C9-9536-103851C5CFE2}">
      <dsp:nvSpPr>
        <dsp:cNvPr id="0" name=""/>
        <dsp:cNvSpPr/>
      </dsp:nvSpPr>
      <dsp:spPr>
        <a:xfrm>
          <a:off x="5711585" y="0"/>
          <a:ext cx="2518014" cy="5410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1800" b="1" u="sng" kern="1200" dirty="0" smtClean="0"/>
        </a:p>
        <a:p>
          <a:pPr lvl="0" algn="ctr" defTabSz="800100">
            <a:lnSpc>
              <a:spcPct val="90000"/>
            </a:lnSpc>
            <a:spcBef>
              <a:spcPct val="0"/>
            </a:spcBef>
            <a:spcAft>
              <a:spcPct val="35000"/>
            </a:spcAft>
          </a:pPr>
          <a:endParaRPr lang="en-US" sz="1800" kern="1200" dirty="0"/>
        </a:p>
      </dsp:txBody>
      <dsp:txXfrm>
        <a:off x="5711585" y="0"/>
        <a:ext cx="2518014" cy="1623060"/>
      </dsp:txXfrm>
    </dsp:sp>
    <dsp:sp modelId="{2CEE83E9-0ADD-47D5-B46A-5F90106643DA}">
      <dsp:nvSpPr>
        <dsp:cNvPr id="0" name=""/>
        <dsp:cNvSpPr/>
      </dsp:nvSpPr>
      <dsp:spPr>
        <a:xfrm>
          <a:off x="5715003" y="685803"/>
          <a:ext cx="2492664" cy="149379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lvl="0" algn="l" defTabSz="1066800">
            <a:lnSpc>
              <a:spcPct val="90000"/>
            </a:lnSpc>
            <a:spcBef>
              <a:spcPct val="0"/>
            </a:spcBef>
            <a:spcAft>
              <a:spcPct val="35000"/>
            </a:spcAft>
          </a:pPr>
          <a:r>
            <a:rPr lang="en-US" sz="2400" b="1" u="sng" kern="1200" dirty="0" smtClean="0">
              <a:solidFill>
                <a:srgbClr val="002060"/>
              </a:solidFill>
            </a:rPr>
            <a:t>ACUTE</a:t>
          </a:r>
        </a:p>
        <a:p>
          <a:pPr lvl="0" algn="l" defTabSz="1066800">
            <a:lnSpc>
              <a:spcPct val="90000"/>
            </a:lnSpc>
            <a:spcBef>
              <a:spcPct val="0"/>
            </a:spcBef>
            <a:spcAft>
              <a:spcPct val="35000"/>
            </a:spcAft>
          </a:pPr>
          <a:r>
            <a:rPr lang="en-US" sz="1600" b="1" kern="1200" dirty="0" smtClean="0">
              <a:solidFill>
                <a:srgbClr val="002060"/>
              </a:solidFill>
            </a:rPr>
            <a:t>     AIDP</a:t>
          </a:r>
        </a:p>
        <a:p>
          <a:pPr lvl="0" algn="l" defTabSz="1066800">
            <a:lnSpc>
              <a:spcPct val="90000"/>
            </a:lnSpc>
            <a:spcBef>
              <a:spcPct val="0"/>
            </a:spcBef>
            <a:spcAft>
              <a:spcPct val="35000"/>
            </a:spcAft>
          </a:pPr>
          <a:r>
            <a:rPr lang="en-US" sz="1600" b="1" kern="1200" dirty="0" smtClean="0">
              <a:solidFill>
                <a:srgbClr val="002060"/>
              </a:solidFill>
            </a:rPr>
            <a:t>     DIPHTHERIA</a:t>
          </a:r>
        </a:p>
        <a:p>
          <a:pPr lvl="0" algn="l" defTabSz="1066800">
            <a:lnSpc>
              <a:spcPct val="90000"/>
            </a:lnSpc>
            <a:spcBef>
              <a:spcPct val="0"/>
            </a:spcBef>
            <a:spcAft>
              <a:spcPct val="35000"/>
            </a:spcAft>
          </a:pPr>
          <a:r>
            <a:rPr lang="en-US" sz="1600" b="1" kern="1200" dirty="0" smtClean="0">
              <a:solidFill>
                <a:srgbClr val="002060"/>
              </a:solidFill>
            </a:rPr>
            <a:t>     ACUTE ARSENIC</a:t>
          </a:r>
        </a:p>
      </dsp:txBody>
      <dsp:txXfrm>
        <a:off x="5758755" y="729555"/>
        <a:ext cx="2405160" cy="1406287"/>
      </dsp:txXfrm>
    </dsp:sp>
    <dsp:sp modelId="{DCD65172-8B91-48B6-B1D1-4CFFB8892F9B}">
      <dsp:nvSpPr>
        <dsp:cNvPr id="0" name=""/>
        <dsp:cNvSpPr/>
      </dsp:nvSpPr>
      <dsp:spPr>
        <a:xfrm>
          <a:off x="5791198" y="2743203"/>
          <a:ext cx="2355182" cy="17514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lvl="0" algn="ctr" defTabSz="889000">
            <a:lnSpc>
              <a:spcPct val="90000"/>
            </a:lnSpc>
            <a:spcBef>
              <a:spcPct val="0"/>
            </a:spcBef>
            <a:spcAft>
              <a:spcPct val="35000"/>
            </a:spcAft>
          </a:pPr>
          <a:r>
            <a:rPr lang="en-US" sz="2000" b="1" u="sng" kern="1200" dirty="0" smtClean="0">
              <a:solidFill>
                <a:srgbClr val="002060"/>
              </a:solidFill>
            </a:rPr>
            <a:t>SUBACUTE TO CHRONIC</a:t>
          </a:r>
        </a:p>
        <a:p>
          <a:pPr lvl="0" algn="ctr" defTabSz="889000">
            <a:lnSpc>
              <a:spcPct val="90000"/>
            </a:lnSpc>
            <a:spcBef>
              <a:spcPct val="0"/>
            </a:spcBef>
            <a:spcAft>
              <a:spcPct val="35000"/>
            </a:spcAft>
          </a:pPr>
          <a:r>
            <a:rPr lang="en-US" sz="2000" b="1" u="sng" kern="1200" dirty="0" smtClean="0">
              <a:solidFill>
                <a:srgbClr val="002060"/>
              </a:solidFill>
            </a:rPr>
            <a:t>CIDP AND VARIANTS</a:t>
          </a:r>
        </a:p>
        <a:p>
          <a:pPr lvl="0" algn="ctr" defTabSz="889000">
            <a:lnSpc>
              <a:spcPct val="90000"/>
            </a:lnSpc>
            <a:spcBef>
              <a:spcPct val="0"/>
            </a:spcBef>
            <a:spcAft>
              <a:spcPct val="35000"/>
            </a:spcAft>
          </a:pPr>
          <a:endParaRPr lang="en-US" sz="2000" kern="1200" dirty="0"/>
        </a:p>
      </dsp:txBody>
      <dsp:txXfrm>
        <a:off x="5842496" y="2794501"/>
        <a:ext cx="2252586" cy="16488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7D549-B7BA-4914-93F1-E1700DF98902}">
      <dsp:nvSpPr>
        <dsp:cNvPr id="0" name=""/>
        <dsp:cNvSpPr/>
      </dsp:nvSpPr>
      <dsp:spPr>
        <a:xfrm rot="16200000">
          <a:off x="-1249950" y="1249950"/>
          <a:ext cx="5257800" cy="2757899"/>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0" rIns="228600" bIns="0" numCol="1" spcCol="1270" anchor="t" anchorCtr="0">
          <a:noAutofit/>
        </a:bodyPr>
        <a:lstStyle/>
        <a:p>
          <a:pPr lvl="0" algn="l" defTabSz="1600200">
            <a:lnSpc>
              <a:spcPct val="90000"/>
            </a:lnSpc>
            <a:spcBef>
              <a:spcPct val="0"/>
            </a:spcBef>
            <a:spcAft>
              <a:spcPts val="600"/>
            </a:spcAft>
          </a:pPr>
          <a:r>
            <a:rPr lang="en-US" sz="3600" b="1" kern="1200" dirty="0" smtClean="0"/>
            <a:t>Lateral </a:t>
          </a:r>
        </a:p>
        <a:p>
          <a:pPr lvl="0" algn="l" defTabSz="1600200">
            <a:lnSpc>
              <a:spcPct val="90000"/>
            </a:lnSpc>
            <a:spcBef>
              <a:spcPct val="0"/>
            </a:spcBef>
            <a:spcAft>
              <a:spcPct val="35000"/>
            </a:spcAft>
          </a:pPr>
          <a:r>
            <a:rPr lang="en-US" sz="3600" b="1" kern="1200" dirty="0" smtClean="0"/>
            <a:t>cord</a:t>
          </a:r>
          <a:endParaRPr lang="en-US" sz="3600" kern="1200" dirty="0"/>
        </a:p>
        <a:p>
          <a:pPr marL="285750" lvl="1" indent="-285750" algn="l" defTabSz="1244600">
            <a:lnSpc>
              <a:spcPct val="90000"/>
            </a:lnSpc>
            <a:spcBef>
              <a:spcPct val="0"/>
            </a:spcBef>
            <a:spcAft>
              <a:spcPct val="15000"/>
            </a:spcAft>
            <a:buChar char="••"/>
          </a:pPr>
          <a:r>
            <a:rPr lang="en-US" sz="2800" b="1" kern="1200" dirty="0" err="1" smtClean="0"/>
            <a:t>Musculo</a:t>
          </a:r>
          <a:r>
            <a:rPr lang="en-US" sz="2800" b="1" kern="1200" dirty="0" smtClean="0"/>
            <a:t> </a:t>
          </a:r>
          <a:r>
            <a:rPr lang="en-US" sz="2800" b="1" kern="1200" dirty="0" err="1" smtClean="0"/>
            <a:t>cutaneous</a:t>
          </a:r>
          <a:r>
            <a:rPr lang="en-US" sz="2800" b="1" kern="1200" dirty="0" smtClean="0"/>
            <a:t> nerve</a:t>
          </a:r>
          <a:endParaRPr lang="en-US" sz="2800" kern="1200" dirty="0"/>
        </a:p>
        <a:p>
          <a:pPr marL="285750" lvl="1" indent="-285750" algn="l" defTabSz="1244600">
            <a:lnSpc>
              <a:spcPct val="90000"/>
            </a:lnSpc>
            <a:spcBef>
              <a:spcPct val="0"/>
            </a:spcBef>
            <a:spcAft>
              <a:spcPct val="15000"/>
            </a:spcAft>
            <a:buChar char="••"/>
          </a:pPr>
          <a:r>
            <a:rPr lang="en-US" sz="2800" b="1" kern="1200" dirty="0" smtClean="0"/>
            <a:t>Median nerve                  </a:t>
          </a:r>
          <a:endParaRPr lang="en-US" sz="2800" kern="1200" dirty="0"/>
        </a:p>
      </dsp:txBody>
      <dsp:txXfrm rot="5400000">
        <a:off x="0" y="1051560"/>
        <a:ext cx="2757899" cy="3154680"/>
      </dsp:txXfrm>
    </dsp:sp>
    <dsp:sp modelId="{7A9F5A7E-7C5E-4F90-AA97-33FC3D295A1D}">
      <dsp:nvSpPr>
        <dsp:cNvPr id="0" name=""/>
        <dsp:cNvSpPr/>
      </dsp:nvSpPr>
      <dsp:spPr>
        <a:xfrm rot="16200000">
          <a:off x="1675415" y="1287065"/>
          <a:ext cx="5257800" cy="2683668"/>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0" tIns="0" rIns="209550" bIns="0" numCol="1" spcCol="1270" anchor="t" anchorCtr="0">
          <a:noAutofit/>
        </a:bodyPr>
        <a:lstStyle/>
        <a:p>
          <a:pPr lvl="0" algn="l" defTabSz="1466850">
            <a:lnSpc>
              <a:spcPct val="90000"/>
            </a:lnSpc>
            <a:spcBef>
              <a:spcPct val="0"/>
            </a:spcBef>
            <a:spcAft>
              <a:spcPct val="35000"/>
            </a:spcAft>
          </a:pPr>
          <a:endParaRPr lang="en-US" sz="3300" b="1" kern="1200" dirty="0" smtClean="0"/>
        </a:p>
        <a:p>
          <a:pPr lvl="0" algn="l" defTabSz="1466850">
            <a:lnSpc>
              <a:spcPct val="90000"/>
            </a:lnSpc>
            <a:spcBef>
              <a:spcPct val="0"/>
            </a:spcBef>
            <a:spcAft>
              <a:spcPct val="35000"/>
            </a:spcAft>
          </a:pPr>
          <a:r>
            <a:rPr lang="en-US" sz="4000" b="1" kern="1200" dirty="0" smtClean="0"/>
            <a:t>Posterior cord</a:t>
          </a:r>
          <a:endParaRPr lang="en-US" sz="4000" kern="1200" dirty="0"/>
        </a:p>
        <a:p>
          <a:pPr marL="228600" lvl="1" indent="-228600" algn="l" defTabSz="1155700">
            <a:lnSpc>
              <a:spcPct val="90000"/>
            </a:lnSpc>
            <a:spcBef>
              <a:spcPct val="0"/>
            </a:spcBef>
            <a:spcAft>
              <a:spcPct val="15000"/>
            </a:spcAft>
            <a:buChar char="••"/>
          </a:pPr>
          <a:r>
            <a:rPr lang="en-US" sz="2600" b="1" kern="1200" dirty="0" err="1" smtClean="0"/>
            <a:t>Axillary</a:t>
          </a:r>
          <a:r>
            <a:rPr lang="en-US" sz="2600" b="1" kern="1200" dirty="0" smtClean="0"/>
            <a:t> nerve</a:t>
          </a:r>
          <a:endParaRPr lang="en-US" sz="2600" kern="1200" dirty="0"/>
        </a:p>
        <a:p>
          <a:pPr marL="228600" lvl="1" indent="-228600" algn="l" defTabSz="1155700">
            <a:lnSpc>
              <a:spcPct val="90000"/>
            </a:lnSpc>
            <a:spcBef>
              <a:spcPct val="0"/>
            </a:spcBef>
            <a:spcAft>
              <a:spcPct val="15000"/>
            </a:spcAft>
            <a:buChar char="••"/>
          </a:pPr>
          <a:r>
            <a:rPr lang="en-US" sz="2600" b="1" kern="1200" dirty="0" smtClean="0"/>
            <a:t>Radial nerve</a:t>
          </a:r>
          <a:endParaRPr lang="en-US" sz="2600" kern="1200" dirty="0"/>
        </a:p>
      </dsp:txBody>
      <dsp:txXfrm rot="5400000">
        <a:off x="2962481" y="1051559"/>
        <a:ext cx="2683668" cy="3154680"/>
      </dsp:txXfrm>
    </dsp:sp>
    <dsp:sp modelId="{35202B7D-1C4B-4027-8C9C-BF10EA805A49}">
      <dsp:nvSpPr>
        <dsp:cNvPr id="0" name=""/>
        <dsp:cNvSpPr/>
      </dsp:nvSpPr>
      <dsp:spPr>
        <a:xfrm rot="16200000">
          <a:off x="4563665" y="1287065"/>
          <a:ext cx="5257800" cy="2683668"/>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0" tIns="0" rIns="221506" bIns="0" numCol="1" spcCol="1270" anchor="t" anchorCtr="0">
          <a:noAutofit/>
        </a:bodyPr>
        <a:lstStyle/>
        <a:p>
          <a:pPr lvl="0" algn="l" defTabSz="1555750">
            <a:lnSpc>
              <a:spcPct val="90000"/>
            </a:lnSpc>
            <a:spcBef>
              <a:spcPct val="0"/>
            </a:spcBef>
            <a:spcAft>
              <a:spcPct val="35000"/>
            </a:spcAft>
          </a:pPr>
          <a:endParaRPr lang="en-US" sz="3500" b="1" kern="1200" dirty="0" smtClean="0"/>
        </a:p>
        <a:p>
          <a:pPr lvl="0" algn="l" defTabSz="1555750">
            <a:lnSpc>
              <a:spcPct val="90000"/>
            </a:lnSpc>
            <a:spcBef>
              <a:spcPct val="0"/>
            </a:spcBef>
            <a:spcAft>
              <a:spcPct val="35000"/>
            </a:spcAft>
          </a:pPr>
          <a:r>
            <a:rPr lang="en-US" sz="3500" b="1" kern="1200" dirty="0" smtClean="0"/>
            <a:t>Medial cord</a:t>
          </a:r>
          <a:endParaRPr lang="en-US" sz="3500" kern="1200" dirty="0"/>
        </a:p>
        <a:p>
          <a:pPr marL="228600" lvl="1" indent="-228600" algn="l" defTabSz="1200150">
            <a:lnSpc>
              <a:spcPct val="90000"/>
            </a:lnSpc>
            <a:spcBef>
              <a:spcPct val="0"/>
            </a:spcBef>
            <a:spcAft>
              <a:spcPct val="15000"/>
            </a:spcAft>
            <a:buChar char="••"/>
          </a:pPr>
          <a:r>
            <a:rPr lang="en-US" sz="2700" b="1" kern="1200" dirty="0" smtClean="0"/>
            <a:t>Median nerve</a:t>
          </a:r>
          <a:endParaRPr lang="en-US" sz="2700" kern="1200" dirty="0"/>
        </a:p>
        <a:p>
          <a:pPr marL="228600" lvl="1" indent="-228600" algn="l" defTabSz="1200150">
            <a:lnSpc>
              <a:spcPct val="90000"/>
            </a:lnSpc>
            <a:spcBef>
              <a:spcPct val="0"/>
            </a:spcBef>
            <a:spcAft>
              <a:spcPct val="15000"/>
            </a:spcAft>
            <a:buChar char="••"/>
          </a:pPr>
          <a:r>
            <a:rPr lang="en-US" sz="2700" b="1" kern="1200" dirty="0" err="1" smtClean="0"/>
            <a:t>Ulnar</a:t>
          </a:r>
          <a:r>
            <a:rPr lang="en-US" sz="2700" b="1" kern="1200" dirty="0" smtClean="0"/>
            <a:t> nerve</a:t>
          </a:r>
          <a:endParaRPr lang="en-US" sz="2700" kern="1200" dirty="0"/>
        </a:p>
      </dsp:txBody>
      <dsp:txXfrm rot="5400000">
        <a:off x="5850731" y="1051559"/>
        <a:ext cx="2683668" cy="315468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3A0D54-9757-41C7-9C6B-907ED74FDDA3}" type="datetimeFigureOut">
              <a:rPr lang="en-US" smtClean="0"/>
              <a:pPr/>
              <a:t>3/6/2016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C9728E-1E81-41E8-83F7-E4CB096F591B}" type="slidenum">
              <a:rPr lang="en-US" smtClean="0"/>
              <a:pPr/>
              <a:t>‹#›</a:t>
            </a:fld>
            <a:endParaRPr lang="en-US"/>
          </a:p>
        </p:txBody>
      </p:sp>
    </p:spTree>
    <p:extLst>
      <p:ext uri="{BB962C8B-B14F-4D97-AF65-F5344CB8AC3E}">
        <p14:creationId xmlns:p14="http://schemas.microsoft.com/office/powerpoint/2010/main" val="3479410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CE8785FE-C3B9-443D-8D66-169D6F1A234B}" type="slidenum">
              <a:rPr lang="en-US"/>
              <a:pPr/>
              <a:t>10</a:t>
            </a:fld>
            <a:endParaRPr lang="th-TH"/>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35664942-9350-415E-A3AA-C1FF2B883FAE}" type="slidenum">
              <a:rPr lang="en-US"/>
              <a:pPr/>
              <a:t>55</a:t>
            </a:fld>
            <a:endParaRPr lang="th-TH"/>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AD9217BE-CE82-4EE7-95A9-CA717791EE7A}" type="slidenum">
              <a:rPr lang="en-US"/>
              <a:pPr/>
              <a:t>56</a:t>
            </a:fld>
            <a:endParaRPr lang="th-TH"/>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p>
            <a:fld id="{91370083-7AF6-4AF7-8DBA-B71747E911C1}" type="slidenum">
              <a:rPr lang="en-US"/>
              <a:pPr/>
              <a:t>58</a:t>
            </a:fld>
            <a:endParaRPr lang="th-TH"/>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p>
            <a:fld id="{0839573B-ABE0-4FE9-B6BC-2589CD443C3A}" type="slidenum">
              <a:rPr lang="en-US"/>
              <a:pPr/>
              <a:t>59</a:t>
            </a:fld>
            <a:endParaRPr lang="th-TH"/>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p>
            <a:fld id="{F2A211A1-DCDD-4639-9913-1BF91F8AA093}" type="slidenum">
              <a:rPr lang="en-US"/>
              <a:pPr/>
              <a:t>60</a:t>
            </a:fld>
            <a:endParaRPr lang="th-TH"/>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p>
            <a:fld id="{7D58443A-A1D8-42E0-B95D-3A743875AEAE}" type="slidenum">
              <a:rPr lang="en-US"/>
              <a:pPr/>
              <a:t>62</a:t>
            </a:fld>
            <a:endParaRPr lang="th-TH"/>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p>
            <a:fld id="{A96DE28E-D28B-48DB-AD57-42796F650836}" type="slidenum">
              <a:rPr lang="en-US"/>
              <a:pPr/>
              <a:t>63</a:t>
            </a:fld>
            <a:endParaRPr lang="th-TH"/>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p>
            <a:fld id="{8359CADA-C9C9-4218-A10A-A0952201673F}" type="slidenum">
              <a:rPr lang="en-US"/>
              <a:pPr/>
              <a:t>64</a:t>
            </a:fld>
            <a:endParaRPr lang="th-TH"/>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a:noFill/>
        </p:spPr>
        <p:txBody>
          <a:bodyPr/>
          <a:lstStyle/>
          <a:p>
            <a:fld id="{9301D5E7-B78B-4F60-A597-6B21E1910923}" type="slidenum">
              <a:rPr lang="en-US"/>
              <a:pPr/>
              <a:t>65</a:t>
            </a:fld>
            <a:endParaRPr lang="th-TH"/>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a:noFill/>
        </p:spPr>
        <p:txBody>
          <a:bodyPr/>
          <a:lstStyle/>
          <a:p>
            <a:fld id="{94397A5A-9FD2-40A2-9B75-036176154410}" type="slidenum">
              <a:rPr lang="en-US"/>
              <a:pPr/>
              <a:t>67</a:t>
            </a:fld>
            <a:endParaRPr lang="th-TH"/>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198C9727-0B3C-43A8-9D08-6667BB84CF93}" type="slidenum">
              <a:rPr lang="en-US"/>
              <a:pPr/>
              <a:t>25</a:t>
            </a:fld>
            <a:endParaRPr lang="th-TH"/>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AAE8E6A9-6BD8-4FE2-97A6-E57922CA63F4}" type="slidenum">
              <a:rPr lang="en-US"/>
              <a:pPr/>
              <a:t>68</a:t>
            </a:fld>
            <a:endParaRPr lang="th-TH"/>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p>
            <a:fld id="{54F43C08-70DB-4615-8FE9-46866629E194}" type="slidenum">
              <a:rPr lang="en-US"/>
              <a:pPr/>
              <a:t>69</a:t>
            </a:fld>
            <a:endParaRPr lang="th-TH"/>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6CD2B2D0-3F43-4392-98C1-AAD07C861531}" type="slidenum">
              <a:rPr lang="en-US"/>
              <a:pPr/>
              <a:t>78</a:t>
            </a:fld>
            <a:endParaRPr lang="th-TH"/>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FDFC890F-F643-4F08-9D40-C6BCD9595D2A}" type="slidenum">
              <a:rPr lang="en-US"/>
              <a:pPr/>
              <a:t>27</a:t>
            </a:fld>
            <a:endParaRPr lang="th-TH"/>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DC9728E-1E81-41E8-83F7-E4CB096F591B}" type="slidenum">
              <a:rPr lang="en-US" smtClean="0"/>
              <a:pPr/>
              <a:t>31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DC9728E-1E81-41E8-83F7-E4CB096F591B}" type="slidenum">
              <a:rPr lang="en-US" smtClean="0"/>
              <a:pPr/>
              <a:t>34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4D872640-6F41-4726-9FB0-99934B3E600D}" type="slidenum">
              <a:rPr lang="en-US"/>
              <a:pPr/>
              <a:t>36</a:t>
            </a:fld>
            <a:endParaRPr lang="th-TH"/>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0A09D3A7-0BCF-4924-BA36-F378C9ABE885}" type="slidenum">
              <a:rPr lang="en-US"/>
              <a:pPr/>
              <a:t>49</a:t>
            </a:fld>
            <a:endParaRPr lang="th-TH"/>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B750349B-A117-4B13-81AC-31B348795F4A}" type="slidenum">
              <a:rPr lang="en-US"/>
              <a:pPr/>
              <a:t>52</a:t>
            </a:fld>
            <a:endParaRPr lang="th-TH"/>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1C3756F0-CFB2-440C-ABA8-397B13A95B9E}" type="slidenum">
              <a:rPr lang="en-US"/>
              <a:pPr/>
              <a:t>53</a:t>
            </a:fld>
            <a:endParaRPr lang="th-TH"/>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F4CB747B-C9CB-4FBB-8CC6-19C602B5CC34}" type="datetimeFigureOut">
              <a:rPr lang="en-US" smtClean="0"/>
              <a:pPr/>
              <a:t>3/6/2016</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4332B5A5-E75B-46F8-9FBA-AAE96BACB614}" type="slidenum">
              <a:rPr lang="en-US" smtClean="0"/>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4CB747B-C9CB-4FBB-8CC6-19C602B5CC34}" type="datetimeFigureOut">
              <a:rPr lang="en-US" smtClean="0"/>
              <a:pPr/>
              <a:t>3/6/2016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4CB747B-C9CB-4FBB-8CC6-19C602B5CC34}" type="datetimeFigureOut">
              <a:rPr lang="en-US" smtClean="0"/>
              <a:pPr/>
              <a:t>3/6/2016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4"/>
            <a:ext cx="8229600" cy="1139825"/>
          </a:xfrm>
        </p:spPr>
        <p:txBody>
          <a:bodyPr/>
          <a:lstStyle/>
          <a:p>
            <a:r>
              <a:rPr lang="en-US" smtClean="0"/>
              <a:t>Click to edit Master title style</a:t>
            </a:r>
            <a:endParaRPr lang="th-TH"/>
          </a:p>
        </p:txBody>
      </p:sp>
      <p:sp>
        <p:nvSpPr>
          <p:cNvPr id="3" name="Table Placeholder 2"/>
          <p:cNvSpPr>
            <a:spLocks noGrp="1"/>
          </p:cNvSpPr>
          <p:nvPr>
            <p:ph type="tbl" idx="1"/>
          </p:nvPr>
        </p:nvSpPr>
        <p:spPr>
          <a:xfrm>
            <a:off x="457200" y="1600201"/>
            <a:ext cx="8229600" cy="4530725"/>
          </a:xfrm>
        </p:spPr>
        <p:txBody>
          <a:bodyPr/>
          <a:lstStyle/>
          <a:p>
            <a:pPr lvl="0"/>
            <a:endParaRPr lang="th-TH"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th-TH"/>
          </a:p>
        </p:txBody>
      </p:sp>
      <p:sp>
        <p:nvSpPr>
          <p:cNvPr id="5" name="Rectangle 5"/>
          <p:cNvSpPr>
            <a:spLocks noGrp="1" noChangeArrowheads="1"/>
          </p:cNvSpPr>
          <p:nvPr>
            <p:ph type="ftr" sz="quarter" idx="11"/>
          </p:nvPr>
        </p:nvSpPr>
        <p:spPr>
          <a:ln/>
        </p:spPr>
        <p:txBody>
          <a:bodyPr/>
          <a:lstStyle>
            <a:lvl1pPr>
              <a:defRPr/>
            </a:lvl1pPr>
          </a:lstStyle>
          <a:p>
            <a:pPr>
              <a:defRPr/>
            </a:pPr>
            <a:endParaRPr lang="th-TH"/>
          </a:p>
        </p:txBody>
      </p:sp>
      <p:sp>
        <p:nvSpPr>
          <p:cNvPr id="6" name="Rectangle 6"/>
          <p:cNvSpPr>
            <a:spLocks noGrp="1" noChangeArrowheads="1"/>
          </p:cNvSpPr>
          <p:nvPr>
            <p:ph type="sldNum" sz="quarter" idx="12"/>
          </p:nvPr>
        </p:nvSpPr>
        <p:spPr>
          <a:ln/>
        </p:spPr>
        <p:txBody>
          <a:bodyPr/>
          <a:lstStyle>
            <a:lvl1pPr>
              <a:defRPr/>
            </a:lvl1pPr>
          </a:lstStyle>
          <a:p>
            <a:pPr>
              <a:defRPr/>
            </a:pPr>
            <a:fld id="{AAC7A0D8-ACC1-4E44-A37E-7D4156A03360}" type="slidenum">
              <a:rPr lang="en-US"/>
              <a:pPr>
                <a:defRPr/>
              </a:pPr>
              <a:t>‹#›</a:t>
            </a:fld>
            <a:endParaRPr lang="th-TH"/>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th-TH"/>
          </a:p>
        </p:txBody>
      </p:sp>
      <p:sp>
        <p:nvSpPr>
          <p:cNvPr id="3" name="Rectangle 4"/>
          <p:cNvSpPr>
            <a:spLocks noGrp="1" noChangeArrowheads="1"/>
          </p:cNvSpPr>
          <p:nvPr>
            <p:ph type="dt" sz="half" idx="10"/>
          </p:nvPr>
        </p:nvSpPr>
        <p:spPr>
          <a:ln/>
        </p:spPr>
        <p:txBody>
          <a:bodyPr/>
          <a:lstStyle>
            <a:lvl1pPr>
              <a:defRPr/>
            </a:lvl1pPr>
          </a:lstStyle>
          <a:p>
            <a:pPr>
              <a:defRPr/>
            </a:pPr>
            <a:endParaRPr lang="th-TH"/>
          </a:p>
        </p:txBody>
      </p:sp>
      <p:sp>
        <p:nvSpPr>
          <p:cNvPr id="4" name="Rectangle 5"/>
          <p:cNvSpPr>
            <a:spLocks noGrp="1" noChangeArrowheads="1"/>
          </p:cNvSpPr>
          <p:nvPr>
            <p:ph type="ftr" sz="quarter" idx="11"/>
          </p:nvPr>
        </p:nvSpPr>
        <p:spPr>
          <a:ln/>
        </p:spPr>
        <p:txBody>
          <a:bodyPr/>
          <a:lstStyle>
            <a:lvl1pPr>
              <a:defRPr/>
            </a:lvl1pPr>
          </a:lstStyle>
          <a:p>
            <a:pPr>
              <a:defRPr/>
            </a:pPr>
            <a:endParaRPr lang="th-TH"/>
          </a:p>
        </p:txBody>
      </p:sp>
      <p:sp>
        <p:nvSpPr>
          <p:cNvPr id="5" name="Rectangle 6"/>
          <p:cNvSpPr>
            <a:spLocks noGrp="1" noChangeArrowheads="1"/>
          </p:cNvSpPr>
          <p:nvPr>
            <p:ph type="sldNum" sz="quarter" idx="12"/>
          </p:nvPr>
        </p:nvSpPr>
        <p:spPr>
          <a:ln/>
        </p:spPr>
        <p:txBody>
          <a:bodyPr/>
          <a:lstStyle>
            <a:lvl1pPr>
              <a:defRPr/>
            </a:lvl1pPr>
          </a:lstStyle>
          <a:p>
            <a:pPr>
              <a:defRPr/>
            </a:pPr>
            <a:fld id="{69E65628-0728-4924-855F-BB48F5620450}" type="slidenum">
              <a:rPr lang="en-US"/>
              <a:pPr>
                <a:defRPr/>
              </a:pPr>
              <a:t>‹#›</a:t>
            </a:fld>
            <a:endParaRPr lang="th-TH"/>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4CB747B-C9CB-4FBB-8CC6-19C602B5CC34}" type="datetimeFigureOut">
              <a:rPr lang="en-US" smtClean="0"/>
              <a:pPr/>
              <a:t>3/6/2016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4CB747B-C9CB-4FBB-8CC6-19C602B5CC34}" type="datetimeFigureOut">
              <a:rPr lang="en-US" smtClean="0"/>
              <a:pPr/>
              <a:t>3/6/2016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4332B5A5-E75B-46F8-9FBA-AAE96BACB614}"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4CB747B-C9CB-4FBB-8CC6-19C602B5CC34}" type="datetimeFigureOut">
              <a:rPr lang="en-US" smtClean="0"/>
              <a:pPr/>
              <a:t>3/6/2016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4CB747B-C9CB-4FBB-8CC6-19C602B5CC34}" type="datetimeFigureOut">
              <a:rPr lang="en-US" smtClean="0"/>
              <a:pPr/>
              <a:t>3/6/2016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4CB747B-C9CB-4FBB-8CC6-19C602B5CC34}" type="datetimeFigureOut">
              <a:rPr lang="en-US" smtClean="0"/>
              <a:pPr/>
              <a:t>3/6/2016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B747B-C9CB-4FBB-8CC6-19C602B5CC34}" type="datetimeFigureOut">
              <a:rPr lang="en-US" smtClean="0"/>
              <a:pPr/>
              <a:t>3/6/2016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4CB747B-C9CB-4FBB-8CC6-19C602B5CC34}" type="datetimeFigureOut">
              <a:rPr lang="en-US" smtClean="0"/>
              <a:pPr/>
              <a:t>3/6/2016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4CB747B-C9CB-4FBB-8CC6-19C602B5CC34}" type="datetimeFigureOut">
              <a:rPr lang="en-US" smtClean="0"/>
              <a:pPr/>
              <a:t>3/6/2016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32B5A5-E75B-46F8-9FBA-AAE96BACB61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F4CB747B-C9CB-4FBB-8CC6-19C602B5CC34}" type="datetimeFigureOut">
              <a:rPr lang="en-US" smtClean="0"/>
              <a:pPr/>
              <a:t>3/6/2016</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4332B5A5-E75B-46F8-9FBA-AAE96BACB61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4" r:id="rId13"/>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google.com/imgres?imgurl=http://chestercountyperipheralneuropathyhelp.com/wp-content/uploads/2010/09/PN-foot.jpg&amp;imgrefurl=http://chestercountyperipheralneuropathyhelp.com/what-is-pn&amp;usg=__QXNsft2KrgDCa4eEoRm28xLtC9w=&amp;h=857&amp;w=998&amp;sz=175&amp;hl=en&amp;start=38&amp;zoom=1&amp;tbnid=Tm6wm3H17ntgeM:&amp;tbnh=123&amp;tbnw=143&amp;prev=/images?q=symptoms+of+peripheral+neuropathy&amp;hl=en&amp;client=firefox-a&amp;rls=org.mozilla:en-US:official&amp;gbv=2&amp;biw=618&amp;bih=601&amp;tbs=isch:1&amp;itbs=1&amp;iact=hc&amp;vpx=255&amp;vpy=236&amp;dur=913&amp;hovh=208&amp;hovw=242&amp;tx=121&amp;ty=95&amp;ei=LeTbTPuwFcG-nAfu0aEX&amp;oei=HuTbTIqFBIL58Ab42OWsCQ&amp;esq=7&amp;page=4&amp;ndsp=10&amp;ved=1t:429,r:1,s:38" TargetMode="Externa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1">
                    <a:lumMod val="60000"/>
                    <a:lumOff val="40000"/>
                  </a:schemeClr>
                </a:solidFill>
              </a:rPr>
              <a:t>Peripheral</a:t>
            </a:r>
            <a:r>
              <a:rPr lang="en-US" dirty="0" smtClean="0"/>
              <a:t> neuropathies</a:t>
            </a:r>
            <a:endParaRPr lang="en-US" dirty="0"/>
          </a:p>
        </p:txBody>
      </p:sp>
      <p:sp>
        <p:nvSpPr>
          <p:cNvPr id="3" name="Subtitle 2"/>
          <p:cNvSpPr>
            <a:spLocks noGrp="1"/>
          </p:cNvSpPr>
          <p:nvPr>
            <p:ph type="subTitle" idx="1"/>
          </p:nvPr>
        </p:nvSpPr>
        <p:spPr>
          <a:xfrm>
            <a:off x="1371600" y="3657600"/>
            <a:ext cx="6400800" cy="1426698"/>
          </a:xfrm>
        </p:spPr>
        <p:txBody>
          <a:bodyPr/>
          <a:lstStyle/>
          <a:p>
            <a:r>
              <a:rPr lang="en-US" dirty="0" smtClean="0"/>
              <a:t>Dr Mohammad Ali Kukaswadia, M.D</a:t>
            </a:r>
          </a:p>
          <a:p>
            <a:r>
              <a:rPr lang="en-US" dirty="0" smtClean="0"/>
              <a:t>Consultant Neurologist</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normAutofit/>
          </a:bodyPr>
          <a:lstStyle/>
          <a:p>
            <a:pPr eaLnBrk="1" hangingPunct="1"/>
            <a:r>
              <a:rPr lang="en-US" altLang="ja-JP" sz="4400" u="sng" dirty="0" smtClean="0">
                <a:solidFill>
                  <a:srgbClr val="FFFF00"/>
                </a:solidFill>
                <a:ea typeface="MS PGothic" pitchFamily="34" charset="-128"/>
              </a:rPr>
              <a:t>Conduction Velocity</a:t>
            </a:r>
            <a:endParaRPr lang="en-US" altLang="ja-JP" sz="4400" u="sng" dirty="0" smtClean="0">
              <a:ea typeface="MS PGothic" pitchFamily="34" charset="-128"/>
            </a:endParaRPr>
          </a:p>
        </p:txBody>
      </p:sp>
      <p:sp>
        <p:nvSpPr>
          <p:cNvPr id="19459" name="Rectangle 3"/>
          <p:cNvSpPr>
            <a:spLocks noGrp="1" noChangeArrowheads="1"/>
          </p:cNvSpPr>
          <p:nvPr>
            <p:ph type="body" idx="1"/>
          </p:nvPr>
        </p:nvSpPr>
        <p:spPr>
          <a:xfrm>
            <a:off x="838200" y="1752600"/>
            <a:ext cx="8305800" cy="4724400"/>
          </a:xfrm>
        </p:spPr>
        <p:txBody>
          <a:bodyPr>
            <a:normAutofit fontScale="92500" lnSpcReduction="10000"/>
          </a:bodyPr>
          <a:lstStyle/>
          <a:p>
            <a:pPr eaLnBrk="1" hangingPunct="1"/>
            <a:r>
              <a:rPr lang="en-US" altLang="ja-JP" b="1" dirty="0" smtClean="0">
                <a:ea typeface="MS PGothic" pitchFamily="34" charset="-128"/>
              </a:rPr>
              <a:t>There are several types of nerves.</a:t>
            </a:r>
          </a:p>
          <a:p>
            <a:pPr eaLnBrk="1" hangingPunct="1"/>
            <a:r>
              <a:rPr lang="en-US" altLang="ja-JP" b="1" dirty="0" smtClean="0">
                <a:ea typeface="MS PGothic" pitchFamily="34" charset="-128"/>
              </a:rPr>
              <a:t>A nerve consists of many fibers (axons).</a:t>
            </a:r>
          </a:p>
          <a:p>
            <a:pPr eaLnBrk="1" hangingPunct="1"/>
            <a:r>
              <a:rPr lang="en-US" altLang="ja-JP" b="1" dirty="0" smtClean="0">
                <a:ea typeface="MS PGothic" pitchFamily="34" charset="-128"/>
              </a:rPr>
              <a:t>The </a:t>
            </a:r>
            <a:r>
              <a:rPr lang="en-US" altLang="ja-JP" b="1" dirty="0" smtClean="0">
                <a:solidFill>
                  <a:srgbClr val="FFFF99"/>
                </a:solidFill>
                <a:ea typeface="MS PGothic" pitchFamily="34" charset="-128"/>
              </a:rPr>
              <a:t>velocity of </a:t>
            </a:r>
            <a:r>
              <a:rPr lang="en-US" altLang="ja-JP" b="1" dirty="0" err="1" smtClean="0">
                <a:solidFill>
                  <a:srgbClr val="FFFF99"/>
                </a:solidFill>
                <a:ea typeface="MS PGothic" pitchFamily="34" charset="-128"/>
              </a:rPr>
              <a:t>myelinated</a:t>
            </a:r>
            <a:r>
              <a:rPr lang="en-US" altLang="ja-JP" b="1" dirty="0" smtClean="0">
                <a:solidFill>
                  <a:srgbClr val="FFFF99"/>
                </a:solidFill>
                <a:ea typeface="MS PGothic" pitchFamily="34" charset="-128"/>
              </a:rPr>
              <a:t> (covered with myelin) nerve fiber is higher than non-</a:t>
            </a:r>
            <a:r>
              <a:rPr lang="en-US" altLang="ja-JP" b="1" dirty="0" err="1" smtClean="0">
                <a:solidFill>
                  <a:srgbClr val="FFFF99"/>
                </a:solidFill>
                <a:ea typeface="MS PGothic" pitchFamily="34" charset="-128"/>
              </a:rPr>
              <a:t>myelinated</a:t>
            </a:r>
            <a:r>
              <a:rPr lang="en-US" altLang="ja-JP" b="1" dirty="0" smtClean="0">
                <a:solidFill>
                  <a:srgbClr val="FFFF99"/>
                </a:solidFill>
                <a:ea typeface="MS PGothic" pitchFamily="34" charset="-128"/>
              </a:rPr>
              <a:t> fiber.</a:t>
            </a:r>
          </a:p>
          <a:p>
            <a:pPr eaLnBrk="1" hangingPunct="1"/>
            <a:r>
              <a:rPr lang="en-US" altLang="ja-JP" b="1" dirty="0" smtClean="0">
                <a:ea typeface="MS PGothic" pitchFamily="34" charset="-128"/>
              </a:rPr>
              <a:t>Conduction velocity is higher in thicker nerve fiber than thinner nerve fiber.</a:t>
            </a:r>
          </a:p>
          <a:p>
            <a:pPr eaLnBrk="1" hangingPunct="1"/>
            <a:r>
              <a:rPr lang="en-US" altLang="ja-JP" b="1" dirty="0" smtClean="0">
                <a:ea typeface="MS PGothic" pitchFamily="34" charset="-128"/>
              </a:rPr>
              <a:t>Each fiber has its own velocity, different than other fibers.</a:t>
            </a:r>
          </a:p>
          <a:p>
            <a:pPr eaLnBrk="1" hangingPunct="1"/>
            <a:r>
              <a:rPr lang="en-US" altLang="ja-JP" b="1" dirty="0" smtClean="0">
                <a:ea typeface="MS PGothic" pitchFamily="34" charset="-128"/>
              </a:rPr>
              <a:t>The higher the temperature, the higher the velocity</a:t>
            </a:r>
            <a:r>
              <a:rPr lang="en-US" altLang="ja-JP" sz="2400" dirty="0" smtClean="0">
                <a:ea typeface="MS PGothic" pitchFamily="34" charset="-128"/>
              </a:rPr>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457200" y="228601"/>
            <a:ext cx="8305800" cy="63539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22030" y="304800"/>
            <a:ext cx="8229600" cy="990600"/>
          </a:xfrm>
        </p:spPr>
        <p:txBody>
          <a:bodyPr>
            <a:normAutofit fontScale="90000"/>
          </a:bodyPr>
          <a:lstStyle/>
          <a:p>
            <a:r>
              <a:rPr lang="en-US" dirty="0" smtClean="0"/>
              <a:t>Peripheral neuropathies</a:t>
            </a:r>
            <a:endParaRPr lang="en-US" dirty="0"/>
          </a:p>
        </p:txBody>
      </p:sp>
      <p:sp>
        <p:nvSpPr>
          <p:cNvPr id="3" name="Subtitle 2"/>
          <p:cNvSpPr>
            <a:spLocks noGrp="1"/>
          </p:cNvSpPr>
          <p:nvPr>
            <p:ph type="subTitle" idx="1"/>
          </p:nvPr>
        </p:nvSpPr>
        <p:spPr>
          <a:xfrm>
            <a:off x="838200" y="1524000"/>
            <a:ext cx="7467600" cy="5029200"/>
          </a:xfrm>
        </p:spPr>
        <p:txBody>
          <a:bodyPr>
            <a:noAutofit/>
          </a:bodyPr>
          <a:lstStyle/>
          <a:p>
            <a:pPr algn="l"/>
            <a:r>
              <a:rPr lang="en-US" sz="2400" b="1" dirty="0" smtClean="0"/>
              <a:t>Can be classified in different ways</a:t>
            </a:r>
          </a:p>
          <a:p>
            <a:pPr algn="l"/>
            <a:r>
              <a:rPr lang="en-US" sz="2400" b="1" dirty="0" smtClean="0"/>
              <a:t>	Mononeuropathy                        </a:t>
            </a:r>
          </a:p>
          <a:p>
            <a:pPr algn="l"/>
            <a:r>
              <a:rPr lang="en-US" sz="2400" b="1" dirty="0" smtClean="0"/>
              <a:t>	Mononeuritis multiplex</a:t>
            </a:r>
          </a:p>
          <a:p>
            <a:pPr algn="l"/>
            <a:r>
              <a:rPr lang="en-US" sz="2400" b="1" dirty="0" smtClean="0"/>
              <a:t>	Polyneuropathy</a:t>
            </a:r>
            <a:endParaRPr lang="en-US" altLang="ko-KR" sz="2400" b="1" dirty="0" smtClean="0">
              <a:ea typeface="굴림" pitchFamily="34" charset="-127"/>
            </a:endParaRPr>
          </a:p>
          <a:p>
            <a:pPr marL="0" lvl="2" algn="l"/>
            <a:endParaRPr lang="en-US" altLang="ko-KR" sz="800" b="1" dirty="0" smtClean="0">
              <a:ea typeface="굴림" pitchFamily="34" charset="-127"/>
            </a:endParaRPr>
          </a:p>
          <a:p>
            <a:pPr marL="0" lvl="2" algn="l"/>
            <a:r>
              <a:rPr lang="en-US" altLang="ko-KR" sz="2400" b="1" dirty="0" smtClean="0">
                <a:ea typeface="굴림" pitchFamily="34" charset="-127"/>
              </a:rPr>
              <a:t>Nerve dysfunction caused by many inherited &amp; acquired diseases. </a:t>
            </a:r>
          </a:p>
          <a:p>
            <a:pPr algn="l"/>
            <a:endParaRPr lang="en-US" altLang="ko-KR" sz="800" b="1" dirty="0" smtClean="0">
              <a:ea typeface="굴림" pitchFamily="34" charset="-127"/>
            </a:endParaRPr>
          </a:p>
          <a:p>
            <a:pPr algn="l"/>
            <a:r>
              <a:rPr lang="en-US" altLang="ko-KR" sz="2400" b="1" dirty="0" smtClean="0">
                <a:ea typeface="굴림" pitchFamily="34" charset="-127"/>
              </a:rPr>
              <a:t>Nerve fibers of different types (motor, sensory or autonomic) &amp; of different sizes may be variably involved. </a:t>
            </a:r>
          </a:p>
          <a:p>
            <a:pPr algn="l"/>
            <a:endParaRPr lang="en-US" altLang="ko-KR" sz="900" b="1" dirty="0" smtClean="0">
              <a:ea typeface="굴림" pitchFamily="34" charset="-127"/>
            </a:endParaRPr>
          </a:p>
          <a:p>
            <a:pPr algn="l"/>
            <a:r>
              <a:rPr lang="en-US" altLang="ko-KR" sz="2400" b="1" dirty="0" smtClean="0">
                <a:ea typeface="굴림" pitchFamily="34" charset="-127"/>
              </a:rPr>
              <a:t>Disorders may be primarily directed at the axon, the myelin sheath (Schwann cells) or both. </a:t>
            </a:r>
            <a:endParaRPr lang="en-US"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843677"/>
            <a:ext cx="7924800" cy="5201424"/>
          </a:xfrm>
          <a:prstGeom prst="rect">
            <a:avLst/>
          </a:prstGeom>
        </p:spPr>
        <p:txBody>
          <a:bodyPr wrap="square">
            <a:spAutoFit/>
          </a:bodyPr>
          <a:lstStyle/>
          <a:p>
            <a:pPr algn="ctr">
              <a:defRPr/>
            </a:pPr>
            <a:r>
              <a:rPr lang="en-US" sz="3200" b="1" u="sng" dirty="0" smtClean="0">
                <a:solidFill>
                  <a:srgbClr val="FFFF00"/>
                </a:solidFill>
              </a:rPr>
              <a:t>Mechanisms of damage</a:t>
            </a:r>
          </a:p>
          <a:p>
            <a:pPr algn="ctr">
              <a:defRPr/>
            </a:pPr>
            <a:endParaRPr lang="en-US" sz="2800" b="1" u="sng" dirty="0" smtClean="0">
              <a:solidFill>
                <a:srgbClr val="FFFF00"/>
              </a:solidFill>
            </a:endParaRPr>
          </a:p>
          <a:p>
            <a:pPr>
              <a:defRPr/>
            </a:pPr>
            <a:endParaRPr lang="en-US" sz="1200" b="1" u="sng" dirty="0" smtClean="0">
              <a:solidFill>
                <a:srgbClr val="FFFF00"/>
              </a:solidFill>
            </a:endParaRPr>
          </a:p>
          <a:p>
            <a:pPr>
              <a:defRPr/>
            </a:pPr>
            <a:r>
              <a:rPr lang="en-US" sz="2000" b="1" dirty="0" err="1" smtClean="0"/>
              <a:t>Demyelination</a:t>
            </a:r>
            <a:r>
              <a:rPr lang="en-US" sz="2000" b="1" dirty="0" smtClean="0"/>
              <a:t> 		Myelin sheath disrupted -- GBS , HSMN</a:t>
            </a:r>
          </a:p>
          <a:p>
            <a:pPr>
              <a:defRPr/>
            </a:pPr>
            <a:endParaRPr lang="en-US" sz="1200" b="1" dirty="0" smtClean="0"/>
          </a:p>
          <a:p>
            <a:pPr>
              <a:defRPr/>
            </a:pPr>
            <a:r>
              <a:rPr lang="en-US" sz="2000" b="1" dirty="0" smtClean="0"/>
              <a:t>Axonal degeneration 	Axon damage --- Toxic neuropathies</a:t>
            </a:r>
          </a:p>
          <a:p>
            <a:pPr>
              <a:defRPr/>
            </a:pPr>
            <a:endParaRPr lang="en-US" sz="1200" b="1" dirty="0" smtClean="0"/>
          </a:p>
          <a:p>
            <a:pPr>
              <a:defRPr/>
            </a:pPr>
            <a:r>
              <a:rPr lang="en-US" sz="2000" b="1" dirty="0" err="1" smtClean="0"/>
              <a:t>Wallerian</a:t>
            </a:r>
            <a:r>
              <a:rPr lang="en-US" sz="2000" b="1" dirty="0" smtClean="0"/>
              <a:t> 		 Nerve section  - Trauma</a:t>
            </a:r>
          </a:p>
          <a:p>
            <a:pPr>
              <a:defRPr/>
            </a:pPr>
            <a:r>
              <a:rPr lang="en-US" sz="2000" b="1" dirty="0" smtClean="0"/>
              <a:t>degeneration</a:t>
            </a:r>
          </a:p>
          <a:p>
            <a:pPr>
              <a:defRPr/>
            </a:pPr>
            <a:endParaRPr lang="en-US" sz="1200" b="1" dirty="0" smtClean="0"/>
          </a:p>
          <a:p>
            <a:pPr>
              <a:defRPr/>
            </a:pPr>
            <a:r>
              <a:rPr lang="en-US" sz="2000" b="1" dirty="0" smtClean="0"/>
              <a:t>Compression		Focal </a:t>
            </a:r>
            <a:r>
              <a:rPr lang="en-US" sz="2000" b="1" dirty="0" err="1" smtClean="0"/>
              <a:t>demyelination</a:t>
            </a:r>
            <a:endParaRPr lang="en-US" sz="2000" b="1" dirty="0" smtClean="0"/>
          </a:p>
          <a:p>
            <a:pPr>
              <a:buFont typeface="Wingdings" pitchFamily="2" charset="2"/>
              <a:buNone/>
              <a:defRPr/>
            </a:pPr>
            <a:r>
              <a:rPr lang="en-US" sz="2000" b="1" dirty="0" smtClean="0"/>
              <a:t>	                   	Entrapment - Carpel tunnel syndrome</a:t>
            </a:r>
          </a:p>
          <a:p>
            <a:pPr>
              <a:defRPr/>
            </a:pPr>
            <a:endParaRPr lang="en-US" sz="1200" b="1" dirty="0" smtClean="0"/>
          </a:p>
          <a:p>
            <a:pPr>
              <a:defRPr/>
            </a:pPr>
            <a:r>
              <a:rPr lang="en-US" sz="2000" b="1" dirty="0" smtClean="0"/>
              <a:t>Infarction		 </a:t>
            </a:r>
            <a:r>
              <a:rPr lang="en-US" sz="2000" b="1" dirty="0" err="1" smtClean="0"/>
              <a:t>Arteritis</a:t>
            </a:r>
            <a:endParaRPr lang="en-US" sz="2000" b="1" dirty="0" smtClean="0"/>
          </a:p>
          <a:p>
            <a:pPr>
              <a:buFont typeface="Wingdings" pitchFamily="2" charset="2"/>
              <a:buNone/>
              <a:defRPr/>
            </a:pPr>
            <a:r>
              <a:rPr lang="en-US" sz="2000" b="1" dirty="0" smtClean="0"/>
              <a:t>			</a:t>
            </a:r>
            <a:r>
              <a:rPr lang="en-US" sz="2000" b="1" dirty="0" err="1" smtClean="0"/>
              <a:t>Polyarteritis</a:t>
            </a:r>
            <a:r>
              <a:rPr lang="en-US" sz="2000" b="1" dirty="0" smtClean="0"/>
              <a:t> </a:t>
            </a:r>
            <a:r>
              <a:rPr lang="en-US" sz="2000" b="1" dirty="0" err="1" smtClean="0"/>
              <a:t>nodosa</a:t>
            </a:r>
            <a:r>
              <a:rPr lang="en-US" sz="2000" b="1" dirty="0" smtClean="0"/>
              <a:t>, DM</a:t>
            </a:r>
          </a:p>
          <a:p>
            <a:pPr>
              <a:defRPr/>
            </a:pPr>
            <a:endParaRPr lang="en-US" sz="1200" b="1" dirty="0" smtClean="0"/>
          </a:p>
          <a:p>
            <a:pPr>
              <a:defRPr/>
            </a:pPr>
            <a:r>
              <a:rPr lang="en-US" sz="2000" b="1" dirty="0" smtClean="0"/>
              <a:t>Infiltration		 </a:t>
            </a:r>
            <a:r>
              <a:rPr lang="en-US" sz="2000" b="1" dirty="0" err="1" smtClean="0"/>
              <a:t>Infiltration</a:t>
            </a:r>
            <a:endParaRPr lang="en-US" sz="2000" b="1" dirty="0" smtClean="0"/>
          </a:p>
          <a:p>
            <a:pPr>
              <a:buFont typeface="Wingdings" pitchFamily="2" charset="2"/>
              <a:buNone/>
              <a:defRPr/>
            </a:pPr>
            <a:r>
              <a:rPr lang="en-US" sz="2000" b="1" dirty="0" smtClean="0"/>
              <a:t>	           		Leprosy, </a:t>
            </a:r>
            <a:r>
              <a:rPr lang="en-US" sz="2000" b="1" dirty="0" err="1" smtClean="0"/>
              <a:t>Sarcoidosis</a:t>
            </a:r>
            <a:endParaRPr lang="en-US" sz="20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85799" y="685800"/>
          <a:ext cx="7696200" cy="2286000"/>
        </p:xfrm>
        <a:graphic>
          <a:graphicData uri="http://schemas.openxmlformats.org/drawingml/2006/table">
            <a:tbl>
              <a:tblPr/>
              <a:tblGrid>
                <a:gridCol w="1906398"/>
                <a:gridCol w="2894901"/>
                <a:gridCol w="2894901"/>
              </a:tblGrid>
              <a:tr h="762000">
                <a:tc>
                  <a:txBody>
                    <a:bodyPr/>
                    <a:lstStyle/>
                    <a:p>
                      <a:pPr marL="0" marR="0" algn="ctr">
                        <a:spcBef>
                          <a:spcPts val="0"/>
                        </a:spcBef>
                        <a:spcAft>
                          <a:spcPts val="0"/>
                        </a:spcAft>
                      </a:pPr>
                      <a:endParaRPr lang="en-US" sz="2000" b="1" dirty="0">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B0F0"/>
                          </a:solidFill>
                          <a:latin typeface="+mj-lt"/>
                          <a:ea typeface="Times New Roman"/>
                          <a:cs typeface="Arial"/>
                        </a:rPr>
                        <a:t>Loss of function “Negative”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B0F0"/>
                          </a:solidFill>
                          <a:latin typeface="+mj-lt"/>
                          <a:ea typeface="Times New Roman"/>
                          <a:cs typeface="Arial"/>
                        </a:rPr>
                        <a:t>Altered function “Positive”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19200">
                <a:tc>
                  <a:txBody>
                    <a:bodyPr/>
                    <a:lstStyle/>
                    <a:p>
                      <a:pPr marL="0" marR="0" algn="ctr">
                        <a:spcBef>
                          <a:spcPts val="0"/>
                        </a:spcBef>
                        <a:spcAft>
                          <a:spcPts val="0"/>
                        </a:spcAft>
                      </a:pPr>
                      <a:r>
                        <a:rPr lang="en-US" sz="2400" b="1" u="sng" dirty="0">
                          <a:solidFill>
                            <a:srgbClr val="002060"/>
                          </a:solidFill>
                          <a:latin typeface="+mj-lt"/>
                          <a:ea typeface="Times New Roman"/>
                          <a:cs typeface="Arial"/>
                        </a:rPr>
                        <a:t>Motor nerves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latin typeface="+mj-lt"/>
                          <a:ea typeface="Times New Roman"/>
                          <a:cs typeface="Arial"/>
                        </a:rPr>
                        <a:t>Wasting</a:t>
                      </a:r>
                    </a:p>
                    <a:p>
                      <a:pPr marL="0" marR="0" algn="ctr">
                        <a:spcBef>
                          <a:spcPts val="0"/>
                        </a:spcBef>
                        <a:spcAft>
                          <a:spcPts val="0"/>
                        </a:spcAft>
                      </a:pPr>
                      <a:r>
                        <a:rPr lang="en-US" sz="2000" b="1" dirty="0" err="1">
                          <a:latin typeface="+mj-lt"/>
                          <a:ea typeface="Times New Roman"/>
                          <a:cs typeface="Arial"/>
                        </a:rPr>
                        <a:t>Hyopotonia</a:t>
                      </a:r>
                      <a:endParaRPr lang="en-US" sz="2000" b="1" dirty="0">
                        <a:latin typeface="+mj-lt"/>
                        <a:ea typeface="Times New Roman"/>
                        <a:cs typeface="Arial"/>
                      </a:endParaRPr>
                    </a:p>
                    <a:p>
                      <a:pPr marL="0" marR="0" algn="ctr">
                        <a:spcBef>
                          <a:spcPts val="0"/>
                        </a:spcBef>
                        <a:spcAft>
                          <a:spcPts val="0"/>
                        </a:spcAft>
                      </a:pPr>
                      <a:r>
                        <a:rPr lang="en-US" sz="2000" b="1" dirty="0">
                          <a:latin typeface="+mj-lt"/>
                          <a:ea typeface="Times New Roman"/>
                          <a:cs typeface="Arial"/>
                        </a:rPr>
                        <a:t>Weakness</a:t>
                      </a:r>
                    </a:p>
                    <a:p>
                      <a:pPr marL="0" marR="0" algn="ctr">
                        <a:spcBef>
                          <a:spcPts val="0"/>
                        </a:spcBef>
                        <a:spcAft>
                          <a:spcPts val="0"/>
                        </a:spcAft>
                      </a:pPr>
                      <a:r>
                        <a:rPr lang="en-US" sz="2000" b="1" dirty="0" err="1">
                          <a:latin typeface="+mj-lt"/>
                          <a:ea typeface="Times New Roman"/>
                          <a:cs typeface="Arial"/>
                        </a:rPr>
                        <a:t>Hyporeflexia</a:t>
                      </a:r>
                      <a:endParaRPr lang="en-US" sz="2000" b="1" dirty="0">
                        <a:latin typeface="+mj-lt"/>
                        <a:ea typeface="Times New Roman"/>
                        <a:cs typeface="Arial"/>
                      </a:endParaRPr>
                    </a:p>
                    <a:p>
                      <a:pPr marL="0" marR="0" algn="ctr">
                        <a:spcBef>
                          <a:spcPts val="0"/>
                        </a:spcBef>
                        <a:spcAft>
                          <a:spcPts val="0"/>
                        </a:spcAft>
                      </a:pPr>
                      <a:r>
                        <a:rPr lang="en-US" sz="2000" b="1" dirty="0">
                          <a:latin typeface="+mj-lt"/>
                          <a:ea typeface="Times New Roman"/>
                          <a:cs typeface="Arial"/>
                        </a:rPr>
                        <a:t>Orthopedic deformity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err="1">
                          <a:latin typeface="+mj-lt"/>
                          <a:ea typeface="Times New Roman"/>
                          <a:cs typeface="Arial"/>
                        </a:rPr>
                        <a:t>Fasciculations</a:t>
                      </a:r>
                      <a:endParaRPr lang="en-US" sz="2000" b="1" dirty="0">
                        <a:latin typeface="+mj-lt"/>
                        <a:ea typeface="Times New Roman"/>
                        <a:cs typeface="Arial"/>
                      </a:endParaRPr>
                    </a:p>
                    <a:p>
                      <a:pPr marL="0" marR="0" algn="ctr">
                        <a:spcBef>
                          <a:spcPts val="0"/>
                        </a:spcBef>
                        <a:spcAft>
                          <a:spcPts val="0"/>
                        </a:spcAft>
                      </a:pPr>
                      <a:r>
                        <a:rPr lang="en-US" sz="2000" b="1" dirty="0">
                          <a:latin typeface="+mj-lt"/>
                          <a:ea typeface="Times New Roman"/>
                          <a:cs typeface="Arial"/>
                        </a:rPr>
                        <a:t>Cramps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026" name="Picture 2" descr="http://www.rdehospital.nhs.uk/images/patients/diabetes/footcare/signs2.jpg"/>
          <p:cNvPicPr>
            <a:picLocks noChangeAspect="1" noChangeArrowheads="1"/>
          </p:cNvPicPr>
          <p:nvPr/>
        </p:nvPicPr>
        <p:blipFill>
          <a:blip r:embed="rId2" cstate="print"/>
          <a:srcRect/>
          <a:stretch>
            <a:fillRect/>
          </a:stretch>
        </p:blipFill>
        <p:spPr bwMode="auto">
          <a:xfrm>
            <a:off x="685800" y="3352800"/>
            <a:ext cx="3810000" cy="3200400"/>
          </a:xfrm>
          <a:prstGeom prst="rect">
            <a:avLst/>
          </a:prstGeom>
          <a:noFill/>
        </p:spPr>
      </p:pic>
      <p:pic>
        <p:nvPicPr>
          <p:cNvPr id="1028" name="Picture 4" descr="http://www.diabeticfootarchive.us/diabetic-neuropathy/images/6614_1018_90-ttt-wasting-distal-muscles-foot.jpg"/>
          <p:cNvPicPr>
            <a:picLocks noChangeAspect="1" noChangeArrowheads="1"/>
          </p:cNvPicPr>
          <p:nvPr/>
        </p:nvPicPr>
        <p:blipFill>
          <a:blip r:embed="rId3" cstate="print"/>
          <a:srcRect/>
          <a:stretch>
            <a:fillRect/>
          </a:stretch>
        </p:blipFill>
        <p:spPr bwMode="auto">
          <a:xfrm>
            <a:off x="4572000" y="3352800"/>
            <a:ext cx="3962400" cy="3181351"/>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1" y="1066800"/>
          <a:ext cx="7696200" cy="2155613"/>
        </p:xfrm>
        <a:graphic>
          <a:graphicData uri="http://schemas.openxmlformats.org/drawingml/2006/table">
            <a:tbl>
              <a:tblPr/>
              <a:tblGrid>
                <a:gridCol w="1906398"/>
                <a:gridCol w="2894901"/>
                <a:gridCol w="2894901"/>
              </a:tblGrid>
              <a:tr h="838200">
                <a:tc>
                  <a:txBody>
                    <a:bodyPr/>
                    <a:lstStyle/>
                    <a:p>
                      <a:pPr marL="0" marR="0">
                        <a:spcBef>
                          <a:spcPts val="0"/>
                        </a:spcBef>
                        <a:spcAft>
                          <a:spcPts val="0"/>
                        </a:spcAft>
                      </a:pPr>
                      <a:endParaRPr lang="en-US" sz="2000" b="1" dirty="0">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B0F0"/>
                          </a:solidFill>
                          <a:latin typeface="+mj-lt"/>
                          <a:ea typeface="Times New Roman"/>
                          <a:cs typeface="Arial"/>
                        </a:rPr>
                        <a:t>Loss of function “Negative”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solidFill>
                            <a:srgbClr val="00B0F0"/>
                          </a:solidFill>
                          <a:latin typeface="+mj-lt"/>
                          <a:ea typeface="Times New Roman"/>
                          <a:cs typeface="Arial"/>
                        </a:rPr>
                        <a:t>Altered function “Positive”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17413">
                <a:tc>
                  <a:txBody>
                    <a:bodyPr/>
                    <a:lstStyle/>
                    <a:p>
                      <a:pPr marL="0" marR="0">
                        <a:spcBef>
                          <a:spcPts val="0"/>
                        </a:spcBef>
                        <a:spcAft>
                          <a:spcPts val="0"/>
                        </a:spcAft>
                      </a:pPr>
                      <a:r>
                        <a:rPr lang="en-US" sz="2400" b="1" u="sng" dirty="0">
                          <a:solidFill>
                            <a:srgbClr val="002060"/>
                          </a:solidFill>
                          <a:latin typeface="+mj-lt"/>
                          <a:ea typeface="Times New Roman"/>
                          <a:cs typeface="Arial"/>
                        </a:rPr>
                        <a:t>Sensory </a:t>
                      </a:r>
                    </a:p>
                    <a:p>
                      <a:pPr marL="0" marR="0">
                        <a:spcBef>
                          <a:spcPts val="0"/>
                        </a:spcBef>
                        <a:spcAft>
                          <a:spcPts val="0"/>
                        </a:spcAft>
                      </a:pPr>
                      <a:r>
                        <a:rPr lang="en-US" sz="2400" b="1" u="sng" dirty="0">
                          <a:solidFill>
                            <a:srgbClr val="002060"/>
                          </a:solidFill>
                          <a:latin typeface="+mj-lt"/>
                          <a:ea typeface="Times New Roman"/>
                          <a:cs typeface="Arial"/>
                        </a:rPr>
                        <a:t>Large Fiber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latin typeface="+mj-lt"/>
                          <a:ea typeface="Times New Roman"/>
                          <a:cs typeface="Arial"/>
                        </a:rPr>
                        <a:t>↓ Vibration</a:t>
                      </a:r>
                    </a:p>
                    <a:p>
                      <a:pPr marL="0" marR="0" algn="ctr">
                        <a:spcBef>
                          <a:spcPts val="0"/>
                        </a:spcBef>
                        <a:spcAft>
                          <a:spcPts val="0"/>
                        </a:spcAft>
                      </a:pPr>
                      <a:r>
                        <a:rPr lang="en-US" sz="2000" b="1" dirty="0">
                          <a:latin typeface="+mj-lt"/>
                          <a:ea typeface="Times New Roman"/>
                          <a:cs typeface="Arial"/>
                        </a:rPr>
                        <a:t>↓ Proprioception</a:t>
                      </a:r>
                    </a:p>
                    <a:p>
                      <a:pPr marL="0" marR="0" algn="ctr">
                        <a:spcBef>
                          <a:spcPts val="0"/>
                        </a:spcBef>
                        <a:spcAft>
                          <a:spcPts val="0"/>
                        </a:spcAft>
                      </a:pPr>
                      <a:r>
                        <a:rPr lang="en-US" sz="2000" b="1" dirty="0" err="1">
                          <a:latin typeface="+mj-lt"/>
                          <a:ea typeface="Times New Roman"/>
                          <a:cs typeface="Arial"/>
                        </a:rPr>
                        <a:t>Hyporeflexia</a:t>
                      </a:r>
                      <a:endParaRPr lang="en-US" sz="2000" b="1" dirty="0">
                        <a:latin typeface="+mj-lt"/>
                        <a:ea typeface="Times New Roman"/>
                        <a:cs typeface="Arial"/>
                      </a:endParaRPr>
                    </a:p>
                    <a:p>
                      <a:pPr marL="0" marR="0" algn="ctr">
                        <a:spcBef>
                          <a:spcPts val="0"/>
                        </a:spcBef>
                        <a:spcAft>
                          <a:spcPts val="0"/>
                        </a:spcAft>
                      </a:pPr>
                      <a:r>
                        <a:rPr lang="en-US" sz="2000" b="1" dirty="0">
                          <a:latin typeface="+mj-lt"/>
                          <a:ea typeface="Times New Roman"/>
                          <a:cs typeface="Arial"/>
                        </a:rPr>
                        <a:t>Sensory ataxia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000" b="1" dirty="0">
                          <a:latin typeface="+mj-lt"/>
                          <a:ea typeface="Times New Roman"/>
                          <a:cs typeface="Arial"/>
                        </a:rPr>
                        <a:t>Paresthesias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21506" name="Picture 2" descr="http://www.just.edu.jo/~mafika/226_NS_MT_Lab/GNE_Sensation_PositionSense.jpg"/>
          <p:cNvPicPr>
            <a:picLocks noChangeAspect="1" noChangeArrowheads="1"/>
          </p:cNvPicPr>
          <p:nvPr/>
        </p:nvPicPr>
        <p:blipFill>
          <a:blip r:embed="rId2" cstate="print"/>
          <a:srcRect/>
          <a:stretch>
            <a:fillRect/>
          </a:stretch>
        </p:blipFill>
        <p:spPr bwMode="auto">
          <a:xfrm>
            <a:off x="685800" y="3505200"/>
            <a:ext cx="3886200" cy="3048000"/>
          </a:xfrm>
          <a:prstGeom prst="rect">
            <a:avLst/>
          </a:prstGeom>
          <a:noFill/>
        </p:spPr>
      </p:pic>
      <p:pic>
        <p:nvPicPr>
          <p:cNvPr id="21508" name="Picture 4" descr="https://sp.yimg.com/ib/th?id=HN.608044271124350020&amp;pid=15.1"/>
          <p:cNvPicPr>
            <a:picLocks noChangeAspect="1" noChangeArrowheads="1"/>
          </p:cNvPicPr>
          <p:nvPr/>
        </p:nvPicPr>
        <p:blipFill>
          <a:blip r:embed="rId3" cstate="print"/>
          <a:srcRect/>
          <a:stretch>
            <a:fillRect/>
          </a:stretch>
        </p:blipFill>
        <p:spPr bwMode="auto">
          <a:xfrm>
            <a:off x="4648200" y="3505200"/>
            <a:ext cx="3886200" cy="304800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533400" y="762000"/>
          <a:ext cx="8229598" cy="2039620"/>
        </p:xfrm>
        <a:graphic>
          <a:graphicData uri="http://schemas.openxmlformats.org/drawingml/2006/table">
            <a:tbl>
              <a:tblPr/>
              <a:tblGrid>
                <a:gridCol w="2362200"/>
                <a:gridCol w="2771861"/>
                <a:gridCol w="3095537"/>
              </a:tblGrid>
              <a:tr h="990600">
                <a:tc>
                  <a:txBody>
                    <a:bodyPr/>
                    <a:lstStyle/>
                    <a:p>
                      <a:pPr marL="0" marR="0">
                        <a:spcBef>
                          <a:spcPts val="0"/>
                        </a:spcBef>
                        <a:spcAft>
                          <a:spcPts val="0"/>
                        </a:spcAft>
                      </a:pPr>
                      <a:endParaRPr lang="en-US" sz="2400" dirty="0">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B0F0"/>
                          </a:solidFill>
                          <a:latin typeface="+mj-lt"/>
                          <a:ea typeface="Times New Roman"/>
                          <a:cs typeface="Arial"/>
                        </a:rPr>
                        <a:t>Loss of function “Negative”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B0F0"/>
                          </a:solidFill>
                          <a:latin typeface="+mj-lt"/>
                          <a:ea typeface="Times New Roman"/>
                          <a:cs typeface="Arial"/>
                        </a:rPr>
                        <a:t>Altered function “Positive”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49020">
                <a:tc>
                  <a:txBody>
                    <a:bodyPr/>
                    <a:lstStyle/>
                    <a:p>
                      <a:pPr marL="0" marR="0">
                        <a:spcBef>
                          <a:spcPts val="0"/>
                        </a:spcBef>
                        <a:spcAft>
                          <a:spcPts val="0"/>
                        </a:spcAft>
                      </a:pPr>
                      <a:r>
                        <a:rPr lang="en-US" sz="2800" b="1" u="sng" dirty="0">
                          <a:solidFill>
                            <a:srgbClr val="002060"/>
                          </a:solidFill>
                          <a:latin typeface="+mj-lt"/>
                          <a:ea typeface="Times New Roman"/>
                          <a:cs typeface="Arial"/>
                        </a:rPr>
                        <a:t>Sensory </a:t>
                      </a:r>
                    </a:p>
                    <a:p>
                      <a:pPr marL="0" marR="0">
                        <a:spcBef>
                          <a:spcPts val="0"/>
                        </a:spcBef>
                        <a:spcAft>
                          <a:spcPts val="0"/>
                        </a:spcAft>
                      </a:pPr>
                      <a:r>
                        <a:rPr lang="en-US" sz="2800" b="1" u="sng" dirty="0">
                          <a:solidFill>
                            <a:srgbClr val="002060"/>
                          </a:solidFill>
                          <a:latin typeface="+mj-lt"/>
                          <a:ea typeface="Times New Roman"/>
                          <a:cs typeface="Arial"/>
                        </a:rPr>
                        <a:t>Small Fiber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latin typeface="+mj-lt"/>
                          <a:ea typeface="Times New Roman"/>
                          <a:cs typeface="Arial"/>
                        </a:rPr>
                        <a:t>↓ Pain</a:t>
                      </a:r>
                    </a:p>
                    <a:p>
                      <a:pPr marL="0" marR="0" algn="ctr">
                        <a:spcBef>
                          <a:spcPts val="0"/>
                        </a:spcBef>
                        <a:spcAft>
                          <a:spcPts val="0"/>
                        </a:spcAft>
                      </a:pPr>
                      <a:r>
                        <a:rPr lang="en-US" sz="2400" b="1" dirty="0">
                          <a:latin typeface="+mj-lt"/>
                          <a:ea typeface="Times New Roman"/>
                          <a:cs typeface="Arial"/>
                        </a:rPr>
                        <a:t>↓ Temperature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err="1">
                          <a:latin typeface="+mj-lt"/>
                          <a:ea typeface="Times New Roman"/>
                          <a:cs typeface="Arial"/>
                        </a:rPr>
                        <a:t>Dysesthesias</a:t>
                      </a:r>
                      <a:endParaRPr lang="en-US" sz="2400" b="1" dirty="0">
                        <a:latin typeface="+mj-lt"/>
                        <a:ea typeface="Times New Roman"/>
                        <a:cs typeface="Arial"/>
                      </a:endParaRPr>
                    </a:p>
                    <a:p>
                      <a:pPr marL="0" marR="0" algn="ctr">
                        <a:spcBef>
                          <a:spcPts val="0"/>
                        </a:spcBef>
                        <a:spcAft>
                          <a:spcPts val="0"/>
                        </a:spcAft>
                      </a:pPr>
                      <a:r>
                        <a:rPr lang="en-US" sz="2400" b="1" dirty="0" err="1">
                          <a:latin typeface="+mj-lt"/>
                          <a:ea typeface="Times New Roman"/>
                          <a:cs typeface="Arial"/>
                        </a:rPr>
                        <a:t>Allodynia</a:t>
                      </a:r>
                      <a:endParaRPr lang="en-US" sz="2400" b="1" dirty="0">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4" name="Picture 6" descr="ANd9GcR0FrYmADbqzRrgPYLzWUpFMHkbwjiUP2e10FeiXXr9XoK5Lm8&amp;t=1&amp;usg=__liexakOzemxuZ2WEnsxd2KdBFeU=">
            <a:hlinkClick r:id="rId2"/>
          </p:cNvPr>
          <p:cNvPicPr>
            <a:picLocks noChangeAspect="1" noChangeArrowheads="1"/>
          </p:cNvPicPr>
          <p:nvPr/>
        </p:nvPicPr>
        <p:blipFill>
          <a:blip r:embed="rId3" cstate="print"/>
          <a:srcRect/>
          <a:stretch>
            <a:fillRect/>
          </a:stretch>
        </p:blipFill>
        <p:spPr>
          <a:xfrm>
            <a:off x="304800" y="3505200"/>
            <a:ext cx="2609850" cy="2243177"/>
          </a:xfrm>
          <a:prstGeom prst="rect">
            <a:avLst/>
          </a:prstGeom>
        </p:spPr>
      </p:pic>
      <p:pic>
        <p:nvPicPr>
          <p:cNvPr id="20482" name="Picture 2" descr="http://www.aafp.org/afp/2005/0601/afp20050601p2123-f1.jpg"/>
          <p:cNvPicPr>
            <a:picLocks noChangeAspect="1" noChangeArrowheads="1"/>
          </p:cNvPicPr>
          <p:nvPr/>
        </p:nvPicPr>
        <p:blipFill>
          <a:blip r:embed="rId4" cstate="print"/>
          <a:srcRect/>
          <a:stretch>
            <a:fillRect/>
          </a:stretch>
        </p:blipFill>
        <p:spPr bwMode="auto">
          <a:xfrm>
            <a:off x="3048000" y="3505200"/>
            <a:ext cx="2762250" cy="2310858"/>
          </a:xfrm>
          <a:prstGeom prst="rect">
            <a:avLst/>
          </a:prstGeom>
          <a:noFill/>
        </p:spPr>
      </p:pic>
      <p:pic>
        <p:nvPicPr>
          <p:cNvPr id="20484" name="Picture 4" descr="https://sp.yimg.com/ib/th?id=HN.608005229872940044&amp;pid=15.1"/>
          <p:cNvPicPr>
            <a:picLocks noChangeAspect="1" noChangeArrowheads="1"/>
          </p:cNvPicPr>
          <p:nvPr/>
        </p:nvPicPr>
        <p:blipFill>
          <a:blip r:embed="rId5" cstate="print"/>
          <a:srcRect/>
          <a:stretch>
            <a:fillRect/>
          </a:stretch>
        </p:blipFill>
        <p:spPr bwMode="auto">
          <a:xfrm>
            <a:off x="5943600" y="3505200"/>
            <a:ext cx="2895600" cy="22860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healthy-ojas.com/assets/diab/risk/autonomic-neuropathy.jpg"/>
          <p:cNvPicPr>
            <a:picLocks noChangeAspect="1" noChangeArrowheads="1"/>
          </p:cNvPicPr>
          <p:nvPr/>
        </p:nvPicPr>
        <p:blipFill>
          <a:blip r:embed="rId2" cstate="print"/>
          <a:srcRect/>
          <a:stretch>
            <a:fillRect/>
          </a:stretch>
        </p:blipFill>
        <p:spPr bwMode="auto">
          <a:xfrm>
            <a:off x="2895600" y="2819400"/>
            <a:ext cx="2533650" cy="3886201"/>
          </a:xfrm>
          <a:prstGeom prst="rect">
            <a:avLst/>
          </a:prstGeom>
          <a:noFill/>
        </p:spPr>
      </p:pic>
      <p:graphicFrame>
        <p:nvGraphicFramePr>
          <p:cNvPr id="5" name="Table 4"/>
          <p:cNvGraphicFramePr>
            <a:graphicFrameLocks noGrp="1"/>
          </p:cNvGraphicFramePr>
          <p:nvPr/>
        </p:nvGraphicFramePr>
        <p:xfrm>
          <a:off x="228599" y="381000"/>
          <a:ext cx="8382001" cy="2222801"/>
        </p:xfrm>
        <a:graphic>
          <a:graphicData uri="http://schemas.openxmlformats.org/drawingml/2006/table">
            <a:tbl>
              <a:tblPr/>
              <a:tblGrid>
                <a:gridCol w="2438401"/>
                <a:gridCol w="2971800"/>
                <a:gridCol w="2971800"/>
              </a:tblGrid>
              <a:tr h="851201">
                <a:tc>
                  <a:txBody>
                    <a:bodyPr/>
                    <a:lstStyle/>
                    <a:p>
                      <a:pPr marL="0" marR="0">
                        <a:spcBef>
                          <a:spcPts val="0"/>
                        </a:spcBef>
                        <a:spcAft>
                          <a:spcPts val="0"/>
                        </a:spcAft>
                      </a:pPr>
                      <a:endParaRPr lang="en-US" sz="2400" dirty="0">
                        <a:latin typeface="+mj-lt"/>
                        <a:ea typeface="Times New Roman"/>
                        <a:cs typeface="Arial"/>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B0F0"/>
                          </a:solidFill>
                          <a:latin typeface="+mj-lt"/>
                          <a:ea typeface="Times New Roman"/>
                          <a:cs typeface="Arial"/>
                        </a:rPr>
                        <a:t>Loss of function “Negative”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2400" b="1" dirty="0">
                          <a:solidFill>
                            <a:srgbClr val="00B0F0"/>
                          </a:solidFill>
                          <a:latin typeface="+mj-lt"/>
                          <a:ea typeface="Times New Roman"/>
                          <a:cs typeface="Arial"/>
                        </a:rPr>
                        <a:t>Altered function “Positive”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1399">
                <a:tc>
                  <a:txBody>
                    <a:bodyPr/>
                    <a:lstStyle/>
                    <a:p>
                      <a:pPr marL="0" marR="0">
                        <a:spcBef>
                          <a:spcPts val="0"/>
                        </a:spcBef>
                        <a:spcAft>
                          <a:spcPts val="0"/>
                        </a:spcAft>
                      </a:pPr>
                      <a:r>
                        <a:rPr lang="en-US" sz="2400" b="1" u="sng" dirty="0" smtClean="0">
                          <a:solidFill>
                            <a:srgbClr val="002060"/>
                          </a:solidFill>
                          <a:latin typeface="+mj-lt"/>
                          <a:ea typeface="Times New Roman"/>
                          <a:cs typeface="Arial"/>
                        </a:rPr>
                        <a:t>Autonomic </a:t>
                      </a:r>
                      <a:r>
                        <a:rPr lang="en-US" sz="2400" b="1" u="sng" dirty="0">
                          <a:solidFill>
                            <a:srgbClr val="002060"/>
                          </a:solidFill>
                          <a:latin typeface="+mj-lt"/>
                          <a:ea typeface="Times New Roman"/>
                          <a:cs typeface="Arial"/>
                        </a:rPr>
                        <a:t>nerves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smtClean="0">
                          <a:latin typeface="+mj-lt"/>
                          <a:ea typeface="Times New Roman"/>
                          <a:cs typeface="Arial"/>
                        </a:rPr>
                        <a:t>↓ </a:t>
                      </a:r>
                      <a:r>
                        <a:rPr lang="en-US" sz="1800" b="1" dirty="0">
                          <a:latin typeface="+mj-lt"/>
                          <a:ea typeface="Times New Roman"/>
                          <a:cs typeface="Arial"/>
                        </a:rPr>
                        <a:t>Sweating</a:t>
                      </a:r>
                    </a:p>
                    <a:p>
                      <a:pPr marL="0" marR="0" algn="ctr">
                        <a:spcBef>
                          <a:spcPts val="0"/>
                        </a:spcBef>
                        <a:spcAft>
                          <a:spcPts val="0"/>
                        </a:spcAft>
                      </a:pPr>
                      <a:r>
                        <a:rPr lang="en-US" sz="1800" b="1" dirty="0">
                          <a:latin typeface="+mj-lt"/>
                          <a:ea typeface="Times New Roman"/>
                          <a:cs typeface="Arial"/>
                        </a:rPr>
                        <a:t>Hypotension</a:t>
                      </a:r>
                    </a:p>
                    <a:p>
                      <a:pPr marL="0" marR="0" algn="ctr">
                        <a:spcBef>
                          <a:spcPts val="0"/>
                        </a:spcBef>
                        <a:spcAft>
                          <a:spcPts val="0"/>
                        </a:spcAft>
                      </a:pPr>
                      <a:r>
                        <a:rPr lang="en-US" sz="1800" b="1" dirty="0">
                          <a:latin typeface="+mj-lt"/>
                          <a:ea typeface="Times New Roman"/>
                          <a:cs typeface="Arial"/>
                        </a:rPr>
                        <a:t>Urinary </a:t>
                      </a:r>
                      <a:r>
                        <a:rPr lang="en-US" sz="1800" b="1" dirty="0" err="1">
                          <a:latin typeface="+mj-lt"/>
                          <a:ea typeface="Times New Roman"/>
                          <a:cs typeface="Arial"/>
                        </a:rPr>
                        <a:t>retension</a:t>
                      </a:r>
                      <a:endParaRPr lang="en-US" sz="1800" b="1" dirty="0">
                        <a:latin typeface="+mj-lt"/>
                        <a:ea typeface="Times New Roman"/>
                        <a:cs typeface="Arial"/>
                      </a:endParaRPr>
                    </a:p>
                    <a:p>
                      <a:pPr marL="0" marR="0" algn="ctr">
                        <a:spcBef>
                          <a:spcPts val="0"/>
                        </a:spcBef>
                        <a:spcAft>
                          <a:spcPts val="0"/>
                        </a:spcAft>
                      </a:pPr>
                      <a:r>
                        <a:rPr lang="en-US" sz="1800" b="1" dirty="0">
                          <a:latin typeface="+mj-lt"/>
                          <a:ea typeface="Times New Roman"/>
                          <a:cs typeface="Arial"/>
                        </a:rPr>
                        <a:t>Impotence</a:t>
                      </a:r>
                    </a:p>
                    <a:p>
                      <a:pPr marL="0" marR="0" algn="ctr">
                        <a:spcBef>
                          <a:spcPts val="0"/>
                        </a:spcBef>
                        <a:spcAft>
                          <a:spcPts val="0"/>
                        </a:spcAft>
                      </a:pPr>
                      <a:r>
                        <a:rPr lang="en-US" sz="1800" b="1" dirty="0">
                          <a:latin typeface="+mj-lt"/>
                          <a:ea typeface="Times New Roman"/>
                          <a:cs typeface="Arial"/>
                        </a:rPr>
                        <a:t>Vascular color changes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800" b="1" dirty="0" smtClean="0">
                          <a:latin typeface="+mj-lt"/>
                          <a:ea typeface="Times New Roman"/>
                          <a:cs typeface="Arial"/>
                        </a:rPr>
                        <a:t>↑ </a:t>
                      </a:r>
                      <a:r>
                        <a:rPr lang="en-US" sz="1800" b="1" dirty="0">
                          <a:latin typeface="+mj-lt"/>
                          <a:ea typeface="Times New Roman"/>
                          <a:cs typeface="Arial"/>
                        </a:rPr>
                        <a:t>Sweating</a:t>
                      </a:r>
                    </a:p>
                    <a:p>
                      <a:pPr marL="0" marR="0" algn="ctr">
                        <a:spcBef>
                          <a:spcPts val="0"/>
                        </a:spcBef>
                        <a:spcAft>
                          <a:spcPts val="0"/>
                        </a:spcAft>
                      </a:pPr>
                      <a:r>
                        <a:rPr lang="en-US" sz="1800" b="1" dirty="0">
                          <a:latin typeface="+mj-lt"/>
                          <a:ea typeface="Times New Roman"/>
                          <a:cs typeface="Arial"/>
                        </a:rPr>
                        <a:t>Hypertension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57200" y="685800"/>
            <a:ext cx="8305800" cy="954107"/>
          </a:xfrm>
          <a:prstGeom prst="rect">
            <a:avLst/>
          </a:prstGeom>
          <a:solidFill>
            <a:srgbClr val="FFFF99"/>
          </a:solidFill>
          <a:ln w="9525">
            <a:noFill/>
            <a:miter lim="800000"/>
            <a:headEnd/>
            <a:tailEnd/>
          </a:ln>
        </p:spPr>
        <p:txBody>
          <a:bodyPr wrap="square">
            <a:spAutoFit/>
          </a:bodyPr>
          <a:lstStyle/>
          <a:p>
            <a:pPr>
              <a:spcBef>
                <a:spcPct val="50000"/>
              </a:spcBef>
            </a:pPr>
            <a:r>
              <a:rPr lang="en-US" sz="2800" b="1" dirty="0" smtClean="0">
                <a:solidFill>
                  <a:schemeClr val="bg1">
                    <a:lumMod val="75000"/>
                    <a:lumOff val="25000"/>
                  </a:schemeClr>
                </a:solidFill>
              </a:rPr>
              <a:t>Peripheral Neuropathy </a:t>
            </a:r>
            <a:r>
              <a:rPr lang="en-US" sz="2800" b="1" dirty="0">
                <a:solidFill>
                  <a:schemeClr val="bg1">
                    <a:lumMod val="75000"/>
                    <a:lumOff val="25000"/>
                  </a:schemeClr>
                </a:solidFill>
              </a:rPr>
              <a:t>from </a:t>
            </a:r>
            <a:r>
              <a:rPr lang="en-US" sz="2800" b="1" dirty="0" smtClean="0">
                <a:solidFill>
                  <a:schemeClr val="bg1">
                    <a:lumMod val="75000"/>
                    <a:lumOff val="25000"/>
                  </a:schemeClr>
                </a:solidFill>
              </a:rPr>
              <a:t>History, physical exam and electrodiagnostic studies</a:t>
            </a:r>
            <a:endParaRPr lang="en-GB" sz="2800" b="1" dirty="0">
              <a:solidFill>
                <a:schemeClr val="bg1">
                  <a:lumMod val="75000"/>
                  <a:lumOff val="25000"/>
                </a:schemeClr>
              </a:solidFill>
            </a:endParaRPr>
          </a:p>
        </p:txBody>
      </p:sp>
      <p:sp>
        <p:nvSpPr>
          <p:cNvPr id="51203" name="Rectangle 3"/>
          <p:cNvSpPr>
            <a:spLocks noChangeArrowheads="1"/>
          </p:cNvSpPr>
          <p:nvPr/>
        </p:nvSpPr>
        <p:spPr bwMode="auto">
          <a:xfrm>
            <a:off x="1295400" y="2819400"/>
            <a:ext cx="2304345" cy="576263"/>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Mononeuropathy</a:t>
            </a:r>
            <a:endParaRPr lang="en-GB" sz="2000" b="1" dirty="0">
              <a:solidFill>
                <a:srgbClr val="FF0000"/>
              </a:solidFill>
            </a:endParaRPr>
          </a:p>
        </p:txBody>
      </p:sp>
      <p:sp>
        <p:nvSpPr>
          <p:cNvPr id="51204" name="Rectangle 4"/>
          <p:cNvSpPr>
            <a:spLocks noChangeArrowheads="1"/>
          </p:cNvSpPr>
          <p:nvPr/>
        </p:nvSpPr>
        <p:spPr bwMode="auto">
          <a:xfrm>
            <a:off x="1295400" y="3810000"/>
            <a:ext cx="3455812"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Mononeuropathy multiplex</a:t>
            </a:r>
            <a:r>
              <a:rPr lang="en-US" sz="2000" dirty="0"/>
              <a:t> </a:t>
            </a:r>
            <a:endParaRPr lang="en-GB" sz="2000" dirty="0"/>
          </a:p>
        </p:txBody>
      </p:sp>
      <p:sp>
        <p:nvSpPr>
          <p:cNvPr id="51205" name="Rectangle 5"/>
          <p:cNvSpPr>
            <a:spLocks noChangeArrowheads="1"/>
          </p:cNvSpPr>
          <p:nvPr/>
        </p:nvSpPr>
        <p:spPr bwMode="auto">
          <a:xfrm>
            <a:off x="1295400" y="4876800"/>
            <a:ext cx="2484966"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Polyneuropathy</a:t>
            </a:r>
            <a:endParaRPr lang="en-GB" sz="2000" b="1" dirty="0">
              <a:solidFill>
                <a:srgbClr val="FF0000"/>
              </a:solidFill>
            </a:endParaRPr>
          </a:p>
        </p:txBody>
      </p:sp>
      <p:sp>
        <p:nvSpPr>
          <p:cNvPr id="51206" name="Rectangle 6"/>
          <p:cNvSpPr>
            <a:spLocks noChangeArrowheads="1"/>
          </p:cNvSpPr>
          <p:nvPr/>
        </p:nvSpPr>
        <p:spPr bwMode="auto">
          <a:xfrm>
            <a:off x="3953934" y="3170238"/>
            <a:ext cx="184856" cy="519112"/>
          </a:xfrm>
          <a:prstGeom prst="rect">
            <a:avLst/>
          </a:prstGeom>
          <a:noFill/>
          <a:ln w="9525">
            <a:noFill/>
            <a:miter lim="800000"/>
            <a:headEnd/>
            <a:tailEnd/>
          </a:ln>
        </p:spPr>
        <p:txBody>
          <a:bodyPr wrap="none">
            <a:spAutoFit/>
          </a:bodyPr>
          <a:lstStyle/>
          <a:p>
            <a:pPr algn="l"/>
            <a:endParaRPr lang="en-GB" sz="2800"/>
          </a:p>
        </p:txBody>
      </p:sp>
      <p:sp>
        <p:nvSpPr>
          <p:cNvPr id="51209" name="Rectangle 9"/>
          <p:cNvSpPr>
            <a:spLocks noChangeArrowheads="1"/>
          </p:cNvSpPr>
          <p:nvPr/>
        </p:nvSpPr>
        <p:spPr bwMode="auto">
          <a:xfrm>
            <a:off x="5486400" y="1905000"/>
            <a:ext cx="3352800" cy="2846387"/>
          </a:xfrm>
          <a:prstGeom prst="rect">
            <a:avLst/>
          </a:prstGeom>
          <a:solidFill>
            <a:schemeClr val="accent1"/>
          </a:solidFill>
          <a:ln w="9525">
            <a:solidFill>
              <a:schemeClr val="tx1"/>
            </a:solidFill>
            <a:miter lim="800000"/>
            <a:headEnd/>
            <a:tailEnd/>
          </a:ln>
        </p:spPr>
        <p:txBody>
          <a:bodyPr wrap="none" anchor="ctr"/>
          <a:lstStyle/>
          <a:p>
            <a:pPr algn="l"/>
            <a:r>
              <a:rPr lang="en-US" sz="2000" b="1" dirty="0" smtClean="0">
                <a:solidFill>
                  <a:srgbClr val="3366FF"/>
                </a:solidFill>
              </a:rPr>
              <a:t>Hyperventilation</a:t>
            </a:r>
          </a:p>
          <a:p>
            <a:pPr algn="l"/>
            <a:r>
              <a:rPr lang="en-US" sz="2000" b="1" dirty="0" smtClean="0">
                <a:solidFill>
                  <a:srgbClr val="3366FF"/>
                </a:solidFill>
              </a:rPr>
              <a:t>Myopathy</a:t>
            </a:r>
          </a:p>
          <a:p>
            <a:pPr algn="l"/>
            <a:r>
              <a:rPr lang="en-US" sz="2000" b="1" dirty="0" smtClean="0">
                <a:solidFill>
                  <a:srgbClr val="3366FF"/>
                </a:solidFill>
              </a:rPr>
              <a:t>Neuromuscular junction </a:t>
            </a:r>
          </a:p>
          <a:p>
            <a:pPr algn="l"/>
            <a:r>
              <a:rPr lang="en-US" sz="2000" b="1" dirty="0" smtClean="0">
                <a:solidFill>
                  <a:srgbClr val="3366FF"/>
                </a:solidFill>
              </a:rPr>
              <a:t>	diseases</a:t>
            </a:r>
          </a:p>
          <a:p>
            <a:pPr algn="l"/>
            <a:r>
              <a:rPr lang="en-US" sz="2000" b="1" dirty="0" smtClean="0">
                <a:solidFill>
                  <a:srgbClr val="3366FF"/>
                </a:solidFill>
              </a:rPr>
              <a:t>Motor neuron diseases</a:t>
            </a:r>
          </a:p>
          <a:p>
            <a:pPr algn="l"/>
            <a:r>
              <a:rPr lang="en-US" sz="2000" b="1" dirty="0" smtClean="0">
                <a:solidFill>
                  <a:srgbClr val="3366FF"/>
                </a:solidFill>
              </a:rPr>
              <a:t>Psychogenic</a:t>
            </a:r>
          </a:p>
          <a:p>
            <a:pPr algn="l"/>
            <a:r>
              <a:rPr lang="en-US" sz="2000" b="1" dirty="0" smtClean="0">
                <a:solidFill>
                  <a:srgbClr val="3366FF"/>
                </a:solidFill>
              </a:rPr>
              <a:t>Cervical cord process</a:t>
            </a:r>
          </a:p>
          <a:p>
            <a:pPr algn="l"/>
            <a:r>
              <a:rPr lang="en-US" sz="2000" b="1" dirty="0" smtClean="0">
                <a:solidFill>
                  <a:srgbClr val="3366FF"/>
                </a:solidFill>
              </a:rPr>
              <a:t>others</a:t>
            </a:r>
            <a:endParaRPr lang="th-TH" sz="2000" b="1" dirty="0">
              <a:solidFill>
                <a:srgbClr val="3366FF"/>
              </a:solidFill>
            </a:endParaRPr>
          </a:p>
        </p:txBody>
      </p:sp>
      <p:sp>
        <p:nvSpPr>
          <p:cNvPr id="17" name="Rectangle 5"/>
          <p:cNvSpPr>
            <a:spLocks noChangeArrowheads="1"/>
          </p:cNvSpPr>
          <p:nvPr/>
        </p:nvSpPr>
        <p:spPr bwMode="auto">
          <a:xfrm>
            <a:off x="1295400" y="1905000"/>
            <a:ext cx="2737556" cy="552451"/>
          </a:xfrm>
          <a:prstGeom prst="rect">
            <a:avLst/>
          </a:prstGeom>
          <a:solidFill>
            <a:schemeClr val="accent1"/>
          </a:solidFill>
          <a:ln w="9525">
            <a:solidFill>
              <a:schemeClr val="tx1"/>
            </a:solidFill>
            <a:miter lim="800000"/>
            <a:headEnd/>
            <a:tailEnd/>
          </a:ln>
        </p:spPr>
        <p:txBody>
          <a:bodyPr wrap="none" anchor="ctr"/>
          <a:lstStyle/>
          <a:p>
            <a:r>
              <a:rPr lang="en-US" sz="2000" b="1" dirty="0" err="1" smtClean="0">
                <a:solidFill>
                  <a:srgbClr val="FF0000"/>
                </a:solidFill>
              </a:rPr>
              <a:t>Pseudoneuropathy</a:t>
            </a:r>
            <a:endParaRPr lang="en-GB" sz="2000" b="1" dirty="0">
              <a:solidFill>
                <a:srgbClr val="FF0000"/>
              </a:solidFill>
            </a:endParaRPr>
          </a:p>
        </p:txBody>
      </p:sp>
      <p:cxnSp>
        <p:nvCxnSpPr>
          <p:cNvPr id="19" name="Straight Arrow Connector 18"/>
          <p:cNvCxnSpPr/>
          <p:nvPr/>
        </p:nvCxnSpPr>
        <p:spPr>
          <a:xfrm>
            <a:off x="4343400" y="2286000"/>
            <a:ext cx="914400" cy="609600"/>
          </a:xfrm>
          <a:prstGeom prst="straightConnector1">
            <a:avLst/>
          </a:prstGeom>
          <a:ln w="3810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57200" y="685800"/>
            <a:ext cx="8305800" cy="954107"/>
          </a:xfrm>
          <a:prstGeom prst="rect">
            <a:avLst/>
          </a:prstGeom>
          <a:solidFill>
            <a:srgbClr val="FFFF99"/>
          </a:solidFill>
          <a:ln w="9525">
            <a:noFill/>
            <a:miter lim="800000"/>
            <a:headEnd/>
            <a:tailEnd/>
          </a:ln>
        </p:spPr>
        <p:txBody>
          <a:bodyPr wrap="square">
            <a:spAutoFit/>
          </a:bodyPr>
          <a:lstStyle/>
          <a:p>
            <a:pPr>
              <a:spcBef>
                <a:spcPct val="50000"/>
              </a:spcBef>
            </a:pPr>
            <a:r>
              <a:rPr lang="en-US" sz="2800" b="1" dirty="0" smtClean="0">
                <a:solidFill>
                  <a:schemeClr val="bg1">
                    <a:lumMod val="75000"/>
                    <a:lumOff val="25000"/>
                  </a:schemeClr>
                </a:solidFill>
              </a:rPr>
              <a:t>Peripheral Neuropathy </a:t>
            </a:r>
            <a:r>
              <a:rPr lang="en-US" sz="2800" b="1" dirty="0">
                <a:solidFill>
                  <a:schemeClr val="bg1">
                    <a:lumMod val="75000"/>
                    <a:lumOff val="25000"/>
                  </a:schemeClr>
                </a:solidFill>
              </a:rPr>
              <a:t>from </a:t>
            </a:r>
            <a:r>
              <a:rPr lang="en-US" sz="2800" b="1" dirty="0" smtClean="0">
                <a:solidFill>
                  <a:schemeClr val="bg1">
                    <a:lumMod val="75000"/>
                    <a:lumOff val="25000"/>
                  </a:schemeClr>
                </a:solidFill>
              </a:rPr>
              <a:t>History, physical exam and electrodiagnostic studies</a:t>
            </a:r>
            <a:endParaRPr lang="en-GB" sz="2800" b="1" dirty="0">
              <a:solidFill>
                <a:schemeClr val="bg1">
                  <a:lumMod val="75000"/>
                  <a:lumOff val="25000"/>
                </a:schemeClr>
              </a:solidFill>
            </a:endParaRPr>
          </a:p>
        </p:txBody>
      </p:sp>
      <p:sp>
        <p:nvSpPr>
          <p:cNvPr id="51203" name="Rectangle 3"/>
          <p:cNvSpPr>
            <a:spLocks noChangeArrowheads="1"/>
          </p:cNvSpPr>
          <p:nvPr/>
        </p:nvSpPr>
        <p:spPr bwMode="auto">
          <a:xfrm>
            <a:off x="533400" y="2743200"/>
            <a:ext cx="3505200" cy="576263"/>
          </a:xfrm>
          <a:prstGeom prst="rect">
            <a:avLst/>
          </a:prstGeom>
          <a:solidFill>
            <a:schemeClr val="accent1"/>
          </a:solidFill>
          <a:ln w="9525">
            <a:solidFill>
              <a:schemeClr val="tx1"/>
            </a:solidFill>
            <a:miter lim="800000"/>
            <a:headEnd/>
            <a:tailEnd/>
          </a:ln>
        </p:spPr>
        <p:txBody>
          <a:bodyPr wrap="none" anchor="ctr"/>
          <a:lstStyle/>
          <a:p>
            <a:r>
              <a:rPr lang="en-US" sz="2000" b="1" dirty="0" smtClean="0">
                <a:solidFill>
                  <a:srgbClr val="FF0000"/>
                </a:solidFill>
              </a:rPr>
              <a:t>Mononeuropathy / </a:t>
            </a:r>
          </a:p>
          <a:p>
            <a:r>
              <a:rPr lang="en-US" sz="2000" b="1" dirty="0" smtClean="0">
                <a:solidFill>
                  <a:srgbClr val="FF0000"/>
                </a:solidFill>
              </a:rPr>
              <a:t>focal neuropathies</a:t>
            </a:r>
            <a:endParaRPr lang="en-GB" sz="2000" b="1" dirty="0">
              <a:solidFill>
                <a:srgbClr val="FF0000"/>
              </a:solidFill>
            </a:endParaRPr>
          </a:p>
        </p:txBody>
      </p:sp>
      <p:sp>
        <p:nvSpPr>
          <p:cNvPr id="51204" name="Rectangle 4"/>
          <p:cNvSpPr>
            <a:spLocks noChangeArrowheads="1"/>
          </p:cNvSpPr>
          <p:nvPr/>
        </p:nvSpPr>
        <p:spPr bwMode="auto">
          <a:xfrm>
            <a:off x="533400" y="3581400"/>
            <a:ext cx="3455812"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Mononeuropathy multiplex</a:t>
            </a:r>
            <a:r>
              <a:rPr lang="en-US" sz="2000" dirty="0"/>
              <a:t> </a:t>
            </a:r>
            <a:endParaRPr lang="en-GB" sz="2000" dirty="0"/>
          </a:p>
        </p:txBody>
      </p:sp>
      <p:sp>
        <p:nvSpPr>
          <p:cNvPr id="51205" name="Rectangle 5"/>
          <p:cNvSpPr>
            <a:spLocks noChangeArrowheads="1"/>
          </p:cNvSpPr>
          <p:nvPr/>
        </p:nvSpPr>
        <p:spPr bwMode="auto">
          <a:xfrm>
            <a:off x="533400" y="4419600"/>
            <a:ext cx="2484966"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Polyneuropathy</a:t>
            </a:r>
            <a:endParaRPr lang="en-GB" sz="2000" b="1" dirty="0">
              <a:solidFill>
                <a:srgbClr val="FF0000"/>
              </a:solidFill>
            </a:endParaRPr>
          </a:p>
        </p:txBody>
      </p:sp>
      <p:sp>
        <p:nvSpPr>
          <p:cNvPr id="51206" name="Rectangle 6"/>
          <p:cNvSpPr>
            <a:spLocks noChangeArrowheads="1"/>
          </p:cNvSpPr>
          <p:nvPr/>
        </p:nvSpPr>
        <p:spPr bwMode="auto">
          <a:xfrm>
            <a:off x="3953934" y="3170238"/>
            <a:ext cx="184856" cy="519112"/>
          </a:xfrm>
          <a:prstGeom prst="rect">
            <a:avLst/>
          </a:prstGeom>
          <a:noFill/>
          <a:ln w="9525">
            <a:noFill/>
            <a:miter lim="800000"/>
            <a:headEnd/>
            <a:tailEnd/>
          </a:ln>
        </p:spPr>
        <p:txBody>
          <a:bodyPr wrap="none">
            <a:spAutoFit/>
          </a:bodyPr>
          <a:lstStyle/>
          <a:p>
            <a:pPr algn="l"/>
            <a:endParaRPr lang="en-GB" sz="2800"/>
          </a:p>
        </p:txBody>
      </p:sp>
      <p:sp>
        <p:nvSpPr>
          <p:cNvPr id="51209" name="Rectangle 9"/>
          <p:cNvSpPr>
            <a:spLocks noChangeArrowheads="1"/>
          </p:cNvSpPr>
          <p:nvPr/>
        </p:nvSpPr>
        <p:spPr bwMode="auto">
          <a:xfrm>
            <a:off x="4800600" y="1981200"/>
            <a:ext cx="4038600" cy="4114800"/>
          </a:xfrm>
          <a:prstGeom prst="rect">
            <a:avLst/>
          </a:prstGeom>
          <a:solidFill>
            <a:schemeClr val="accent1"/>
          </a:solidFill>
          <a:ln w="9525">
            <a:solidFill>
              <a:schemeClr val="tx1"/>
            </a:solidFill>
            <a:miter lim="800000"/>
            <a:headEnd/>
            <a:tailEnd/>
          </a:ln>
        </p:spPr>
        <p:txBody>
          <a:bodyPr wrap="none" anchor="ctr"/>
          <a:lstStyle/>
          <a:p>
            <a:pPr algn="l"/>
            <a:endParaRPr lang="en-US" sz="2000" b="1" dirty="0" smtClean="0">
              <a:solidFill>
                <a:srgbClr val="3366FF"/>
              </a:solidFill>
            </a:endParaRPr>
          </a:p>
          <a:p>
            <a:pPr algn="l"/>
            <a:r>
              <a:rPr lang="en-US" sz="2000" b="1" dirty="0" smtClean="0">
                <a:solidFill>
                  <a:srgbClr val="3366FF"/>
                </a:solidFill>
              </a:rPr>
              <a:t>Compression</a:t>
            </a:r>
          </a:p>
          <a:p>
            <a:pPr algn="l"/>
            <a:r>
              <a:rPr lang="en-US" sz="2000" b="1" dirty="0" smtClean="0">
                <a:solidFill>
                  <a:srgbClr val="3366FF"/>
                </a:solidFill>
              </a:rPr>
              <a:t>Isolated or </a:t>
            </a:r>
            <a:r>
              <a:rPr lang="en-US" sz="2000" b="1" dirty="0" err="1" smtClean="0">
                <a:solidFill>
                  <a:srgbClr val="3366FF"/>
                </a:solidFill>
              </a:rPr>
              <a:t>contigious</a:t>
            </a:r>
            <a:r>
              <a:rPr lang="en-US" sz="2000" b="1" dirty="0" smtClean="0">
                <a:solidFill>
                  <a:srgbClr val="3366FF"/>
                </a:solidFill>
              </a:rPr>
              <a:t> </a:t>
            </a:r>
          </a:p>
          <a:p>
            <a:pPr algn="l"/>
            <a:r>
              <a:rPr lang="en-US" sz="2000" b="1" dirty="0" err="1" smtClean="0">
                <a:solidFill>
                  <a:srgbClr val="3366FF"/>
                </a:solidFill>
              </a:rPr>
              <a:t>Mononeuropathies</a:t>
            </a:r>
            <a:endParaRPr lang="en-US" sz="2000" b="1" dirty="0" smtClean="0">
              <a:solidFill>
                <a:srgbClr val="3366FF"/>
              </a:solidFill>
            </a:endParaRPr>
          </a:p>
          <a:p>
            <a:pPr algn="l"/>
            <a:r>
              <a:rPr lang="en-US" sz="2000" b="1" dirty="0" smtClean="0">
                <a:solidFill>
                  <a:srgbClr val="3366FF"/>
                </a:solidFill>
              </a:rPr>
              <a:t>	</a:t>
            </a:r>
            <a:r>
              <a:rPr lang="en-US" b="1" dirty="0" smtClean="0">
                <a:solidFill>
                  <a:srgbClr val="3366FF"/>
                </a:solidFill>
              </a:rPr>
              <a:t>Diabetes </a:t>
            </a:r>
          </a:p>
          <a:p>
            <a:pPr algn="l"/>
            <a:r>
              <a:rPr lang="en-US" b="1" dirty="0" smtClean="0">
                <a:solidFill>
                  <a:srgbClr val="3366FF"/>
                </a:solidFill>
              </a:rPr>
              <a:t>	</a:t>
            </a:r>
            <a:r>
              <a:rPr lang="en-US" b="1" dirty="0" err="1" smtClean="0">
                <a:solidFill>
                  <a:srgbClr val="3366FF"/>
                </a:solidFill>
              </a:rPr>
              <a:t>Vasculitis</a:t>
            </a:r>
            <a:endParaRPr lang="en-US" b="1" dirty="0" smtClean="0">
              <a:solidFill>
                <a:srgbClr val="3366FF"/>
              </a:solidFill>
            </a:endParaRPr>
          </a:p>
          <a:p>
            <a:pPr algn="l"/>
            <a:r>
              <a:rPr lang="en-US" b="1" dirty="0" smtClean="0">
                <a:solidFill>
                  <a:srgbClr val="3366FF"/>
                </a:solidFill>
              </a:rPr>
              <a:t>	Infection</a:t>
            </a:r>
          </a:p>
          <a:p>
            <a:pPr algn="l"/>
            <a:r>
              <a:rPr lang="en-US" b="1" dirty="0" smtClean="0">
                <a:solidFill>
                  <a:srgbClr val="3366FF"/>
                </a:solidFill>
              </a:rPr>
              <a:t>	Leprosy</a:t>
            </a:r>
          </a:p>
          <a:p>
            <a:pPr algn="l"/>
            <a:r>
              <a:rPr lang="en-US" b="1" dirty="0" smtClean="0">
                <a:solidFill>
                  <a:srgbClr val="3366FF"/>
                </a:solidFill>
              </a:rPr>
              <a:t>	Neoplasm</a:t>
            </a:r>
          </a:p>
          <a:p>
            <a:pPr algn="l"/>
            <a:r>
              <a:rPr lang="en-US" b="1" dirty="0" smtClean="0">
                <a:solidFill>
                  <a:srgbClr val="3366FF"/>
                </a:solidFill>
              </a:rPr>
              <a:t>	Brachial or lumbar </a:t>
            </a:r>
          </a:p>
          <a:p>
            <a:pPr algn="l"/>
            <a:r>
              <a:rPr lang="en-US" b="1" dirty="0" smtClean="0">
                <a:solidFill>
                  <a:srgbClr val="3366FF"/>
                </a:solidFill>
              </a:rPr>
              <a:t>		plexopathy</a:t>
            </a:r>
          </a:p>
          <a:p>
            <a:pPr algn="l"/>
            <a:r>
              <a:rPr lang="en-US" b="1" dirty="0" smtClean="0">
                <a:solidFill>
                  <a:srgbClr val="3366FF"/>
                </a:solidFill>
              </a:rPr>
              <a:t>	Radiation</a:t>
            </a:r>
          </a:p>
          <a:p>
            <a:pPr algn="l"/>
            <a:r>
              <a:rPr lang="en-US" b="1" dirty="0" smtClean="0">
                <a:solidFill>
                  <a:srgbClr val="3366FF"/>
                </a:solidFill>
              </a:rPr>
              <a:t>	</a:t>
            </a:r>
            <a:r>
              <a:rPr lang="en-US" b="1" dirty="0" err="1" smtClean="0">
                <a:solidFill>
                  <a:srgbClr val="3366FF"/>
                </a:solidFill>
              </a:rPr>
              <a:t>Sarcoidosis</a:t>
            </a:r>
            <a:endParaRPr lang="en-US" b="1" dirty="0" smtClean="0">
              <a:solidFill>
                <a:srgbClr val="3366FF"/>
              </a:solidFill>
            </a:endParaRPr>
          </a:p>
          <a:p>
            <a:pPr algn="l"/>
            <a:r>
              <a:rPr lang="en-US" b="1" dirty="0" smtClean="0">
                <a:solidFill>
                  <a:srgbClr val="3366FF"/>
                </a:solidFill>
              </a:rPr>
              <a:t>	</a:t>
            </a:r>
            <a:r>
              <a:rPr lang="en-US" b="1" dirty="0" err="1" smtClean="0">
                <a:solidFill>
                  <a:srgbClr val="3366FF"/>
                </a:solidFill>
              </a:rPr>
              <a:t>Radiculopathies</a:t>
            </a:r>
            <a:endParaRPr lang="en-US" b="1" dirty="0" smtClean="0">
              <a:solidFill>
                <a:srgbClr val="3366FF"/>
              </a:solidFill>
            </a:endParaRPr>
          </a:p>
          <a:p>
            <a:pPr algn="l"/>
            <a:endParaRPr lang="th-TH" sz="2000" b="1" dirty="0">
              <a:solidFill>
                <a:srgbClr val="3366FF"/>
              </a:solidFill>
            </a:endParaRPr>
          </a:p>
        </p:txBody>
      </p:sp>
      <p:sp>
        <p:nvSpPr>
          <p:cNvPr id="17" name="Rectangle 5"/>
          <p:cNvSpPr>
            <a:spLocks noChangeArrowheads="1"/>
          </p:cNvSpPr>
          <p:nvPr/>
        </p:nvSpPr>
        <p:spPr bwMode="auto">
          <a:xfrm>
            <a:off x="533400" y="1905000"/>
            <a:ext cx="2737556" cy="552451"/>
          </a:xfrm>
          <a:prstGeom prst="rect">
            <a:avLst/>
          </a:prstGeom>
          <a:solidFill>
            <a:schemeClr val="accent1"/>
          </a:solidFill>
          <a:ln w="9525">
            <a:solidFill>
              <a:schemeClr val="tx1"/>
            </a:solidFill>
            <a:miter lim="800000"/>
            <a:headEnd/>
            <a:tailEnd/>
          </a:ln>
        </p:spPr>
        <p:txBody>
          <a:bodyPr wrap="none" anchor="ctr"/>
          <a:lstStyle/>
          <a:p>
            <a:r>
              <a:rPr lang="en-US" sz="2000" b="1" dirty="0" err="1" smtClean="0">
                <a:solidFill>
                  <a:srgbClr val="FF0000"/>
                </a:solidFill>
              </a:rPr>
              <a:t>Pseudoneuropathy</a:t>
            </a:r>
            <a:endParaRPr lang="en-GB" sz="2000" b="1" dirty="0">
              <a:solidFill>
                <a:srgbClr val="FF0000"/>
              </a:solidFill>
            </a:endParaRPr>
          </a:p>
        </p:txBody>
      </p:sp>
      <p:cxnSp>
        <p:nvCxnSpPr>
          <p:cNvPr id="19" name="Straight Arrow Connector 18"/>
          <p:cNvCxnSpPr/>
          <p:nvPr/>
        </p:nvCxnSpPr>
        <p:spPr>
          <a:xfrm>
            <a:off x="4191000" y="3048000"/>
            <a:ext cx="457200" cy="0"/>
          </a:xfrm>
          <a:prstGeom prst="straightConnector1">
            <a:avLst/>
          </a:prstGeom>
          <a:ln w="3810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381000"/>
            <a:ext cx="4800600" cy="990600"/>
          </a:xfrm>
        </p:spPr>
        <p:txBody>
          <a:bodyPr>
            <a:normAutofit/>
          </a:bodyPr>
          <a:lstStyle/>
          <a:p>
            <a:r>
              <a:rPr lang="en-US" u="sng" dirty="0" smtClean="0"/>
              <a:t>introduction</a:t>
            </a:r>
            <a:endParaRPr lang="en-US" u="sng" dirty="0"/>
          </a:p>
        </p:txBody>
      </p:sp>
      <p:sp>
        <p:nvSpPr>
          <p:cNvPr id="3" name="Subtitle 2"/>
          <p:cNvSpPr>
            <a:spLocks noGrp="1"/>
          </p:cNvSpPr>
          <p:nvPr>
            <p:ph type="subTitle" idx="1"/>
          </p:nvPr>
        </p:nvSpPr>
        <p:spPr>
          <a:xfrm>
            <a:off x="762000" y="1676400"/>
            <a:ext cx="7848600" cy="3962400"/>
          </a:xfrm>
        </p:spPr>
        <p:txBody>
          <a:bodyPr>
            <a:normAutofit fontScale="92500" lnSpcReduction="20000"/>
          </a:bodyPr>
          <a:lstStyle/>
          <a:p>
            <a:pPr algn="l">
              <a:defRPr/>
            </a:pPr>
            <a:r>
              <a:rPr lang="en-US" b="1" dirty="0" smtClean="0"/>
              <a:t>		</a:t>
            </a:r>
            <a:r>
              <a:rPr lang="en-US" b="1" dirty="0" err="1" smtClean="0"/>
              <a:t>Neuro</a:t>
            </a:r>
            <a:r>
              <a:rPr lang="en-US" b="1" dirty="0" smtClean="0"/>
              <a:t> = nerve	   	</a:t>
            </a:r>
          </a:p>
          <a:p>
            <a:pPr algn="l">
              <a:defRPr/>
            </a:pPr>
            <a:r>
              <a:rPr lang="en-US" b="1" dirty="0" smtClean="0"/>
              <a:t>		</a:t>
            </a:r>
            <a:r>
              <a:rPr lang="en-US" b="1" dirty="0" err="1" smtClean="0"/>
              <a:t>Pathy</a:t>
            </a:r>
            <a:r>
              <a:rPr lang="en-US" b="1" dirty="0" smtClean="0"/>
              <a:t>	 = sickness</a:t>
            </a:r>
          </a:p>
          <a:p>
            <a:pPr algn="l">
              <a:defRPr/>
            </a:pPr>
            <a:endParaRPr lang="en-US" dirty="0" smtClean="0"/>
          </a:p>
          <a:p>
            <a:pPr algn="l">
              <a:defRPr/>
            </a:pPr>
            <a:r>
              <a:rPr lang="en-US" b="1" dirty="0" smtClean="0"/>
              <a:t>Peripheral neuropathy describes damage to the peripheral nervous system.</a:t>
            </a:r>
          </a:p>
          <a:p>
            <a:pPr algn="l">
              <a:defRPr/>
            </a:pPr>
            <a:endParaRPr lang="en-US" b="1" dirty="0" smtClean="0"/>
          </a:p>
          <a:p>
            <a:pPr algn="l">
              <a:defRPr/>
            </a:pPr>
            <a:r>
              <a:rPr lang="en-US" b="1" dirty="0" smtClean="0"/>
              <a:t>More than 100 types of peripheral neuropathy have been identified, each with its own characteristic set of symptoms, pattern of development, and prognosis</a:t>
            </a:r>
          </a:p>
          <a:p>
            <a:pPr algn="l">
              <a:defRPr/>
            </a:pPr>
            <a:endParaRPr lang="en-US" dirty="0" smtClean="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57200" y="685800"/>
            <a:ext cx="8305800" cy="954107"/>
          </a:xfrm>
          <a:prstGeom prst="rect">
            <a:avLst/>
          </a:prstGeom>
          <a:solidFill>
            <a:srgbClr val="FFFF99"/>
          </a:solidFill>
          <a:ln w="9525">
            <a:noFill/>
            <a:miter lim="800000"/>
            <a:headEnd/>
            <a:tailEnd/>
          </a:ln>
        </p:spPr>
        <p:txBody>
          <a:bodyPr wrap="square">
            <a:spAutoFit/>
          </a:bodyPr>
          <a:lstStyle/>
          <a:p>
            <a:pPr>
              <a:spcBef>
                <a:spcPct val="50000"/>
              </a:spcBef>
            </a:pPr>
            <a:r>
              <a:rPr lang="en-US" sz="2800" b="1" dirty="0" smtClean="0">
                <a:solidFill>
                  <a:schemeClr val="bg1">
                    <a:lumMod val="75000"/>
                    <a:lumOff val="25000"/>
                  </a:schemeClr>
                </a:solidFill>
              </a:rPr>
              <a:t>Peripheral Neuropathy </a:t>
            </a:r>
            <a:r>
              <a:rPr lang="en-US" sz="2800" b="1" dirty="0">
                <a:solidFill>
                  <a:schemeClr val="bg1">
                    <a:lumMod val="75000"/>
                    <a:lumOff val="25000"/>
                  </a:schemeClr>
                </a:solidFill>
              </a:rPr>
              <a:t>from </a:t>
            </a:r>
            <a:r>
              <a:rPr lang="en-US" sz="2800" b="1" dirty="0" smtClean="0">
                <a:solidFill>
                  <a:schemeClr val="bg1">
                    <a:lumMod val="75000"/>
                    <a:lumOff val="25000"/>
                  </a:schemeClr>
                </a:solidFill>
              </a:rPr>
              <a:t>History, physical exam and electrodiagnostic studies</a:t>
            </a:r>
            <a:endParaRPr lang="en-GB" sz="2800" b="1" dirty="0">
              <a:solidFill>
                <a:schemeClr val="bg1">
                  <a:lumMod val="75000"/>
                  <a:lumOff val="25000"/>
                </a:schemeClr>
              </a:solidFill>
            </a:endParaRPr>
          </a:p>
        </p:txBody>
      </p:sp>
      <p:sp>
        <p:nvSpPr>
          <p:cNvPr id="51203" name="Rectangle 3"/>
          <p:cNvSpPr>
            <a:spLocks noChangeArrowheads="1"/>
          </p:cNvSpPr>
          <p:nvPr/>
        </p:nvSpPr>
        <p:spPr bwMode="auto">
          <a:xfrm>
            <a:off x="533400" y="2743200"/>
            <a:ext cx="3505200" cy="576263"/>
          </a:xfrm>
          <a:prstGeom prst="rect">
            <a:avLst/>
          </a:prstGeom>
          <a:solidFill>
            <a:schemeClr val="accent1"/>
          </a:solidFill>
          <a:ln w="9525">
            <a:solidFill>
              <a:schemeClr val="tx1"/>
            </a:solidFill>
            <a:miter lim="800000"/>
            <a:headEnd/>
            <a:tailEnd/>
          </a:ln>
        </p:spPr>
        <p:txBody>
          <a:bodyPr wrap="none" anchor="ctr"/>
          <a:lstStyle/>
          <a:p>
            <a:r>
              <a:rPr lang="en-US" sz="2000" b="1" dirty="0" smtClean="0">
                <a:solidFill>
                  <a:srgbClr val="FF0000"/>
                </a:solidFill>
              </a:rPr>
              <a:t>Mononeuropathy / </a:t>
            </a:r>
          </a:p>
          <a:p>
            <a:r>
              <a:rPr lang="en-US" sz="2000" b="1" dirty="0" smtClean="0">
                <a:solidFill>
                  <a:srgbClr val="FF0000"/>
                </a:solidFill>
              </a:rPr>
              <a:t>focal neuropathies</a:t>
            </a:r>
            <a:endParaRPr lang="en-GB" sz="2000" b="1" dirty="0">
              <a:solidFill>
                <a:srgbClr val="FF0000"/>
              </a:solidFill>
            </a:endParaRPr>
          </a:p>
        </p:txBody>
      </p:sp>
      <p:sp>
        <p:nvSpPr>
          <p:cNvPr id="51204" name="Rectangle 4"/>
          <p:cNvSpPr>
            <a:spLocks noChangeArrowheads="1"/>
          </p:cNvSpPr>
          <p:nvPr/>
        </p:nvSpPr>
        <p:spPr bwMode="auto">
          <a:xfrm>
            <a:off x="533400" y="3581400"/>
            <a:ext cx="3455812"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Mononeuropathy multiplex</a:t>
            </a:r>
            <a:r>
              <a:rPr lang="en-US" sz="2000" dirty="0"/>
              <a:t> </a:t>
            </a:r>
            <a:endParaRPr lang="en-GB" sz="2000" dirty="0"/>
          </a:p>
        </p:txBody>
      </p:sp>
      <p:sp>
        <p:nvSpPr>
          <p:cNvPr id="51205" name="Rectangle 5"/>
          <p:cNvSpPr>
            <a:spLocks noChangeArrowheads="1"/>
          </p:cNvSpPr>
          <p:nvPr/>
        </p:nvSpPr>
        <p:spPr bwMode="auto">
          <a:xfrm>
            <a:off x="533400" y="4419600"/>
            <a:ext cx="2484966" cy="574675"/>
          </a:xfrm>
          <a:prstGeom prst="rect">
            <a:avLst/>
          </a:prstGeom>
          <a:solidFill>
            <a:schemeClr val="accent1"/>
          </a:solidFill>
          <a:ln w="9525">
            <a:solidFill>
              <a:schemeClr val="tx1"/>
            </a:solidFill>
            <a:miter lim="800000"/>
            <a:headEnd/>
            <a:tailEnd/>
          </a:ln>
        </p:spPr>
        <p:txBody>
          <a:bodyPr wrap="none" anchor="ctr"/>
          <a:lstStyle/>
          <a:p>
            <a:r>
              <a:rPr lang="en-US" sz="2000" b="1" dirty="0">
                <a:solidFill>
                  <a:srgbClr val="FF0000"/>
                </a:solidFill>
              </a:rPr>
              <a:t>Polyneuropathy</a:t>
            </a:r>
            <a:endParaRPr lang="en-GB" sz="2000" b="1" dirty="0">
              <a:solidFill>
                <a:srgbClr val="FF0000"/>
              </a:solidFill>
            </a:endParaRPr>
          </a:p>
        </p:txBody>
      </p:sp>
      <p:sp>
        <p:nvSpPr>
          <p:cNvPr id="51206" name="Rectangle 6"/>
          <p:cNvSpPr>
            <a:spLocks noChangeArrowheads="1"/>
          </p:cNvSpPr>
          <p:nvPr/>
        </p:nvSpPr>
        <p:spPr bwMode="auto">
          <a:xfrm>
            <a:off x="3953934" y="3170238"/>
            <a:ext cx="184856" cy="519112"/>
          </a:xfrm>
          <a:prstGeom prst="rect">
            <a:avLst/>
          </a:prstGeom>
          <a:noFill/>
          <a:ln w="9525">
            <a:noFill/>
            <a:miter lim="800000"/>
            <a:headEnd/>
            <a:tailEnd/>
          </a:ln>
        </p:spPr>
        <p:txBody>
          <a:bodyPr wrap="none">
            <a:spAutoFit/>
          </a:bodyPr>
          <a:lstStyle/>
          <a:p>
            <a:pPr algn="l"/>
            <a:endParaRPr lang="en-GB" sz="2800"/>
          </a:p>
        </p:txBody>
      </p:sp>
      <p:sp>
        <p:nvSpPr>
          <p:cNvPr id="51209" name="Rectangle 9"/>
          <p:cNvSpPr>
            <a:spLocks noChangeArrowheads="1"/>
          </p:cNvSpPr>
          <p:nvPr/>
        </p:nvSpPr>
        <p:spPr bwMode="auto">
          <a:xfrm>
            <a:off x="4800600" y="1828800"/>
            <a:ext cx="4038600" cy="4800600"/>
          </a:xfrm>
          <a:prstGeom prst="rect">
            <a:avLst/>
          </a:prstGeom>
          <a:solidFill>
            <a:schemeClr val="accent1"/>
          </a:solidFill>
          <a:ln w="9525">
            <a:solidFill>
              <a:schemeClr val="tx1"/>
            </a:solidFill>
            <a:miter lim="800000"/>
            <a:headEnd/>
            <a:tailEnd/>
          </a:ln>
        </p:spPr>
        <p:txBody>
          <a:bodyPr wrap="none" anchor="ctr"/>
          <a:lstStyle/>
          <a:p>
            <a:pPr algn="l"/>
            <a:endParaRPr lang="en-US" sz="2000" b="1" dirty="0" smtClean="0">
              <a:solidFill>
                <a:srgbClr val="3366FF"/>
              </a:solidFill>
            </a:endParaRPr>
          </a:p>
          <a:p>
            <a:pPr algn="l"/>
            <a:endParaRPr lang="en-US" sz="2000" b="1" dirty="0" smtClean="0">
              <a:solidFill>
                <a:srgbClr val="3366FF"/>
              </a:solidFill>
            </a:endParaRPr>
          </a:p>
          <a:p>
            <a:pPr algn="l"/>
            <a:r>
              <a:rPr lang="en-US" sz="2000" b="1" dirty="0" smtClean="0">
                <a:solidFill>
                  <a:srgbClr val="3366FF"/>
                </a:solidFill>
              </a:rPr>
              <a:t>DEMYELINATING</a:t>
            </a:r>
          </a:p>
          <a:p>
            <a:pPr algn="l"/>
            <a:r>
              <a:rPr lang="en-US" sz="2000" b="1" dirty="0" smtClean="0">
                <a:solidFill>
                  <a:srgbClr val="3366FF"/>
                </a:solidFill>
              </a:rPr>
              <a:t>	Multiple compressions</a:t>
            </a:r>
          </a:p>
          <a:p>
            <a:pPr algn="l"/>
            <a:r>
              <a:rPr lang="en-US" sz="2000" b="1" dirty="0" smtClean="0">
                <a:solidFill>
                  <a:srgbClr val="3366FF"/>
                </a:solidFill>
              </a:rPr>
              <a:t>	variant of CIDP – MMN</a:t>
            </a:r>
          </a:p>
          <a:p>
            <a:pPr algn="l"/>
            <a:endParaRPr lang="en-US" sz="2000" b="1" dirty="0" smtClean="0">
              <a:solidFill>
                <a:srgbClr val="3366FF"/>
              </a:solidFill>
            </a:endParaRPr>
          </a:p>
          <a:p>
            <a:pPr algn="l"/>
            <a:r>
              <a:rPr lang="en-US" sz="2000" b="1" dirty="0" smtClean="0">
                <a:solidFill>
                  <a:srgbClr val="3366FF"/>
                </a:solidFill>
              </a:rPr>
              <a:t>AXONAL</a:t>
            </a:r>
          </a:p>
          <a:p>
            <a:r>
              <a:rPr lang="en-US" sz="2000" b="1" dirty="0" smtClean="0">
                <a:solidFill>
                  <a:srgbClr val="3366FF"/>
                </a:solidFill>
              </a:rPr>
              <a:t>	Diabetes </a:t>
            </a:r>
          </a:p>
          <a:p>
            <a:r>
              <a:rPr lang="en-US" sz="2000" b="1" dirty="0" smtClean="0">
                <a:solidFill>
                  <a:srgbClr val="3366FF"/>
                </a:solidFill>
              </a:rPr>
              <a:t>	</a:t>
            </a:r>
            <a:r>
              <a:rPr lang="en-US" sz="2000" b="1" dirty="0" err="1" smtClean="0">
                <a:solidFill>
                  <a:srgbClr val="3366FF"/>
                </a:solidFill>
              </a:rPr>
              <a:t>Vasculitis</a:t>
            </a:r>
            <a:endParaRPr lang="en-US" sz="2000" b="1" dirty="0" smtClean="0">
              <a:solidFill>
                <a:srgbClr val="3366FF"/>
              </a:solidFill>
            </a:endParaRPr>
          </a:p>
          <a:p>
            <a:r>
              <a:rPr lang="en-US" sz="2000" b="1" dirty="0" smtClean="0">
                <a:solidFill>
                  <a:srgbClr val="3366FF"/>
                </a:solidFill>
              </a:rPr>
              <a:t>	Infection</a:t>
            </a:r>
          </a:p>
          <a:p>
            <a:r>
              <a:rPr lang="en-US" sz="2000" b="1" dirty="0" smtClean="0">
                <a:solidFill>
                  <a:srgbClr val="3366FF"/>
                </a:solidFill>
              </a:rPr>
              <a:t>	Leprosy</a:t>
            </a:r>
          </a:p>
          <a:p>
            <a:r>
              <a:rPr lang="en-US" sz="2000" b="1" dirty="0" smtClean="0">
                <a:solidFill>
                  <a:srgbClr val="3366FF"/>
                </a:solidFill>
              </a:rPr>
              <a:t>	Neoplasm</a:t>
            </a:r>
          </a:p>
          <a:p>
            <a:r>
              <a:rPr lang="en-US" sz="2000" b="1" dirty="0" smtClean="0">
                <a:solidFill>
                  <a:srgbClr val="3366FF"/>
                </a:solidFill>
              </a:rPr>
              <a:t>	Brachial or lumbar </a:t>
            </a:r>
          </a:p>
          <a:p>
            <a:r>
              <a:rPr lang="en-US" sz="2000" b="1" dirty="0" smtClean="0">
                <a:solidFill>
                  <a:srgbClr val="3366FF"/>
                </a:solidFill>
              </a:rPr>
              <a:t>		plexopathy</a:t>
            </a:r>
          </a:p>
          <a:p>
            <a:r>
              <a:rPr lang="en-US" sz="2000" b="1" dirty="0" smtClean="0">
                <a:solidFill>
                  <a:srgbClr val="3366FF"/>
                </a:solidFill>
              </a:rPr>
              <a:t>	Radiation</a:t>
            </a:r>
          </a:p>
          <a:p>
            <a:r>
              <a:rPr lang="en-US" sz="2000" b="1" dirty="0" smtClean="0">
                <a:solidFill>
                  <a:srgbClr val="3366FF"/>
                </a:solidFill>
              </a:rPr>
              <a:t>	</a:t>
            </a:r>
            <a:r>
              <a:rPr lang="en-US" sz="2000" b="1" dirty="0" err="1" smtClean="0">
                <a:solidFill>
                  <a:srgbClr val="3366FF"/>
                </a:solidFill>
              </a:rPr>
              <a:t>Sarcoidosis</a:t>
            </a:r>
            <a:endParaRPr lang="en-US" sz="2000" b="1" dirty="0" smtClean="0">
              <a:solidFill>
                <a:srgbClr val="3366FF"/>
              </a:solidFill>
            </a:endParaRPr>
          </a:p>
          <a:p>
            <a:r>
              <a:rPr lang="en-US" sz="2000" b="1" dirty="0" smtClean="0">
                <a:solidFill>
                  <a:srgbClr val="3366FF"/>
                </a:solidFill>
              </a:rPr>
              <a:t>	</a:t>
            </a:r>
            <a:r>
              <a:rPr lang="en-US" sz="2000" b="1" dirty="0" err="1" smtClean="0">
                <a:solidFill>
                  <a:srgbClr val="3366FF"/>
                </a:solidFill>
              </a:rPr>
              <a:t>Radiculopathies</a:t>
            </a:r>
            <a:endParaRPr lang="en-US" sz="2000" b="1" dirty="0" smtClean="0">
              <a:solidFill>
                <a:srgbClr val="3366FF"/>
              </a:solidFill>
            </a:endParaRPr>
          </a:p>
          <a:p>
            <a:pPr algn="l"/>
            <a:endParaRPr lang="en-US" sz="2000" b="1" dirty="0" smtClean="0">
              <a:solidFill>
                <a:srgbClr val="3366FF"/>
              </a:solidFill>
            </a:endParaRPr>
          </a:p>
          <a:p>
            <a:pPr algn="l"/>
            <a:r>
              <a:rPr lang="en-US" sz="2000" b="1" dirty="0" smtClean="0">
                <a:solidFill>
                  <a:srgbClr val="3366FF"/>
                </a:solidFill>
              </a:rPr>
              <a:t>	</a:t>
            </a:r>
          </a:p>
        </p:txBody>
      </p:sp>
      <p:sp>
        <p:nvSpPr>
          <p:cNvPr id="17" name="Rectangle 5"/>
          <p:cNvSpPr>
            <a:spLocks noChangeArrowheads="1"/>
          </p:cNvSpPr>
          <p:nvPr/>
        </p:nvSpPr>
        <p:spPr bwMode="auto">
          <a:xfrm>
            <a:off x="533400" y="1905000"/>
            <a:ext cx="2737556" cy="552451"/>
          </a:xfrm>
          <a:prstGeom prst="rect">
            <a:avLst/>
          </a:prstGeom>
          <a:solidFill>
            <a:schemeClr val="accent1"/>
          </a:solidFill>
          <a:ln w="9525">
            <a:solidFill>
              <a:schemeClr val="tx1"/>
            </a:solidFill>
            <a:miter lim="800000"/>
            <a:headEnd/>
            <a:tailEnd/>
          </a:ln>
        </p:spPr>
        <p:txBody>
          <a:bodyPr wrap="none" anchor="ctr"/>
          <a:lstStyle/>
          <a:p>
            <a:r>
              <a:rPr lang="en-US" sz="2000" b="1" dirty="0" err="1" smtClean="0">
                <a:solidFill>
                  <a:srgbClr val="FF0000"/>
                </a:solidFill>
              </a:rPr>
              <a:t>Pseudoneuropathy</a:t>
            </a:r>
            <a:endParaRPr lang="en-GB" sz="2000" b="1" dirty="0">
              <a:solidFill>
                <a:srgbClr val="FF0000"/>
              </a:solidFill>
            </a:endParaRPr>
          </a:p>
        </p:txBody>
      </p:sp>
      <p:cxnSp>
        <p:nvCxnSpPr>
          <p:cNvPr id="19" name="Straight Arrow Connector 18"/>
          <p:cNvCxnSpPr/>
          <p:nvPr/>
        </p:nvCxnSpPr>
        <p:spPr>
          <a:xfrm>
            <a:off x="4191000" y="3886200"/>
            <a:ext cx="457200" cy="0"/>
          </a:xfrm>
          <a:prstGeom prst="straightConnector1">
            <a:avLst/>
          </a:prstGeom>
          <a:ln w="38100" cmpd="sng">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457200" y="685800"/>
            <a:ext cx="8305800" cy="954107"/>
          </a:xfrm>
          <a:prstGeom prst="rect">
            <a:avLst/>
          </a:prstGeom>
          <a:solidFill>
            <a:srgbClr val="FFFF99"/>
          </a:solidFill>
          <a:ln w="9525">
            <a:noFill/>
            <a:miter lim="800000"/>
            <a:headEnd/>
            <a:tailEnd/>
          </a:ln>
        </p:spPr>
        <p:txBody>
          <a:bodyPr wrap="square">
            <a:spAutoFit/>
          </a:bodyPr>
          <a:lstStyle/>
          <a:p>
            <a:pPr>
              <a:spcBef>
                <a:spcPct val="50000"/>
              </a:spcBef>
            </a:pPr>
            <a:r>
              <a:rPr lang="en-US" sz="2800" b="1" dirty="0" smtClean="0">
                <a:solidFill>
                  <a:schemeClr val="bg1">
                    <a:lumMod val="75000"/>
                    <a:lumOff val="25000"/>
                  </a:schemeClr>
                </a:solidFill>
              </a:rPr>
              <a:t>Peripheral Neuropathy </a:t>
            </a:r>
            <a:r>
              <a:rPr lang="en-US" sz="2800" b="1" dirty="0">
                <a:solidFill>
                  <a:schemeClr val="bg1">
                    <a:lumMod val="75000"/>
                    <a:lumOff val="25000"/>
                  </a:schemeClr>
                </a:solidFill>
              </a:rPr>
              <a:t>from </a:t>
            </a:r>
            <a:r>
              <a:rPr lang="en-US" sz="2800" b="1" dirty="0" smtClean="0">
                <a:solidFill>
                  <a:schemeClr val="bg1">
                    <a:lumMod val="75000"/>
                    <a:lumOff val="25000"/>
                  </a:schemeClr>
                </a:solidFill>
              </a:rPr>
              <a:t>History, physical exam and electrodiagnostic studies</a:t>
            </a:r>
            <a:endParaRPr lang="en-GB" sz="2800" b="1" dirty="0">
              <a:solidFill>
                <a:schemeClr val="bg1">
                  <a:lumMod val="75000"/>
                  <a:lumOff val="25000"/>
                </a:schemeClr>
              </a:solidFill>
            </a:endParaRPr>
          </a:p>
        </p:txBody>
      </p:sp>
      <p:sp>
        <p:nvSpPr>
          <p:cNvPr id="51205" name="Rectangle 5"/>
          <p:cNvSpPr>
            <a:spLocks noChangeArrowheads="1"/>
          </p:cNvSpPr>
          <p:nvPr/>
        </p:nvSpPr>
        <p:spPr bwMode="auto">
          <a:xfrm>
            <a:off x="152400" y="3276600"/>
            <a:ext cx="3733800" cy="955675"/>
          </a:xfrm>
          <a:prstGeom prst="rect">
            <a:avLst/>
          </a:prstGeom>
          <a:solidFill>
            <a:schemeClr val="accent1"/>
          </a:solidFill>
          <a:ln w="9525">
            <a:solidFill>
              <a:schemeClr val="tx1"/>
            </a:solidFill>
            <a:miter lim="800000"/>
            <a:headEnd/>
            <a:tailEnd/>
          </a:ln>
        </p:spPr>
        <p:txBody>
          <a:bodyPr wrap="none" anchor="ctr"/>
          <a:lstStyle/>
          <a:p>
            <a:r>
              <a:rPr lang="en-US" sz="3600" b="1" u="sng" dirty="0">
                <a:solidFill>
                  <a:srgbClr val="FF0000"/>
                </a:solidFill>
              </a:rPr>
              <a:t>Polyneuropathy</a:t>
            </a:r>
            <a:endParaRPr lang="en-GB" sz="3600" b="1" u="sng" dirty="0">
              <a:solidFill>
                <a:srgbClr val="FF0000"/>
              </a:solidFill>
            </a:endParaRPr>
          </a:p>
        </p:txBody>
      </p:sp>
      <p:graphicFrame>
        <p:nvGraphicFramePr>
          <p:cNvPr id="15" name="Diagram 14"/>
          <p:cNvGraphicFramePr/>
          <p:nvPr/>
        </p:nvGraphicFramePr>
        <p:xfrm>
          <a:off x="4191000" y="2133600"/>
          <a:ext cx="3810000"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381000" y="838200"/>
          <a:ext cx="8229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381000" y="838200"/>
          <a:ext cx="82296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1371600" y="762000"/>
            <a:ext cx="6629400" cy="1143000"/>
          </a:xfrm>
        </p:spPr>
        <p:txBody>
          <a:bodyPr>
            <a:normAutofit/>
          </a:bodyPr>
          <a:lstStyle/>
          <a:p>
            <a:pPr algn="ctr" eaLnBrk="1" hangingPunct="1"/>
            <a:r>
              <a:rPr lang="en-US" sz="4800" u="sng" dirty="0" smtClean="0"/>
              <a:t>Radiculopathy</a:t>
            </a:r>
            <a:endParaRPr lang="th-TH" sz="4800" u="sng" dirty="0" smtClean="0"/>
          </a:p>
        </p:txBody>
      </p:sp>
      <p:sp>
        <p:nvSpPr>
          <p:cNvPr id="87043" name="Rectangle 3"/>
          <p:cNvSpPr>
            <a:spLocks noGrp="1" noChangeArrowheads="1"/>
          </p:cNvSpPr>
          <p:nvPr>
            <p:ph type="body" idx="1"/>
          </p:nvPr>
        </p:nvSpPr>
        <p:spPr>
          <a:xfrm>
            <a:off x="609600" y="1600200"/>
            <a:ext cx="8077200" cy="4709160"/>
          </a:xfrm>
        </p:spPr>
        <p:txBody>
          <a:bodyPr/>
          <a:lstStyle/>
          <a:p>
            <a:pPr eaLnBrk="1" hangingPunct="1">
              <a:buNone/>
            </a:pPr>
            <a:endParaRPr lang="en-US" sz="4000" dirty="0" smtClean="0">
              <a:latin typeface="+mj-lt"/>
            </a:endParaRPr>
          </a:p>
          <a:p>
            <a:pPr eaLnBrk="1" hangingPunct="1">
              <a:buNone/>
            </a:pPr>
            <a:r>
              <a:rPr lang="en-US" sz="4000" dirty="0" smtClean="0">
                <a:latin typeface="+mj-lt"/>
              </a:rPr>
              <a:t>Causes</a:t>
            </a:r>
          </a:p>
          <a:p>
            <a:pPr lvl="1" eaLnBrk="1" hangingPunct="1">
              <a:buNone/>
            </a:pPr>
            <a:r>
              <a:rPr lang="en-US" sz="3600" dirty="0" smtClean="0">
                <a:latin typeface="+mj-lt"/>
              </a:rPr>
              <a:t>Compressive : </a:t>
            </a:r>
            <a:r>
              <a:rPr lang="en-US" sz="2000" dirty="0" smtClean="0">
                <a:latin typeface="+mj-lt"/>
              </a:rPr>
              <a:t>herniated disc, </a:t>
            </a:r>
            <a:r>
              <a:rPr lang="en-US" sz="2000" dirty="0" err="1" smtClean="0">
                <a:latin typeface="+mj-lt"/>
              </a:rPr>
              <a:t>spondylosis</a:t>
            </a:r>
            <a:r>
              <a:rPr lang="en-US" sz="2000" dirty="0" smtClean="0">
                <a:latin typeface="+mj-lt"/>
              </a:rPr>
              <a:t>, tumor</a:t>
            </a:r>
          </a:p>
          <a:p>
            <a:pPr lvl="1" eaLnBrk="1" hangingPunct="1">
              <a:buNone/>
            </a:pPr>
            <a:r>
              <a:rPr lang="en-US" sz="3600" dirty="0" smtClean="0">
                <a:latin typeface="+mj-lt"/>
              </a:rPr>
              <a:t>Infiltrative : </a:t>
            </a:r>
            <a:r>
              <a:rPr lang="en-US" sz="2000" dirty="0" smtClean="0">
                <a:latin typeface="+mj-lt"/>
              </a:rPr>
              <a:t>tumor seeding, infection</a:t>
            </a:r>
          </a:p>
          <a:p>
            <a:pPr lvl="1" eaLnBrk="1" hangingPunct="1">
              <a:buNone/>
            </a:pPr>
            <a:r>
              <a:rPr lang="en-US" sz="3600" dirty="0" smtClean="0">
                <a:latin typeface="+mj-lt"/>
              </a:rPr>
              <a:t>Inflammatory : </a:t>
            </a:r>
            <a:r>
              <a:rPr lang="en-US" sz="2000" dirty="0" smtClean="0">
                <a:latin typeface="+mj-lt"/>
              </a:rPr>
              <a:t>immune-mediated</a:t>
            </a:r>
            <a:endParaRPr lang="th-TH" sz="2000" dirty="0" smtClean="0">
              <a:latin typeface="+mj-lt"/>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457200" y="533400"/>
            <a:ext cx="8229600" cy="884238"/>
          </a:xfrm>
        </p:spPr>
        <p:txBody>
          <a:bodyPr/>
          <a:lstStyle/>
          <a:p>
            <a:pPr eaLnBrk="1" hangingPunct="1"/>
            <a:r>
              <a:rPr lang="en-US" dirty="0" smtClean="0"/>
              <a:t>Dermatome</a:t>
            </a:r>
            <a:endParaRPr lang="th-TH" dirty="0" smtClean="0"/>
          </a:p>
        </p:txBody>
      </p:sp>
      <p:sp>
        <p:nvSpPr>
          <p:cNvPr id="84995" name="Rectangle 3"/>
          <p:cNvSpPr>
            <a:spLocks noGrp="1" noChangeArrowheads="1"/>
          </p:cNvSpPr>
          <p:nvPr>
            <p:ph type="body" idx="1"/>
          </p:nvPr>
        </p:nvSpPr>
        <p:spPr>
          <a:xfrm>
            <a:off x="457200" y="1600201"/>
            <a:ext cx="8229600" cy="4924425"/>
          </a:xfrm>
        </p:spPr>
        <p:txBody>
          <a:bodyPr/>
          <a:lstStyle/>
          <a:p>
            <a:pPr marL="609600" indent="-609600" eaLnBrk="1" hangingPunct="1">
              <a:buClr>
                <a:schemeClr val="accent1"/>
              </a:buClr>
              <a:buFontTx/>
              <a:buAutoNum type="arabicPeriod"/>
            </a:pPr>
            <a:r>
              <a:rPr lang="en-US" dirty="0" smtClean="0"/>
              <a:t>No C1 dermatome</a:t>
            </a:r>
          </a:p>
          <a:p>
            <a:pPr marL="609600" indent="-609600" eaLnBrk="1" hangingPunct="1">
              <a:buClr>
                <a:schemeClr val="accent1"/>
              </a:buClr>
              <a:buFontTx/>
              <a:buAutoNum type="arabicPeriod"/>
            </a:pPr>
            <a:r>
              <a:rPr lang="en-US" dirty="0" smtClean="0"/>
              <a:t>C4 and T2 dermatome are contiguous on trunk</a:t>
            </a:r>
          </a:p>
          <a:p>
            <a:pPr marL="609600" indent="-609600" eaLnBrk="1" hangingPunct="1">
              <a:buClr>
                <a:schemeClr val="accent1"/>
              </a:buClr>
              <a:buFontTx/>
              <a:buAutoNum type="arabicPeriod"/>
            </a:pPr>
            <a:r>
              <a:rPr lang="en-US" dirty="0" smtClean="0"/>
              <a:t>Thumb, middle finger, and fifth digits are innervated by C6, C7, and C8, respectively</a:t>
            </a:r>
          </a:p>
          <a:p>
            <a:pPr marL="609600" indent="-609600" eaLnBrk="1" hangingPunct="1">
              <a:buClr>
                <a:schemeClr val="accent1"/>
              </a:buClr>
              <a:buFontTx/>
              <a:buAutoNum type="arabicPeriod"/>
            </a:pPr>
            <a:r>
              <a:rPr lang="en-US" dirty="0" smtClean="0"/>
              <a:t>Nipple is at T4 level</a:t>
            </a:r>
          </a:p>
          <a:p>
            <a:pPr marL="609600" indent="-609600" eaLnBrk="1" hangingPunct="1">
              <a:buClr>
                <a:schemeClr val="accent1"/>
              </a:buClr>
              <a:buFontTx/>
              <a:buAutoNum type="arabicPeriod"/>
            </a:pPr>
            <a:r>
              <a:rPr lang="en-US" dirty="0" smtClean="0"/>
              <a:t>Umbilicus is at T10 level</a:t>
            </a:r>
          </a:p>
          <a:p>
            <a:pPr marL="609600" indent="-609600" eaLnBrk="1" hangingPunct="1">
              <a:buClr>
                <a:schemeClr val="accent1"/>
              </a:buClr>
              <a:buFontTx/>
              <a:buAutoNum type="arabicPeriod"/>
            </a:pPr>
            <a:r>
              <a:rPr lang="en-US" dirty="0" smtClean="0"/>
              <a:t>Lumbar and sacral dermatome are contiguous in the posterior axial line of leg</a:t>
            </a:r>
            <a:endParaRPr lang="th-TH"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ensory &amp; cord level"/>
          <p:cNvPicPr>
            <a:picLocks noChangeAspect="1" noChangeArrowheads="1"/>
          </p:cNvPicPr>
          <p:nvPr/>
        </p:nvPicPr>
        <p:blipFill>
          <a:blip r:embed="rId2" cstate="print"/>
          <a:srcRect/>
          <a:stretch>
            <a:fillRect/>
          </a:stretch>
        </p:blipFill>
        <p:spPr bwMode="auto">
          <a:xfrm>
            <a:off x="1066800" y="0"/>
            <a:ext cx="59436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pPr eaLnBrk="1" hangingPunct="1"/>
            <a:r>
              <a:rPr lang="en-US" smtClean="0"/>
              <a:t>Segment pointer muscles</a:t>
            </a:r>
            <a:endParaRPr lang="th-TH" smtClean="0"/>
          </a:p>
        </p:txBody>
      </p:sp>
      <p:graphicFrame>
        <p:nvGraphicFramePr>
          <p:cNvPr id="599043" name="Group 3"/>
          <p:cNvGraphicFramePr>
            <a:graphicFrameLocks noGrp="1"/>
          </p:cNvGraphicFramePr>
          <p:nvPr>
            <p:ph idx="1"/>
          </p:nvPr>
        </p:nvGraphicFramePr>
        <p:xfrm>
          <a:off x="972256" y="1412876"/>
          <a:ext cx="7282744" cy="4823143"/>
        </p:xfrm>
        <a:graphic>
          <a:graphicData uri="http://schemas.openxmlformats.org/drawingml/2006/table">
            <a:tbl>
              <a:tblPr/>
              <a:tblGrid>
                <a:gridCol w="1655233"/>
                <a:gridCol w="2884311"/>
                <a:gridCol w="2743200"/>
              </a:tblGrid>
              <a:tr h="525463">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Root</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Muscle</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Primary function</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C3</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Diaphragm</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Respiration</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C4</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Diaphragm</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Respiration</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C5</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Deltoid</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Arm abduction</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C5</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Biceps</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Forearm flexion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C6</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Brachioradialis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Forearm flexion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C7</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Triceps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Forearm extension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L3</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Quadriceps femoris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Knee extension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L4</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Quadriceps femoris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Knee extension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L4 </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Tibialis anterior</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Foot </a:t>
                      </a:r>
                      <a:r>
                        <a:rPr kumimoji="0" lang="en-US" sz="1800" b="1" i="0" u="none" strike="noStrike" cap="none" normalizeH="0" baseline="0" dirty="0" err="1" smtClean="0">
                          <a:ln>
                            <a:noFill/>
                          </a:ln>
                          <a:solidFill>
                            <a:schemeClr val="tx1"/>
                          </a:solidFill>
                          <a:effectLst/>
                          <a:latin typeface="Verdana" pitchFamily="34" charset="0"/>
                          <a:cs typeface="Angsana New" pitchFamily="18" charset="-34"/>
                        </a:rPr>
                        <a:t>dorsiflexion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9725">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L5</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Extensor hallucis longus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Great toe </a:t>
                      </a:r>
                      <a:r>
                        <a:rPr kumimoji="0" lang="en-US" sz="1800" b="1" i="0" u="none" strike="noStrike" cap="none" normalizeH="0" baseline="0" dirty="0" err="1" smtClean="0">
                          <a:ln>
                            <a:noFill/>
                          </a:ln>
                          <a:solidFill>
                            <a:schemeClr val="tx1"/>
                          </a:solidFill>
                          <a:effectLst/>
                          <a:latin typeface="Verdana" pitchFamily="34" charset="0"/>
                          <a:cs typeface="Angsana New" pitchFamily="18" charset="-34"/>
                        </a:rPr>
                        <a:t>dorsiflexion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8138">
                <a:tc>
                  <a:txBody>
                    <a:bodyPr/>
                    <a:lstStyle/>
                    <a:p>
                      <a:pPr marL="0" marR="0" lvl="0" indent="0" algn="ctr"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S1</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Verdana" pitchFamily="34" charset="0"/>
                          <a:cs typeface="Angsana New" pitchFamily="18" charset="-34"/>
                        </a:rPr>
                        <a:t>Gastrocnemius</a:t>
                      </a:r>
                      <a:endParaRPr kumimoji="0" lang="th-TH" sz="1800" b="1" i="0" u="none" strike="noStrike" cap="none" normalizeH="0" baseline="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Verdana" pitchFamily="34" charset="0"/>
                          <a:cs typeface="Angsana New" pitchFamily="18" charset="-34"/>
                        </a:rPr>
                        <a:t>Plantar flexion</a:t>
                      </a:r>
                      <a:endParaRPr kumimoji="0" lang="th-TH" sz="1800" b="1" i="0" u="none" strike="noStrike" cap="none" normalizeH="0" baseline="0" dirty="0" smtClean="0">
                        <a:ln>
                          <a:noFill/>
                        </a:ln>
                        <a:solidFill>
                          <a:schemeClr val="tx1"/>
                        </a:solidFill>
                        <a:effectLst/>
                        <a:latin typeface="Verdana" pitchFamily="34" charset="0"/>
                        <a:cs typeface="Angsana New" pitchFamily="18" charset="-34"/>
                      </a:endParaRPr>
                    </a:p>
                  </a:txBody>
                  <a:tcPr marL="81280" marR="8128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ervical disc herniation"/>
          <p:cNvPicPr>
            <a:picLocks noChangeAspect="1" noChangeArrowheads="1"/>
          </p:cNvPicPr>
          <p:nvPr/>
        </p:nvPicPr>
        <p:blipFill>
          <a:blip r:embed="rId2" cstate="print"/>
          <a:srcRect b="50000"/>
          <a:stretch>
            <a:fillRect/>
          </a:stretch>
        </p:blipFill>
        <p:spPr bwMode="auto">
          <a:xfrm>
            <a:off x="152400" y="1676400"/>
            <a:ext cx="4419600" cy="3124199"/>
          </a:xfrm>
          <a:prstGeom prst="rect">
            <a:avLst/>
          </a:prstGeom>
          <a:noFill/>
          <a:ln w="9525">
            <a:solidFill>
              <a:srgbClr val="FF0000"/>
            </a:solidFill>
            <a:miter lim="800000"/>
            <a:headEnd/>
            <a:tailEnd/>
          </a:ln>
        </p:spPr>
      </p:pic>
      <p:pic>
        <p:nvPicPr>
          <p:cNvPr id="3" name="Picture 4" descr="cervical disc herniation"/>
          <p:cNvPicPr>
            <a:picLocks noChangeAspect="1" noChangeArrowheads="1"/>
          </p:cNvPicPr>
          <p:nvPr/>
        </p:nvPicPr>
        <p:blipFill>
          <a:blip r:embed="rId2" cstate="print"/>
          <a:srcRect t="50087"/>
          <a:stretch>
            <a:fillRect/>
          </a:stretch>
        </p:blipFill>
        <p:spPr>
          <a:xfrm>
            <a:off x="4724400" y="1676400"/>
            <a:ext cx="4267200" cy="4872037"/>
          </a:xfrm>
          <a:prstGeom prst="rect">
            <a:avLst/>
          </a:prstGeom>
          <a:noFill/>
          <a:ln>
            <a:solidFill>
              <a:srgbClr val="FF0000"/>
            </a:solidFill>
          </a:ln>
        </p:spPr>
      </p:pic>
      <p:sp>
        <p:nvSpPr>
          <p:cNvPr id="4" name="TextBox 3"/>
          <p:cNvSpPr txBox="1"/>
          <p:nvPr/>
        </p:nvSpPr>
        <p:spPr>
          <a:xfrm>
            <a:off x="1447800" y="685800"/>
            <a:ext cx="5134739" cy="646331"/>
          </a:xfrm>
          <a:prstGeom prst="rect">
            <a:avLst/>
          </a:prstGeom>
          <a:noFill/>
        </p:spPr>
        <p:txBody>
          <a:bodyPr wrap="none" rtlCol="0">
            <a:spAutoFit/>
          </a:bodyPr>
          <a:lstStyle/>
          <a:p>
            <a:r>
              <a:rPr lang="en-US" sz="3600" b="1" u="sng" dirty="0" smtClean="0">
                <a:solidFill>
                  <a:srgbClr val="FFC000"/>
                </a:solidFill>
              </a:rPr>
              <a:t>Cervical </a:t>
            </a:r>
            <a:r>
              <a:rPr lang="en-US" sz="3600" b="1" u="sng" dirty="0" err="1" smtClean="0">
                <a:solidFill>
                  <a:srgbClr val="FFC000"/>
                </a:solidFill>
              </a:rPr>
              <a:t>radiculopathy</a:t>
            </a:r>
            <a:endParaRPr lang="en-US" sz="3600" b="1" u="sng" dirty="0">
              <a:solidFill>
                <a:srgbClr val="FFC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ervical disc herniation"/>
          <p:cNvPicPr>
            <a:picLocks noChangeAspect="1" noChangeArrowheads="1"/>
          </p:cNvPicPr>
          <p:nvPr/>
        </p:nvPicPr>
        <p:blipFill>
          <a:blip r:embed="rId2" cstate="print"/>
          <a:srcRect t="50087"/>
          <a:stretch>
            <a:fillRect/>
          </a:stretch>
        </p:blipFill>
        <p:spPr>
          <a:xfrm>
            <a:off x="0" y="0"/>
            <a:ext cx="9144000" cy="6858000"/>
          </a:xfrm>
          <a:prstGeom prst="rect">
            <a:avLst/>
          </a:prstGeom>
          <a:noFill/>
          <a:ln>
            <a:solidFill>
              <a:srgbClr val="FF0000"/>
            </a:solid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tor sesory unit"/>
          <p:cNvPicPr>
            <a:picLocks noChangeAspect="1" noChangeArrowheads="1"/>
          </p:cNvPicPr>
          <p:nvPr/>
        </p:nvPicPr>
        <p:blipFill>
          <a:blip r:embed="rId2" cstate="print"/>
          <a:srcRect/>
          <a:stretch>
            <a:fillRect/>
          </a:stretch>
        </p:blipFill>
        <p:spPr bwMode="auto">
          <a:xfrm>
            <a:off x="4876800" y="152400"/>
            <a:ext cx="4084268" cy="6400800"/>
          </a:xfrm>
          <a:prstGeom prst="rect">
            <a:avLst/>
          </a:prstGeom>
          <a:noFill/>
          <a:ln w="9525">
            <a:noFill/>
            <a:miter lim="800000"/>
            <a:headEnd/>
            <a:tailEnd/>
          </a:ln>
        </p:spPr>
      </p:pic>
      <p:sp>
        <p:nvSpPr>
          <p:cNvPr id="3" name="Rectangle 2"/>
          <p:cNvSpPr/>
          <p:nvPr/>
        </p:nvSpPr>
        <p:spPr>
          <a:xfrm>
            <a:off x="762000" y="1066800"/>
            <a:ext cx="4038600" cy="4401205"/>
          </a:xfrm>
          <a:prstGeom prst="rect">
            <a:avLst/>
          </a:prstGeom>
        </p:spPr>
        <p:txBody>
          <a:bodyPr wrap="square">
            <a:spAutoFit/>
          </a:bodyPr>
          <a:lstStyle/>
          <a:p>
            <a:pPr>
              <a:spcBef>
                <a:spcPct val="50000"/>
              </a:spcBef>
            </a:pPr>
            <a:r>
              <a:rPr lang="en-US" sz="2000" b="1" dirty="0" smtClean="0"/>
              <a:t>Anterior horn cell  </a:t>
            </a:r>
            <a:r>
              <a:rPr lang="en-US" sz="1600" b="1" dirty="0" smtClean="0"/>
              <a:t>(Motor neuron)</a:t>
            </a:r>
          </a:p>
          <a:p>
            <a:pPr>
              <a:spcBef>
                <a:spcPct val="50000"/>
              </a:spcBef>
            </a:pPr>
            <a:r>
              <a:rPr lang="en-US" sz="2000" b="1" dirty="0" smtClean="0"/>
              <a:t>Ventral root</a:t>
            </a:r>
          </a:p>
          <a:p>
            <a:pPr>
              <a:spcBef>
                <a:spcPct val="50000"/>
              </a:spcBef>
            </a:pPr>
            <a:r>
              <a:rPr lang="en-US" sz="2000" b="1" dirty="0" smtClean="0"/>
              <a:t>Dorsal root ganglion</a:t>
            </a:r>
          </a:p>
          <a:p>
            <a:pPr>
              <a:spcBef>
                <a:spcPct val="50000"/>
              </a:spcBef>
            </a:pPr>
            <a:r>
              <a:rPr lang="en-US" sz="2000" b="1" dirty="0" smtClean="0"/>
              <a:t>Dorsal root</a:t>
            </a:r>
          </a:p>
          <a:p>
            <a:pPr>
              <a:spcBef>
                <a:spcPct val="50000"/>
              </a:spcBef>
            </a:pPr>
            <a:r>
              <a:rPr lang="en-US" sz="2000" b="1" dirty="0" smtClean="0"/>
              <a:t>Plexus</a:t>
            </a:r>
          </a:p>
          <a:p>
            <a:pPr>
              <a:spcBef>
                <a:spcPct val="50000"/>
              </a:spcBef>
            </a:pPr>
            <a:r>
              <a:rPr lang="en-US" sz="2000" b="1" dirty="0" smtClean="0"/>
              <a:t>Peripheral nerve</a:t>
            </a:r>
          </a:p>
          <a:p>
            <a:pPr>
              <a:spcBef>
                <a:spcPct val="50000"/>
              </a:spcBef>
            </a:pPr>
            <a:r>
              <a:rPr lang="en-US" sz="2000" b="1" dirty="0" smtClean="0"/>
              <a:t>Neuromuscular junction </a:t>
            </a:r>
          </a:p>
          <a:p>
            <a:pPr>
              <a:spcBef>
                <a:spcPct val="50000"/>
              </a:spcBef>
            </a:pPr>
            <a:r>
              <a:rPr lang="en-US" sz="2000" b="1" dirty="0" smtClean="0"/>
              <a:t>Muscle</a:t>
            </a:r>
          </a:p>
          <a:p>
            <a:pPr>
              <a:spcBef>
                <a:spcPct val="50000"/>
              </a:spcBef>
            </a:pPr>
            <a:r>
              <a:rPr lang="en-US" sz="2000" b="1" dirty="0" smtClean="0"/>
              <a:t>End organ receptor / small fiber neuropathy</a:t>
            </a:r>
            <a:endParaRPr lang="en-US" sz="2000" b="1"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57200"/>
            <a:ext cx="6781800" cy="646331"/>
          </a:xfrm>
          <a:prstGeom prst="rect">
            <a:avLst/>
          </a:prstGeom>
        </p:spPr>
        <p:txBody>
          <a:bodyPr wrap="square">
            <a:spAutoFit/>
          </a:bodyPr>
          <a:lstStyle/>
          <a:p>
            <a:pPr algn="ctr"/>
            <a:r>
              <a:rPr lang="en-US" sz="3600" b="1" u="sng" dirty="0" smtClean="0">
                <a:solidFill>
                  <a:srgbClr val="FFC000"/>
                </a:solidFill>
              </a:rPr>
              <a:t>Lumbar </a:t>
            </a:r>
            <a:r>
              <a:rPr lang="en-US" sz="3600" b="1" u="sng" dirty="0" err="1" smtClean="0">
                <a:solidFill>
                  <a:srgbClr val="FFC000"/>
                </a:solidFill>
              </a:rPr>
              <a:t>Radiculopathy</a:t>
            </a:r>
            <a:endParaRPr lang="en-US" sz="3600" b="1" u="sng" dirty="0">
              <a:solidFill>
                <a:srgbClr val="FFC000"/>
              </a:solidFill>
            </a:endParaRPr>
          </a:p>
        </p:txBody>
      </p:sp>
      <p:pic>
        <p:nvPicPr>
          <p:cNvPr id="7170" name="Picture 2" descr="http://withfriendship.com/images/g/32931/Radiculopathy-wallpaper.jpg"/>
          <p:cNvPicPr>
            <a:picLocks noChangeAspect="1" noChangeArrowheads="1"/>
          </p:cNvPicPr>
          <p:nvPr/>
        </p:nvPicPr>
        <p:blipFill>
          <a:blip r:embed="rId2" cstate="print"/>
          <a:srcRect/>
          <a:stretch>
            <a:fillRect/>
          </a:stretch>
        </p:blipFill>
        <p:spPr bwMode="auto">
          <a:xfrm>
            <a:off x="1828800" y="1676400"/>
            <a:ext cx="5410200" cy="504952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umbar disc"/>
          <p:cNvPicPr>
            <a:picLocks noChangeAspect="1" noChangeArrowheads="1"/>
          </p:cNvPicPr>
          <p:nvPr/>
        </p:nvPicPr>
        <p:blipFill>
          <a:blip r:embed="rId3" cstate="print"/>
          <a:srcRect t="5669"/>
          <a:stretch>
            <a:fillRect/>
          </a:stretch>
        </p:blipFill>
        <p:spPr bwMode="auto">
          <a:xfrm>
            <a:off x="564242" y="381001"/>
            <a:ext cx="7892372" cy="61721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1371600" y="533400"/>
            <a:ext cx="5410200" cy="884238"/>
          </a:xfrm>
        </p:spPr>
        <p:txBody>
          <a:bodyPr>
            <a:normAutofit/>
          </a:bodyPr>
          <a:lstStyle/>
          <a:p>
            <a:pPr algn="ctr" eaLnBrk="1" hangingPunct="1"/>
            <a:r>
              <a:rPr lang="en-US" sz="4400" u="sng" dirty="0" smtClean="0">
                <a:solidFill>
                  <a:srgbClr val="FFC000"/>
                </a:solidFill>
                <a:latin typeface="+mn-lt"/>
              </a:rPr>
              <a:t>Plexopathy</a:t>
            </a:r>
            <a:endParaRPr lang="th-TH" sz="4400" u="sng" dirty="0" smtClean="0">
              <a:solidFill>
                <a:srgbClr val="FFC000"/>
              </a:solidFill>
              <a:latin typeface="+mn-lt"/>
            </a:endParaRPr>
          </a:p>
        </p:txBody>
      </p:sp>
      <p:sp>
        <p:nvSpPr>
          <p:cNvPr id="89091" name="Rectangle 3"/>
          <p:cNvSpPr>
            <a:spLocks noGrp="1" noChangeArrowheads="1"/>
          </p:cNvSpPr>
          <p:nvPr>
            <p:ph type="body" idx="1"/>
          </p:nvPr>
        </p:nvSpPr>
        <p:spPr>
          <a:xfrm>
            <a:off x="1828800" y="1600200"/>
            <a:ext cx="6096000" cy="1676400"/>
          </a:xfrm>
        </p:spPr>
        <p:txBody>
          <a:bodyPr>
            <a:normAutofit/>
          </a:bodyPr>
          <a:lstStyle/>
          <a:p>
            <a:pPr eaLnBrk="1" hangingPunct="1">
              <a:buNone/>
            </a:pPr>
            <a:r>
              <a:rPr lang="en-US" sz="3600" b="1" dirty="0" smtClean="0">
                <a:latin typeface="Garamond" pitchFamily="18" charset="0"/>
              </a:rPr>
              <a:t>Brachial plexus</a:t>
            </a:r>
          </a:p>
          <a:p>
            <a:pPr eaLnBrk="1" hangingPunct="1">
              <a:buNone/>
            </a:pPr>
            <a:r>
              <a:rPr lang="en-US" sz="3600" b="1" dirty="0" err="1" smtClean="0">
                <a:latin typeface="Garamond" pitchFamily="18" charset="0"/>
              </a:rPr>
              <a:t>Lumbosacral</a:t>
            </a:r>
            <a:r>
              <a:rPr lang="en-US" sz="3600" b="1" dirty="0" smtClean="0">
                <a:latin typeface="Garamond" pitchFamily="18" charset="0"/>
              </a:rPr>
              <a:t> plexus</a:t>
            </a:r>
            <a:endParaRPr lang="th-TH" sz="3600" b="1" dirty="0" smtClean="0">
              <a:latin typeface="Garamond" pitchFamily="18" charset="0"/>
            </a:endParaRPr>
          </a:p>
        </p:txBody>
      </p:sp>
      <p:pic>
        <p:nvPicPr>
          <p:cNvPr id="106498" name="Picture 2" descr="http://depts.washington.edu/msatlas/images/111.jpg"/>
          <p:cNvPicPr>
            <a:picLocks noChangeAspect="1" noChangeArrowheads="1"/>
          </p:cNvPicPr>
          <p:nvPr/>
        </p:nvPicPr>
        <p:blipFill>
          <a:blip r:embed="rId2" cstate="print"/>
          <a:srcRect/>
          <a:stretch>
            <a:fillRect/>
          </a:stretch>
        </p:blipFill>
        <p:spPr bwMode="auto">
          <a:xfrm>
            <a:off x="381000" y="3048000"/>
            <a:ext cx="3057525" cy="3810000"/>
          </a:xfrm>
          <a:prstGeom prst="rect">
            <a:avLst/>
          </a:prstGeom>
          <a:noFill/>
        </p:spPr>
      </p:pic>
      <p:pic>
        <p:nvPicPr>
          <p:cNvPr id="106500" name="Picture 4" descr="http://3.bp.blogspot.com/-lKgyydAfECA/UPo-l8AD_JI/AAAAAAAAAss/J-FAIQiSMjI/s640/nerve-lower-limb-lumbosacral-plexus-nervous-anatomy-femoral-sciatic-nerve-en_medical512.jpg"/>
          <p:cNvPicPr>
            <a:picLocks noChangeAspect="1" noChangeArrowheads="1"/>
          </p:cNvPicPr>
          <p:nvPr/>
        </p:nvPicPr>
        <p:blipFill>
          <a:blip r:embed="rId3" cstate="print"/>
          <a:srcRect/>
          <a:stretch>
            <a:fillRect/>
          </a:stretch>
        </p:blipFill>
        <p:spPr bwMode="auto">
          <a:xfrm>
            <a:off x="3810000" y="2971799"/>
            <a:ext cx="4876800" cy="3886201"/>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4" descr="Untitled-1"/>
          <p:cNvPicPr>
            <a:picLocks noChangeAspect="1" noChangeArrowheads="1"/>
          </p:cNvPicPr>
          <p:nvPr/>
        </p:nvPicPr>
        <p:blipFill>
          <a:blip r:embed="rId3" cstate="print"/>
          <a:srcRect/>
          <a:stretch>
            <a:fillRect/>
          </a:stretch>
        </p:blipFill>
        <p:spPr bwMode="auto">
          <a:xfrm>
            <a:off x="5943600" y="152400"/>
            <a:ext cx="1590322" cy="1295400"/>
          </a:xfrm>
          <a:prstGeom prst="rect">
            <a:avLst/>
          </a:prstGeom>
          <a:noFill/>
          <a:ln w="9525">
            <a:noFill/>
            <a:miter lim="800000"/>
            <a:headEnd/>
            <a:tailEnd/>
          </a:ln>
        </p:spPr>
      </p:pic>
      <p:sp>
        <p:nvSpPr>
          <p:cNvPr id="90115" name="Text Box 5"/>
          <p:cNvSpPr txBox="1">
            <a:spLocks noChangeArrowheads="1"/>
          </p:cNvSpPr>
          <p:nvPr/>
        </p:nvSpPr>
        <p:spPr bwMode="auto">
          <a:xfrm>
            <a:off x="1435101" y="380999"/>
            <a:ext cx="5499099" cy="707886"/>
          </a:xfrm>
          <a:prstGeom prst="rect">
            <a:avLst/>
          </a:prstGeom>
          <a:noFill/>
          <a:ln w="9525">
            <a:noFill/>
            <a:miter lim="800000"/>
            <a:headEnd/>
            <a:tailEnd/>
          </a:ln>
        </p:spPr>
        <p:txBody>
          <a:bodyPr wrap="square">
            <a:spAutoFit/>
          </a:bodyPr>
          <a:lstStyle/>
          <a:p>
            <a:pPr>
              <a:spcBef>
                <a:spcPct val="50000"/>
              </a:spcBef>
            </a:pPr>
            <a:r>
              <a:rPr lang="en-US" sz="4000" b="1" u="sng" dirty="0">
                <a:solidFill>
                  <a:srgbClr val="002060"/>
                </a:solidFill>
                <a:latin typeface="+mj-lt"/>
              </a:rPr>
              <a:t>Brachial Plexus</a:t>
            </a:r>
            <a:endParaRPr lang="th-TH" sz="4000" b="1" u="sng" dirty="0">
              <a:solidFill>
                <a:srgbClr val="002060"/>
              </a:solidFill>
              <a:latin typeface="+mj-lt"/>
            </a:endParaRPr>
          </a:p>
        </p:txBody>
      </p:sp>
      <p:pic>
        <p:nvPicPr>
          <p:cNvPr id="137218" name="Picture 2" descr="https://sp2.yimg.com/ib/th?id=HN.608014073213288766&amp;pid=15.1"/>
          <p:cNvPicPr>
            <a:picLocks noChangeAspect="1" noChangeArrowheads="1"/>
          </p:cNvPicPr>
          <p:nvPr/>
        </p:nvPicPr>
        <p:blipFill>
          <a:blip r:embed="rId4" cstate="print"/>
          <a:srcRect/>
          <a:stretch>
            <a:fillRect/>
          </a:stretch>
        </p:blipFill>
        <p:spPr bwMode="auto">
          <a:xfrm>
            <a:off x="152400" y="1524000"/>
            <a:ext cx="8763000" cy="51816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457200"/>
            <a:ext cx="8229600" cy="960438"/>
          </a:xfrm>
        </p:spPr>
        <p:txBody>
          <a:bodyPr>
            <a:normAutofit fontScale="90000"/>
          </a:bodyPr>
          <a:lstStyle/>
          <a:p>
            <a:pPr eaLnBrk="1" hangingPunct="1"/>
            <a:r>
              <a:rPr lang="en-US" sz="6000" u="sng" dirty="0" smtClean="0">
                <a:solidFill>
                  <a:srgbClr val="FFCC66"/>
                </a:solidFill>
              </a:rPr>
              <a:t>Brachial Plexus</a:t>
            </a:r>
            <a:endParaRPr lang="th-TH" sz="6000" u="sng" dirty="0" smtClean="0">
              <a:solidFill>
                <a:srgbClr val="FFCC66"/>
              </a:solidFill>
            </a:endParaRPr>
          </a:p>
        </p:txBody>
      </p:sp>
      <p:sp>
        <p:nvSpPr>
          <p:cNvPr id="92163" name="Rectangle 3"/>
          <p:cNvSpPr>
            <a:spLocks noGrp="1" noChangeArrowheads="1"/>
          </p:cNvSpPr>
          <p:nvPr>
            <p:ph type="body" idx="1"/>
          </p:nvPr>
        </p:nvSpPr>
        <p:spPr>
          <a:xfrm>
            <a:off x="609600" y="1676400"/>
            <a:ext cx="8382000" cy="4992688"/>
          </a:xfrm>
        </p:spPr>
        <p:txBody>
          <a:bodyPr>
            <a:normAutofit fontScale="85000" lnSpcReduction="10000"/>
          </a:bodyPr>
          <a:lstStyle/>
          <a:p>
            <a:pPr eaLnBrk="1" hangingPunct="1">
              <a:buNone/>
            </a:pPr>
            <a:r>
              <a:rPr lang="en-US" sz="3200" b="1" dirty="0" smtClean="0"/>
              <a:t>Roots : 		C5, C6, C7, C8, T1</a:t>
            </a:r>
          </a:p>
          <a:p>
            <a:pPr eaLnBrk="1" hangingPunct="1">
              <a:buNone/>
            </a:pPr>
            <a:r>
              <a:rPr lang="en-US" sz="3200" b="1" dirty="0" smtClean="0"/>
              <a:t>Trunk : 		Upper (Roots C5 &amp; C6), </a:t>
            </a:r>
          </a:p>
          <a:p>
            <a:pPr eaLnBrk="1" hangingPunct="1">
              <a:buNone/>
            </a:pPr>
            <a:r>
              <a:rPr lang="en-US" sz="3200" b="1" dirty="0" smtClean="0"/>
              <a:t>				Middle (Root C7), </a:t>
            </a:r>
          </a:p>
          <a:p>
            <a:pPr eaLnBrk="1" hangingPunct="1">
              <a:buNone/>
            </a:pPr>
            <a:r>
              <a:rPr lang="en-US" sz="3200" b="1" dirty="0" smtClean="0"/>
              <a:t>				Lower (Root C8 &amp; T1)</a:t>
            </a:r>
          </a:p>
          <a:p>
            <a:pPr eaLnBrk="1" hangingPunct="1">
              <a:buNone/>
            </a:pPr>
            <a:r>
              <a:rPr lang="en-US" sz="3200" b="1" dirty="0" smtClean="0"/>
              <a:t>Division : 		Each trunk divides into anterior 			and posterior divisions</a:t>
            </a:r>
          </a:p>
          <a:p>
            <a:pPr eaLnBrk="1" hangingPunct="1">
              <a:buNone/>
            </a:pPr>
            <a:r>
              <a:rPr lang="en-US" sz="3200" b="1" dirty="0" smtClean="0"/>
              <a:t>Cord : 		Lateral (anterior div of upper and 					middle), </a:t>
            </a:r>
          </a:p>
          <a:p>
            <a:pPr eaLnBrk="1" hangingPunct="1">
              <a:buNone/>
            </a:pPr>
            <a:r>
              <a:rPr lang="en-US" sz="3200" b="1" dirty="0" smtClean="0"/>
              <a:t>				Posterior (post div of all trunks), </a:t>
            </a:r>
          </a:p>
          <a:p>
            <a:pPr eaLnBrk="1" hangingPunct="1">
              <a:buNone/>
            </a:pPr>
            <a:r>
              <a:rPr lang="en-US" sz="3200" b="1" dirty="0" smtClean="0"/>
              <a:t>				Medial ( ant div of lower)</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normAutofit/>
          </a:bodyPr>
          <a:lstStyle/>
          <a:p>
            <a:pPr eaLnBrk="1" hangingPunct="1"/>
            <a:r>
              <a:rPr lang="en-US" sz="4800" u="sng" dirty="0" smtClean="0">
                <a:solidFill>
                  <a:srgbClr val="FFC000"/>
                </a:solidFill>
              </a:rPr>
              <a:t>Anatomy</a:t>
            </a:r>
            <a:endParaRPr lang="en-GB" sz="4800" u="sng" dirty="0" smtClean="0">
              <a:solidFill>
                <a:srgbClr val="FFC000"/>
              </a:solidFill>
            </a:endParaRPr>
          </a:p>
        </p:txBody>
      </p:sp>
      <p:graphicFrame>
        <p:nvGraphicFramePr>
          <p:cNvPr id="12" name="Content Placeholder 11"/>
          <p:cNvGraphicFramePr>
            <a:graphicFrameLocks noGrp="1"/>
          </p:cNvGraphicFramePr>
          <p:nvPr>
            <p:ph sz="half" idx="2"/>
          </p:nvPr>
        </p:nvGraphicFramePr>
        <p:xfrm>
          <a:off x="381000" y="1371600"/>
          <a:ext cx="85344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457200" y="609600"/>
            <a:ext cx="3886200" cy="1905000"/>
          </a:xfrm>
        </p:spPr>
        <p:txBody>
          <a:bodyPr>
            <a:normAutofit fontScale="90000"/>
          </a:bodyPr>
          <a:lstStyle/>
          <a:p>
            <a:pPr eaLnBrk="1" hangingPunct="1"/>
            <a:r>
              <a:rPr lang="en-US" sz="5400" dirty="0" smtClean="0">
                <a:solidFill>
                  <a:srgbClr val="FFCC66"/>
                </a:solidFill>
              </a:rPr>
              <a:t>Causes of brachial plexopathy</a:t>
            </a:r>
            <a:endParaRPr lang="th-TH" sz="5400" dirty="0" smtClean="0">
              <a:solidFill>
                <a:srgbClr val="FFCC66"/>
              </a:solidFill>
            </a:endParaRPr>
          </a:p>
        </p:txBody>
      </p:sp>
      <p:sp>
        <p:nvSpPr>
          <p:cNvPr id="103427" name="Rectangle 3"/>
          <p:cNvSpPr>
            <a:spLocks noGrp="1" noChangeArrowheads="1"/>
          </p:cNvSpPr>
          <p:nvPr>
            <p:ph type="body" idx="1"/>
          </p:nvPr>
        </p:nvSpPr>
        <p:spPr>
          <a:xfrm>
            <a:off x="475545" y="3048000"/>
            <a:ext cx="8229600" cy="3543301"/>
          </a:xfrm>
        </p:spPr>
        <p:txBody>
          <a:bodyPr>
            <a:normAutofit/>
          </a:bodyPr>
          <a:lstStyle/>
          <a:p>
            <a:pPr eaLnBrk="1" hangingPunct="1">
              <a:lnSpc>
                <a:spcPct val="90000"/>
              </a:lnSpc>
              <a:buNone/>
            </a:pPr>
            <a:r>
              <a:rPr lang="en-US" b="1" dirty="0" smtClean="0">
                <a:latin typeface="Garamond" pitchFamily="18" charset="0"/>
              </a:rPr>
              <a:t>Trauma</a:t>
            </a:r>
            <a:endParaRPr lang="th-TH" b="1" dirty="0" smtClean="0">
              <a:latin typeface="Garamond" pitchFamily="18" charset="0"/>
            </a:endParaRPr>
          </a:p>
          <a:p>
            <a:pPr eaLnBrk="1" hangingPunct="1">
              <a:lnSpc>
                <a:spcPct val="90000"/>
              </a:lnSpc>
              <a:buNone/>
            </a:pPr>
            <a:r>
              <a:rPr lang="en-US" b="1" dirty="0" smtClean="0">
                <a:latin typeface="Garamond" pitchFamily="18" charset="0"/>
              </a:rPr>
              <a:t>Tumor infiltration</a:t>
            </a:r>
          </a:p>
          <a:p>
            <a:pPr eaLnBrk="1" hangingPunct="1">
              <a:lnSpc>
                <a:spcPct val="90000"/>
              </a:lnSpc>
              <a:buNone/>
            </a:pPr>
            <a:r>
              <a:rPr lang="en-US" b="1" dirty="0" smtClean="0">
                <a:latin typeface="Garamond" pitchFamily="18" charset="0"/>
              </a:rPr>
              <a:t>Infection by viral</a:t>
            </a:r>
          </a:p>
          <a:p>
            <a:pPr eaLnBrk="1" hangingPunct="1">
              <a:lnSpc>
                <a:spcPct val="90000"/>
              </a:lnSpc>
              <a:buNone/>
            </a:pPr>
            <a:r>
              <a:rPr lang="en-US" b="1" dirty="0" smtClean="0">
                <a:latin typeface="Garamond" pitchFamily="18" charset="0"/>
              </a:rPr>
              <a:t>Immune-mediated</a:t>
            </a:r>
          </a:p>
          <a:p>
            <a:pPr eaLnBrk="1" hangingPunct="1">
              <a:lnSpc>
                <a:spcPct val="90000"/>
              </a:lnSpc>
              <a:buNone/>
            </a:pPr>
            <a:r>
              <a:rPr lang="en-US" b="1" dirty="0" smtClean="0">
                <a:latin typeface="Garamond" pitchFamily="18" charset="0"/>
              </a:rPr>
              <a:t>Delayed effects of radiotherapy</a:t>
            </a:r>
            <a:endParaRPr lang="th-TH" b="1" dirty="0" smtClean="0">
              <a:latin typeface="Garamond" pitchFamily="18" charset="0"/>
            </a:endParaRPr>
          </a:p>
        </p:txBody>
      </p:sp>
      <p:pic>
        <p:nvPicPr>
          <p:cNvPr id="103428" name="Picture 4" descr="brachial plexopathy"/>
          <p:cNvPicPr>
            <a:picLocks noChangeAspect="1" noChangeArrowheads="1"/>
          </p:cNvPicPr>
          <p:nvPr/>
        </p:nvPicPr>
        <p:blipFill>
          <a:blip r:embed="rId2" cstate="print">
            <a:lum bright="6000"/>
          </a:blip>
          <a:srcRect b="62199"/>
          <a:stretch>
            <a:fillRect/>
          </a:stretch>
        </p:blipFill>
        <p:spPr bwMode="auto">
          <a:xfrm>
            <a:off x="4114800" y="685800"/>
            <a:ext cx="487680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838200" y="0"/>
            <a:ext cx="7239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BRACHIAL PLEXUS-BIRTH"/>
          <p:cNvPicPr>
            <a:picLocks noChangeAspect="1" noChangeArrowheads="1"/>
          </p:cNvPicPr>
          <p:nvPr/>
        </p:nvPicPr>
        <p:blipFill>
          <a:blip r:embed="rId2" cstate="print"/>
          <a:srcRect/>
          <a:stretch>
            <a:fillRect/>
          </a:stretch>
        </p:blipFill>
        <p:spPr bwMode="auto">
          <a:xfrm>
            <a:off x="1447800" y="0"/>
            <a:ext cx="6485467" cy="6858000"/>
          </a:xfrm>
          <a:prstGeom prst="rect">
            <a:avLst/>
          </a:prstGeom>
          <a:noFill/>
          <a:ln w="9525">
            <a:noFill/>
            <a:miter lim="800000"/>
            <a:headEnd/>
            <a:tailEnd/>
          </a:ln>
        </p:spPr>
      </p:pic>
      <p:sp>
        <p:nvSpPr>
          <p:cNvPr id="106499" name="Text Box 3"/>
          <p:cNvSpPr txBox="1">
            <a:spLocks noChangeArrowheads="1"/>
          </p:cNvSpPr>
          <p:nvPr/>
        </p:nvSpPr>
        <p:spPr bwMode="auto">
          <a:xfrm>
            <a:off x="7131756" y="4953000"/>
            <a:ext cx="2012244" cy="1569660"/>
          </a:xfrm>
          <a:prstGeom prst="rect">
            <a:avLst/>
          </a:prstGeom>
          <a:noFill/>
          <a:ln w="9525">
            <a:noFill/>
            <a:miter lim="800000"/>
            <a:headEnd/>
            <a:tailEnd/>
          </a:ln>
        </p:spPr>
        <p:txBody>
          <a:bodyPr wrap="square">
            <a:spAutoFit/>
          </a:bodyPr>
          <a:lstStyle/>
          <a:p>
            <a:pPr>
              <a:spcBef>
                <a:spcPct val="50000"/>
              </a:spcBef>
            </a:pPr>
            <a:r>
              <a:rPr lang="en-US" sz="1600" b="1" dirty="0" err="1">
                <a:solidFill>
                  <a:schemeClr val="bg1">
                    <a:lumMod val="95000"/>
                    <a:lumOff val="5000"/>
                  </a:schemeClr>
                </a:solidFill>
              </a:rPr>
              <a:t>Klumpke’s</a:t>
            </a:r>
            <a:r>
              <a:rPr lang="en-US" sz="1600" b="1" dirty="0">
                <a:solidFill>
                  <a:schemeClr val="bg1">
                    <a:lumMod val="95000"/>
                    <a:lumOff val="5000"/>
                  </a:schemeClr>
                </a:solidFill>
              </a:rPr>
              <a:t> palsy (injury of lower brachial plexus C7,C8,T1) and often Horner’s syndrome</a:t>
            </a:r>
            <a:endParaRPr lang="th-TH" sz="1600" b="1" dirty="0">
              <a:solidFill>
                <a:schemeClr val="bg1">
                  <a:lumMod val="95000"/>
                  <a:lumOff val="5000"/>
                </a:schemeClr>
              </a:solidFill>
            </a:endParaRPr>
          </a:p>
        </p:txBody>
      </p:sp>
      <p:sp>
        <p:nvSpPr>
          <p:cNvPr id="106501" name="Text Box 8"/>
          <p:cNvSpPr txBox="1">
            <a:spLocks noChangeArrowheads="1"/>
          </p:cNvSpPr>
          <p:nvPr/>
        </p:nvSpPr>
        <p:spPr bwMode="auto">
          <a:xfrm>
            <a:off x="152400" y="5181600"/>
            <a:ext cx="2116667" cy="1200329"/>
          </a:xfrm>
          <a:prstGeom prst="rect">
            <a:avLst/>
          </a:prstGeom>
          <a:noFill/>
          <a:ln w="9525">
            <a:noFill/>
            <a:miter lim="800000"/>
            <a:headEnd/>
            <a:tailEnd/>
          </a:ln>
        </p:spPr>
        <p:txBody>
          <a:bodyPr wrap="square">
            <a:spAutoFit/>
          </a:bodyPr>
          <a:lstStyle/>
          <a:p>
            <a:pPr>
              <a:spcBef>
                <a:spcPct val="50000"/>
              </a:spcBef>
            </a:pPr>
            <a:r>
              <a:rPr lang="en-US" b="1" dirty="0" err="1">
                <a:solidFill>
                  <a:schemeClr val="bg1">
                    <a:lumMod val="95000"/>
                    <a:lumOff val="5000"/>
                  </a:schemeClr>
                </a:solidFill>
              </a:rPr>
              <a:t>Erb’s</a:t>
            </a:r>
            <a:r>
              <a:rPr lang="en-US" b="1" dirty="0">
                <a:solidFill>
                  <a:schemeClr val="bg1">
                    <a:lumMod val="95000"/>
                    <a:lumOff val="5000"/>
                  </a:schemeClr>
                </a:solidFill>
              </a:rPr>
              <a:t> palsy (injury of upper brachial plexus C5,C6</a:t>
            </a:r>
            <a:r>
              <a:rPr lang="en-US" b="1" dirty="0" smtClean="0">
                <a:solidFill>
                  <a:schemeClr val="bg1">
                    <a:lumMod val="95000"/>
                    <a:lumOff val="5000"/>
                  </a:schemeClr>
                </a:solidFill>
              </a:rPr>
              <a:t>)</a:t>
            </a:r>
            <a:endParaRPr lang="en-US" b="1" dirty="0">
              <a:solidFill>
                <a:schemeClr val="bg1">
                  <a:lumMod val="95000"/>
                  <a:lumOff val="5000"/>
                </a:schemeClr>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533400"/>
            <a:ext cx="8001000" cy="5632311"/>
          </a:xfrm>
          <a:prstGeom prst="rect">
            <a:avLst/>
          </a:prstGeom>
          <a:noFill/>
        </p:spPr>
        <p:txBody>
          <a:bodyPr wrap="square" rtlCol="0">
            <a:spAutoFit/>
          </a:bodyPr>
          <a:lstStyle/>
          <a:p>
            <a:pPr>
              <a:lnSpc>
                <a:spcPct val="150000"/>
              </a:lnSpc>
            </a:pPr>
            <a:r>
              <a:rPr lang="en-US" sz="2400" b="1" dirty="0" smtClean="0"/>
              <a:t>Motor neuron diseases</a:t>
            </a:r>
          </a:p>
          <a:p>
            <a:pPr>
              <a:lnSpc>
                <a:spcPct val="150000"/>
              </a:lnSpc>
            </a:pPr>
            <a:r>
              <a:rPr lang="en-US" sz="2400" b="1" dirty="0" err="1" smtClean="0"/>
              <a:t>Radiculopathies</a:t>
            </a:r>
            <a:r>
              <a:rPr lang="en-US" sz="2400" b="1" dirty="0" smtClean="0"/>
              <a:t> – ventral, dorsal root or mixed – Cervical and </a:t>
            </a:r>
            <a:r>
              <a:rPr lang="en-US" sz="2400" b="1" dirty="0" err="1" smtClean="0"/>
              <a:t>lumbosacral</a:t>
            </a:r>
            <a:r>
              <a:rPr lang="en-US" sz="2400" b="1" dirty="0" smtClean="0"/>
              <a:t> </a:t>
            </a:r>
            <a:r>
              <a:rPr lang="en-US" sz="2400" b="1" dirty="0" err="1" smtClean="0"/>
              <a:t>radiculopathies</a:t>
            </a:r>
            <a:endParaRPr lang="en-US" sz="2400" b="1" dirty="0" smtClean="0"/>
          </a:p>
          <a:p>
            <a:pPr>
              <a:lnSpc>
                <a:spcPct val="150000"/>
              </a:lnSpc>
            </a:pPr>
            <a:r>
              <a:rPr lang="en-US" sz="2400" b="1" dirty="0" smtClean="0"/>
              <a:t>Sensory </a:t>
            </a:r>
            <a:r>
              <a:rPr lang="en-US" sz="2400" b="1" dirty="0" err="1" smtClean="0"/>
              <a:t>neuronopathies</a:t>
            </a:r>
            <a:endParaRPr lang="en-US" sz="2400" b="1" dirty="0" smtClean="0"/>
          </a:p>
          <a:p>
            <a:pPr>
              <a:lnSpc>
                <a:spcPct val="150000"/>
              </a:lnSpc>
            </a:pPr>
            <a:r>
              <a:rPr lang="en-US" sz="2400" b="1" dirty="0" err="1" smtClean="0"/>
              <a:t>Plexopathies</a:t>
            </a:r>
            <a:r>
              <a:rPr lang="en-US" sz="2400" b="1" dirty="0" smtClean="0"/>
              <a:t> – cervical and </a:t>
            </a:r>
            <a:r>
              <a:rPr lang="en-US" sz="2400" b="1" dirty="0" err="1" smtClean="0"/>
              <a:t>lumbosacral</a:t>
            </a:r>
            <a:r>
              <a:rPr lang="en-US" sz="2400" b="1" dirty="0" smtClean="0"/>
              <a:t> </a:t>
            </a:r>
            <a:r>
              <a:rPr lang="en-US" sz="2400" b="1" dirty="0" err="1" smtClean="0"/>
              <a:t>plexopathies</a:t>
            </a:r>
            <a:endParaRPr lang="en-US" sz="2400" b="1" dirty="0" smtClean="0"/>
          </a:p>
          <a:p>
            <a:pPr>
              <a:lnSpc>
                <a:spcPct val="150000"/>
              </a:lnSpc>
            </a:pPr>
            <a:r>
              <a:rPr lang="en-US" sz="2400" b="1" dirty="0" smtClean="0"/>
              <a:t>Peripheral neuropathies </a:t>
            </a:r>
          </a:p>
          <a:p>
            <a:pPr>
              <a:lnSpc>
                <a:spcPct val="150000"/>
              </a:lnSpc>
            </a:pPr>
            <a:r>
              <a:rPr lang="en-US" sz="2400" b="1" dirty="0" smtClean="0"/>
              <a:t>	</a:t>
            </a:r>
            <a:r>
              <a:rPr lang="en-US" sz="2400" b="1" dirty="0" err="1" smtClean="0"/>
              <a:t>Mononeuropathies</a:t>
            </a:r>
            <a:endParaRPr lang="en-US" sz="2400" b="1" dirty="0" smtClean="0"/>
          </a:p>
          <a:p>
            <a:pPr>
              <a:lnSpc>
                <a:spcPct val="150000"/>
              </a:lnSpc>
            </a:pPr>
            <a:r>
              <a:rPr lang="en-US" sz="2400" b="1" dirty="0" smtClean="0"/>
              <a:t>	</a:t>
            </a:r>
            <a:r>
              <a:rPr lang="en-US" sz="2400" b="1" dirty="0" err="1" smtClean="0"/>
              <a:t>Mononeuritis</a:t>
            </a:r>
            <a:r>
              <a:rPr lang="en-US" sz="2400" b="1" dirty="0" smtClean="0"/>
              <a:t> multiplex</a:t>
            </a:r>
          </a:p>
          <a:p>
            <a:pPr>
              <a:lnSpc>
                <a:spcPct val="150000"/>
              </a:lnSpc>
            </a:pPr>
            <a:r>
              <a:rPr lang="en-US" sz="2400" b="1" dirty="0" smtClean="0"/>
              <a:t>	</a:t>
            </a:r>
            <a:r>
              <a:rPr lang="en-US" sz="2400" b="1" dirty="0" err="1" smtClean="0"/>
              <a:t>Polyneuropathies</a:t>
            </a:r>
            <a:r>
              <a:rPr lang="en-US" sz="2400" b="1" dirty="0" smtClean="0"/>
              <a:t> – Large fiber and small fiber 				 neuropathies</a:t>
            </a:r>
            <a:endParaRPr lang="en-US" sz="2400"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685800"/>
            <a:ext cx="7924800" cy="6063198"/>
          </a:xfrm>
          <a:prstGeom prst="rect">
            <a:avLst/>
          </a:prstGeom>
        </p:spPr>
        <p:txBody>
          <a:bodyPr wrap="square">
            <a:spAutoFit/>
          </a:bodyPr>
          <a:lstStyle/>
          <a:p>
            <a:r>
              <a:rPr lang="en-US" sz="2800" b="1" dirty="0" smtClean="0"/>
              <a:t>Brachial plexus lesions can be divided into two types:</a:t>
            </a:r>
          </a:p>
          <a:p>
            <a:endParaRPr lang="en-US" sz="2800" b="1" dirty="0" smtClean="0"/>
          </a:p>
          <a:p>
            <a:pPr marL="457200" indent="-457200"/>
            <a:r>
              <a:rPr lang="en-US" sz="2800" b="1" dirty="0" smtClean="0"/>
              <a:t>	An upper brachial plexus lesion, which occurs from excessive lateral neck flexion away from the shoulder. Most commonly, falling on the neck at an angle causes upper plexus lesions leading to </a:t>
            </a:r>
            <a:r>
              <a:rPr lang="en-US" sz="2800" b="1" dirty="0" err="1" smtClean="0">
                <a:solidFill>
                  <a:srgbClr val="FF0000"/>
                </a:solidFill>
              </a:rPr>
              <a:t>Erb's</a:t>
            </a:r>
            <a:r>
              <a:rPr lang="en-US" sz="2800" b="1" dirty="0" smtClean="0">
                <a:solidFill>
                  <a:srgbClr val="FF0000"/>
                </a:solidFill>
              </a:rPr>
              <a:t> palsy</a:t>
            </a:r>
            <a:r>
              <a:rPr lang="en-US" sz="2800" b="1" dirty="0" smtClean="0"/>
              <a:t>. This type of injury produces a very characteristic sign called </a:t>
            </a:r>
            <a:r>
              <a:rPr lang="en-US" sz="2800" b="1" i="1" dirty="0" smtClean="0"/>
              <a:t>Waiter's tip deformity</a:t>
            </a:r>
            <a:r>
              <a:rPr lang="en-US" sz="2800" b="1" dirty="0" smtClean="0"/>
              <a:t> due to loss of the lateral rotators of the shoulder, arm flexors, and hand extensor muscles.</a:t>
            </a:r>
          </a:p>
          <a:p>
            <a:pPr marL="457200" indent="-457200">
              <a:buAutoNum type="arabicParenR"/>
            </a:pPr>
            <a:endParaRPr lang="en-US" sz="2400" b="1" dirty="0"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838200"/>
            <a:ext cx="7924800" cy="5262979"/>
          </a:xfrm>
          <a:prstGeom prst="rect">
            <a:avLst/>
          </a:prstGeom>
        </p:spPr>
        <p:txBody>
          <a:bodyPr wrap="square">
            <a:spAutoFit/>
          </a:bodyPr>
          <a:lstStyle/>
          <a:p>
            <a:r>
              <a:rPr lang="en-US" sz="2800" b="1" dirty="0" smtClean="0"/>
              <a:t>Much less frequently, sudden upward pulling on an abducted arm (as when someone breaks a fall by grasping a tree branch) produces a lower brachial plexus lesion, in which the eighth cervical (</a:t>
            </a:r>
            <a:r>
              <a:rPr lang="en-US" sz="2800" b="1" dirty="0" smtClean="0">
                <a:solidFill>
                  <a:srgbClr val="FFFF00"/>
                </a:solidFill>
              </a:rPr>
              <a:t>C8</a:t>
            </a:r>
            <a:r>
              <a:rPr lang="en-US" sz="2800" b="1" dirty="0" smtClean="0"/>
              <a:t>) and first thoracic (</a:t>
            </a:r>
            <a:r>
              <a:rPr lang="en-US" sz="2800" b="1" dirty="0" smtClean="0">
                <a:solidFill>
                  <a:srgbClr val="FFFF00"/>
                </a:solidFill>
              </a:rPr>
              <a:t>T1</a:t>
            </a:r>
            <a:r>
              <a:rPr lang="en-US" sz="2800" b="1" dirty="0" smtClean="0"/>
              <a:t>) nerves are injured "either before or after they have joined to form the lower trunk. The subsequent paralysis affects, principally, the intrinsic muscles of the hand and the flexors of the wrist and fingers".</a:t>
            </a:r>
            <a:r>
              <a:rPr lang="en-US" sz="2800" b="1" baseline="30000" dirty="0" smtClean="0"/>
              <a:t> </a:t>
            </a:r>
            <a:r>
              <a:rPr lang="en-US" sz="2800" b="1" dirty="0" smtClean="0"/>
              <a:t>This results in a form of paralysis known as </a:t>
            </a:r>
            <a:r>
              <a:rPr lang="en-US" sz="2800" b="1" dirty="0" err="1" smtClean="0">
                <a:solidFill>
                  <a:srgbClr val="FF0000"/>
                </a:solidFill>
              </a:rPr>
              <a:t>Klumpke's</a:t>
            </a:r>
            <a:r>
              <a:rPr lang="en-US" sz="2800" b="1" dirty="0" smtClean="0">
                <a:solidFill>
                  <a:srgbClr val="FF0000"/>
                </a:solidFill>
              </a:rPr>
              <a:t> paralysis.</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Untitled-1"/>
          <p:cNvPicPr>
            <a:picLocks noChangeAspect="1" noChangeArrowheads="1"/>
          </p:cNvPicPr>
          <p:nvPr/>
        </p:nvPicPr>
        <p:blipFill>
          <a:blip r:embed="rId2" cstate="print"/>
          <a:srcRect/>
          <a:stretch>
            <a:fillRect/>
          </a:stretch>
        </p:blipFill>
        <p:spPr bwMode="auto">
          <a:xfrm>
            <a:off x="228600" y="1371600"/>
            <a:ext cx="4267200" cy="5181600"/>
          </a:xfrm>
          <a:prstGeom prst="rect">
            <a:avLst/>
          </a:prstGeom>
          <a:noFill/>
          <a:ln w="9525">
            <a:noFill/>
            <a:miter lim="800000"/>
            <a:headEnd/>
            <a:tailEnd/>
          </a:ln>
        </p:spPr>
      </p:pic>
      <p:sp>
        <p:nvSpPr>
          <p:cNvPr id="107523" name="Text Box 3"/>
          <p:cNvSpPr txBox="1">
            <a:spLocks noChangeArrowheads="1"/>
          </p:cNvSpPr>
          <p:nvPr/>
        </p:nvSpPr>
        <p:spPr bwMode="auto">
          <a:xfrm>
            <a:off x="533400" y="188913"/>
            <a:ext cx="7086600" cy="830997"/>
          </a:xfrm>
          <a:prstGeom prst="rect">
            <a:avLst/>
          </a:prstGeom>
          <a:noFill/>
          <a:ln w="9525">
            <a:noFill/>
            <a:miter lim="800000"/>
            <a:headEnd/>
            <a:tailEnd/>
          </a:ln>
        </p:spPr>
        <p:txBody>
          <a:bodyPr wrap="square">
            <a:spAutoFit/>
          </a:bodyPr>
          <a:lstStyle/>
          <a:p>
            <a:pPr algn="l">
              <a:spcBef>
                <a:spcPct val="50000"/>
              </a:spcBef>
            </a:pPr>
            <a:r>
              <a:rPr lang="en-US" sz="4800" b="1" u="sng" dirty="0" err="1">
                <a:solidFill>
                  <a:srgbClr val="FFC000"/>
                </a:solidFill>
                <a:latin typeface="+mj-lt"/>
              </a:rPr>
              <a:t>Lumbosacral</a:t>
            </a:r>
            <a:r>
              <a:rPr lang="en-US" sz="4800" b="1" u="sng" dirty="0">
                <a:solidFill>
                  <a:srgbClr val="FFC000"/>
                </a:solidFill>
                <a:latin typeface="+mj-lt"/>
              </a:rPr>
              <a:t> </a:t>
            </a:r>
            <a:r>
              <a:rPr lang="en-US" sz="4800" b="1" u="sng" dirty="0" smtClean="0">
                <a:solidFill>
                  <a:srgbClr val="FFC000"/>
                </a:solidFill>
                <a:latin typeface="+mj-lt"/>
              </a:rPr>
              <a:t>Plexus</a:t>
            </a:r>
            <a:endParaRPr lang="th-TH" sz="4800" b="1" u="sng" dirty="0">
              <a:solidFill>
                <a:srgbClr val="FFC000"/>
              </a:solidFill>
              <a:latin typeface="+mj-lt"/>
            </a:endParaRPr>
          </a:p>
        </p:txBody>
      </p:sp>
      <p:pic>
        <p:nvPicPr>
          <p:cNvPr id="4" name="Picture 4" descr="DSC00882"/>
          <p:cNvPicPr>
            <a:picLocks noChangeAspect="1" noChangeArrowheads="1"/>
          </p:cNvPicPr>
          <p:nvPr/>
        </p:nvPicPr>
        <p:blipFill>
          <a:blip r:embed="rId3" cstate="print">
            <a:lum bright="36000" contrast="42000"/>
          </a:blip>
          <a:srcRect l="20682" t="-1292" r="6227"/>
          <a:stretch>
            <a:fillRect/>
          </a:stretch>
        </p:blipFill>
        <p:spPr bwMode="auto">
          <a:xfrm>
            <a:off x="4495800" y="1295400"/>
            <a:ext cx="4447822" cy="5257800"/>
          </a:xfrm>
          <a:prstGeom prst="rect">
            <a:avLst/>
          </a:prstGeom>
          <a:noFill/>
          <a:ln w="9525">
            <a:noFill/>
            <a:miter lim="800000"/>
            <a:headEnd/>
            <a:tailEnd/>
          </a:ln>
        </p:spPr>
      </p:pic>
      <p:sp>
        <p:nvSpPr>
          <p:cNvPr id="5" name="Oval 10"/>
          <p:cNvSpPr>
            <a:spLocks noChangeArrowheads="1"/>
          </p:cNvSpPr>
          <p:nvPr/>
        </p:nvSpPr>
        <p:spPr bwMode="auto">
          <a:xfrm rot="-1896450">
            <a:off x="7463245" y="5290652"/>
            <a:ext cx="1079500" cy="288925"/>
          </a:xfrm>
          <a:prstGeom prst="ellipse">
            <a:avLst/>
          </a:prstGeom>
          <a:noFill/>
          <a:ln w="28575">
            <a:solidFill>
              <a:srgbClr val="FF3300"/>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457200" y="274638"/>
            <a:ext cx="8229600" cy="1143000"/>
          </a:xfrm>
        </p:spPr>
        <p:txBody>
          <a:bodyPr>
            <a:noAutofit/>
          </a:bodyPr>
          <a:lstStyle/>
          <a:p>
            <a:pPr eaLnBrk="1" hangingPunct="1"/>
            <a:r>
              <a:rPr lang="en-US" sz="4000" dirty="0" smtClean="0">
                <a:solidFill>
                  <a:srgbClr val="FFC000"/>
                </a:solidFill>
              </a:rPr>
              <a:t>Causes of </a:t>
            </a:r>
            <a:r>
              <a:rPr lang="en-US" sz="4000" dirty="0" err="1" smtClean="0">
                <a:solidFill>
                  <a:srgbClr val="FFC000"/>
                </a:solidFill>
              </a:rPr>
              <a:t>lumbosacral</a:t>
            </a:r>
            <a:r>
              <a:rPr lang="en-US" sz="4000" dirty="0" smtClean="0">
                <a:solidFill>
                  <a:srgbClr val="FFC000"/>
                </a:solidFill>
              </a:rPr>
              <a:t> </a:t>
            </a:r>
            <a:r>
              <a:rPr lang="en-US" sz="4000" dirty="0" err="1" smtClean="0">
                <a:solidFill>
                  <a:srgbClr val="FFC000"/>
                </a:solidFill>
              </a:rPr>
              <a:t>plexopathy</a:t>
            </a:r>
            <a:endParaRPr lang="th-TH" sz="4000" dirty="0" smtClean="0">
              <a:solidFill>
                <a:srgbClr val="FFC000"/>
              </a:solidFill>
            </a:endParaRPr>
          </a:p>
        </p:txBody>
      </p:sp>
      <p:sp>
        <p:nvSpPr>
          <p:cNvPr id="111619" name="Rectangle 3"/>
          <p:cNvSpPr>
            <a:spLocks noGrp="1" noChangeArrowheads="1"/>
          </p:cNvSpPr>
          <p:nvPr>
            <p:ph type="body" idx="1"/>
          </p:nvPr>
        </p:nvSpPr>
        <p:spPr/>
        <p:txBody>
          <a:bodyPr>
            <a:normAutofit fontScale="92500"/>
          </a:bodyPr>
          <a:lstStyle/>
          <a:p>
            <a:pPr eaLnBrk="1" hangingPunct="1"/>
            <a:r>
              <a:rPr lang="en-US" sz="3000" b="1" dirty="0" smtClean="0">
                <a:latin typeface="+mj-lt"/>
              </a:rPr>
              <a:t>Tumors : CA cervix, prostate, bladder, colorectal, kidney, breast, testis, ovary, sarcoma, lymphoma</a:t>
            </a:r>
          </a:p>
          <a:p>
            <a:pPr eaLnBrk="1" hangingPunct="1"/>
            <a:r>
              <a:rPr lang="en-US" sz="3000" b="1" dirty="0" smtClean="0">
                <a:latin typeface="+mj-lt"/>
              </a:rPr>
              <a:t>Compressed by aortic aneurysm</a:t>
            </a:r>
          </a:p>
          <a:p>
            <a:pPr eaLnBrk="1" hangingPunct="1"/>
            <a:r>
              <a:rPr lang="en-US" sz="3000" b="1" dirty="0" smtClean="0">
                <a:latin typeface="+mj-lt"/>
              </a:rPr>
              <a:t>Radiation </a:t>
            </a:r>
            <a:r>
              <a:rPr lang="en-US" sz="3000" b="1" dirty="0" err="1" smtClean="0">
                <a:latin typeface="+mj-lt"/>
              </a:rPr>
              <a:t>plexopathy</a:t>
            </a:r>
            <a:endParaRPr lang="en-US" sz="3000" b="1" dirty="0" smtClean="0">
              <a:latin typeface="+mj-lt"/>
            </a:endParaRPr>
          </a:p>
          <a:p>
            <a:pPr eaLnBrk="1" hangingPunct="1"/>
            <a:r>
              <a:rPr lang="en-US" sz="3000" b="1" dirty="0" err="1" smtClean="0">
                <a:latin typeface="+mj-lt"/>
              </a:rPr>
              <a:t>Plexitis</a:t>
            </a:r>
            <a:r>
              <a:rPr lang="en-US" sz="3000" b="1" dirty="0" smtClean="0">
                <a:latin typeface="+mj-lt"/>
              </a:rPr>
              <a:t> : follow herpes </a:t>
            </a:r>
            <a:r>
              <a:rPr lang="en-US" sz="3000" b="1" dirty="0" err="1" smtClean="0">
                <a:latin typeface="+mj-lt"/>
              </a:rPr>
              <a:t>zostor</a:t>
            </a:r>
            <a:endParaRPr lang="en-US" sz="3000" b="1" dirty="0" smtClean="0">
              <a:latin typeface="+mj-lt"/>
            </a:endParaRPr>
          </a:p>
          <a:p>
            <a:pPr eaLnBrk="1" hangingPunct="1"/>
            <a:r>
              <a:rPr lang="en-US" sz="3000" b="1" dirty="0" smtClean="0">
                <a:latin typeface="+mj-lt"/>
              </a:rPr>
              <a:t>Diabetic </a:t>
            </a:r>
            <a:r>
              <a:rPr lang="en-US" sz="3000" b="1" dirty="0" err="1" smtClean="0">
                <a:latin typeface="+mj-lt"/>
              </a:rPr>
              <a:t>amyotrophy</a:t>
            </a:r>
            <a:endParaRPr lang="en-US" sz="3000" b="1" dirty="0" smtClean="0">
              <a:latin typeface="+mj-lt"/>
            </a:endParaRPr>
          </a:p>
          <a:p>
            <a:pPr eaLnBrk="1" hangingPunct="1"/>
            <a:r>
              <a:rPr lang="en-US" sz="3000" b="1" dirty="0" smtClean="0">
                <a:latin typeface="+mj-lt"/>
              </a:rPr>
              <a:t>Trauma (rare)</a:t>
            </a:r>
          </a:p>
          <a:p>
            <a:pPr eaLnBrk="1" hangingPunct="1"/>
            <a:r>
              <a:rPr lang="en-US" sz="3000" b="1" dirty="0" smtClean="0">
                <a:latin typeface="+mj-lt"/>
              </a:rPr>
              <a:t>As a manifest of </a:t>
            </a:r>
            <a:r>
              <a:rPr lang="en-US" sz="3000" b="1" dirty="0" err="1" smtClean="0">
                <a:latin typeface="+mj-lt"/>
              </a:rPr>
              <a:t>mononeuropathy</a:t>
            </a:r>
            <a:r>
              <a:rPr lang="en-US" sz="3000" b="1" dirty="0" smtClean="0">
                <a:latin typeface="+mj-lt"/>
              </a:rPr>
              <a:t> multiplex </a:t>
            </a:r>
          </a:p>
          <a:p>
            <a:pPr eaLnBrk="1" hangingPunct="1"/>
            <a:endParaRPr lang="th-TH" sz="3600" dirty="0" smtClean="0">
              <a:latin typeface="Garamond"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lumbrosacral plexopathy"/>
          <p:cNvPicPr>
            <a:picLocks noChangeAspect="1" noChangeArrowheads="1"/>
          </p:cNvPicPr>
          <p:nvPr/>
        </p:nvPicPr>
        <p:blipFill>
          <a:blip r:embed="rId2" cstate="print"/>
          <a:srcRect t="2083" b="49608"/>
          <a:stretch>
            <a:fillRect/>
          </a:stretch>
        </p:blipFill>
        <p:spPr bwMode="auto">
          <a:xfrm>
            <a:off x="762000" y="2819400"/>
            <a:ext cx="3873501" cy="3275014"/>
          </a:xfrm>
          <a:prstGeom prst="rect">
            <a:avLst/>
          </a:prstGeom>
          <a:noFill/>
          <a:ln w="9525">
            <a:noFill/>
            <a:miter lim="800000"/>
            <a:headEnd/>
            <a:tailEnd/>
          </a:ln>
        </p:spPr>
      </p:pic>
      <p:pic>
        <p:nvPicPr>
          <p:cNvPr id="110595" name="Picture 3" descr="lumbrosacral plexopathy"/>
          <p:cNvPicPr>
            <a:picLocks noChangeAspect="1" noChangeArrowheads="1"/>
          </p:cNvPicPr>
          <p:nvPr/>
        </p:nvPicPr>
        <p:blipFill>
          <a:blip r:embed="rId2" cstate="print"/>
          <a:srcRect t="47246"/>
          <a:stretch>
            <a:fillRect/>
          </a:stretch>
        </p:blipFill>
        <p:spPr bwMode="auto">
          <a:xfrm>
            <a:off x="4827411" y="2781301"/>
            <a:ext cx="4159956" cy="3330575"/>
          </a:xfrm>
          <a:prstGeom prst="rect">
            <a:avLst/>
          </a:prstGeom>
          <a:noFill/>
          <a:ln w="9525">
            <a:noFill/>
            <a:miter lim="800000"/>
            <a:headEnd/>
            <a:tailEnd/>
          </a:ln>
        </p:spPr>
      </p:pic>
      <p:sp>
        <p:nvSpPr>
          <p:cNvPr id="110596" name="Rectangle 4"/>
          <p:cNvSpPr>
            <a:spLocks noChangeArrowheads="1"/>
          </p:cNvSpPr>
          <p:nvPr/>
        </p:nvSpPr>
        <p:spPr bwMode="auto">
          <a:xfrm>
            <a:off x="7643990" y="2781300"/>
            <a:ext cx="1279877" cy="2159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10597" name="Rectangle 5"/>
          <p:cNvSpPr>
            <a:spLocks noChangeArrowheads="1"/>
          </p:cNvSpPr>
          <p:nvPr/>
        </p:nvSpPr>
        <p:spPr bwMode="auto">
          <a:xfrm>
            <a:off x="2779889" y="5949951"/>
            <a:ext cx="575733" cy="142875"/>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10598" name="Text Box 6"/>
          <p:cNvSpPr txBox="1">
            <a:spLocks noChangeArrowheads="1"/>
          </p:cNvSpPr>
          <p:nvPr/>
        </p:nvSpPr>
        <p:spPr bwMode="auto">
          <a:xfrm>
            <a:off x="859369" y="1143000"/>
            <a:ext cx="3255432" cy="1323439"/>
          </a:xfrm>
          <a:prstGeom prst="rect">
            <a:avLst/>
          </a:prstGeom>
          <a:noFill/>
          <a:ln w="9525">
            <a:noFill/>
            <a:miter lim="800000"/>
            <a:headEnd/>
            <a:tailEnd/>
          </a:ln>
        </p:spPr>
        <p:txBody>
          <a:bodyPr wrap="square">
            <a:spAutoFit/>
          </a:bodyPr>
          <a:lstStyle/>
          <a:p>
            <a:pPr>
              <a:spcBef>
                <a:spcPct val="50000"/>
              </a:spcBef>
            </a:pPr>
            <a:r>
              <a:rPr lang="en-US" sz="4000" b="1" dirty="0">
                <a:latin typeface="+mj-lt"/>
              </a:rPr>
              <a:t>Lumbar </a:t>
            </a:r>
            <a:r>
              <a:rPr lang="en-US" sz="4000" b="1" dirty="0" err="1">
                <a:latin typeface="+mj-lt"/>
              </a:rPr>
              <a:t>plexopathy</a:t>
            </a:r>
            <a:endParaRPr lang="th-TH" sz="4000" b="1" dirty="0">
              <a:latin typeface="+mj-lt"/>
            </a:endParaRPr>
          </a:p>
        </p:txBody>
      </p:sp>
      <p:sp>
        <p:nvSpPr>
          <p:cNvPr id="110599" name="Text Box 7"/>
          <p:cNvSpPr txBox="1">
            <a:spLocks noChangeArrowheads="1"/>
          </p:cNvSpPr>
          <p:nvPr/>
        </p:nvSpPr>
        <p:spPr bwMode="auto">
          <a:xfrm>
            <a:off x="4800600" y="1143000"/>
            <a:ext cx="3647723" cy="1323439"/>
          </a:xfrm>
          <a:prstGeom prst="rect">
            <a:avLst/>
          </a:prstGeom>
          <a:noFill/>
          <a:ln w="9525">
            <a:noFill/>
            <a:miter lim="800000"/>
            <a:headEnd/>
            <a:tailEnd/>
          </a:ln>
        </p:spPr>
        <p:txBody>
          <a:bodyPr>
            <a:spAutoFit/>
          </a:bodyPr>
          <a:lstStyle/>
          <a:p>
            <a:pPr>
              <a:spcBef>
                <a:spcPct val="50000"/>
              </a:spcBef>
            </a:pPr>
            <a:r>
              <a:rPr lang="en-US" sz="4000" b="1" dirty="0">
                <a:latin typeface="+mj-lt"/>
              </a:rPr>
              <a:t>Sacral </a:t>
            </a:r>
            <a:r>
              <a:rPr lang="en-US" sz="4000" b="1" dirty="0" err="1">
                <a:latin typeface="+mj-lt"/>
              </a:rPr>
              <a:t>plexopathy</a:t>
            </a:r>
            <a:endParaRPr lang="th-TH" sz="4000" b="1" dirty="0">
              <a:latin typeface="+mj-lt"/>
            </a:endParaRPr>
          </a:p>
        </p:txBody>
      </p:sp>
      <p:sp>
        <p:nvSpPr>
          <p:cNvPr id="110600" name="Text Box 8"/>
          <p:cNvSpPr txBox="1">
            <a:spLocks noChangeArrowheads="1"/>
          </p:cNvSpPr>
          <p:nvPr/>
        </p:nvSpPr>
        <p:spPr bwMode="auto">
          <a:xfrm>
            <a:off x="1295400" y="304800"/>
            <a:ext cx="6400800" cy="769441"/>
          </a:xfrm>
          <a:prstGeom prst="rect">
            <a:avLst/>
          </a:prstGeom>
          <a:noFill/>
          <a:ln w="9525">
            <a:noFill/>
            <a:miter lim="800000"/>
            <a:headEnd/>
            <a:tailEnd/>
          </a:ln>
        </p:spPr>
        <p:txBody>
          <a:bodyPr wrap="square">
            <a:spAutoFit/>
          </a:bodyPr>
          <a:lstStyle/>
          <a:p>
            <a:pPr>
              <a:spcBef>
                <a:spcPct val="50000"/>
              </a:spcBef>
            </a:pPr>
            <a:r>
              <a:rPr lang="en-US" sz="4400" b="1" u="sng" dirty="0">
                <a:solidFill>
                  <a:srgbClr val="FFC000"/>
                </a:solidFill>
                <a:latin typeface="+mj-lt"/>
              </a:rPr>
              <a:t>Clinical manifestation</a:t>
            </a:r>
            <a:endParaRPr lang="th-TH" sz="4400" b="1" u="sng" dirty="0">
              <a:solidFill>
                <a:srgbClr val="FFC000"/>
              </a:solidFill>
              <a:latin typeface="+mj-l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785918" y="0"/>
            <a:ext cx="5929354"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85800" y="194001"/>
            <a:ext cx="7848600" cy="653342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540456" y="2276476"/>
            <a:ext cx="8229600" cy="1139825"/>
          </a:xfrm>
        </p:spPr>
        <p:txBody>
          <a:bodyPr>
            <a:normAutofit/>
          </a:bodyPr>
          <a:lstStyle/>
          <a:p>
            <a:pPr algn="ctr" eaLnBrk="1" hangingPunct="1"/>
            <a:r>
              <a:rPr lang="en-US" sz="4400" dirty="0" smtClean="0">
                <a:solidFill>
                  <a:srgbClr val="FFC000"/>
                </a:solidFill>
              </a:rPr>
              <a:t>Common </a:t>
            </a:r>
            <a:r>
              <a:rPr lang="en-US" sz="4400" dirty="0" err="1" smtClean="0">
                <a:solidFill>
                  <a:srgbClr val="FFC000"/>
                </a:solidFill>
              </a:rPr>
              <a:t>Mononeuropathies</a:t>
            </a:r>
            <a:endParaRPr lang="th-TH" sz="4400" dirty="0" smtClean="0">
              <a:solidFill>
                <a:srgbClr val="FFC000"/>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457200" y="457200"/>
            <a:ext cx="8229600" cy="1219200"/>
          </a:xfrm>
        </p:spPr>
        <p:txBody>
          <a:bodyPr lIns="64291" tIns="32146" rIns="64291" bIns="32146"/>
          <a:lstStyle/>
          <a:p>
            <a:pPr algn="ctr"/>
            <a:r>
              <a:rPr lang="en-US" u="sng" dirty="0" smtClean="0">
                <a:solidFill>
                  <a:srgbClr val="FFC000"/>
                </a:solidFill>
              </a:rPr>
              <a:t>Median nerve compression </a:t>
            </a:r>
          </a:p>
        </p:txBody>
      </p:sp>
      <p:sp>
        <p:nvSpPr>
          <p:cNvPr id="3" name="Content Placeholder 2"/>
          <p:cNvSpPr>
            <a:spLocks noGrp="1"/>
          </p:cNvSpPr>
          <p:nvPr>
            <p:ph idx="1"/>
          </p:nvPr>
        </p:nvSpPr>
        <p:spPr>
          <a:xfrm>
            <a:off x="457200" y="1981200"/>
            <a:ext cx="8229600" cy="3505200"/>
          </a:xfrm>
        </p:spPr>
        <p:txBody>
          <a:bodyPr lIns="64291" tIns="32146" rIns="64291" bIns="32146">
            <a:normAutofit lnSpcReduction="10000"/>
          </a:bodyPr>
          <a:lstStyle/>
          <a:p>
            <a:pPr>
              <a:buNone/>
              <a:defRPr/>
            </a:pPr>
            <a:r>
              <a:rPr lang="en-US" sz="3600" b="1" dirty="0" smtClean="0"/>
              <a:t>	Three separate syndromes are </a:t>
            </a:r>
            <a:r>
              <a:rPr lang="en-US" sz="3600" b="1" dirty="0" err="1" smtClean="0"/>
              <a:t>recognised</a:t>
            </a:r>
            <a:r>
              <a:rPr lang="en-US" sz="3600" b="1" dirty="0" smtClean="0"/>
              <a:t> </a:t>
            </a:r>
          </a:p>
          <a:p>
            <a:pPr marL="361639" indent="-361639">
              <a:buNone/>
              <a:defRPr/>
            </a:pPr>
            <a:endParaRPr lang="en-US" b="1" dirty="0" smtClean="0"/>
          </a:p>
          <a:p>
            <a:pPr marL="361639" indent="-361639">
              <a:buNone/>
              <a:defRPr/>
            </a:pPr>
            <a:r>
              <a:rPr lang="en-US" b="1" dirty="0" smtClean="0"/>
              <a:t>			Carpal tunnel syndrome </a:t>
            </a:r>
          </a:p>
          <a:p>
            <a:pPr marL="361639" indent="-361639">
              <a:buNone/>
              <a:defRPr/>
            </a:pPr>
            <a:endParaRPr lang="en-US" sz="1400" b="1" dirty="0" smtClean="0"/>
          </a:p>
          <a:p>
            <a:pPr marL="361639" indent="-361639">
              <a:buNone/>
              <a:defRPr/>
            </a:pPr>
            <a:r>
              <a:rPr lang="en-US" b="1" dirty="0" smtClean="0"/>
              <a:t>			</a:t>
            </a:r>
            <a:r>
              <a:rPr lang="en-US" b="1" dirty="0" err="1" smtClean="0"/>
              <a:t>Pronator</a:t>
            </a:r>
            <a:r>
              <a:rPr lang="en-US" b="1" dirty="0" smtClean="0"/>
              <a:t> syndrome</a:t>
            </a:r>
          </a:p>
          <a:p>
            <a:pPr marL="361639" indent="-361639">
              <a:buNone/>
              <a:defRPr/>
            </a:pPr>
            <a:endParaRPr lang="en-US" sz="1400" b="1" dirty="0" smtClean="0"/>
          </a:p>
          <a:p>
            <a:pPr marL="361639" indent="-361639">
              <a:buNone/>
              <a:defRPr/>
            </a:pPr>
            <a:r>
              <a:rPr lang="en-US" b="1" dirty="0" smtClean="0"/>
              <a:t>			Anterior </a:t>
            </a:r>
            <a:r>
              <a:rPr lang="en-US" b="1" dirty="0" err="1" smtClean="0"/>
              <a:t>interosseous</a:t>
            </a:r>
            <a:r>
              <a:rPr lang="en-US" b="1" dirty="0" smtClean="0"/>
              <a:t> syndrome </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smtClean="0"/>
              <a:t>Median nerve</a:t>
            </a:r>
            <a:endParaRPr lang="en-GB" sz="2000" smtClean="0"/>
          </a:p>
        </p:txBody>
      </p:sp>
      <p:sp>
        <p:nvSpPr>
          <p:cNvPr id="117763" name="Rectangle 3"/>
          <p:cNvSpPr>
            <a:spLocks noGrp="1" noChangeArrowheads="1"/>
          </p:cNvSpPr>
          <p:nvPr>
            <p:ph type="body" idx="1"/>
          </p:nvPr>
        </p:nvSpPr>
        <p:spPr>
          <a:xfrm>
            <a:off x="468489" y="1295400"/>
            <a:ext cx="8218311" cy="1828800"/>
          </a:xfrm>
        </p:spPr>
        <p:txBody>
          <a:bodyPr/>
          <a:lstStyle/>
          <a:p>
            <a:pPr eaLnBrk="1" hangingPunct="1">
              <a:buNone/>
            </a:pPr>
            <a:r>
              <a:rPr lang="en-US" b="1" dirty="0" smtClean="0"/>
              <a:t>Carpal tunnel syndrome</a:t>
            </a:r>
          </a:p>
          <a:p>
            <a:pPr lvl="1" eaLnBrk="1" hangingPunct="1"/>
            <a:r>
              <a:rPr lang="en-US" sz="2800" b="1" dirty="0" smtClean="0"/>
              <a:t>Nocturnal pain or </a:t>
            </a:r>
            <a:r>
              <a:rPr lang="en-US" sz="2800" b="1" dirty="0" err="1" smtClean="0"/>
              <a:t>paresthesia</a:t>
            </a:r>
            <a:endParaRPr lang="en-US" sz="2800" b="1" dirty="0" smtClean="0"/>
          </a:p>
          <a:p>
            <a:pPr lvl="1" eaLnBrk="1" hangingPunct="1"/>
            <a:r>
              <a:rPr lang="en-US" sz="2800" b="1" dirty="0" err="1" smtClean="0"/>
              <a:t>Thenar</a:t>
            </a:r>
            <a:r>
              <a:rPr lang="en-US" sz="2800" b="1" dirty="0" smtClean="0"/>
              <a:t> atrophy</a:t>
            </a:r>
          </a:p>
          <a:p>
            <a:pPr eaLnBrk="1" hangingPunct="1"/>
            <a:endParaRPr lang="en-GB" sz="3600" dirty="0" smtClean="0"/>
          </a:p>
        </p:txBody>
      </p:sp>
      <p:pic>
        <p:nvPicPr>
          <p:cNvPr id="4" name="Picture 6" descr="Untitled-25"/>
          <p:cNvPicPr>
            <a:picLocks noChangeAspect="1" noChangeArrowheads="1"/>
          </p:cNvPicPr>
          <p:nvPr/>
        </p:nvPicPr>
        <p:blipFill>
          <a:blip r:embed="rId3" cstate="print"/>
          <a:srcRect l="56796"/>
          <a:stretch>
            <a:fillRect/>
          </a:stretch>
        </p:blipFill>
        <p:spPr bwMode="auto">
          <a:xfrm>
            <a:off x="914400" y="3178660"/>
            <a:ext cx="3753556" cy="3679340"/>
          </a:xfrm>
          <a:prstGeom prst="rect">
            <a:avLst/>
          </a:prstGeom>
          <a:noFill/>
          <a:ln w="9525">
            <a:noFill/>
            <a:miter lim="800000"/>
            <a:headEnd/>
            <a:tailEnd/>
          </a:ln>
        </p:spPr>
      </p:pic>
      <p:pic>
        <p:nvPicPr>
          <p:cNvPr id="5" name="Picture 2" descr="Untitled-25"/>
          <p:cNvPicPr>
            <a:picLocks noChangeAspect="1" noChangeArrowheads="1"/>
          </p:cNvPicPr>
          <p:nvPr/>
        </p:nvPicPr>
        <p:blipFill>
          <a:blip r:embed="rId3" cstate="print"/>
          <a:srcRect r="73653"/>
          <a:stretch>
            <a:fillRect/>
          </a:stretch>
        </p:blipFill>
        <p:spPr bwMode="auto">
          <a:xfrm>
            <a:off x="5105400" y="3154362"/>
            <a:ext cx="3429000" cy="3703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001000" cy="6019800"/>
          </a:xfrm>
        </p:spPr>
        <p:txBody>
          <a:bodyPr>
            <a:normAutofit fontScale="47500" lnSpcReduction="20000"/>
          </a:bodyPr>
          <a:lstStyle/>
          <a:p>
            <a:pPr>
              <a:buNone/>
            </a:pPr>
            <a:r>
              <a:rPr lang="en-US" dirty="0" smtClean="0"/>
              <a:t>	</a:t>
            </a:r>
            <a:r>
              <a:rPr lang="en-US" sz="4400" b="1" dirty="0" smtClean="0"/>
              <a:t>The terms "peripheral neuropathy," "polyneuropathy," and "neuropathy" are frequently used interchangeably, but are distinct. </a:t>
            </a:r>
          </a:p>
          <a:p>
            <a:pPr>
              <a:buNone/>
            </a:pPr>
            <a:r>
              <a:rPr lang="en-US" sz="4400" b="1" dirty="0" smtClean="0"/>
              <a:t>	</a:t>
            </a:r>
          </a:p>
          <a:p>
            <a:pPr>
              <a:buNone/>
            </a:pPr>
            <a:r>
              <a:rPr lang="en-US" sz="4400" b="1" dirty="0" smtClean="0"/>
              <a:t>	Peripheral neuropathy is a less precise term that is frequently used synonymously with polyneuropathy, but can also refer to any disorder of the peripheral nervous system including </a:t>
            </a:r>
            <a:r>
              <a:rPr lang="en-US" sz="4400" b="1" dirty="0" err="1" smtClean="0"/>
              <a:t>radiculopathies</a:t>
            </a:r>
            <a:r>
              <a:rPr lang="en-US" sz="4400" b="1" dirty="0" smtClean="0"/>
              <a:t> and </a:t>
            </a:r>
            <a:r>
              <a:rPr lang="en-US" sz="4400" b="1" dirty="0" err="1" smtClean="0"/>
              <a:t>mononeuropathies</a:t>
            </a:r>
            <a:r>
              <a:rPr lang="en-US" sz="4400" b="1" dirty="0" smtClean="0"/>
              <a:t>. </a:t>
            </a:r>
          </a:p>
          <a:p>
            <a:pPr>
              <a:buNone/>
            </a:pPr>
            <a:endParaRPr lang="en-US" sz="4400" b="1" dirty="0" smtClean="0"/>
          </a:p>
          <a:p>
            <a:pPr>
              <a:buNone/>
            </a:pPr>
            <a:r>
              <a:rPr lang="en-US" sz="4400" b="1" dirty="0" smtClean="0"/>
              <a:t>	Polyneuropathy is a specific term that refers to a generalized, relatively homogeneous process affecting many peripheral nerves, with the distal nerves usually affected most prominently.</a:t>
            </a:r>
          </a:p>
          <a:p>
            <a:pPr>
              <a:buNone/>
            </a:pPr>
            <a:endParaRPr lang="en-US" sz="4400" b="1" dirty="0" smtClean="0"/>
          </a:p>
          <a:p>
            <a:pPr>
              <a:buNone/>
            </a:pPr>
            <a:r>
              <a:rPr lang="en-US" sz="4400" b="1" dirty="0" smtClean="0"/>
              <a:t>	Neuropathy, which again is frequently used synonymously with peripheral neuropathy and/or polyneuropathy, can refer even more generally to disorders of the central and peripheral nervous system.</a:t>
            </a:r>
            <a:endParaRPr lang="en-US" sz="4400"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CTS"/>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828800" y="533399"/>
            <a:ext cx="4770240" cy="1143001"/>
          </a:xfrm>
        </p:spPr>
        <p:txBody>
          <a:bodyPr lIns="64291" tIns="32146" rIns="64291" bIns="32146">
            <a:normAutofit/>
          </a:bodyPr>
          <a:lstStyle/>
          <a:p>
            <a:pPr eaLnBrk="1" hangingPunct="1"/>
            <a:r>
              <a:rPr lang="en-US" sz="4400" u="sng" dirty="0" smtClean="0"/>
              <a:t>Treatment</a:t>
            </a:r>
          </a:p>
        </p:txBody>
      </p:sp>
      <p:sp>
        <p:nvSpPr>
          <p:cNvPr id="32771" name="Content Placeholder 2"/>
          <p:cNvSpPr>
            <a:spLocks noGrp="1"/>
          </p:cNvSpPr>
          <p:nvPr>
            <p:ph sz="quarter" idx="4294967295"/>
          </p:nvPr>
        </p:nvSpPr>
        <p:spPr>
          <a:xfrm>
            <a:off x="428625" y="1916534"/>
            <a:ext cx="8257729" cy="4392290"/>
          </a:xfrm>
        </p:spPr>
        <p:txBody>
          <a:bodyPr lIns="91435" tIns="45718" rIns="91435" bIns="45718"/>
          <a:lstStyle/>
          <a:p>
            <a:pPr eaLnBrk="1" hangingPunct="1">
              <a:buFont typeface="Arial" charset="0"/>
              <a:buChar char="•"/>
            </a:pPr>
            <a:r>
              <a:rPr lang="en-US" sz="3200" dirty="0" smtClean="0">
                <a:cs typeface="Times New Roman" pitchFamily="18" charset="0"/>
              </a:rPr>
              <a:t>Splinting – prevent wrist flexion</a:t>
            </a:r>
          </a:p>
          <a:p>
            <a:pPr eaLnBrk="1" hangingPunct="1">
              <a:buFont typeface="Tahoma" pitchFamily="34" charset="0"/>
              <a:buNone/>
            </a:pPr>
            <a:endParaRPr lang="en-US" sz="3200" dirty="0" smtClean="0">
              <a:cs typeface="Times New Roman" pitchFamily="18" charset="0"/>
            </a:endParaRPr>
          </a:p>
          <a:p>
            <a:pPr eaLnBrk="1" hangingPunct="1">
              <a:buFont typeface="Arial" charset="0"/>
              <a:buChar char="•"/>
            </a:pPr>
            <a:r>
              <a:rPr lang="en-US" sz="3200" dirty="0" smtClean="0">
                <a:cs typeface="Times New Roman" pitchFamily="18" charset="0"/>
              </a:rPr>
              <a:t>corticosteroid/anesthetic injection – give temporary relief</a:t>
            </a:r>
          </a:p>
          <a:p>
            <a:pPr eaLnBrk="1" hangingPunct="1">
              <a:buFont typeface="Tahoma" pitchFamily="34" charset="0"/>
              <a:buNone/>
            </a:pPr>
            <a:endParaRPr lang="en-US" sz="3200" dirty="0" smtClean="0">
              <a:cs typeface="Times New Roman" pitchFamily="18" charset="0"/>
            </a:endParaRPr>
          </a:p>
          <a:p>
            <a:pPr eaLnBrk="1" hangingPunct="1">
              <a:buFont typeface="Arial" charset="0"/>
              <a:buChar char="•"/>
            </a:pPr>
            <a:r>
              <a:rPr lang="en-US" sz="3200" dirty="0" smtClean="0">
                <a:cs typeface="Times New Roman" pitchFamily="18" charset="0"/>
              </a:rPr>
              <a:t> Surgical decompression</a:t>
            </a:r>
          </a:p>
          <a:p>
            <a:pPr eaLnBrk="1" hangingPunct="1">
              <a:buFont typeface="Arial" charset="0"/>
              <a:buChar char="•"/>
            </a:pPr>
            <a:endParaRPr lang="en-US" sz="3200" dirty="0" smtClean="0">
              <a:cs typeface="Times New Roman" pitchFamily="18" charset="0"/>
            </a:endParaRPr>
          </a:p>
          <a:p>
            <a:pPr eaLnBrk="1" hangingPunct="1">
              <a:buFont typeface="Arial" charset="0"/>
              <a:buChar char="•"/>
            </a:pPr>
            <a:endParaRPr lang="en-US" sz="3200" dirty="0" smtClean="0">
              <a:cs typeface="Times New Roman" pitchFamily="18" charset="0"/>
            </a:endParaRPr>
          </a:p>
          <a:p>
            <a:pPr eaLnBrk="1" hangingPunct="1">
              <a:buFont typeface="Wingdings 2" pitchFamily="18" charset="2"/>
              <a:buNone/>
            </a:pPr>
            <a:endParaRPr lang="en-US" sz="3200" dirty="0" smtClean="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33400" y="457200"/>
            <a:ext cx="3962400" cy="6172200"/>
            <a:chOff x="1834" y="210"/>
            <a:chExt cx="1883" cy="3606"/>
          </a:xfrm>
        </p:grpSpPr>
        <p:pic>
          <p:nvPicPr>
            <p:cNvPr id="121867" name="Picture 3" descr="Untitled-6"/>
            <p:cNvPicPr>
              <a:picLocks noChangeAspect="1" noChangeArrowheads="1"/>
            </p:cNvPicPr>
            <p:nvPr/>
          </p:nvPicPr>
          <p:blipFill>
            <a:blip r:embed="rId3" cstate="print">
              <a:lum contrast="36000"/>
            </a:blip>
            <a:srcRect/>
            <a:stretch>
              <a:fillRect/>
            </a:stretch>
          </p:blipFill>
          <p:spPr bwMode="auto">
            <a:xfrm>
              <a:off x="1834" y="210"/>
              <a:ext cx="1883" cy="3606"/>
            </a:xfrm>
            <a:prstGeom prst="rect">
              <a:avLst/>
            </a:prstGeom>
            <a:noFill/>
            <a:ln w="9525">
              <a:noFill/>
              <a:miter lim="800000"/>
              <a:headEnd/>
              <a:tailEnd/>
            </a:ln>
          </p:spPr>
        </p:pic>
        <p:sp>
          <p:nvSpPr>
            <p:cNvPr id="121868" name="Rectangle 4"/>
            <p:cNvSpPr>
              <a:spLocks noChangeArrowheads="1"/>
            </p:cNvSpPr>
            <p:nvPr/>
          </p:nvSpPr>
          <p:spPr bwMode="auto">
            <a:xfrm>
              <a:off x="2469" y="3249"/>
              <a:ext cx="1225" cy="544"/>
            </a:xfrm>
            <a:prstGeom prst="rect">
              <a:avLst/>
            </a:prstGeom>
            <a:solidFill>
              <a:schemeClr val="bg1"/>
            </a:solidFill>
            <a:ln w="9525">
              <a:noFill/>
              <a:miter lim="800000"/>
              <a:headEnd/>
              <a:tailEnd/>
            </a:ln>
          </p:spPr>
          <p:txBody>
            <a:bodyPr wrap="none" anchor="ctr"/>
            <a:lstStyle/>
            <a:p>
              <a:endParaRPr lang="en-US"/>
            </a:p>
          </p:txBody>
        </p:sp>
        <p:sp>
          <p:nvSpPr>
            <p:cNvPr id="121869" name="Rectangle 5"/>
            <p:cNvSpPr>
              <a:spLocks noChangeArrowheads="1"/>
            </p:cNvSpPr>
            <p:nvPr/>
          </p:nvSpPr>
          <p:spPr bwMode="auto">
            <a:xfrm>
              <a:off x="1834" y="255"/>
              <a:ext cx="545" cy="997"/>
            </a:xfrm>
            <a:prstGeom prst="rect">
              <a:avLst/>
            </a:prstGeom>
            <a:solidFill>
              <a:schemeClr val="bg1"/>
            </a:solidFill>
            <a:ln w="9525">
              <a:noFill/>
              <a:miter lim="800000"/>
              <a:headEnd/>
              <a:tailEnd/>
            </a:ln>
          </p:spPr>
          <p:txBody>
            <a:bodyPr wrap="none" anchor="ctr"/>
            <a:lstStyle/>
            <a:p>
              <a:endParaRPr lang="en-US"/>
            </a:p>
          </p:txBody>
        </p:sp>
      </p:grpSp>
      <p:sp>
        <p:nvSpPr>
          <p:cNvPr id="121859" name="Text Box 6"/>
          <p:cNvSpPr txBox="1">
            <a:spLocks noChangeArrowheads="1"/>
          </p:cNvSpPr>
          <p:nvPr/>
        </p:nvSpPr>
        <p:spPr bwMode="auto">
          <a:xfrm>
            <a:off x="4363156" y="928688"/>
            <a:ext cx="4560711" cy="366712"/>
          </a:xfrm>
          <a:prstGeom prst="rect">
            <a:avLst/>
          </a:prstGeom>
          <a:noFill/>
          <a:ln w="9525">
            <a:noFill/>
            <a:miter lim="800000"/>
            <a:headEnd/>
            <a:tailEnd/>
          </a:ln>
        </p:spPr>
        <p:txBody>
          <a:bodyPr>
            <a:spAutoFit/>
          </a:bodyPr>
          <a:lstStyle/>
          <a:p>
            <a:endParaRPr lang="en-US"/>
          </a:p>
        </p:txBody>
      </p:sp>
      <p:sp>
        <p:nvSpPr>
          <p:cNvPr id="121860" name="Text Box 7"/>
          <p:cNvSpPr txBox="1">
            <a:spLocks noChangeArrowheads="1"/>
          </p:cNvSpPr>
          <p:nvPr/>
        </p:nvSpPr>
        <p:spPr bwMode="auto">
          <a:xfrm>
            <a:off x="4876799" y="836613"/>
            <a:ext cx="4267201" cy="823912"/>
          </a:xfrm>
          <a:prstGeom prst="rect">
            <a:avLst/>
          </a:prstGeom>
          <a:noFill/>
          <a:ln w="9525">
            <a:noFill/>
            <a:miter lim="800000"/>
            <a:headEnd/>
            <a:tailEnd/>
          </a:ln>
        </p:spPr>
        <p:txBody>
          <a:bodyPr wrap="square">
            <a:spAutoFit/>
          </a:bodyPr>
          <a:lstStyle/>
          <a:p>
            <a:pPr>
              <a:spcBef>
                <a:spcPct val="50000"/>
              </a:spcBef>
            </a:pPr>
            <a:r>
              <a:rPr lang="en-US" sz="4800" b="1" u="sng" dirty="0" err="1">
                <a:solidFill>
                  <a:srgbClr val="FFC000"/>
                </a:solidFill>
              </a:rPr>
              <a:t>Ulnar</a:t>
            </a:r>
            <a:r>
              <a:rPr lang="en-US" sz="4800" b="1" u="sng" dirty="0">
                <a:solidFill>
                  <a:srgbClr val="FFC000"/>
                </a:solidFill>
              </a:rPr>
              <a:t> nerve</a:t>
            </a:r>
            <a:endParaRPr lang="th-TH" sz="4800" b="1" u="sng" dirty="0">
              <a:solidFill>
                <a:srgbClr val="FFC000"/>
              </a:solidFill>
            </a:endParaRPr>
          </a:p>
        </p:txBody>
      </p:sp>
      <p:sp>
        <p:nvSpPr>
          <p:cNvPr id="121861" name="Text Box 8"/>
          <p:cNvSpPr txBox="1">
            <a:spLocks noChangeArrowheads="1"/>
          </p:cNvSpPr>
          <p:nvPr/>
        </p:nvSpPr>
        <p:spPr bwMode="auto">
          <a:xfrm>
            <a:off x="5715000" y="3276601"/>
            <a:ext cx="2953456" cy="954107"/>
          </a:xfrm>
          <a:prstGeom prst="rect">
            <a:avLst/>
          </a:prstGeom>
          <a:noFill/>
          <a:ln w="9525">
            <a:noFill/>
            <a:miter lim="800000"/>
            <a:headEnd/>
            <a:tailEnd/>
          </a:ln>
        </p:spPr>
        <p:txBody>
          <a:bodyPr wrap="square">
            <a:spAutoFit/>
          </a:bodyPr>
          <a:lstStyle/>
          <a:p>
            <a:pPr>
              <a:spcBef>
                <a:spcPct val="50000"/>
              </a:spcBef>
            </a:pPr>
            <a:r>
              <a:rPr lang="en-US" sz="2800" b="1" dirty="0"/>
              <a:t>Lesion at </a:t>
            </a:r>
            <a:r>
              <a:rPr lang="en-US" sz="2800" b="1" dirty="0" err="1"/>
              <a:t>condylar</a:t>
            </a:r>
            <a:r>
              <a:rPr lang="en-US" sz="2800" b="1" dirty="0"/>
              <a:t> groove</a:t>
            </a:r>
            <a:endParaRPr lang="th-TH" sz="2800" b="1" dirty="0"/>
          </a:p>
        </p:txBody>
      </p:sp>
      <p:sp>
        <p:nvSpPr>
          <p:cNvPr id="121862" name="Text Box 9"/>
          <p:cNvSpPr txBox="1">
            <a:spLocks noChangeArrowheads="1"/>
          </p:cNvSpPr>
          <p:nvPr/>
        </p:nvSpPr>
        <p:spPr bwMode="auto">
          <a:xfrm>
            <a:off x="5638800" y="5661025"/>
            <a:ext cx="3124200" cy="954107"/>
          </a:xfrm>
          <a:prstGeom prst="rect">
            <a:avLst/>
          </a:prstGeom>
          <a:noFill/>
          <a:ln w="9525">
            <a:noFill/>
            <a:miter lim="800000"/>
            <a:headEnd/>
            <a:tailEnd/>
          </a:ln>
        </p:spPr>
        <p:txBody>
          <a:bodyPr wrap="square">
            <a:spAutoFit/>
          </a:bodyPr>
          <a:lstStyle/>
          <a:p>
            <a:pPr>
              <a:spcBef>
                <a:spcPct val="50000"/>
              </a:spcBef>
            </a:pPr>
            <a:r>
              <a:rPr lang="en-US" sz="2800" b="1" dirty="0"/>
              <a:t>Lesion at wrist and hand</a:t>
            </a:r>
            <a:endParaRPr lang="th-TH" sz="2800" b="1" dirty="0"/>
          </a:p>
        </p:txBody>
      </p:sp>
      <p:sp>
        <p:nvSpPr>
          <p:cNvPr id="121863" name="Line 10"/>
          <p:cNvSpPr>
            <a:spLocks noChangeShapeType="1"/>
          </p:cNvSpPr>
          <p:nvPr/>
        </p:nvSpPr>
        <p:spPr bwMode="auto">
          <a:xfrm flipH="1">
            <a:off x="2667000" y="3581400"/>
            <a:ext cx="2743200" cy="152400"/>
          </a:xfrm>
          <a:prstGeom prst="line">
            <a:avLst/>
          </a:prstGeom>
          <a:noFill/>
          <a:ln w="57150">
            <a:solidFill>
              <a:srgbClr val="FF0000"/>
            </a:solidFill>
            <a:round/>
            <a:headEnd/>
            <a:tailEnd type="triangle" w="med" len="med"/>
          </a:ln>
        </p:spPr>
        <p:txBody>
          <a:bodyPr/>
          <a:lstStyle/>
          <a:p>
            <a:endParaRPr lang="en-US"/>
          </a:p>
        </p:txBody>
      </p:sp>
      <p:sp>
        <p:nvSpPr>
          <p:cNvPr id="121864" name="Line 11"/>
          <p:cNvSpPr>
            <a:spLocks noChangeShapeType="1"/>
          </p:cNvSpPr>
          <p:nvPr/>
        </p:nvSpPr>
        <p:spPr bwMode="auto">
          <a:xfrm flipH="1" flipV="1">
            <a:off x="1752599" y="5714999"/>
            <a:ext cx="3467101" cy="161925"/>
          </a:xfrm>
          <a:prstGeom prst="line">
            <a:avLst/>
          </a:prstGeom>
          <a:noFill/>
          <a:ln w="38100">
            <a:solidFill>
              <a:srgbClr val="FF0000"/>
            </a:solidFill>
            <a:round/>
            <a:headEnd/>
            <a:tailEnd type="triangle" w="med" len="med"/>
          </a:ln>
        </p:spPr>
        <p:txBody>
          <a:bodyPr/>
          <a:lstStyle/>
          <a:p>
            <a:endParaRPr lang="en-US"/>
          </a:p>
        </p:txBody>
      </p:sp>
      <p:sp>
        <p:nvSpPr>
          <p:cNvPr id="121865" name="Line 12"/>
          <p:cNvSpPr>
            <a:spLocks noChangeShapeType="1"/>
          </p:cNvSpPr>
          <p:nvPr/>
        </p:nvSpPr>
        <p:spPr bwMode="auto">
          <a:xfrm flipH="1">
            <a:off x="1905000" y="4800600"/>
            <a:ext cx="3581400" cy="533400"/>
          </a:xfrm>
          <a:prstGeom prst="line">
            <a:avLst/>
          </a:prstGeom>
          <a:noFill/>
          <a:ln w="38100">
            <a:solidFill>
              <a:schemeClr val="accent2"/>
            </a:solidFill>
            <a:round/>
            <a:headEnd/>
            <a:tailEnd type="triangle" w="med" len="med"/>
          </a:ln>
        </p:spPr>
        <p:txBody>
          <a:bodyPr/>
          <a:lstStyle/>
          <a:p>
            <a:endParaRPr lang="en-US"/>
          </a:p>
        </p:txBody>
      </p:sp>
      <p:sp>
        <p:nvSpPr>
          <p:cNvPr id="121866" name="Text Box 13"/>
          <p:cNvSpPr txBox="1">
            <a:spLocks noChangeArrowheads="1"/>
          </p:cNvSpPr>
          <p:nvPr/>
        </p:nvSpPr>
        <p:spPr bwMode="auto">
          <a:xfrm>
            <a:off x="5791200" y="4648200"/>
            <a:ext cx="2971800" cy="523220"/>
          </a:xfrm>
          <a:prstGeom prst="rect">
            <a:avLst/>
          </a:prstGeom>
          <a:noFill/>
          <a:ln w="9525">
            <a:noFill/>
            <a:miter lim="800000"/>
            <a:headEnd/>
            <a:tailEnd/>
          </a:ln>
        </p:spPr>
        <p:txBody>
          <a:bodyPr wrap="square">
            <a:spAutoFit/>
          </a:bodyPr>
          <a:lstStyle/>
          <a:p>
            <a:pPr algn="l">
              <a:spcBef>
                <a:spcPct val="50000"/>
              </a:spcBef>
            </a:pPr>
            <a:r>
              <a:rPr lang="en-US" sz="2800" b="1" dirty="0" err="1"/>
              <a:t>Guyon’s</a:t>
            </a:r>
            <a:r>
              <a:rPr lang="en-US" sz="2800" b="1" dirty="0"/>
              <a:t> canal</a:t>
            </a:r>
            <a:endParaRPr lang="th-TH" sz="2800" b="1"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normAutofit/>
          </a:bodyPr>
          <a:lstStyle/>
          <a:p>
            <a:pPr eaLnBrk="1" hangingPunct="1"/>
            <a:r>
              <a:rPr lang="en-US" sz="4000" u="sng" dirty="0" err="1" smtClean="0">
                <a:solidFill>
                  <a:srgbClr val="FFC000"/>
                </a:solidFill>
              </a:rPr>
              <a:t>Ulnar</a:t>
            </a:r>
            <a:r>
              <a:rPr lang="en-US" sz="4000" u="sng" dirty="0" smtClean="0">
                <a:solidFill>
                  <a:srgbClr val="FFC000"/>
                </a:solidFill>
              </a:rPr>
              <a:t> nerve</a:t>
            </a:r>
            <a:endParaRPr lang="en-GB" sz="4000" u="sng" dirty="0" smtClean="0">
              <a:solidFill>
                <a:srgbClr val="FFC000"/>
              </a:solidFill>
            </a:endParaRPr>
          </a:p>
        </p:txBody>
      </p:sp>
      <p:sp>
        <p:nvSpPr>
          <p:cNvPr id="122883" name="Rectangle 3"/>
          <p:cNvSpPr>
            <a:spLocks noGrp="1" noChangeArrowheads="1"/>
          </p:cNvSpPr>
          <p:nvPr>
            <p:ph type="body" idx="1"/>
          </p:nvPr>
        </p:nvSpPr>
        <p:spPr>
          <a:xfrm>
            <a:off x="667456" y="1371601"/>
            <a:ext cx="7943144" cy="2438399"/>
          </a:xfrm>
        </p:spPr>
        <p:txBody>
          <a:bodyPr/>
          <a:lstStyle/>
          <a:p>
            <a:pPr eaLnBrk="1" hangingPunct="1">
              <a:buNone/>
            </a:pPr>
            <a:r>
              <a:rPr lang="en-US" b="1" dirty="0" smtClean="0"/>
              <a:t>At elbow  : 	</a:t>
            </a:r>
            <a:r>
              <a:rPr lang="en-US" b="1" dirty="0" err="1" smtClean="0"/>
              <a:t>Condylar</a:t>
            </a:r>
            <a:r>
              <a:rPr lang="en-US" b="1" dirty="0" smtClean="0"/>
              <a:t> groove or in </a:t>
            </a:r>
            <a:r>
              <a:rPr lang="en-US" b="1" dirty="0" err="1" smtClean="0"/>
              <a:t>cubital</a:t>
            </a:r>
            <a:r>
              <a:rPr lang="en-US" b="1" dirty="0" smtClean="0"/>
              <a:t> 			tunnel</a:t>
            </a:r>
          </a:p>
          <a:p>
            <a:pPr lvl="1" eaLnBrk="1" hangingPunct="1"/>
            <a:r>
              <a:rPr lang="en-US" sz="2800" b="1" dirty="0" smtClean="0"/>
              <a:t>Wasting </a:t>
            </a:r>
            <a:r>
              <a:rPr lang="en-US" sz="2800" b="1" dirty="0" err="1" smtClean="0"/>
              <a:t>hypothenar</a:t>
            </a:r>
            <a:r>
              <a:rPr lang="en-US" sz="2800" b="1" dirty="0" smtClean="0"/>
              <a:t> eminence and web space (1</a:t>
            </a:r>
            <a:r>
              <a:rPr lang="en-US" sz="2800" b="1" baseline="30000" dirty="0" smtClean="0"/>
              <a:t>st</a:t>
            </a:r>
            <a:r>
              <a:rPr lang="en-US" sz="2800" b="1" dirty="0" smtClean="0"/>
              <a:t> dorsal </a:t>
            </a:r>
            <a:r>
              <a:rPr lang="en-US" sz="2800" b="1" dirty="0" err="1" smtClean="0"/>
              <a:t>interossei</a:t>
            </a:r>
            <a:r>
              <a:rPr lang="en-US" sz="2800" b="1" dirty="0" smtClean="0"/>
              <a:t>)</a:t>
            </a:r>
          </a:p>
          <a:p>
            <a:pPr lvl="1" eaLnBrk="1" hangingPunct="1"/>
            <a:r>
              <a:rPr lang="en-US" sz="2800" b="1" dirty="0" smtClean="0"/>
              <a:t>Claw hand</a:t>
            </a:r>
            <a:endParaRPr lang="en-GB" sz="2800" b="1" dirty="0" smtClean="0"/>
          </a:p>
        </p:txBody>
      </p:sp>
      <p:pic>
        <p:nvPicPr>
          <p:cNvPr id="4" name="Picture 2" descr="Untitled-19"/>
          <p:cNvPicPr>
            <a:picLocks noChangeAspect="1" noChangeArrowheads="1"/>
          </p:cNvPicPr>
          <p:nvPr/>
        </p:nvPicPr>
        <p:blipFill>
          <a:blip r:embed="rId3" cstate="print"/>
          <a:srcRect l="983" t="3764" r="983" b="3322"/>
          <a:stretch>
            <a:fillRect/>
          </a:stretch>
        </p:blipFill>
        <p:spPr bwMode="auto">
          <a:xfrm>
            <a:off x="4876800" y="3848496"/>
            <a:ext cx="4026616" cy="3009504"/>
          </a:xfrm>
          <a:prstGeom prst="rect">
            <a:avLst/>
          </a:prstGeom>
          <a:noFill/>
          <a:ln w="9525">
            <a:noFill/>
            <a:miter lim="800000"/>
            <a:headEnd/>
            <a:tailEnd/>
          </a:ln>
        </p:spPr>
      </p:pic>
      <p:pic>
        <p:nvPicPr>
          <p:cNvPr id="5" name="Picture 2" descr="Untitled-21"/>
          <p:cNvPicPr>
            <a:picLocks noChangeAspect="1" noChangeArrowheads="1"/>
          </p:cNvPicPr>
          <p:nvPr/>
        </p:nvPicPr>
        <p:blipFill>
          <a:blip r:embed="rId4" cstate="print"/>
          <a:srcRect r="1875" b="15"/>
          <a:stretch>
            <a:fillRect/>
          </a:stretch>
        </p:blipFill>
        <p:spPr bwMode="auto">
          <a:xfrm>
            <a:off x="838200" y="3810000"/>
            <a:ext cx="3821458" cy="304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Untitled-21"/>
          <p:cNvPicPr>
            <a:picLocks noChangeAspect="1" noChangeArrowheads="1"/>
          </p:cNvPicPr>
          <p:nvPr/>
        </p:nvPicPr>
        <p:blipFill>
          <a:blip r:embed="rId2" cstate="print"/>
          <a:srcRect r="1875" b="15"/>
          <a:stretch>
            <a:fillRect/>
          </a:stretch>
        </p:blipFill>
        <p:spPr bwMode="auto">
          <a:xfrm>
            <a:off x="684390" y="260351"/>
            <a:ext cx="7559322" cy="602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87778" y="0"/>
            <a:ext cx="3519311" cy="6858000"/>
            <a:chOff x="1925" y="0"/>
            <a:chExt cx="2494" cy="4320"/>
          </a:xfrm>
        </p:grpSpPr>
        <p:pic>
          <p:nvPicPr>
            <p:cNvPr id="126988" name="Picture 3" descr="Untitled-5"/>
            <p:cNvPicPr>
              <a:picLocks noChangeAspect="1" noChangeArrowheads="1"/>
            </p:cNvPicPr>
            <p:nvPr/>
          </p:nvPicPr>
          <p:blipFill>
            <a:blip r:embed="rId3" cstate="print">
              <a:lum bright="6000" contrast="24000"/>
            </a:blip>
            <a:srcRect/>
            <a:stretch>
              <a:fillRect/>
            </a:stretch>
          </p:blipFill>
          <p:spPr bwMode="auto">
            <a:xfrm>
              <a:off x="1925" y="0"/>
              <a:ext cx="2494" cy="4320"/>
            </a:xfrm>
            <a:prstGeom prst="rect">
              <a:avLst/>
            </a:prstGeom>
            <a:noFill/>
            <a:ln w="9525">
              <a:noFill/>
              <a:miter lim="800000"/>
              <a:headEnd/>
              <a:tailEnd/>
            </a:ln>
          </p:spPr>
        </p:pic>
        <p:sp>
          <p:nvSpPr>
            <p:cNvPr id="126989" name="Rectangle 4"/>
            <p:cNvSpPr>
              <a:spLocks noChangeArrowheads="1"/>
            </p:cNvSpPr>
            <p:nvPr/>
          </p:nvSpPr>
          <p:spPr bwMode="auto">
            <a:xfrm>
              <a:off x="1925" y="2341"/>
              <a:ext cx="635" cy="1724"/>
            </a:xfrm>
            <a:prstGeom prst="rect">
              <a:avLst/>
            </a:prstGeom>
            <a:solidFill>
              <a:schemeClr val="bg1"/>
            </a:solidFill>
            <a:ln w="9525">
              <a:noFill/>
              <a:miter lim="800000"/>
              <a:headEnd/>
              <a:tailEnd/>
            </a:ln>
          </p:spPr>
          <p:txBody>
            <a:bodyPr wrap="none" anchor="ctr"/>
            <a:lstStyle/>
            <a:p>
              <a:endParaRPr lang="en-US"/>
            </a:p>
          </p:txBody>
        </p:sp>
        <p:sp>
          <p:nvSpPr>
            <p:cNvPr id="126990" name="Rectangle 5"/>
            <p:cNvSpPr>
              <a:spLocks noChangeArrowheads="1"/>
            </p:cNvSpPr>
            <p:nvPr/>
          </p:nvSpPr>
          <p:spPr bwMode="auto">
            <a:xfrm>
              <a:off x="3149" y="45"/>
              <a:ext cx="1225" cy="618"/>
            </a:xfrm>
            <a:prstGeom prst="rect">
              <a:avLst/>
            </a:prstGeom>
            <a:solidFill>
              <a:schemeClr val="bg1"/>
            </a:solidFill>
            <a:ln w="9525">
              <a:noFill/>
              <a:miter lim="800000"/>
              <a:headEnd/>
              <a:tailEnd/>
            </a:ln>
          </p:spPr>
          <p:txBody>
            <a:bodyPr wrap="none" anchor="ctr"/>
            <a:lstStyle/>
            <a:p>
              <a:endParaRPr lang="en-US" sz="2800">
                <a:solidFill>
                  <a:schemeClr val="bg1"/>
                </a:solidFill>
              </a:endParaRPr>
            </a:p>
          </p:txBody>
        </p:sp>
      </p:grpSp>
      <p:sp>
        <p:nvSpPr>
          <p:cNvPr id="126979" name="Text Box 6"/>
          <p:cNvSpPr txBox="1">
            <a:spLocks noChangeArrowheads="1"/>
          </p:cNvSpPr>
          <p:nvPr/>
        </p:nvSpPr>
        <p:spPr bwMode="auto">
          <a:xfrm>
            <a:off x="4700411" y="620713"/>
            <a:ext cx="4210756" cy="823912"/>
          </a:xfrm>
          <a:prstGeom prst="rect">
            <a:avLst/>
          </a:prstGeom>
          <a:noFill/>
          <a:ln w="9525">
            <a:noFill/>
            <a:miter lim="800000"/>
            <a:headEnd/>
            <a:tailEnd/>
          </a:ln>
        </p:spPr>
        <p:txBody>
          <a:bodyPr>
            <a:spAutoFit/>
          </a:bodyPr>
          <a:lstStyle/>
          <a:p>
            <a:pPr>
              <a:spcBef>
                <a:spcPct val="50000"/>
              </a:spcBef>
            </a:pPr>
            <a:r>
              <a:rPr lang="en-US" sz="4800" b="1">
                <a:solidFill>
                  <a:srgbClr val="FF3300"/>
                </a:solidFill>
              </a:rPr>
              <a:t>Radial nerve</a:t>
            </a:r>
            <a:endParaRPr lang="th-TH" sz="4800" b="1">
              <a:solidFill>
                <a:srgbClr val="FF3300"/>
              </a:solidFill>
            </a:endParaRPr>
          </a:p>
        </p:txBody>
      </p:sp>
      <p:sp>
        <p:nvSpPr>
          <p:cNvPr id="126980" name="Text Box 7"/>
          <p:cNvSpPr txBox="1">
            <a:spLocks noChangeArrowheads="1"/>
          </p:cNvSpPr>
          <p:nvPr/>
        </p:nvSpPr>
        <p:spPr bwMode="auto">
          <a:xfrm>
            <a:off x="4635501" y="2276476"/>
            <a:ext cx="3839633" cy="366713"/>
          </a:xfrm>
          <a:prstGeom prst="rect">
            <a:avLst/>
          </a:prstGeom>
          <a:noFill/>
          <a:ln w="9525">
            <a:noFill/>
            <a:miter lim="800000"/>
            <a:headEnd/>
            <a:tailEnd/>
          </a:ln>
        </p:spPr>
        <p:txBody>
          <a:bodyPr>
            <a:spAutoFit/>
          </a:bodyPr>
          <a:lstStyle/>
          <a:p>
            <a:pPr>
              <a:spcBef>
                <a:spcPct val="50000"/>
              </a:spcBef>
            </a:pPr>
            <a:endParaRPr lang="en-US"/>
          </a:p>
        </p:txBody>
      </p:sp>
      <p:sp>
        <p:nvSpPr>
          <p:cNvPr id="126981" name="Text Box 8"/>
          <p:cNvSpPr txBox="1">
            <a:spLocks noChangeArrowheads="1"/>
          </p:cNvSpPr>
          <p:nvPr/>
        </p:nvSpPr>
        <p:spPr bwMode="auto">
          <a:xfrm>
            <a:off x="5867400" y="2349500"/>
            <a:ext cx="2743200" cy="954107"/>
          </a:xfrm>
          <a:prstGeom prst="rect">
            <a:avLst/>
          </a:prstGeom>
          <a:noFill/>
          <a:ln w="9525">
            <a:noFill/>
            <a:miter lim="800000"/>
            <a:headEnd/>
            <a:tailEnd/>
          </a:ln>
        </p:spPr>
        <p:txBody>
          <a:bodyPr wrap="square">
            <a:spAutoFit/>
          </a:bodyPr>
          <a:lstStyle/>
          <a:p>
            <a:pPr>
              <a:spcBef>
                <a:spcPct val="50000"/>
              </a:spcBef>
            </a:pPr>
            <a:r>
              <a:rPr lang="en-US" sz="2800" b="1" dirty="0"/>
              <a:t>Saturday night palsy</a:t>
            </a:r>
            <a:endParaRPr lang="th-TH" sz="2800" b="1" dirty="0"/>
          </a:p>
        </p:txBody>
      </p:sp>
      <p:sp>
        <p:nvSpPr>
          <p:cNvPr id="126982" name="Text Box 9"/>
          <p:cNvSpPr txBox="1">
            <a:spLocks noChangeArrowheads="1"/>
          </p:cNvSpPr>
          <p:nvPr/>
        </p:nvSpPr>
        <p:spPr bwMode="auto">
          <a:xfrm>
            <a:off x="6019800" y="3581400"/>
            <a:ext cx="2819400" cy="1384995"/>
          </a:xfrm>
          <a:prstGeom prst="rect">
            <a:avLst/>
          </a:prstGeom>
          <a:noFill/>
          <a:ln w="9525">
            <a:noFill/>
            <a:miter lim="800000"/>
            <a:headEnd/>
            <a:tailEnd/>
          </a:ln>
        </p:spPr>
        <p:txBody>
          <a:bodyPr wrap="square">
            <a:spAutoFit/>
          </a:bodyPr>
          <a:lstStyle/>
          <a:p>
            <a:r>
              <a:rPr lang="en-US" sz="2800" b="1" dirty="0"/>
              <a:t>Posterior </a:t>
            </a:r>
            <a:r>
              <a:rPr lang="en-US" sz="2800" b="1" dirty="0" err="1"/>
              <a:t>interosseous</a:t>
            </a:r>
            <a:r>
              <a:rPr lang="en-US" sz="2800" b="1" dirty="0"/>
              <a:t> syndrome</a:t>
            </a:r>
            <a:endParaRPr lang="th-TH" sz="2800" b="1" dirty="0"/>
          </a:p>
        </p:txBody>
      </p:sp>
      <p:sp>
        <p:nvSpPr>
          <p:cNvPr id="126983" name="Line 10"/>
          <p:cNvSpPr>
            <a:spLocks noChangeShapeType="1"/>
          </p:cNvSpPr>
          <p:nvPr/>
        </p:nvSpPr>
        <p:spPr bwMode="auto">
          <a:xfrm flipH="1">
            <a:off x="3100212" y="2743200"/>
            <a:ext cx="2538588" cy="38100"/>
          </a:xfrm>
          <a:prstGeom prst="line">
            <a:avLst/>
          </a:prstGeom>
          <a:noFill/>
          <a:ln w="57150">
            <a:solidFill>
              <a:srgbClr val="FF0000"/>
            </a:solidFill>
            <a:round/>
            <a:headEnd/>
            <a:tailEnd type="triangle" w="med" len="med"/>
          </a:ln>
        </p:spPr>
        <p:txBody>
          <a:bodyPr/>
          <a:lstStyle/>
          <a:p>
            <a:endParaRPr lang="en-US"/>
          </a:p>
        </p:txBody>
      </p:sp>
      <p:sp>
        <p:nvSpPr>
          <p:cNvPr id="126984" name="Line 11"/>
          <p:cNvSpPr>
            <a:spLocks noChangeShapeType="1"/>
          </p:cNvSpPr>
          <p:nvPr/>
        </p:nvSpPr>
        <p:spPr bwMode="auto">
          <a:xfrm flipH="1" flipV="1">
            <a:off x="3355622" y="3860800"/>
            <a:ext cx="2435577" cy="406399"/>
          </a:xfrm>
          <a:prstGeom prst="line">
            <a:avLst/>
          </a:prstGeom>
          <a:noFill/>
          <a:ln w="57150">
            <a:solidFill>
              <a:srgbClr val="FF0000"/>
            </a:solidFill>
            <a:round/>
            <a:headEnd/>
            <a:tailEnd type="triangle" w="med" len="med"/>
          </a:ln>
        </p:spPr>
        <p:txBody>
          <a:bodyPr/>
          <a:lstStyle/>
          <a:p>
            <a:endParaRPr lang="en-US"/>
          </a:p>
        </p:txBody>
      </p:sp>
      <p:sp>
        <p:nvSpPr>
          <p:cNvPr id="126985" name="Line 12"/>
          <p:cNvSpPr>
            <a:spLocks noChangeShapeType="1"/>
          </p:cNvSpPr>
          <p:nvPr/>
        </p:nvSpPr>
        <p:spPr bwMode="auto">
          <a:xfrm flipH="1" flipV="1">
            <a:off x="3924299" y="5157788"/>
            <a:ext cx="2019300" cy="709612"/>
          </a:xfrm>
          <a:prstGeom prst="line">
            <a:avLst/>
          </a:prstGeom>
          <a:noFill/>
          <a:ln w="57150">
            <a:solidFill>
              <a:srgbClr val="FF3300"/>
            </a:solidFill>
            <a:round/>
            <a:headEnd/>
            <a:tailEnd type="triangle" w="med" len="med"/>
          </a:ln>
        </p:spPr>
        <p:txBody>
          <a:bodyPr/>
          <a:lstStyle/>
          <a:p>
            <a:endParaRPr lang="en-US"/>
          </a:p>
        </p:txBody>
      </p:sp>
      <p:sp>
        <p:nvSpPr>
          <p:cNvPr id="126986" name="Text Box 13"/>
          <p:cNvSpPr txBox="1">
            <a:spLocks noChangeArrowheads="1"/>
          </p:cNvSpPr>
          <p:nvPr/>
        </p:nvSpPr>
        <p:spPr bwMode="auto">
          <a:xfrm>
            <a:off x="5435600" y="5445126"/>
            <a:ext cx="2592212" cy="366713"/>
          </a:xfrm>
          <a:prstGeom prst="rect">
            <a:avLst/>
          </a:prstGeom>
          <a:noFill/>
          <a:ln w="9525">
            <a:noFill/>
            <a:miter lim="800000"/>
            <a:headEnd/>
            <a:tailEnd/>
          </a:ln>
        </p:spPr>
        <p:txBody>
          <a:bodyPr>
            <a:spAutoFit/>
          </a:bodyPr>
          <a:lstStyle/>
          <a:p>
            <a:pPr algn="l">
              <a:spcBef>
                <a:spcPct val="50000"/>
              </a:spcBef>
            </a:pPr>
            <a:endParaRPr lang="en-US">
              <a:latin typeface="Tahoma" pitchFamily="34" charset="0"/>
            </a:endParaRPr>
          </a:p>
        </p:txBody>
      </p:sp>
      <p:sp>
        <p:nvSpPr>
          <p:cNvPr id="709646" name="Rectangle 14"/>
          <p:cNvSpPr>
            <a:spLocks noChangeArrowheads="1"/>
          </p:cNvSpPr>
          <p:nvPr/>
        </p:nvSpPr>
        <p:spPr bwMode="auto">
          <a:xfrm>
            <a:off x="6096000" y="5453063"/>
            <a:ext cx="2508956" cy="830997"/>
          </a:xfrm>
          <a:prstGeom prst="rect">
            <a:avLst/>
          </a:prstGeom>
          <a:noFill/>
          <a:ln w="9525">
            <a:noFill/>
            <a:miter lim="800000"/>
            <a:headEnd/>
            <a:tailEnd/>
          </a:ln>
          <a:effectLst/>
        </p:spPr>
        <p:txBody>
          <a:bodyPr wrap="square">
            <a:spAutoFit/>
          </a:bodyPr>
          <a:lstStyle/>
          <a:p>
            <a:pPr algn="l">
              <a:defRPr/>
            </a:pPr>
            <a:r>
              <a:rPr lang="en-US" sz="2400" b="1" dirty="0" err="1">
                <a:latin typeface="Tahoma" pitchFamily="34" charset="0"/>
              </a:rPr>
              <a:t>Cheiralgia</a:t>
            </a:r>
            <a:r>
              <a:rPr lang="en-US" sz="2400" b="1" dirty="0">
                <a:latin typeface="Tahoma" pitchFamily="34" charset="0"/>
              </a:rPr>
              <a:t> </a:t>
            </a:r>
            <a:r>
              <a:rPr lang="en-US" sz="2400" b="1" dirty="0" err="1">
                <a:latin typeface="Tahoma" pitchFamily="34" charset="0"/>
              </a:rPr>
              <a:t>paresthetica</a:t>
            </a:r>
            <a:endParaRPr lang="th-TH" sz="2400" b="1" dirty="0">
              <a:latin typeface="Tahoma"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normAutofit/>
          </a:bodyPr>
          <a:lstStyle/>
          <a:p>
            <a:pPr algn="ctr" eaLnBrk="1" hangingPunct="1"/>
            <a:r>
              <a:rPr lang="en-US" sz="4400" u="sng" dirty="0" smtClean="0">
                <a:solidFill>
                  <a:srgbClr val="FFC000"/>
                </a:solidFill>
              </a:rPr>
              <a:t>Radial nerve</a:t>
            </a:r>
            <a:endParaRPr lang="en-GB" sz="4400" u="sng" dirty="0" smtClean="0">
              <a:solidFill>
                <a:srgbClr val="FFC000"/>
              </a:solidFill>
            </a:endParaRPr>
          </a:p>
        </p:txBody>
      </p:sp>
      <p:sp>
        <p:nvSpPr>
          <p:cNvPr id="128003" name="Rectangle 3"/>
          <p:cNvSpPr>
            <a:spLocks noGrp="1" noChangeArrowheads="1"/>
          </p:cNvSpPr>
          <p:nvPr>
            <p:ph type="body" idx="1"/>
          </p:nvPr>
        </p:nvSpPr>
        <p:spPr>
          <a:xfrm>
            <a:off x="468489" y="1412875"/>
            <a:ext cx="8142111" cy="5257800"/>
          </a:xfrm>
        </p:spPr>
        <p:txBody>
          <a:bodyPr/>
          <a:lstStyle/>
          <a:p>
            <a:pPr eaLnBrk="1" hangingPunct="1">
              <a:buFont typeface="Wingdings" pitchFamily="2" charset="2"/>
              <a:buChar char="q"/>
            </a:pPr>
            <a:r>
              <a:rPr lang="en-US" b="1" dirty="0" err="1" smtClean="0"/>
              <a:t>Axillary</a:t>
            </a:r>
            <a:r>
              <a:rPr lang="en-US" b="1" dirty="0" smtClean="0"/>
              <a:t> lesion : weak triceps and radial innervated muscles.</a:t>
            </a:r>
          </a:p>
          <a:p>
            <a:pPr eaLnBrk="1" hangingPunct="1">
              <a:buFont typeface="Wingdings" pitchFamily="2" charset="2"/>
              <a:buChar char="q"/>
            </a:pPr>
            <a:r>
              <a:rPr lang="en-US" b="1" dirty="0" smtClean="0"/>
              <a:t>Mid-upper arm lesion : ‘</a:t>
            </a:r>
            <a:r>
              <a:rPr lang="en-US" b="1" dirty="0" smtClean="0">
                <a:solidFill>
                  <a:srgbClr val="FF6699"/>
                </a:solidFill>
              </a:rPr>
              <a:t>Saturday night palsy</a:t>
            </a:r>
            <a:r>
              <a:rPr lang="en-US" b="1" dirty="0" smtClean="0"/>
              <a:t>’ (spiral groove or </a:t>
            </a:r>
            <a:r>
              <a:rPr lang="en-US" b="1" dirty="0" err="1" smtClean="0"/>
              <a:t>intermuscular</a:t>
            </a:r>
            <a:r>
              <a:rPr lang="en-US" b="1" dirty="0" smtClean="0"/>
              <a:t> septum) : wrist drop, normal triceps, variable motor and sensory deficit</a:t>
            </a:r>
          </a:p>
          <a:p>
            <a:pPr eaLnBrk="1" hangingPunct="1">
              <a:buFont typeface="Wingdings" pitchFamily="2" charset="2"/>
              <a:buChar char="q"/>
            </a:pPr>
            <a:r>
              <a:rPr lang="en-US" b="1" dirty="0" smtClean="0"/>
              <a:t>Posterior </a:t>
            </a:r>
            <a:r>
              <a:rPr lang="en-US" b="1" dirty="0" err="1" smtClean="0"/>
              <a:t>interosseous</a:t>
            </a:r>
            <a:r>
              <a:rPr lang="en-US" b="1" dirty="0" smtClean="0"/>
              <a:t> : weak extensor of thumb and other fingers, no sensory loss</a:t>
            </a:r>
          </a:p>
          <a:p>
            <a:pPr eaLnBrk="1" hangingPunct="1">
              <a:buFont typeface="Wingdings" pitchFamily="2" charset="2"/>
              <a:buChar char="q"/>
            </a:pPr>
            <a:r>
              <a:rPr lang="en-US" b="1" dirty="0" smtClean="0"/>
              <a:t>Superficial radial nerve : terminal </a:t>
            </a:r>
            <a:r>
              <a:rPr lang="en-US" b="1" dirty="0" err="1" smtClean="0"/>
              <a:t>cutaneous</a:t>
            </a:r>
            <a:r>
              <a:rPr lang="en-US" b="1" dirty="0" smtClean="0"/>
              <a:t> branch.</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Photo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713731" name="Line 3"/>
          <p:cNvSpPr>
            <a:spLocks noChangeShapeType="1"/>
          </p:cNvSpPr>
          <p:nvPr/>
        </p:nvSpPr>
        <p:spPr bwMode="auto">
          <a:xfrm flipV="1">
            <a:off x="3352800" y="2133600"/>
            <a:ext cx="3276600" cy="2133600"/>
          </a:xfrm>
          <a:prstGeom prst="line">
            <a:avLst/>
          </a:prstGeom>
          <a:noFill/>
          <a:ln w="76200">
            <a:solidFill>
              <a:srgbClr val="FF0000"/>
            </a:solidFill>
            <a:round/>
            <a:headEnd/>
            <a:tailEnd type="triangle" w="med" len="med"/>
          </a:ln>
        </p:spPr>
        <p:txBody>
          <a:bodyPr wrap="none" anchor="ctr"/>
          <a:lstStyle/>
          <a:p>
            <a:endParaRPr lang="en-US"/>
          </a:p>
        </p:txBody>
      </p:sp>
      <p:sp>
        <p:nvSpPr>
          <p:cNvPr id="130052" name="Text Box 4"/>
          <p:cNvSpPr txBox="1">
            <a:spLocks noChangeArrowheads="1"/>
          </p:cNvSpPr>
          <p:nvPr/>
        </p:nvSpPr>
        <p:spPr bwMode="auto">
          <a:xfrm>
            <a:off x="1691922" y="4437063"/>
            <a:ext cx="2374900" cy="646331"/>
          </a:xfrm>
          <a:prstGeom prst="rect">
            <a:avLst/>
          </a:prstGeom>
          <a:solidFill>
            <a:srgbClr val="FF0000"/>
          </a:solidFill>
          <a:ln w="38100">
            <a:solidFill>
              <a:schemeClr val="tx1"/>
            </a:solidFill>
            <a:miter lim="800000"/>
            <a:headEnd/>
            <a:tailEnd/>
          </a:ln>
        </p:spPr>
        <p:txBody>
          <a:bodyPr>
            <a:spAutoFit/>
          </a:bodyPr>
          <a:lstStyle/>
          <a:p>
            <a:pPr algn="l" eaLnBrk="0" hangingPunct="0">
              <a:spcBef>
                <a:spcPct val="50000"/>
              </a:spcBef>
            </a:pPr>
            <a:r>
              <a:rPr lang="en-US" sz="3600">
                <a:cs typeface="Arial" pitchFamily="34" charset="0"/>
              </a:rPr>
              <a:t>Wrist drop</a:t>
            </a:r>
            <a:endParaRPr lang="en-US" sz="440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3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73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0" y="838200"/>
            <a:ext cx="6096000" cy="1371600"/>
          </a:xfrm>
        </p:spPr>
        <p:txBody>
          <a:bodyPr>
            <a:normAutofit fontScale="90000"/>
          </a:bodyPr>
          <a:lstStyle/>
          <a:p>
            <a:pPr eaLnBrk="1" hangingPunct="1"/>
            <a:r>
              <a:rPr lang="en-US" sz="4000" u="sng" dirty="0" smtClean="0">
                <a:solidFill>
                  <a:srgbClr val="FFC000"/>
                </a:solidFill>
              </a:rPr>
              <a:t>Lateral femoral </a:t>
            </a:r>
            <a:r>
              <a:rPr lang="en-US" sz="4000" u="sng" dirty="0" err="1" smtClean="0">
                <a:solidFill>
                  <a:srgbClr val="FFC000"/>
                </a:solidFill>
              </a:rPr>
              <a:t>cutaneous</a:t>
            </a:r>
            <a:r>
              <a:rPr lang="en-US" sz="4000" u="sng" dirty="0" smtClean="0">
                <a:solidFill>
                  <a:srgbClr val="FFC000"/>
                </a:solidFill>
              </a:rPr>
              <a:t> </a:t>
            </a:r>
            <a:br>
              <a:rPr lang="en-US" sz="4000" u="sng" dirty="0" smtClean="0">
                <a:solidFill>
                  <a:srgbClr val="FFC000"/>
                </a:solidFill>
              </a:rPr>
            </a:br>
            <a:r>
              <a:rPr lang="en-US" sz="4000" u="sng" dirty="0" smtClean="0">
                <a:solidFill>
                  <a:srgbClr val="FFC000"/>
                </a:solidFill>
              </a:rPr>
              <a:t>nerve of thigh (L2 and L3)</a:t>
            </a:r>
            <a:endParaRPr lang="th-TH" sz="4000" u="sng" dirty="0" smtClean="0">
              <a:solidFill>
                <a:srgbClr val="FFC000"/>
              </a:solidFill>
            </a:endParaRPr>
          </a:p>
        </p:txBody>
      </p:sp>
      <p:sp>
        <p:nvSpPr>
          <p:cNvPr id="131075" name="Rectangle 3"/>
          <p:cNvSpPr>
            <a:spLocks noGrp="1" noChangeArrowheads="1"/>
          </p:cNvSpPr>
          <p:nvPr>
            <p:ph type="body" idx="1"/>
          </p:nvPr>
        </p:nvSpPr>
        <p:spPr>
          <a:xfrm>
            <a:off x="457200" y="2354263"/>
            <a:ext cx="8229600" cy="3771900"/>
          </a:xfrm>
        </p:spPr>
        <p:txBody>
          <a:bodyPr/>
          <a:lstStyle/>
          <a:p>
            <a:pPr eaLnBrk="1" hangingPunct="1"/>
            <a:r>
              <a:rPr lang="en-US" b="1" dirty="0" err="1" smtClean="0"/>
              <a:t>Meralgia</a:t>
            </a:r>
            <a:r>
              <a:rPr lang="en-US" b="1" dirty="0" smtClean="0"/>
              <a:t> </a:t>
            </a:r>
            <a:r>
              <a:rPr lang="en-US" b="1" dirty="0" err="1" smtClean="0"/>
              <a:t>paresthetica</a:t>
            </a:r>
            <a:endParaRPr lang="en-US" b="1" dirty="0" smtClean="0"/>
          </a:p>
          <a:p>
            <a:pPr eaLnBrk="1" hangingPunct="1"/>
            <a:r>
              <a:rPr lang="en-US" b="1" dirty="0" smtClean="0"/>
              <a:t>Pure sensory</a:t>
            </a:r>
            <a:endParaRPr lang="th-TH" b="1" dirty="0" smtClean="0"/>
          </a:p>
        </p:txBody>
      </p:sp>
      <p:pic>
        <p:nvPicPr>
          <p:cNvPr id="131076" name="Picture 4" descr="Untitled-2"/>
          <p:cNvPicPr>
            <a:picLocks noChangeAspect="1" noChangeArrowheads="1"/>
          </p:cNvPicPr>
          <p:nvPr/>
        </p:nvPicPr>
        <p:blipFill>
          <a:blip r:embed="rId3" cstate="print">
            <a:lum contrast="24000"/>
          </a:blip>
          <a:srcRect/>
          <a:stretch>
            <a:fillRect/>
          </a:stretch>
        </p:blipFill>
        <p:spPr bwMode="auto">
          <a:xfrm>
            <a:off x="6022622" y="762000"/>
            <a:ext cx="3121378" cy="5445125"/>
          </a:xfrm>
          <a:prstGeom prst="rect">
            <a:avLst/>
          </a:prstGeom>
          <a:noFill/>
          <a:ln w="9525">
            <a:noFill/>
            <a:miter lim="800000"/>
            <a:headEnd/>
            <a:tailEnd/>
          </a:ln>
        </p:spPr>
      </p:pic>
      <p:sp>
        <p:nvSpPr>
          <p:cNvPr id="131077" name="Line 5"/>
          <p:cNvSpPr>
            <a:spLocks noChangeShapeType="1"/>
          </p:cNvSpPr>
          <p:nvPr/>
        </p:nvSpPr>
        <p:spPr bwMode="auto">
          <a:xfrm>
            <a:off x="3708400" y="3357563"/>
            <a:ext cx="1943100" cy="1079500"/>
          </a:xfrm>
          <a:prstGeom prst="line">
            <a:avLst/>
          </a:prstGeom>
          <a:noFill/>
          <a:ln w="57150">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1619956" y="188914"/>
            <a:ext cx="6533444" cy="769441"/>
          </a:xfrm>
          <a:prstGeom prst="rect">
            <a:avLst/>
          </a:prstGeom>
          <a:noFill/>
          <a:ln w="9525">
            <a:noFill/>
            <a:miter lim="800000"/>
            <a:headEnd/>
            <a:tailEnd/>
          </a:ln>
        </p:spPr>
        <p:txBody>
          <a:bodyPr wrap="square">
            <a:spAutoFit/>
          </a:bodyPr>
          <a:lstStyle/>
          <a:p>
            <a:pPr>
              <a:spcBef>
                <a:spcPct val="50000"/>
              </a:spcBef>
            </a:pPr>
            <a:r>
              <a:rPr lang="en-US" sz="4400" b="1" u="sng" dirty="0">
                <a:solidFill>
                  <a:srgbClr val="FFC000"/>
                </a:solidFill>
              </a:rPr>
              <a:t>Femoral nerve (L2,3,4)</a:t>
            </a:r>
            <a:endParaRPr lang="th-TH" sz="4400" b="1" u="sng" dirty="0">
              <a:solidFill>
                <a:srgbClr val="FFC000"/>
              </a:solidFill>
            </a:endParaRPr>
          </a:p>
        </p:txBody>
      </p:sp>
      <p:pic>
        <p:nvPicPr>
          <p:cNvPr id="133123" name="Picture 3" descr="Untitled-3"/>
          <p:cNvPicPr>
            <a:picLocks noChangeAspect="1" noChangeArrowheads="1"/>
          </p:cNvPicPr>
          <p:nvPr/>
        </p:nvPicPr>
        <p:blipFill>
          <a:blip r:embed="rId3" cstate="print"/>
          <a:srcRect/>
          <a:stretch>
            <a:fillRect/>
          </a:stretch>
        </p:blipFill>
        <p:spPr bwMode="auto">
          <a:xfrm>
            <a:off x="1476023" y="981075"/>
            <a:ext cx="1505656" cy="5876925"/>
          </a:xfrm>
          <a:prstGeom prst="rect">
            <a:avLst/>
          </a:prstGeom>
          <a:noFill/>
          <a:ln w="9525">
            <a:noFill/>
            <a:miter lim="800000"/>
            <a:headEnd/>
            <a:tailEnd/>
          </a:ln>
        </p:spPr>
      </p:pic>
      <p:sp>
        <p:nvSpPr>
          <p:cNvPr id="133124" name="Text Box 4"/>
          <p:cNvSpPr txBox="1">
            <a:spLocks noChangeArrowheads="1"/>
          </p:cNvSpPr>
          <p:nvPr/>
        </p:nvSpPr>
        <p:spPr bwMode="auto">
          <a:xfrm>
            <a:off x="3276600" y="1341438"/>
            <a:ext cx="5867400" cy="5016758"/>
          </a:xfrm>
          <a:prstGeom prst="rect">
            <a:avLst/>
          </a:prstGeom>
          <a:noFill/>
          <a:ln w="9525">
            <a:noFill/>
            <a:miter lim="800000"/>
            <a:headEnd/>
            <a:tailEnd/>
          </a:ln>
        </p:spPr>
        <p:txBody>
          <a:bodyPr wrap="square">
            <a:spAutoFit/>
          </a:bodyPr>
          <a:lstStyle/>
          <a:p>
            <a:pPr algn="l">
              <a:buFont typeface="Wingdings" pitchFamily="2" charset="2"/>
              <a:buChar char="q"/>
            </a:pPr>
            <a:r>
              <a:rPr lang="en-US" sz="3200" dirty="0"/>
              <a:t> Mix </a:t>
            </a:r>
            <a:r>
              <a:rPr lang="en-US" sz="3200" dirty="0" err="1"/>
              <a:t>sensorimotor</a:t>
            </a:r>
            <a:endParaRPr lang="en-US" sz="3200" dirty="0"/>
          </a:p>
          <a:p>
            <a:pPr algn="l">
              <a:buFont typeface="Wingdings" pitchFamily="2" charset="2"/>
              <a:buChar char="q"/>
            </a:pPr>
            <a:r>
              <a:rPr lang="en-US" sz="3200" dirty="0"/>
              <a:t> Quadriceps </a:t>
            </a:r>
            <a:r>
              <a:rPr lang="en-US" sz="3200" dirty="0" err="1"/>
              <a:t>femoris</a:t>
            </a:r>
            <a:r>
              <a:rPr lang="en-US" sz="3200" dirty="0"/>
              <a:t> or knee </a:t>
            </a:r>
            <a:r>
              <a:rPr lang="en-US" sz="3200" dirty="0" smtClean="0"/>
              <a:t>	extensor</a:t>
            </a:r>
            <a:endParaRPr lang="en-US" sz="3200" dirty="0"/>
          </a:p>
          <a:p>
            <a:pPr algn="l">
              <a:buFont typeface="Wingdings" pitchFamily="2" charset="2"/>
              <a:buChar char="q"/>
            </a:pPr>
            <a:r>
              <a:rPr lang="en-US" sz="3200" dirty="0"/>
              <a:t> Weakness of hip flexor in </a:t>
            </a:r>
            <a:r>
              <a:rPr lang="en-US" sz="3200" dirty="0" smtClean="0"/>
              <a:t>	</a:t>
            </a:r>
            <a:r>
              <a:rPr lang="en-US" sz="3200" dirty="0" err="1" smtClean="0"/>
              <a:t>intraabdominal</a:t>
            </a:r>
            <a:r>
              <a:rPr lang="en-US" sz="3200" dirty="0" smtClean="0"/>
              <a:t> </a:t>
            </a:r>
            <a:r>
              <a:rPr lang="en-US" sz="3200" dirty="0"/>
              <a:t>lesion</a:t>
            </a:r>
          </a:p>
          <a:p>
            <a:pPr algn="l">
              <a:buFont typeface="Wingdings" pitchFamily="2" charset="2"/>
              <a:buChar char="q"/>
            </a:pPr>
            <a:r>
              <a:rPr lang="en-US" sz="3200" dirty="0"/>
              <a:t> Sensory deficit over </a:t>
            </a:r>
            <a:r>
              <a:rPr lang="en-US" sz="3200" dirty="0" smtClean="0"/>
              <a:t>	</a:t>
            </a:r>
            <a:r>
              <a:rPr lang="en-US" sz="3200" dirty="0" err="1" smtClean="0"/>
              <a:t>anteromedial</a:t>
            </a:r>
            <a:r>
              <a:rPr lang="en-US" sz="3200" dirty="0" smtClean="0"/>
              <a:t> </a:t>
            </a:r>
            <a:r>
              <a:rPr lang="en-US" sz="3200" dirty="0"/>
              <a:t>aspect of </a:t>
            </a:r>
            <a:r>
              <a:rPr lang="en-US" sz="3200" dirty="0" smtClean="0"/>
              <a:t>	thigh </a:t>
            </a:r>
            <a:r>
              <a:rPr lang="en-US" sz="3200" dirty="0"/>
              <a:t>and perhaps leg</a:t>
            </a:r>
          </a:p>
          <a:p>
            <a:pPr algn="l">
              <a:buFont typeface="Wingdings" pitchFamily="2" charset="2"/>
              <a:buChar char="q"/>
            </a:pPr>
            <a:r>
              <a:rPr lang="en-US" sz="3200" dirty="0"/>
              <a:t> Absent or diminished knee </a:t>
            </a:r>
            <a:r>
              <a:rPr lang="en-US" sz="3200" dirty="0" smtClean="0"/>
              <a:t>	jerk</a:t>
            </a:r>
            <a:endParaRPr lang="th-TH" sz="32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447800" y="413210"/>
            <a:ext cx="6477000" cy="625224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2269067" y="476250"/>
            <a:ext cx="4895145" cy="707886"/>
          </a:xfrm>
          <a:prstGeom prst="rect">
            <a:avLst/>
          </a:prstGeom>
          <a:noFill/>
          <a:ln w="9525">
            <a:noFill/>
            <a:miter lim="800000"/>
            <a:headEnd/>
            <a:tailEnd/>
          </a:ln>
        </p:spPr>
        <p:txBody>
          <a:bodyPr>
            <a:spAutoFit/>
          </a:bodyPr>
          <a:lstStyle/>
          <a:p>
            <a:pPr>
              <a:spcBef>
                <a:spcPct val="50000"/>
              </a:spcBef>
            </a:pPr>
            <a:r>
              <a:rPr lang="en-US" sz="4000" b="1" u="sng" dirty="0">
                <a:solidFill>
                  <a:srgbClr val="FFC000"/>
                </a:solidFill>
                <a:latin typeface="Tahoma" pitchFamily="34" charset="0"/>
              </a:rPr>
              <a:t>Femoral nerve</a:t>
            </a:r>
            <a:endParaRPr lang="th-TH" sz="4000" b="1" u="sng" dirty="0">
              <a:solidFill>
                <a:srgbClr val="FFC000"/>
              </a:solidFill>
              <a:latin typeface="Tahoma" pitchFamily="34" charset="0"/>
            </a:endParaRPr>
          </a:p>
        </p:txBody>
      </p:sp>
      <p:pic>
        <p:nvPicPr>
          <p:cNvPr id="132099" name="Picture 3" descr="รูปภาพ16"/>
          <p:cNvPicPr>
            <a:picLocks noChangeAspect="1" noChangeArrowheads="1"/>
          </p:cNvPicPr>
          <p:nvPr/>
        </p:nvPicPr>
        <p:blipFill>
          <a:blip r:embed="rId3" cstate="print"/>
          <a:srcRect/>
          <a:stretch>
            <a:fillRect/>
          </a:stretch>
        </p:blipFill>
        <p:spPr bwMode="auto">
          <a:xfrm>
            <a:off x="468490" y="1341438"/>
            <a:ext cx="3598333" cy="4611687"/>
          </a:xfrm>
          <a:prstGeom prst="rect">
            <a:avLst/>
          </a:prstGeom>
          <a:noFill/>
          <a:ln w="9525">
            <a:noFill/>
            <a:miter lim="800000"/>
            <a:headEnd/>
            <a:tailEnd/>
          </a:ln>
        </p:spPr>
      </p:pic>
      <p:pic>
        <p:nvPicPr>
          <p:cNvPr id="132100" name="Picture 4" descr="รูปภาพ17"/>
          <p:cNvPicPr>
            <a:picLocks noChangeAspect="1" noChangeArrowheads="1"/>
          </p:cNvPicPr>
          <p:nvPr/>
        </p:nvPicPr>
        <p:blipFill>
          <a:blip r:embed="rId4" cstate="print"/>
          <a:srcRect/>
          <a:stretch>
            <a:fillRect/>
          </a:stretch>
        </p:blipFill>
        <p:spPr bwMode="auto">
          <a:xfrm>
            <a:off x="4700412" y="1916114"/>
            <a:ext cx="3599744" cy="3887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Untitled-7"/>
          <p:cNvPicPr>
            <a:picLocks noChangeAspect="1" noChangeArrowheads="1"/>
          </p:cNvPicPr>
          <p:nvPr/>
        </p:nvPicPr>
        <p:blipFill>
          <a:blip r:embed="rId2" cstate="print"/>
          <a:srcRect r="53581"/>
          <a:stretch>
            <a:fillRect/>
          </a:stretch>
        </p:blipFill>
        <p:spPr bwMode="auto">
          <a:xfrm>
            <a:off x="283634" y="476250"/>
            <a:ext cx="3794477" cy="6076950"/>
          </a:xfrm>
          <a:prstGeom prst="rect">
            <a:avLst/>
          </a:prstGeom>
          <a:noFill/>
          <a:ln w="9525">
            <a:noFill/>
            <a:miter lim="800000"/>
            <a:headEnd/>
            <a:tailEnd/>
          </a:ln>
        </p:spPr>
      </p:pic>
      <p:sp>
        <p:nvSpPr>
          <p:cNvPr id="135171" name="Text Box 3"/>
          <p:cNvSpPr txBox="1">
            <a:spLocks noChangeArrowheads="1"/>
          </p:cNvSpPr>
          <p:nvPr/>
        </p:nvSpPr>
        <p:spPr bwMode="auto">
          <a:xfrm>
            <a:off x="3505200" y="4800600"/>
            <a:ext cx="1920523" cy="519113"/>
          </a:xfrm>
          <a:prstGeom prst="rect">
            <a:avLst/>
          </a:prstGeom>
          <a:noFill/>
          <a:ln w="9525">
            <a:noFill/>
            <a:miter lim="800000"/>
            <a:headEnd/>
            <a:tailEnd/>
          </a:ln>
        </p:spPr>
        <p:txBody>
          <a:bodyPr>
            <a:spAutoFit/>
          </a:bodyPr>
          <a:lstStyle/>
          <a:p>
            <a:pPr>
              <a:spcBef>
                <a:spcPct val="50000"/>
              </a:spcBef>
            </a:pPr>
            <a:r>
              <a:rPr lang="en-US" sz="2800" b="1" dirty="0">
                <a:solidFill>
                  <a:srgbClr val="00FFFF"/>
                </a:solidFill>
              </a:rPr>
              <a:t>Sciatic</a:t>
            </a:r>
            <a:endParaRPr lang="th-TH" sz="2800" b="1" dirty="0">
              <a:solidFill>
                <a:srgbClr val="00FFFF"/>
              </a:solidFill>
            </a:endParaRPr>
          </a:p>
        </p:txBody>
      </p:sp>
      <p:sp>
        <p:nvSpPr>
          <p:cNvPr id="135172" name="Line 4"/>
          <p:cNvSpPr>
            <a:spLocks noChangeShapeType="1"/>
          </p:cNvSpPr>
          <p:nvPr/>
        </p:nvSpPr>
        <p:spPr bwMode="auto">
          <a:xfrm flipH="1" flipV="1">
            <a:off x="2204156" y="3933824"/>
            <a:ext cx="1301044" cy="790575"/>
          </a:xfrm>
          <a:prstGeom prst="line">
            <a:avLst/>
          </a:prstGeom>
          <a:noFill/>
          <a:ln w="38100">
            <a:solidFill>
              <a:srgbClr val="00FFFF"/>
            </a:solidFill>
            <a:round/>
            <a:headEnd/>
            <a:tailEnd type="triangle" w="med" len="med"/>
          </a:ln>
        </p:spPr>
        <p:txBody>
          <a:bodyPr/>
          <a:lstStyle/>
          <a:p>
            <a:endParaRPr lang="en-US"/>
          </a:p>
        </p:txBody>
      </p:sp>
      <p:sp>
        <p:nvSpPr>
          <p:cNvPr id="135173" name="Rectangle 10"/>
          <p:cNvSpPr>
            <a:spLocks noChangeArrowheads="1"/>
          </p:cNvSpPr>
          <p:nvPr/>
        </p:nvSpPr>
        <p:spPr bwMode="auto">
          <a:xfrm>
            <a:off x="4251678" y="981076"/>
            <a:ext cx="4696178" cy="769441"/>
          </a:xfrm>
          <a:prstGeom prst="rect">
            <a:avLst/>
          </a:prstGeom>
          <a:noFill/>
          <a:ln w="9525">
            <a:noFill/>
            <a:miter lim="800000"/>
            <a:headEnd/>
            <a:tailEnd/>
          </a:ln>
        </p:spPr>
        <p:txBody>
          <a:bodyPr>
            <a:spAutoFit/>
          </a:bodyPr>
          <a:lstStyle/>
          <a:p>
            <a:r>
              <a:rPr lang="en-US" sz="4400" dirty="0">
                <a:solidFill>
                  <a:srgbClr val="FFC000"/>
                </a:solidFill>
              </a:rPr>
              <a:t>Sciatic nerve</a:t>
            </a:r>
            <a:endParaRPr lang="th-TH" sz="4400" dirty="0">
              <a:solidFill>
                <a:srgbClr val="FFC000"/>
              </a:solidFill>
            </a:endParaRPr>
          </a:p>
        </p:txBody>
      </p:sp>
      <p:sp>
        <p:nvSpPr>
          <p:cNvPr id="135174" name="Rectangle 12"/>
          <p:cNvSpPr>
            <a:spLocks noChangeArrowheads="1"/>
          </p:cNvSpPr>
          <p:nvPr/>
        </p:nvSpPr>
        <p:spPr bwMode="auto">
          <a:xfrm>
            <a:off x="5084234" y="2060575"/>
            <a:ext cx="1889477" cy="641350"/>
          </a:xfrm>
          <a:prstGeom prst="rect">
            <a:avLst/>
          </a:prstGeom>
          <a:noFill/>
          <a:ln w="9525">
            <a:noFill/>
            <a:miter lim="800000"/>
            <a:headEnd/>
            <a:tailEnd/>
          </a:ln>
        </p:spPr>
        <p:txBody>
          <a:bodyPr>
            <a:spAutoFit/>
          </a:bodyPr>
          <a:lstStyle/>
          <a:p>
            <a:r>
              <a:rPr lang="en-US" sz="3600" b="1" dirty="0"/>
              <a:t>L4-S3</a:t>
            </a:r>
            <a:endParaRPr lang="th-TH" sz="3600" b="1"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457200" y="762000"/>
            <a:ext cx="7086600" cy="655638"/>
          </a:xfrm>
        </p:spPr>
        <p:txBody>
          <a:bodyPr>
            <a:noAutofit/>
          </a:bodyPr>
          <a:lstStyle/>
          <a:p>
            <a:pPr algn="ctr" eaLnBrk="1" hangingPunct="1"/>
            <a:r>
              <a:rPr lang="en-US" sz="4400" u="sng" dirty="0" smtClean="0">
                <a:solidFill>
                  <a:srgbClr val="FFC000"/>
                </a:solidFill>
              </a:rPr>
              <a:t>Sciatic nerve</a:t>
            </a:r>
            <a:endParaRPr lang="th-TH" sz="4400" u="sng" dirty="0" smtClean="0">
              <a:solidFill>
                <a:srgbClr val="FFC000"/>
              </a:solidFill>
            </a:endParaRPr>
          </a:p>
        </p:txBody>
      </p:sp>
      <p:sp>
        <p:nvSpPr>
          <p:cNvPr id="136195" name="Rectangle 3"/>
          <p:cNvSpPr>
            <a:spLocks noGrp="1" noChangeArrowheads="1"/>
          </p:cNvSpPr>
          <p:nvPr>
            <p:ph type="body" idx="1"/>
          </p:nvPr>
        </p:nvSpPr>
        <p:spPr>
          <a:xfrm>
            <a:off x="762000" y="1524000"/>
            <a:ext cx="7924800" cy="4785360"/>
          </a:xfrm>
        </p:spPr>
        <p:txBody>
          <a:bodyPr/>
          <a:lstStyle/>
          <a:p>
            <a:r>
              <a:rPr lang="en-US" sz="3200" b="1" dirty="0" smtClean="0"/>
              <a:t>Composed of 2 main nerves of leg : common </a:t>
            </a:r>
            <a:r>
              <a:rPr lang="en-US" sz="3200" b="1" dirty="0" err="1" smtClean="0"/>
              <a:t>peroneal</a:t>
            </a:r>
            <a:r>
              <a:rPr lang="en-US" sz="3200" b="1" dirty="0" smtClean="0"/>
              <a:t> and </a:t>
            </a:r>
            <a:r>
              <a:rPr lang="en-US" sz="3200" b="1" dirty="0" err="1" smtClean="0"/>
              <a:t>tibial</a:t>
            </a:r>
            <a:r>
              <a:rPr lang="en-US" sz="3200" b="1" dirty="0" smtClean="0"/>
              <a:t> nerve</a:t>
            </a:r>
          </a:p>
          <a:p>
            <a:pPr eaLnBrk="1" hangingPunct="1"/>
            <a:r>
              <a:rPr lang="en-US" sz="3200" b="1" dirty="0" smtClean="0"/>
              <a:t>Paralysis of all muscles below knee plus hamstrings and for high lesion, external rotators of thigh</a:t>
            </a:r>
          </a:p>
          <a:p>
            <a:pPr eaLnBrk="1" hangingPunct="1"/>
            <a:r>
              <a:rPr lang="en-US" sz="3200" b="1" dirty="0" smtClean="0"/>
              <a:t>Sensory loss below knee except </a:t>
            </a:r>
            <a:r>
              <a:rPr lang="en-US" sz="3200" b="1" dirty="0" err="1" smtClean="0"/>
              <a:t>anteromedial</a:t>
            </a:r>
            <a:r>
              <a:rPr lang="en-US" sz="3200" b="1" dirty="0" smtClean="0"/>
              <a:t> aspect of leg and foot</a:t>
            </a:r>
          </a:p>
          <a:p>
            <a:pPr eaLnBrk="1" hangingPunct="1"/>
            <a:endParaRPr lang="th-TH" dirty="0" smtClean="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900289" y="333375"/>
            <a:ext cx="7762523" cy="762000"/>
          </a:xfrm>
          <a:prstGeom prst="rect">
            <a:avLst/>
          </a:prstGeom>
          <a:noFill/>
          <a:ln w="9525">
            <a:noFill/>
            <a:miter lim="800000"/>
            <a:headEnd/>
            <a:tailEnd/>
          </a:ln>
        </p:spPr>
        <p:txBody>
          <a:bodyPr>
            <a:spAutoFit/>
          </a:bodyPr>
          <a:lstStyle/>
          <a:p>
            <a:r>
              <a:rPr lang="en-US" sz="4400" b="1" u="sng" dirty="0">
                <a:solidFill>
                  <a:srgbClr val="FFC000"/>
                </a:solidFill>
              </a:rPr>
              <a:t>Common </a:t>
            </a:r>
            <a:r>
              <a:rPr lang="en-US" sz="4400" b="1" u="sng" dirty="0" err="1">
                <a:solidFill>
                  <a:srgbClr val="FFC000"/>
                </a:solidFill>
              </a:rPr>
              <a:t>peroneal</a:t>
            </a:r>
            <a:r>
              <a:rPr lang="en-US" sz="4400" b="1" u="sng" dirty="0">
                <a:solidFill>
                  <a:srgbClr val="FFC000"/>
                </a:solidFill>
              </a:rPr>
              <a:t> nerve</a:t>
            </a:r>
            <a:endParaRPr lang="th-TH" sz="4400" b="1" u="sng" dirty="0">
              <a:solidFill>
                <a:srgbClr val="FFC000"/>
              </a:solidFill>
            </a:endParaRPr>
          </a:p>
        </p:txBody>
      </p:sp>
      <p:pic>
        <p:nvPicPr>
          <p:cNvPr id="137219" name="Picture 3" descr="peroneal nerve"/>
          <p:cNvPicPr>
            <a:picLocks noChangeAspect="1" noChangeArrowheads="1"/>
          </p:cNvPicPr>
          <p:nvPr/>
        </p:nvPicPr>
        <p:blipFill>
          <a:blip r:embed="rId3" cstate="print">
            <a:lum bright="-12000" contrast="12000"/>
          </a:blip>
          <a:srcRect l="-2400" r="33351"/>
          <a:stretch>
            <a:fillRect/>
          </a:stretch>
        </p:blipFill>
        <p:spPr bwMode="auto">
          <a:xfrm>
            <a:off x="475544" y="1268414"/>
            <a:ext cx="3791655" cy="5373687"/>
          </a:xfrm>
          <a:prstGeom prst="rect">
            <a:avLst/>
          </a:prstGeom>
          <a:noFill/>
          <a:ln w="9525">
            <a:noFill/>
            <a:miter lim="800000"/>
            <a:headEnd/>
            <a:tailEnd/>
          </a:ln>
        </p:spPr>
      </p:pic>
      <p:sp>
        <p:nvSpPr>
          <p:cNvPr id="727044" name="Text Box 4"/>
          <p:cNvSpPr txBox="1">
            <a:spLocks noChangeArrowheads="1"/>
          </p:cNvSpPr>
          <p:nvPr/>
        </p:nvSpPr>
        <p:spPr bwMode="auto">
          <a:xfrm>
            <a:off x="4428066" y="1143000"/>
            <a:ext cx="4715934" cy="5447645"/>
          </a:xfrm>
          <a:prstGeom prst="rect">
            <a:avLst/>
          </a:prstGeom>
          <a:noFill/>
          <a:ln w="9525">
            <a:noFill/>
            <a:miter lim="800000"/>
            <a:headEnd/>
            <a:tailEnd/>
          </a:ln>
          <a:effectLst/>
        </p:spPr>
        <p:txBody>
          <a:bodyPr wrap="square">
            <a:spAutoFit/>
          </a:bodyPr>
          <a:lstStyle/>
          <a:p>
            <a:pPr algn="l">
              <a:buFont typeface="Wingdings" pitchFamily="2" charset="2"/>
              <a:buChar char="q"/>
              <a:defRPr/>
            </a:pPr>
            <a:r>
              <a:rPr lang="en-US" sz="2800" dirty="0"/>
              <a:t> </a:t>
            </a:r>
            <a:r>
              <a:rPr lang="en-US" sz="3200" b="1" dirty="0"/>
              <a:t>Foot-drop</a:t>
            </a:r>
          </a:p>
          <a:p>
            <a:pPr algn="l">
              <a:buFont typeface="Wingdings" pitchFamily="2" charset="2"/>
              <a:buChar char="q"/>
              <a:defRPr/>
            </a:pPr>
            <a:endParaRPr lang="en-US" sz="1400" b="1" dirty="0"/>
          </a:p>
          <a:p>
            <a:pPr algn="l">
              <a:buFont typeface="Wingdings" pitchFamily="2" charset="2"/>
              <a:buChar char="q"/>
              <a:defRPr/>
            </a:pPr>
            <a:r>
              <a:rPr lang="en-US" sz="3200" b="1" dirty="0"/>
              <a:t> Paralysis of anterior </a:t>
            </a:r>
            <a:r>
              <a:rPr lang="en-US" sz="3200" b="1" dirty="0" smtClean="0"/>
              <a:t>	and lateral 	compartment </a:t>
            </a:r>
            <a:r>
              <a:rPr lang="en-US" sz="3200" b="1" dirty="0"/>
              <a:t>of </a:t>
            </a:r>
            <a:r>
              <a:rPr lang="en-US" sz="3200" b="1" dirty="0" smtClean="0"/>
              <a:t>	leg</a:t>
            </a:r>
            <a:endParaRPr lang="en-US" sz="3200" b="1" dirty="0"/>
          </a:p>
          <a:p>
            <a:pPr algn="l">
              <a:buFont typeface="Wingdings" pitchFamily="2" charset="2"/>
              <a:buChar char="q"/>
              <a:defRPr/>
            </a:pPr>
            <a:endParaRPr lang="en-US" sz="1400" b="1" dirty="0" smtClean="0"/>
          </a:p>
          <a:p>
            <a:pPr algn="l">
              <a:buFont typeface="Wingdings" pitchFamily="2" charset="2"/>
              <a:buChar char="q"/>
              <a:defRPr/>
            </a:pPr>
            <a:r>
              <a:rPr lang="en-US" sz="3200" b="1" dirty="0" smtClean="0"/>
              <a:t> Sensory loss over 	dorsum of foot 	and toes and 	</a:t>
            </a:r>
            <a:r>
              <a:rPr lang="en-US" sz="3200" b="1" dirty="0" err="1" smtClean="0"/>
              <a:t>anterolateral</a:t>
            </a:r>
            <a:r>
              <a:rPr lang="en-US" sz="3200" b="1" dirty="0" smtClean="0"/>
              <a:t> 	aspect of leg</a:t>
            </a:r>
            <a:endParaRPr lang="en-US" sz="3200" b="1" dirty="0"/>
          </a:p>
        </p:txBody>
      </p:sp>
      <p:sp>
        <p:nvSpPr>
          <p:cNvPr id="137221" name="Rectangle 5"/>
          <p:cNvSpPr>
            <a:spLocks noChangeArrowheads="1"/>
          </p:cNvSpPr>
          <p:nvPr/>
        </p:nvSpPr>
        <p:spPr bwMode="auto">
          <a:xfrm>
            <a:off x="667456" y="2276475"/>
            <a:ext cx="1408289" cy="647700"/>
          </a:xfrm>
          <a:prstGeom prst="rect">
            <a:avLst/>
          </a:prstGeom>
          <a:noFill/>
          <a:ln w="57150">
            <a:solidFill>
              <a:srgbClr val="FF3300"/>
            </a:solidFill>
            <a:miter lim="800000"/>
            <a:headEnd/>
            <a:tailEnd/>
          </a:ln>
        </p:spPr>
        <p:txBody>
          <a:bodyPr wrap="none" anchor="ctr"/>
          <a:lstStyle/>
          <a:p>
            <a:endParaRPr lang="en-US">
              <a:solidFill>
                <a:srgbClr val="FF3300"/>
              </a:solidFill>
            </a:endParaRPr>
          </a:p>
        </p:txBody>
      </p:sp>
      <p:sp>
        <p:nvSpPr>
          <p:cNvPr id="137222" name="Line 6"/>
          <p:cNvSpPr>
            <a:spLocks noChangeShapeType="1"/>
          </p:cNvSpPr>
          <p:nvPr/>
        </p:nvSpPr>
        <p:spPr bwMode="auto">
          <a:xfrm flipV="1">
            <a:off x="2075745" y="2565400"/>
            <a:ext cx="704144" cy="0"/>
          </a:xfrm>
          <a:prstGeom prst="line">
            <a:avLst/>
          </a:prstGeom>
          <a:noFill/>
          <a:ln w="57150">
            <a:solidFill>
              <a:srgbClr val="FF33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5562600" y="1447800"/>
            <a:ext cx="3352800" cy="769441"/>
          </a:xfrm>
          <a:prstGeom prst="rect">
            <a:avLst/>
          </a:prstGeom>
          <a:noFill/>
          <a:ln w="9525">
            <a:noFill/>
            <a:miter lim="800000"/>
            <a:headEnd/>
            <a:tailEnd/>
          </a:ln>
        </p:spPr>
        <p:txBody>
          <a:bodyPr wrap="square">
            <a:spAutoFit/>
          </a:bodyPr>
          <a:lstStyle/>
          <a:p>
            <a:pPr>
              <a:spcBef>
                <a:spcPct val="50000"/>
              </a:spcBef>
            </a:pPr>
            <a:r>
              <a:rPr lang="en-US" sz="4400" b="1" u="sng" dirty="0">
                <a:solidFill>
                  <a:srgbClr val="FFC000"/>
                </a:solidFill>
              </a:rPr>
              <a:t>Tibial nerve</a:t>
            </a:r>
            <a:endParaRPr lang="th-TH" sz="4400" b="1" u="sng" dirty="0">
              <a:solidFill>
                <a:srgbClr val="FFC000"/>
              </a:solidFill>
            </a:endParaRPr>
          </a:p>
        </p:txBody>
      </p:sp>
      <p:pic>
        <p:nvPicPr>
          <p:cNvPr id="139267" name="Picture 3" descr="sciatic n"/>
          <p:cNvPicPr>
            <a:picLocks noChangeAspect="1" noChangeArrowheads="1"/>
          </p:cNvPicPr>
          <p:nvPr/>
        </p:nvPicPr>
        <p:blipFill>
          <a:blip r:embed="rId3" cstate="print"/>
          <a:srcRect l="7881" r="2316"/>
          <a:stretch>
            <a:fillRect/>
          </a:stretch>
        </p:blipFill>
        <p:spPr bwMode="auto">
          <a:xfrm>
            <a:off x="667456" y="260350"/>
            <a:ext cx="4737100" cy="6597650"/>
          </a:xfrm>
          <a:prstGeom prst="rect">
            <a:avLst/>
          </a:prstGeom>
          <a:noFill/>
          <a:ln w="9525">
            <a:noFill/>
            <a:miter lim="800000"/>
            <a:headEnd/>
            <a:tailEnd/>
          </a:ln>
        </p:spPr>
      </p:pic>
      <p:sp>
        <p:nvSpPr>
          <p:cNvPr id="139268" name="Rectangle 4"/>
          <p:cNvSpPr>
            <a:spLocks noChangeArrowheads="1"/>
          </p:cNvSpPr>
          <p:nvPr/>
        </p:nvSpPr>
        <p:spPr bwMode="auto">
          <a:xfrm>
            <a:off x="795867" y="6165850"/>
            <a:ext cx="1216378" cy="431800"/>
          </a:xfrm>
          <a:prstGeom prst="rect">
            <a:avLst/>
          </a:prstGeom>
          <a:noFill/>
          <a:ln w="57150">
            <a:solidFill>
              <a:srgbClr val="FF3300"/>
            </a:solidFill>
            <a:miter lim="800000"/>
            <a:headEnd/>
            <a:tailEnd/>
          </a:ln>
        </p:spPr>
        <p:txBody>
          <a:bodyPr wrap="none" anchor="ctr"/>
          <a:lstStyle/>
          <a:p>
            <a:endParaRPr lang="en-US"/>
          </a:p>
        </p:txBody>
      </p:sp>
      <p:sp>
        <p:nvSpPr>
          <p:cNvPr id="139269" name="Rectangle 5"/>
          <p:cNvSpPr>
            <a:spLocks noChangeArrowheads="1"/>
          </p:cNvSpPr>
          <p:nvPr/>
        </p:nvSpPr>
        <p:spPr bwMode="auto">
          <a:xfrm>
            <a:off x="3675945" y="5876926"/>
            <a:ext cx="1855611" cy="360363"/>
          </a:xfrm>
          <a:prstGeom prst="rect">
            <a:avLst/>
          </a:prstGeom>
          <a:noFill/>
          <a:ln w="57150">
            <a:solidFill>
              <a:srgbClr val="FF3300"/>
            </a:solidFill>
            <a:miter lim="800000"/>
            <a:headEnd/>
            <a:tailEnd/>
          </a:ln>
        </p:spPr>
        <p:txBody>
          <a:bodyPr wrap="none" anchor="ctr"/>
          <a:lstStyle/>
          <a:p>
            <a:endParaRPr lang="en-US">
              <a:solidFill>
                <a:srgbClr val="FF3300"/>
              </a:solidFill>
            </a:endParaRPr>
          </a:p>
        </p:txBody>
      </p:sp>
      <p:sp>
        <p:nvSpPr>
          <p:cNvPr id="139270" name="Line 6"/>
          <p:cNvSpPr>
            <a:spLocks noChangeShapeType="1"/>
          </p:cNvSpPr>
          <p:nvPr/>
        </p:nvSpPr>
        <p:spPr bwMode="auto">
          <a:xfrm>
            <a:off x="2012245" y="6308725"/>
            <a:ext cx="896056" cy="0"/>
          </a:xfrm>
          <a:prstGeom prst="line">
            <a:avLst/>
          </a:prstGeom>
          <a:noFill/>
          <a:ln w="38100">
            <a:solidFill>
              <a:srgbClr val="FF3300"/>
            </a:solidFill>
            <a:round/>
            <a:headEnd/>
            <a:tailEnd type="triangle" w="med" len="med"/>
          </a:ln>
        </p:spPr>
        <p:txBody>
          <a:bodyPr/>
          <a:lstStyle/>
          <a:p>
            <a:endParaRPr lang="en-US"/>
          </a:p>
        </p:txBody>
      </p:sp>
      <p:sp>
        <p:nvSpPr>
          <p:cNvPr id="139271" name="Line 7"/>
          <p:cNvSpPr>
            <a:spLocks noChangeShapeType="1"/>
          </p:cNvSpPr>
          <p:nvPr/>
        </p:nvSpPr>
        <p:spPr bwMode="auto">
          <a:xfrm flipH="1">
            <a:off x="3292123" y="6021388"/>
            <a:ext cx="383822" cy="360362"/>
          </a:xfrm>
          <a:prstGeom prst="line">
            <a:avLst/>
          </a:prstGeom>
          <a:noFill/>
          <a:ln w="38100">
            <a:solidFill>
              <a:srgbClr val="FF3300"/>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normAutofit/>
          </a:bodyPr>
          <a:lstStyle/>
          <a:p>
            <a:pPr algn="ctr" eaLnBrk="1" hangingPunct="1"/>
            <a:r>
              <a:rPr lang="en-US" sz="4400" u="sng" dirty="0" err="1" smtClean="0">
                <a:solidFill>
                  <a:srgbClr val="FFC000"/>
                </a:solidFill>
              </a:rPr>
              <a:t>Tibial</a:t>
            </a:r>
            <a:r>
              <a:rPr lang="en-US" sz="4400" u="sng" dirty="0" smtClean="0">
                <a:solidFill>
                  <a:srgbClr val="FFC000"/>
                </a:solidFill>
              </a:rPr>
              <a:t> nerve</a:t>
            </a:r>
            <a:endParaRPr lang="th-TH" sz="4400" u="sng" dirty="0" smtClean="0">
              <a:solidFill>
                <a:srgbClr val="FFC000"/>
              </a:solidFill>
            </a:endParaRPr>
          </a:p>
        </p:txBody>
      </p:sp>
      <p:sp>
        <p:nvSpPr>
          <p:cNvPr id="140291" name="Rectangle 3"/>
          <p:cNvSpPr>
            <a:spLocks noGrp="1" noChangeArrowheads="1"/>
          </p:cNvSpPr>
          <p:nvPr>
            <p:ph type="body" idx="1"/>
          </p:nvPr>
        </p:nvSpPr>
        <p:spPr/>
        <p:txBody>
          <a:bodyPr>
            <a:noAutofit/>
          </a:bodyPr>
          <a:lstStyle/>
          <a:p>
            <a:pPr eaLnBrk="1" hangingPunct="1">
              <a:lnSpc>
                <a:spcPct val="90000"/>
              </a:lnSpc>
            </a:pPr>
            <a:r>
              <a:rPr lang="en-US" b="1" dirty="0" smtClean="0"/>
              <a:t>Medial division of sciatic nerve</a:t>
            </a:r>
          </a:p>
          <a:p>
            <a:pPr eaLnBrk="1" hangingPunct="1">
              <a:lnSpc>
                <a:spcPct val="90000"/>
              </a:lnSpc>
            </a:pPr>
            <a:r>
              <a:rPr lang="en-US" b="1" dirty="0" smtClean="0"/>
              <a:t>Lesions at ankle</a:t>
            </a:r>
          </a:p>
          <a:p>
            <a:pPr lvl="1" eaLnBrk="1" hangingPunct="1">
              <a:lnSpc>
                <a:spcPct val="90000"/>
              </a:lnSpc>
            </a:pPr>
            <a:r>
              <a:rPr lang="en-US" sz="2800" b="1" dirty="0" smtClean="0">
                <a:solidFill>
                  <a:srgbClr val="FF6699"/>
                </a:solidFill>
              </a:rPr>
              <a:t>Tarsal tunnel syndrome</a:t>
            </a:r>
          </a:p>
          <a:p>
            <a:pPr lvl="2" eaLnBrk="1" hangingPunct="1">
              <a:lnSpc>
                <a:spcPct val="90000"/>
              </a:lnSpc>
            </a:pPr>
            <a:r>
              <a:rPr lang="en-US" sz="2800" b="1" dirty="0" smtClean="0"/>
              <a:t>Pain and </a:t>
            </a:r>
            <a:r>
              <a:rPr lang="en-US" sz="2800" b="1" dirty="0" err="1" smtClean="0"/>
              <a:t>paresthesia</a:t>
            </a:r>
            <a:r>
              <a:rPr lang="en-US" sz="2800" b="1" dirty="0" smtClean="0"/>
              <a:t> in sole</a:t>
            </a:r>
          </a:p>
          <a:p>
            <a:pPr lvl="2" eaLnBrk="1" hangingPunct="1">
              <a:lnSpc>
                <a:spcPct val="90000"/>
              </a:lnSpc>
            </a:pPr>
            <a:r>
              <a:rPr lang="en-US" sz="2800" b="1" dirty="0" smtClean="0"/>
              <a:t>Paralysis of intrinsic muscles of foot</a:t>
            </a:r>
          </a:p>
          <a:p>
            <a:pPr lvl="2" eaLnBrk="1" hangingPunct="1">
              <a:lnSpc>
                <a:spcPct val="90000"/>
              </a:lnSpc>
            </a:pPr>
            <a:r>
              <a:rPr lang="en-US" sz="2800" b="1" dirty="0" smtClean="0"/>
              <a:t>Tenderness of </a:t>
            </a:r>
            <a:r>
              <a:rPr lang="en-US" sz="2800" b="1" dirty="0" err="1" smtClean="0"/>
              <a:t>Tinel’s</a:t>
            </a:r>
            <a:r>
              <a:rPr lang="en-US" sz="2800" b="1" dirty="0" smtClean="0"/>
              <a:t> sign at flexor </a:t>
            </a:r>
            <a:r>
              <a:rPr lang="en-US" sz="2800" b="1" dirty="0" err="1" smtClean="0"/>
              <a:t>retinaculum</a:t>
            </a:r>
            <a:endParaRPr lang="en-US" sz="2800" b="1" dirty="0" smtClean="0"/>
          </a:p>
          <a:p>
            <a:pPr lvl="1" eaLnBrk="1" hangingPunct="1">
              <a:lnSpc>
                <a:spcPct val="90000"/>
              </a:lnSpc>
            </a:pPr>
            <a:r>
              <a:rPr lang="en-US" sz="2800" b="1" dirty="0" err="1" smtClean="0">
                <a:solidFill>
                  <a:srgbClr val="FF6699"/>
                </a:solidFill>
              </a:rPr>
              <a:t>Sural</a:t>
            </a:r>
            <a:r>
              <a:rPr lang="en-US" sz="2800" b="1" dirty="0" smtClean="0">
                <a:solidFill>
                  <a:srgbClr val="FF6699"/>
                </a:solidFill>
              </a:rPr>
              <a:t> nerve compression syndrome</a:t>
            </a:r>
          </a:p>
          <a:p>
            <a:pPr lvl="2" eaLnBrk="1" hangingPunct="1">
              <a:lnSpc>
                <a:spcPct val="90000"/>
              </a:lnSpc>
            </a:pPr>
            <a:r>
              <a:rPr lang="en-US" sz="2800" b="1" dirty="0" smtClean="0"/>
              <a:t>Pure sensory</a:t>
            </a:r>
          </a:p>
          <a:p>
            <a:pPr lvl="2" eaLnBrk="1" hangingPunct="1">
              <a:lnSpc>
                <a:spcPct val="90000"/>
              </a:lnSpc>
            </a:pPr>
            <a:r>
              <a:rPr lang="en-US" sz="2800" b="1" dirty="0" smtClean="0"/>
              <a:t>Numbness on lateral aspect of foot</a:t>
            </a:r>
            <a:endParaRPr lang="th-TH" sz="2800" b="1" dirty="0" smtClean="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aphicFrame>
        <p:nvGraphicFramePr>
          <p:cNvPr id="4" name="Group 162"/>
          <p:cNvGraphicFramePr>
            <a:graphicFrameLocks/>
          </p:cNvGraphicFramePr>
          <p:nvPr/>
        </p:nvGraphicFramePr>
        <p:xfrm>
          <a:off x="0" y="0"/>
          <a:ext cx="9144000" cy="6640562"/>
        </p:xfrm>
        <a:graphic>
          <a:graphicData uri="http://schemas.openxmlformats.org/drawingml/2006/table">
            <a:tbl>
              <a:tblPr/>
              <a:tblGrid>
                <a:gridCol w="2057400"/>
                <a:gridCol w="2514600"/>
                <a:gridCol w="2286000"/>
                <a:gridCol w="2286000"/>
              </a:tblGrid>
              <a:tr h="4572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lumMod val="25000"/>
                            </a:schemeClr>
                          </a:solidFill>
                          <a:effectLst/>
                          <a:latin typeface="Arial Black" pitchFamily="34" charset="0"/>
                          <a:ea typeface="Batang" charset="-127"/>
                          <a:cs typeface="Times New Roman" pitchFamily="18" charset="0"/>
                        </a:rPr>
                        <a:t>Nerve</a:t>
                      </a:r>
                    </a:p>
                  </a:txBody>
                  <a:tcPr horzOverflow="overflow">
                    <a:lnL w="25400" cap="flat" cmpd="sng" algn="ctr">
                      <a:solidFill>
                        <a:srgbClr val="DEDEDE"/>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DEDEDE"/>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lumMod val="25000"/>
                            </a:schemeClr>
                          </a:solidFill>
                          <a:effectLst/>
                          <a:latin typeface="Arial Black" pitchFamily="34" charset="0"/>
                          <a:ea typeface="Batang" charset="-127"/>
                          <a:cs typeface="Times New Roman" pitchFamily="18" charset="0"/>
                        </a:rPr>
                        <a:t>Symptoms</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DEDEDE"/>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lumMod val="25000"/>
                            </a:schemeClr>
                          </a:solidFill>
                          <a:effectLst/>
                          <a:latin typeface="Arial Black" pitchFamily="34" charset="0"/>
                          <a:ea typeface="Batang" charset="-127"/>
                          <a:cs typeface="Times New Roman" pitchFamily="18" charset="0"/>
                        </a:rPr>
                        <a:t>Muscles affected</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DEDEDE"/>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2">
                              <a:lumMod val="25000"/>
                            </a:schemeClr>
                          </a:solidFill>
                          <a:effectLst/>
                          <a:latin typeface="Arial Black" pitchFamily="34" charset="0"/>
                          <a:ea typeface="Batang" charset="-127"/>
                          <a:cs typeface="Times New Roman" pitchFamily="18" charset="0"/>
                        </a:rPr>
                        <a:t>Area of sensory loss</a:t>
                      </a:r>
                    </a:p>
                  </a:txBody>
                  <a:tcPr horzOverflow="overflow">
                    <a:lnL w="9525" cap="flat" cmpd="sng" algn="ctr">
                      <a:solidFill>
                        <a:srgbClr val="000000"/>
                      </a:solidFill>
                      <a:prstDash val="solid"/>
                      <a:round/>
                      <a:headEnd type="none" w="med" len="med"/>
                      <a:tailEnd type="none" w="med" len="med"/>
                    </a:lnL>
                    <a:lnR w="25400" cap="flat" cmpd="sng" algn="ctr">
                      <a:solidFill>
                        <a:srgbClr val="DEDEDE"/>
                      </a:solidFill>
                      <a:prstDash val="solid"/>
                      <a:round/>
                      <a:headEnd type="none" w="med" len="med"/>
                      <a:tailEnd type="none" w="med" len="med"/>
                    </a:lnR>
                    <a:lnT w="254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DEDEDE"/>
                    </a:solidFill>
                  </a:tcPr>
                </a:tc>
              </a:tr>
              <a:tr h="1646549">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Median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(carpal tunnel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Syndrome – at wrist)</a:t>
                      </a: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Pain /d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paraesthesia</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on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palmar</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aspect of hands &amp;fingers, waking the patient from sleep. Pain may extend to arm and shoulder</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Abductor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pollicis</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brevis</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Lateral palm &amp; thumb, index, middle and medial half 4th finger</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r>
              <a:tr h="113991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chemeClr val="accent2"/>
                          </a:solidFill>
                          <a:effectLst/>
                          <a:latin typeface="Arial Black" pitchFamily="34" charset="0"/>
                          <a:ea typeface="Batang" charset="-127"/>
                          <a:cs typeface="Times New Roman" pitchFamily="18" charset="0"/>
                        </a:rPr>
                        <a:t>Ulnar</a:t>
                      </a: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a:t>
                      </a:r>
                      <a:r>
                        <a:rPr kumimoji="0" lang="en-US" sz="1400" b="1" i="0" u="none" strike="noStrike" cap="none" normalizeH="0" baseline="0" dirty="0" err="1" smtClean="0">
                          <a:ln>
                            <a:noFill/>
                          </a:ln>
                          <a:solidFill>
                            <a:schemeClr val="accent2"/>
                          </a:solidFill>
                          <a:effectLst/>
                          <a:latin typeface="Arial Black" pitchFamily="34" charset="0"/>
                          <a:ea typeface="Batang" charset="-127"/>
                          <a:cs typeface="Times New Roman" pitchFamily="18" charset="0"/>
                        </a:rPr>
                        <a:t>cubital</a:t>
                      </a: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 tunnel syndrome - at elbow)</a:t>
                      </a: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Paraesthesia</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on medial border of hand, wasting &amp; weakness of hand muscles</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All small hand muscles, excluding abductor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pollicis</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brevis</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Medial palm &amp; little finger&amp; medial half 4th finger</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r>
              <a:tr h="1487052">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Radial</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(spiral groove)</a:t>
                      </a: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Weakness of extension of wrist and fingers, often precipitated by sleeping in abnormal posture, e.g. arm over back of chair</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Wrist and finger extensors,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supinator</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Dorsum of thumb</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r>
              <a:tr h="696987">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Peroneal</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(at fibular head)</a:t>
                      </a: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Foot drop, trauma to head of fibula</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Dorsiflexion</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and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eversion</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of foot</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Nil or dorsum of foot</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r>
              <a:tr h="1090936">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Lateral </a:t>
                      </a:r>
                      <a:r>
                        <a:rPr kumimoji="0" lang="en-US" sz="1400" b="1" i="0" u="none" strike="noStrike" cap="none" normalizeH="0" baseline="0" dirty="0" err="1" smtClean="0">
                          <a:ln>
                            <a:noFill/>
                          </a:ln>
                          <a:solidFill>
                            <a:schemeClr val="accent2"/>
                          </a:solidFill>
                          <a:effectLst/>
                          <a:latin typeface="Arial Black" pitchFamily="34" charset="0"/>
                          <a:ea typeface="Batang" charset="-127"/>
                          <a:cs typeface="Times New Roman" pitchFamily="18" charset="0"/>
                        </a:rPr>
                        <a:t>cutaneous</a:t>
                      </a: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 nerve of the thigh (</a:t>
                      </a:r>
                      <a:r>
                        <a:rPr kumimoji="0" lang="en-US" sz="1400" b="1" i="0" u="none" strike="noStrike" cap="none" normalizeH="0" baseline="0" dirty="0" err="1" smtClean="0">
                          <a:ln>
                            <a:noFill/>
                          </a:ln>
                          <a:solidFill>
                            <a:schemeClr val="accent2"/>
                          </a:solidFill>
                          <a:effectLst/>
                          <a:latin typeface="Arial Black" pitchFamily="34" charset="0"/>
                          <a:ea typeface="Batang" charset="-127"/>
                          <a:cs typeface="Times New Roman" pitchFamily="18" charset="0"/>
                        </a:rPr>
                        <a:t>meralgia</a:t>
                      </a: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 </a:t>
                      </a:r>
                      <a:r>
                        <a:rPr kumimoji="0" lang="en-US" sz="1400" b="1" i="0" u="none" strike="noStrike" cap="none" normalizeH="0" baseline="0" dirty="0" err="1" smtClean="0">
                          <a:ln>
                            <a:noFill/>
                          </a:ln>
                          <a:solidFill>
                            <a:schemeClr val="accent2"/>
                          </a:solidFill>
                          <a:effectLst/>
                          <a:latin typeface="Arial Black" pitchFamily="34" charset="0"/>
                          <a:ea typeface="Batang" charset="-127"/>
                          <a:cs typeface="Times New Roman" pitchFamily="18" charset="0"/>
                        </a:rPr>
                        <a:t>paraesthetica</a:t>
                      </a:r>
                      <a:r>
                        <a:rPr kumimoji="0" lang="en-US" sz="1400" b="1" i="0" u="none" strike="noStrike" cap="none" normalizeH="0" baseline="0" dirty="0" smtClean="0">
                          <a:ln>
                            <a:noFill/>
                          </a:ln>
                          <a:solidFill>
                            <a:schemeClr val="accent2"/>
                          </a:solidFill>
                          <a:effectLst/>
                          <a:latin typeface="Arial Black" pitchFamily="34" charset="0"/>
                          <a:ea typeface="Batang" charset="-127"/>
                          <a:cs typeface="Times New Roman" pitchFamily="18" charset="0"/>
                        </a:rPr>
                        <a:t>)</a:t>
                      </a: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Tingling / </a:t>
                      </a:r>
                      <a:r>
                        <a:rPr kumimoji="0" lang="en-US" sz="1400" b="1" i="0" u="none" strike="noStrike" cap="none" normalizeH="0" baseline="0" dirty="0" err="1" smtClean="0">
                          <a:ln>
                            <a:noFill/>
                          </a:ln>
                          <a:solidFill>
                            <a:srgbClr val="000000"/>
                          </a:solidFill>
                          <a:effectLst/>
                          <a:latin typeface="Arial Black" pitchFamily="34" charset="0"/>
                          <a:ea typeface="Batang" charset="-127"/>
                          <a:cs typeface="Times New Roman" pitchFamily="18" charset="0"/>
                        </a:rPr>
                        <a:t>dysaesthesia</a:t>
                      </a: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 on lateral border of the thigh</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Nil</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Arial Black" pitchFamily="34" charset="0"/>
                          <a:ea typeface="Batang" charset="-127"/>
                          <a:cs typeface="Times New Roman" pitchFamily="18" charset="0"/>
                        </a:rPr>
                        <a:t>Lateral border of thigh</a:t>
                      </a:r>
                      <a:endParaRPr kumimoji="0" lang="en-US" sz="1400" b="1" i="0" u="none" strike="noStrike" cap="none" normalizeH="0" baseline="0" dirty="0" smtClean="0">
                        <a:ln>
                          <a:noFill/>
                        </a:ln>
                        <a:solidFill>
                          <a:schemeClr val="tx1"/>
                        </a:solidFill>
                        <a:effectLst/>
                        <a:latin typeface="Arial Black" pitchFamily="34" charset="0"/>
                        <a:ea typeface="Batang" charset="-127"/>
                        <a:cs typeface="Times New Roman" pitchFamily="18" charset="0"/>
                      </a:endParaRPr>
                    </a:p>
                  </a:txBody>
                  <a:tcPr horzOverflow="overflow">
                    <a:lnL w="12700" cap="flat" cmpd="sng" algn="ctr">
                      <a:solidFill>
                        <a:srgbClr val="DEDEDE"/>
                      </a:solidFill>
                      <a:prstDash val="solid"/>
                      <a:round/>
                      <a:headEnd type="none" w="med" len="med"/>
                      <a:tailEnd type="none" w="med" len="med"/>
                    </a:lnL>
                    <a:lnR w="12700" cap="flat" cmpd="sng" algn="ctr">
                      <a:solidFill>
                        <a:srgbClr val="DEDEDE"/>
                      </a:solidFill>
                      <a:prstDash val="solid"/>
                      <a:round/>
                      <a:headEnd type="none" w="med" len="med"/>
                      <a:tailEnd type="none" w="med" len="med"/>
                    </a:lnR>
                    <a:lnT w="12700" cap="flat" cmpd="sng" algn="ctr">
                      <a:solidFill>
                        <a:srgbClr val="DEDEDE"/>
                      </a:solidFill>
                      <a:prstDash val="solid"/>
                      <a:round/>
                      <a:headEnd type="none" w="med" len="med"/>
                      <a:tailEnd type="none" w="med" len="med"/>
                    </a:lnT>
                    <a:lnB w="12700" cap="flat" cmpd="sng" algn="ctr">
                      <a:solidFill>
                        <a:srgbClr val="DEDEDE"/>
                      </a:solidFill>
                      <a:prstDash val="solid"/>
                      <a:round/>
                      <a:headEnd type="none" w="med" len="med"/>
                      <a:tailEnd type="none" w="med" len="med"/>
                    </a:lnB>
                    <a:lnTlToBr>
                      <a:noFill/>
                    </a:lnTlToBr>
                    <a:lnBlToTr>
                      <a:noFill/>
                    </a:lnBlToTr>
                    <a:solidFill>
                      <a:srgbClr val="FFFFFF"/>
                    </a:solidFill>
                  </a:tcPr>
                </a:tc>
              </a:tr>
            </a:tbl>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normAutofit/>
          </a:bodyPr>
          <a:lstStyle/>
          <a:p>
            <a:pPr algn="ctr" eaLnBrk="1" hangingPunct="1"/>
            <a:r>
              <a:rPr lang="en-US" sz="4400" u="sng" dirty="0" smtClean="0">
                <a:solidFill>
                  <a:srgbClr val="FFC000"/>
                </a:solidFill>
                <a:latin typeface="Times New Roman" pitchFamily="18" charset="0"/>
              </a:rPr>
              <a:t>Facial nerve</a:t>
            </a:r>
            <a:endParaRPr lang="th-TH" sz="4400" u="sng" dirty="0" smtClean="0">
              <a:solidFill>
                <a:srgbClr val="FFC000"/>
              </a:solidFill>
              <a:latin typeface="Times New Roman" pitchFamily="18" charset="0"/>
            </a:endParaRPr>
          </a:p>
        </p:txBody>
      </p:sp>
      <p:pic>
        <p:nvPicPr>
          <p:cNvPr id="144387" name="Picture 3" descr="fig7_25"/>
          <p:cNvPicPr>
            <a:picLocks noChangeAspect="1" noChangeArrowheads="1"/>
          </p:cNvPicPr>
          <p:nvPr/>
        </p:nvPicPr>
        <p:blipFill>
          <a:blip r:embed="rId3" cstate="print">
            <a:lum contrast="48000"/>
          </a:blip>
          <a:srcRect/>
          <a:stretch>
            <a:fillRect/>
          </a:stretch>
        </p:blipFill>
        <p:spPr bwMode="auto">
          <a:xfrm>
            <a:off x="395111" y="1916113"/>
            <a:ext cx="5328356" cy="4160837"/>
          </a:xfrm>
          <a:prstGeom prst="rect">
            <a:avLst/>
          </a:prstGeom>
          <a:noFill/>
          <a:ln w="9525">
            <a:noFill/>
            <a:miter lim="800000"/>
            <a:headEnd/>
            <a:tailEnd/>
          </a:ln>
        </p:spPr>
      </p:pic>
      <p:sp>
        <p:nvSpPr>
          <p:cNvPr id="144388" name="Line 4"/>
          <p:cNvSpPr>
            <a:spLocks noChangeShapeType="1"/>
          </p:cNvSpPr>
          <p:nvPr/>
        </p:nvSpPr>
        <p:spPr bwMode="auto">
          <a:xfrm>
            <a:off x="4572000" y="4076700"/>
            <a:ext cx="1439333" cy="287338"/>
          </a:xfrm>
          <a:prstGeom prst="line">
            <a:avLst/>
          </a:prstGeom>
          <a:noFill/>
          <a:ln w="76200">
            <a:solidFill>
              <a:srgbClr val="FF9933"/>
            </a:solidFill>
            <a:round/>
            <a:headEnd/>
            <a:tailEnd type="triangle" w="med" len="med"/>
          </a:ln>
        </p:spPr>
        <p:txBody>
          <a:bodyPr/>
          <a:lstStyle/>
          <a:p>
            <a:endParaRPr lang="en-US"/>
          </a:p>
        </p:txBody>
      </p:sp>
      <p:sp>
        <p:nvSpPr>
          <p:cNvPr id="144389" name="Text Box 5"/>
          <p:cNvSpPr txBox="1">
            <a:spLocks noChangeArrowheads="1"/>
          </p:cNvSpPr>
          <p:nvPr/>
        </p:nvSpPr>
        <p:spPr bwMode="auto">
          <a:xfrm>
            <a:off x="6011334" y="4076700"/>
            <a:ext cx="2809523" cy="579438"/>
          </a:xfrm>
          <a:prstGeom prst="rect">
            <a:avLst/>
          </a:prstGeom>
          <a:noFill/>
          <a:ln w="9525">
            <a:noFill/>
            <a:miter lim="800000"/>
            <a:headEnd/>
            <a:tailEnd/>
          </a:ln>
        </p:spPr>
        <p:txBody>
          <a:bodyPr>
            <a:spAutoFit/>
          </a:bodyPr>
          <a:lstStyle/>
          <a:p>
            <a:pPr algn="l">
              <a:spcBef>
                <a:spcPct val="50000"/>
              </a:spcBef>
            </a:pPr>
            <a:r>
              <a:rPr lang="en-US" sz="3200">
                <a:latin typeface="Garamond" pitchFamily="18" charset="0"/>
              </a:rPr>
              <a:t>Chorda tympani</a:t>
            </a:r>
            <a:endParaRPr lang="th-TH" sz="3200">
              <a:latin typeface="Garamond"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normAutofit/>
          </a:bodyPr>
          <a:lstStyle/>
          <a:p>
            <a:pPr eaLnBrk="1" hangingPunct="1"/>
            <a:r>
              <a:rPr lang="en-US" sz="4400" dirty="0" smtClean="0">
                <a:solidFill>
                  <a:srgbClr val="FFC000"/>
                </a:solidFill>
              </a:rPr>
              <a:t>Facial nerve palsy</a:t>
            </a:r>
            <a:endParaRPr lang="th-TH" sz="4400" dirty="0" smtClean="0">
              <a:solidFill>
                <a:srgbClr val="FFC000"/>
              </a:solidFill>
            </a:endParaRPr>
          </a:p>
        </p:txBody>
      </p:sp>
      <p:sp>
        <p:nvSpPr>
          <p:cNvPr id="147459" name="Rectangle 3"/>
          <p:cNvSpPr>
            <a:spLocks noGrp="1" noChangeArrowheads="1"/>
          </p:cNvSpPr>
          <p:nvPr>
            <p:ph type="body" idx="1"/>
          </p:nvPr>
        </p:nvSpPr>
        <p:spPr/>
        <p:txBody>
          <a:bodyPr/>
          <a:lstStyle/>
          <a:p>
            <a:pPr eaLnBrk="1" hangingPunct="1">
              <a:lnSpc>
                <a:spcPct val="90000"/>
              </a:lnSpc>
            </a:pPr>
            <a:r>
              <a:rPr lang="en-US" b="1" dirty="0" smtClean="0">
                <a:solidFill>
                  <a:schemeClr val="accent1"/>
                </a:solidFill>
              </a:rPr>
              <a:t>Bell’s palsy</a:t>
            </a:r>
            <a:r>
              <a:rPr lang="en-US" b="1" dirty="0" smtClean="0"/>
              <a:t> : idiopathic, HSV 1</a:t>
            </a:r>
          </a:p>
          <a:p>
            <a:pPr eaLnBrk="1" hangingPunct="1">
              <a:lnSpc>
                <a:spcPct val="90000"/>
              </a:lnSpc>
            </a:pPr>
            <a:r>
              <a:rPr lang="en-US" b="1" dirty="0" smtClean="0">
                <a:solidFill>
                  <a:schemeClr val="accent1"/>
                </a:solidFill>
              </a:rPr>
              <a:t>Ramsay Hunt syndrome</a:t>
            </a:r>
            <a:r>
              <a:rPr lang="en-US" b="1" dirty="0" smtClean="0"/>
              <a:t> : external ear pain with presence of herpes zoster vesicles in auditory canal and </a:t>
            </a:r>
            <a:r>
              <a:rPr lang="en-US" b="1" dirty="0" err="1" smtClean="0"/>
              <a:t>pinna</a:t>
            </a:r>
            <a:r>
              <a:rPr lang="en-US" b="1" dirty="0" smtClean="0"/>
              <a:t>, VZV</a:t>
            </a:r>
          </a:p>
          <a:p>
            <a:pPr eaLnBrk="1" hangingPunct="1">
              <a:lnSpc>
                <a:spcPct val="90000"/>
              </a:lnSpc>
            </a:pPr>
            <a:r>
              <a:rPr lang="en-US" b="1" dirty="0" smtClean="0">
                <a:solidFill>
                  <a:schemeClr val="accent1"/>
                </a:solidFill>
              </a:rPr>
              <a:t>Trauma</a:t>
            </a:r>
            <a:r>
              <a:rPr lang="en-US" b="1" dirty="0" smtClean="0"/>
              <a:t> : blunt impact to temporal bone</a:t>
            </a:r>
          </a:p>
          <a:p>
            <a:pPr eaLnBrk="1" hangingPunct="1">
              <a:lnSpc>
                <a:spcPct val="90000"/>
              </a:lnSpc>
            </a:pPr>
            <a:r>
              <a:rPr lang="en-US" b="1" dirty="0" smtClean="0">
                <a:solidFill>
                  <a:schemeClr val="accent1"/>
                </a:solidFill>
              </a:rPr>
              <a:t>Middle ear infection</a:t>
            </a:r>
            <a:r>
              <a:rPr lang="en-US" b="1" dirty="0" smtClean="0"/>
              <a:t> : </a:t>
            </a:r>
            <a:r>
              <a:rPr lang="en-US" b="1" dirty="0" err="1" smtClean="0"/>
              <a:t>otitis</a:t>
            </a:r>
            <a:r>
              <a:rPr lang="en-US" b="1" dirty="0" smtClean="0"/>
              <a:t> media (infrequent in ATB era), mastoid pain persist after acute infection resolved</a:t>
            </a:r>
          </a:p>
          <a:p>
            <a:pPr eaLnBrk="1" hangingPunct="1">
              <a:lnSpc>
                <a:spcPct val="90000"/>
              </a:lnSpc>
            </a:pPr>
            <a:r>
              <a:rPr lang="en-US" b="1" dirty="0" smtClean="0">
                <a:solidFill>
                  <a:schemeClr val="accent1"/>
                </a:solidFill>
              </a:rPr>
              <a:t>Neoplasm</a:t>
            </a:r>
            <a:r>
              <a:rPr lang="en-US" b="1" dirty="0" smtClean="0"/>
              <a:t> : rarely compressed by CPA tumor but due to surgery for tumor removal</a:t>
            </a:r>
          </a:p>
          <a:p>
            <a:pPr eaLnBrk="1" hangingPunct="1">
              <a:lnSpc>
                <a:spcPct val="90000"/>
              </a:lnSpc>
            </a:pPr>
            <a:endParaRPr lang="th-TH" sz="2400" dirty="0" smtClean="0"/>
          </a:p>
          <a:p>
            <a:pPr eaLnBrk="1" hangingPunct="1">
              <a:lnSpc>
                <a:spcPct val="90000"/>
              </a:lnSpc>
            </a:pPr>
            <a:endParaRPr lang="th-TH" sz="2400" dirty="0" smtClean="0"/>
          </a:p>
          <a:p>
            <a:pPr eaLnBrk="1" hangingPunct="1">
              <a:lnSpc>
                <a:spcPct val="90000"/>
              </a:lnSpc>
              <a:buFont typeface="Wingdings" pitchFamily="2" charset="2"/>
              <a:buNone/>
            </a:pPr>
            <a:endParaRPr lang="th-TH" sz="2400" dirty="0" smtClean="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a:xfrm>
            <a:off x="0" y="549275"/>
            <a:ext cx="5105400" cy="788988"/>
          </a:xfrm>
        </p:spPr>
        <p:txBody>
          <a:bodyPr>
            <a:normAutofit fontScale="90000"/>
          </a:bodyPr>
          <a:lstStyle/>
          <a:p>
            <a:pPr algn="ctr" eaLnBrk="1" hangingPunct="1"/>
            <a:r>
              <a:rPr lang="en-US" sz="4000" b="1" dirty="0" smtClean="0">
                <a:solidFill>
                  <a:srgbClr val="FFC000"/>
                </a:solidFill>
                <a:latin typeface="Times New Roman" pitchFamily="18" charset="0"/>
              </a:rPr>
              <a:t>Bell’s palsy</a:t>
            </a:r>
            <a:r>
              <a:rPr lang="en-US" sz="3600" b="1" dirty="0" smtClean="0">
                <a:solidFill>
                  <a:srgbClr val="FFC000"/>
                </a:solidFill>
                <a:latin typeface="Times New Roman" pitchFamily="18" charset="0"/>
              </a:rPr>
              <a:t> </a:t>
            </a:r>
            <a:r>
              <a:rPr lang="th-TH" sz="3600" b="1" dirty="0" smtClean="0">
                <a:solidFill>
                  <a:srgbClr val="FFC000"/>
                </a:solidFill>
                <a:latin typeface="Times New Roman" pitchFamily="18" charset="0"/>
              </a:rPr>
              <a:t/>
            </a:r>
            <a:br>
              <a:rPr lang="th-TH" sz="3600" b="1" dirty="0" smtClean="0">
                <a:solidFill>
                  <a:srgbClr val="FFC000"/>
                </a:solidFill>
                <a:latin typeface="Times New Roman" pitchFamily="18" charset="0"/>
              </a:rPr>
            </a:br>
            <a:r>
              <a:rPr lang="en-US" sz="3600" b="1" dirty="0" smtClean="0">
                <a:solidFill>
                  <a:srgbClr val="FFC000"/>
                </a:solidFill>
                <a:latin typeface="Times New Roman" pitchFamily="18" charset="0"/>
              </a:rPr>
              <a:t>(idiopathic facial paralysis)</a:t>
            </a:r>
            <a:endParaRPr lang="th-TH" sz="3600" b="1" dirty="0" smtClean="0">
              <a:solidFill>
                <a:srgbClr val="FFC000"/>
              </a:solidFill>
              <a:latin typeface="Times New Roman" pitchFamily="18" charset="0"/>
            </a:endParaRPr>
          </a:p>
        </p:txBody>
      </p:sp>
      <p:sp>
        <p:nvSpPr>
          <p:cNvPr id="145411" name="Rectangle 3"/>
          <p:cNvSpPr>
            <a:spLocks noGrp="1" noChangeArrowheads="1"/>
          </p:cNvSpPr>
          <p:nvPr>
            <p:ph type="body" idx="1"/>
          </p:nvPr>
        </p:nvSpPr>
        <p:spPr>
          <a:xfrm>
            <a:off x="381000" y="1219200"/>
            <a:ext cx="4800599" cy="5284788"/>
          </a:xfrm>
        </p:spPr>
        <p:txBody>
          <a:bodyPr/>
          <a:lstStyle/>
          <a:p>
            <a:pPr eaLnBrk="1" hangingPunct="1">
              <a:buFont typeface="Wingdings" pitchFamily="2" charset="2"/>
              <a:buNone/>
            </a:pPr>
            <a:endParaRPr lang="en-US" dirty="0" smtClean="0">
              <a:latin typeface="Times New Roman" pitchFamily="18" charset="0"/>
            </a:endParaRPr>
          </a:p>
          <a:p>
            <a:pPr eaLnBrk="1" hangingPunct="1">
              <a:buFont typeface="Wingdings" pitchFamily="2" charset="2"/>
              <a:buNone/>
            </a:pPr>
            <a:r>
              <a:rPr lang="en-US" sz="3600" b="1" u="sng" dirty="0" smtClean="0">
                <a:latin typeface="Times New Roman" pitchFamily="18" charset="0"/>
              </a:rPr>
              <a:t>Clinical features : </a:t>
            </a:r>
          </a:p>
          <a:p>
            <a:pPr eaLnBrk="1" hangingPunct="1"/>
            <a:endParaRPr lang="en-US" sz="1200" dirty="0" smtClean="0">
              <a:latin typeface="Times New Roman" pitchFamily="18" charset="0"/>
            </a:endParaRPr>
          </a:p>
          <a:p>
            <a:pPr eaLnBrk="1" hangingPunct="1"/>
            <a:r>
              <a:rPr lang="en-US" b="1" dirty="0" err="1" smtClean="0">
                <a:latin typeface="Times New Roman" pitchFamily="18" charset="0"/>
              </a:rPr>
              <a:t>postauricular</a:t>
            </a:r>
            <a:r>
              <a:rPr lang="en-US" b="1" dirty="0" smtClean="0">
                <a:latin typeface="Times New Roman" pitchFamily="18" charset="0"/>
              </a:rPr>
              <a:t> pain (few days)</a:t>
            </a:r>
          </a:p>
          <a:p>
            <a:pPr eaLnBrk="1" hangingPunct="1"/>
            <a:r>
              <a:rPr lang="en-US" b="1" dirty="0" smtClean="0">
                <a:latin typeface="Times New Roman" pitchFamily="18" charset="0"/>
              </a:rPr>
              <a:t>lower motor neuron facial weakness</a:t>
            </a:r>
          </a:p>
          <a:p>
            <a:pPr eaLnBrk="1" hangingPunct="1"/>
            <a:r>
              <a:rPr lang="en-US" b="1" dirty="0" smtClean="0">
                <a:latin typeface="Times New Roman" pitchFamily="18" charset="0"/>
              </a:rPr>
              <a:t>impaired taste</a:t>
            </a:r>
          </a:p>
          <a:p>
            <a:pPr eaLnBrk="1" hangingPunct="1"/>
            <a:r>
              <a:rPr lang="en-US" b="1" dirty="0" err="1" smtClean="0">
                <a:latin typeface="Times New Roman" pitchFamily="18" charset="0"/>
              </a:rPr>
              <a:t>hyperacusis</a:t>
            </a:r>
            <a:endParaRPr lang="th-TH" b="1" dirty="0" smtClean="0">
              <a:latin typeface="Times New Roman" pitchFamily="18" charset="0"/>
            </a:endParaRPr>
          </a:p>
        </p:txBody>
      </p:sp>
      <p:pic>
        <p:nvPicPr>
          <p:cNvPr id="4" name="Picture 3" descr="face"/>
          <p:cNvPicPr>
            <a:picLocks noChangeAspect="1" noChangeArrowheads="1"/>
          </p:cNvPicPr>
          <p:nvPr/>
        </p:nvPicPr>
        <p:blipFill>
          <a:blip r:embed="rId3" cstate="print"/>
          <a:srcRect/>
          <a:stretch>
            <a:fillRect/>
          </a:stretch>
        </p:blipFill>
        <p:spPr bwMode="auto">
          <a:xfrm>
            <a:off x="5181600" y="990600"/>
            <a:ext cx="3654778" cy="5229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ord&amp; root"/>
          <p:cNvPicPr>
            <a:picLocks noChangeAspect="1" noChangeArrowheads="1"/>
          </p:cNvPicPr>
          <p:nvPr/>
        </p:nvPicPr>
        <p:blipFill>
          <a:blip r:embed="rId2" cstate="print">
            <a:lum bright="6000" contrast="24000"/>
          </a:blip>
          <a:srcRect/>
          <a:stretch>
            <a:fillRect/>
          </a:stretch>
        </p:blipFill>
        <p:spPr bwMode="auto">
          <a:xfrm>
            <a:off x="0" y="609600"/>
            <a:ext cx="4648200" cy="5257800"/>
          </a:xfrm>
          <a:prstGeom prst="rect">
            <a:avLst/>
          </a:prstGeom>
          <a:noFill/>
          <a:ln w="9525">
            <a:noFill/>
            <a:miter lim="800000"/>
            <a:headEnd/>
            <a:tailEnd/>
          </a:ln>
        </p:spPr>
      </p:pic>
      <p:pic>
        <p:nvPicPr>
          <p:cNvPr id="3" name="Picture 7" descr="Pnerve"/>
          <p:cNvPicPr>
            <a:picLocks noChangeAspect="1" noChangeArrowheads="1"/>
          </p:cNvPicPr>
          <p:nvPr/>
        </p:nvPicPr>
        <p:blipFill>
          <a:blip r:embed="rId3" cstate="print"/>
          <a:srcRect/>
          <a:stretch>
            <a:fillRect/>
          </a:stretch>
        </p:blipFill>
        <p:spPr>
          <a:xfrm>
            <a:off x="4800600" y="533400"/>
            <a:ext cx="4343400" cy="525780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a:xfrm>
            <a:off x="484011" y="474664"/>
            <a:ext cx="7759700" cy="1049336"/>
          </a:xfrm>
        </p:spPr>
        <p:txBody>
          <a:bodyPr>
            <a:normAutofit/>
          </a:bodyPr>
          <a:lstStyle/>
          <a:p>
            <a:pPr algn="ctr" eaLnBrk="1" hangingPunct="1"/>
            <a:r>
              <a:rPr lang="en-US" b="1" u="sng" dirty="0" smtClean="0">
                <a:solidFill>
                  <a:srgbClr val="FFC000"/>
                </a:solidFill>
              </a:rPr>
              <a:t>Bell’s palsy</a:t>
            </a:r>
            <a:r>
              <a:rPr lang="en-US" sz="3600" b="1" u="sng" dirty="0" smtClean="0">
                <a:solidFill>
                  <a:srgbClr val="FFC000"/>
                </a:solidFill>
              </a:rPr>
              <a:t> </a:t>
            </a:r>
          </a:p>
        </p:txBody>
      </p:sp>
      <p:sp>
        <p:nvSpPr>
          <p:cNvPr id="148483" name="Rectangle 3"/>
          <p:cNvSpPr>
            <a:spLocks noGrp="1" noChangeArrowheads="1"/>
          </p:cNvSpPr>
          <p:nvPr>
            <p:ph type="body" idx="1"/>
          </p:nvPr>
        </p:nvSpPr>
        <p:spPr>
          <a:xfrm>
            <a:off x="539044" y="1700214"/>
            <a:ext cx="8229600" cy="4929187"/>
          </a:xfrm>
        </p:spPr>
        <p:txBody>
          <a:bodyPr>
            <a:normAutofit/>
          </a:bodyPr>
          <a:lstStyle/>
          <a:p>
            <a:pPr eaLnBrk="1" hangingPunct="1">
              <a:buFont typeface="Wingdings" pitchFamily="2" charset="2"/>
              <a:buNone/>
            </a:pPr>
            <a:r>
              <a:rPr lang="en-US" sz="3200" b="1" dirty="0" smtClean="0">
                <a:latin typeface="+mj-lt"/>
              </a:rPr>
              <a:t>Management  </a:t>
            </a:r>
          </a:p>
          <a:p>
            <a:pPr eaLnBrk="1" hangingPunct="1">
              <a:buFont typeface="Wingdings" pitchFamily="2" charset="2"/>
              <a:buNone/>
            </a:pPr>
            <a:r>
              <a:rPr lang="en-US" sz="3200" b="1" dirty="0" smtClean="0">
                <a:latin typeface="+mj-lt"/>
              </a:rPr>
              <a:t>	    </a:t>
            </a:r>
            <a:r>
              <a:rPr lang="en-US" b="1" dirty="0" smtClean="0">
                <a:latin typeface="+mj-lt"/>
              </a:rPr>
              <a:t>Reassurance – not a stroke </a:t>
            </a:r>
          </a:p>
          <a:p>
            <a:pPr eaLnBrk="1" hangingPunct="1">
              <a:buFont typeface="Wingdings" pitchFamily="2" charset="2"/>
              <a:buNone/>
            </a:pPr>
            <a:r>
              <a:rPr lang="en-US" b="1" dirty="0" smtClean="0">
                <a:latin typeface="+mj-lt"/>
              </a:rPr>
              <a:t>       	Short course of </a:t>
            </a:r>
            <a:r>
              <a:rPr lang="en-US" b="1" dirty="0" err="1" smtClean="0">
                <a:latin typeface="+mj-lt"/>
              </a:rPr>
              <a:t>prednisolone</a:t>
            </a:r>
            <a:r>
              <a:rPr lang="en-US" b="1" dirty="0" smtClean="0">
                <a:latin typeface="+mj-lt"/>
              </a:rPr>
              <a:t> 60 mg/day</a:t>
            </a:r>
          </a:p>
          <a:p>
            <a:pPr eaLnBrk="1" hangingPunct="1">
              <a:buFont typeface="Wingdings" pitchFamily="2" charset="2"/>
              <a:buNone/>
            </a:pPr>
            <a:r>
              <a:rPr lang="en-US" b="1" dirty="0" smtClean="0">
                <a:latin typeface="+mj-lt"/>
              </a:rPr>
              <a:t>	    Prognosis : </a:t>
            </a:r>
          </a:p>
          <a:p>
            <a:pPr eaLnBrk="1" hangingPunct="1">
              <a:buFont typeface="Wingdings" pitchFamily="2" charset="2"/>
              <a:buNone/>
            </a:pPr>
            <a:r>
              <a:rPr lang="en-US" b="1" dirty="0" smtClean="0">
                <a:latin typeface="+mj-lt"/>
              </a:rPr>
              <a:t>		    complete recovery 		75%</a:t>
            </a:r>
          </a:p>
          <a:p>
            <a:pPr eaLnBrk="1" hangingPunct="1">
              <a:buFont typeface="Wingdings" pitchFamily="2" charset="2"/>
              <a:buNone/>
            </a:pPr>
            <a:r>
              <a:rPr lang="en-US" b="1" dirty="0" smtClean="0">
                <a:latin typeface="+mj-lt"/>
              </a:rPr>
              <a:t>		    satisfactory 			15%</a:t>
            </a:r>
          </a:p>
          <a:p>
            <a:pPr eaLnBrk="1" hangingPunct="1">
              <a:buFont typeface="Wingdings" pitchFamily="2" charset="2"/>
              <a:buNone/>
            </a:pPr>
            <a:r>
              <a:rPr lang="en-US" b="1" dirty="0" smtClean="0">
                <a:latin typeface="+mj-lt"/>
              </a:rPr>
              <a:t>		    poor function 		10%</a:t>
            </a:r>
          </a:p>
          <a:p>
            <a:pPr eaLnBrk="1" hangingPunct="1">
              <a:buFont typeface="Wingdings" pitchFamily="2" charset="2"/>
              <a:buNone/>
            </a:pPr>
            <a:r>
              <a:rPr lang="en-US" sz="3200" dirty="0" smtClean="0">
                <a:latin typeface="Garamond" pitchFamily="18" charset="0"/>
              </a:rPr>
              <a:t>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neuropathy &amp; heavy metal"/>
          <p:cNvPicPr>
            <a:picLocks noChangeAspect="1" noChangeArrowheads="1"/>
          </p:cNvPicPr>
          <p:nvPr/>
        </p:nvPicPr>
        <p:blipFill>
          <a:blip r:embed="rId2" cstate="print"/>
          <a:srcRect/>
          <a:stretch>
            <a:fillRect/>
          </a:stretch>
        </p:blipFill>
        <p:spPr bwMode="auto">
          <a:xfrm>
            <a:off x="540456" y="0"/>
            <a:ext cx="3911600" cy="6858000"/>
          </a:xfrm>
          <a:prstGeom prst="rect">
            <a:avLst/>
          </a:prstGeom>
          <a:noFill/>
          <a:ln w="9525">
            <a:noFill/>
            <a:miter lim="800000"/>
            <a:headEnd/>
            <a:tailEnd/>
          </a:ln>
        </p:spPr>
      </p:pic>
      <p:pic>
        <p:nvPicPr>
          <p:cNvPr id="56323" name="Picture 3" descr="File0035"/>
          <p:cNvPicPr>
            <a:picLocks noChangeAspect="1" noChangeArrowheads="1"/>
          </p:cNvPicPr>
          <p:nvPr/>
        </p:nvPicPr>
        <p:blipFill>
          <a:blip r:embed="rId3" cstate="print"/>
          <a:srcRect l="7942" r="11127"/>
          <a:stretch>
            <a:fillRect/>
          </a:stretch>
        </p:blipFill>
        <p:spPr bwMode="auto">
          <a:xfrm>
            <a:off x="4828822" y="115888"/>
            <a:ext cx="3968044" cy="3314700"/>
          </a:xfrm>
          <a:prstGeom prst="rect">
            <a:avLst/>
          </a:prstGeom>
          <a:noFill/>
          <a:ln w="9525">
            <a:noFill/>
            <a:miter lim="800000"/>
            <a:headEnd/>
            <a:tailEnd/>
          </a:ln>
        </p:spPr>
      </p:pic>
      <p:pic>
        <p:nvPicPr>
          <p:cNvPr id="56324" name="Picture 4" descr="File0036"/>
          <p:cNvPicPr>
            <a:picLocks noChangeAspect="1" noChangeArrowheads="1"/>
          </p:cNvPicPr>
          <p:nvPr/>
        </p:nvPicPr>
        <p:blipFill>
          <a:blip r:embed="rId4" cstate="print"/>
          <a:srcRect l="17326"/>
          <a:stretch>
            <a:fillRect/>
          </a:stretch>
        </p:blipFill>
        <p:spPr bwMode="auto">
          <a:xfrm>
            <a:off x="4828822" y="3644901"/>
            <a:ext cx="3968044" cy="3203575"/>
          </a:xfrm>
          <a:prstGeom prst="rect">
            <a:avLst/>
          </a:prstGeom>
          <a:noFill/>
          <a:ln w="9525">
            <a:noFill/>
            <a:miter lim="800000"/>
            <a:headEnd/>
            <a:tailEnd/>
          </a:ln>
        </p:spPr>
      </p:pic>
      <p:sp>
        <p:nvSpPr>
          <p:cNvPr id="56325" name="Rectangle 5"/>
          <p:cNvSpPr>
            <a:spLocks noChangeArrowheads="1"/>
          </p:cNvSpPr>
          <p:nvPr/>
        </p:nvSpPr>
        <p:spPr bwMode="auto">
          <a:xfrm>
            <a:off x="5214057" y="5373688"/>
            <a:ext cx="2621844" cy="148431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26" name="Text Box 6"/>
          <p:cNvSpPr txBox="1">
            <a:spLocks noChangeArrowheads="1"/>
          </p:cNvSpPr>
          <p:nvPr/>
        </p:nvSpPr>
        <p:spPr bwMode="auto">
          <a:xfrm>
            <a:off x="5341056" y="5484814"/>
            <a:ext cx="2494844" cy="1373187"/>
          </a:xfrm>
          <a:prstGeom prst="rect">
            <a:avLst/>
          </a:prstGeom>
          <a:noFill/>
          <a:ln w="9525">
            <a:noFill/>
            <a:miter lim="800000"/>
            <a:headEnd/>
            <a:tailEnd/>
          </a:ln>
        </p:spPr>
        <p:txBody>
          <a:bodyPr>
            <a:spAutoFit/>
          </a:bodyPr>
          <a:lstStyle/>
          <a:p>
            <a:pPr>
              <a:spcBef>
                <a:spcPct val="50000"/>
              </a:spcBef>
            </a:pPr>
            <a:r>
              <a:rPr lang="en-US" sz="2800" b="1"/>
              <a:t>Mees’ line in arsenic poisoning</a:t>
            </a:r>
          </a:p>
        </p:txBody>
      </p:sp>
      <p:sp>
        <p:nvSpPr>
          <p:cNvPr id="56327" name="Rectangle 7"/>
          <p:cNvSpPr>
            <a:spLocks noChangeArrowheads="1"/>
          </p:cNvSpPr>
          <p:nvPr/>
        </p:nvSpPr>
        <p:spPr bwMode="auto">
          <a:xfrm>
            <a:off x="2971800" y="2276476"/>
            <a:ext cx="1408289" cy="504825"/>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28" name="Text Box 8"/>
          <p:cNvSpPr txBox="1">
            <a:spLocks noChangeArrowheads="1"/>
          </p:cNvSpPr>
          <p:nvPr/>
        </p:nvSpPr>
        <p:spPr bwMode="auto">
          <a:xfrm>
            <a:off x="2971800" y="2276476"/>
            <a:ext cx="1408289" cy="954107"/>
          </a:xfrm>
          <a:prstGeom prst="rect">
            <a:avLst/>
          </a:prstGeom>
          <a:noFill/>
          <a:ln w="9525">
            <a:noFill/>
            <a:miter lim="800000"/>
            <a:headEnd/>
            <a:tailEnd/>
          </a:ln>
        </p:spPr>
        <p:txBody>
          <a:bodyPr>
            <a:spAutoFit/>
          </a:bodyPr>
          <a:lstStyle/>
          <a:p>
            <a:pPr>
              <a:spcBef>
                <a:spcPct val="50000"/>
              </a:spcBef>
            </a:pPr>
            <a:r>
              <a:rPr lang="en-US" sz="2800" b="1"/>
              <a:t>Arsenic</a:t>
            </a:r>
          </a:p>
        </p:txBody>
      </p:sp>
      <p:sp>
        <p:nvSpPr>
          <p:cNvPr id="56329" name="Rectangle 9"/>
          <p:cNvSpPr>
            <a:spLocks noChangeArrowheads="1"/>
          </p:cNvSpPr>
          <p:nvPr/>
        </p:nvSpPr>
        <p:spPr bwMode="auto">
          <a:xfrm>
            <a:off x="795867" y="4437064"/>
            <a:ext cx="1408289" cy="433387"/>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30" name="Text Box 10"/>
          <p:cNvSpPr txBox="1">
            <a:spLocks noChangeArrowheads="1"/>
          </p:cNvSpPr>
          <p:nvPr/>
        </p:nvSpPr>
        <p:spPr bwMode="auto">
          <a:xfrm>
            <a:off x="859368" y="4437064"/>
            <a:ext cx="1408289" cy="396875"/>
          </a:xfrm>
          <a:prstGeom prst="rect">
            <a:avLst/>
          </a:prstGeom>
          <a:noFill/>
          <a:ln w="9525">
            <a:noFill/>
            <a:miter lim="800000"/>
            <a:headEnd/>
            <a:tailEnd/>
          </a:ln>
        </p:spPr>
        <p:txBody>
          <a:bodyPr>
            <a:spAutoFit/>
          </a:bodyPr>
          <a:lstStyle/>
          <a:p>
            <a:pPr>
              <a:spcBef>
                <a:spcPct val="50000"/>
              </a:spcBef>
            </a:pPr>
            <a:r>
              <a:rPr lang="en-US" sz="2000" b="1"/>
              <a:t>Thallium</a:t>
            </a:r>
          </a:p>
        </p:txBody>
      </p:sp>
      <p:sp>
        <p:nvSpPr>
          <p:cNvPr id="56331" name="Rectangle 11"/>
          <p:cNvSpPr>
            <a:spLocks noChangeArrowheads="1"/>
          </p:cNvSpPr>
          <p:nvPr/>
        </p:nvSpPr>
        <p:spPr bwMode="auto">
          <a:xfrm>
            <a:off x="2716390" y="4508500"/>
            <a:ext cx="1471788" cy="431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56332" name="Text Box 12"/>
          <p:cNvSpPr txBox="1">
            <a:spLocks noChangeArrowheads="1"/>
          </p:cNvSpPr>
          <p:nvPr/>
        </p:nvSpPr>
        <p:spPr bwMode="auto">
          <a:xfrm>
            <a:off x="2651478" y="4437063"/>
            <a:ext cx="1471788" cy="519112"/>
          </a:xfrm>
          <a:prstGeom prst="rect">
            <a:avLst/>
          </a:prstGeom>
          <a:noFill/>
          <a:ln w="9525">
            <a:noFill/>
            <a:miter lim="800000"/>
            <a:headEnd/>
            <a:tailEnd/>
          </a:ln>
        </p:spPr>
        <p:txBody>
          <a:bodyPr>
            <a:spAutoFit/>
          </a:bodyPr>
          <a:lstStyle/>
          <a:p>
            <a:pPr>
              <a:spcBef>
                <a:spcPct val="50000"/>
              </a:spcBef>
            </a:pPr>
            <a:r>
              <a:rPr lang="en-US" sz="2800" b="1"/>
              <a:t>Lead</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th-TH" b="1" smtClean="0">
                <a:solidFill>
                  <a:srgbClr val="FFCC66"/>
                </a:solidFill>
                <a:ea typeface="SimSun" pitchFamily="2" charset="-122"/>
                <a:cs typeface="Arial" pitchFamily="34" charset="0"/>
              </a:rPr>
              <a:t>Guillain-Barre Syndrome</a:t>
            </a:r>
          </a:p>
        </p:txBody>
      </p:sp>
      <p:sp>
        <p:nvSpPr>
          <p:cNvPr id="62467" name="Rectangle 3"/>
          <p:cNvSpPr>
            <a:spLocks noGrp="1" noChangeArrowheads="1"/>
          </p:cNvSpPr>
          <p:nvPr>
            <p:ph type="body" idx="1"/>
          </p:nvPr>
        </p:nvSpPr>
        <p:spPr>
          <a:xfrm>
            <a:off x="304800" y="2057400"/>
            <a:ext cx="4953000" cy="4191000"/>
          </a:xfrm>
        </p:spPr>
        <p:txBody>
          <a:bodyPr>
            <a:normAutofit fontScale="85000" lnSpcReduction="10000"/>
          </a:bodyPr>
          <a:lstStyle/>
          <a:p>
            <a:r>
              <a:rPr lang="en-IN" b="1" dirty="0" err="1" smtClean="0"/>
              <a:t>Guillain-Barré</a:t>
            </a:r>
            <a:r>
              <a:rPr lang="en-IN" b="1" dirty="0" smtClean="0"/>
              <a:t> syndrome (GBS) is an acute, frequently severe, and </a:t>
            </a:r>
            <a:r>
              <a:rPr lang="en-IN" b="1" dirty="0" err="1" smtClean="0"/>
              <a:t>fulminant</a:t>
            </a:r>
            <a:r>
              <a:rPr lang="en-IN" b="1" dirty="0" smtClean="0"/>
              <a:t> </a:t>
            </a:r>
            <a:r>
              <a:rPr lang="en-IN" b="1" dirty="0" err="1" smtClean="0"/>
              <a:t>polyradiculoneuropathy</a:t>
            </a:r>
            <a:r>
              <a:rPr lang="en-IN" b="1" dirty="0" smtClean="0"/>
              <a:t> that is autoimmune in nature.</a:t>
            </a:r>
          </a:p>
          <a:p>
            <a:endParaRPr lang="en-IN" b="1" dirty="0" smtClean="0"/>
          </a:p>
          <a:p>
            <a:r>
              <a:rPr lang="en-IN" b="1" dirty="0" smtClean="0"/>
              <a:t>Males are at slightly higher risk for GBS than females, and in Western countries adults are more frequently affected than children.</a:t>
            </a:r>
          </a:p>
          <a:p>
            <a:pPr eaLnBrk="1" hangingPunct="1">
              <a:buNone/>
            </a:pPr>
            <a:endParaRPr lang="en-US" b="1" dirty="0" smtClean="0"/>
          </a:p>
          <a:p>
            <a:pPr eaLnBrk="1" hangingPunct="1">
              <a:buNone/>
            </a:pPr>
            <a:endParaRPr lang="en-US" b="1" dirty="0" smtClean="0"/>
          </a:p>
        </p:txBody>
      </p:sp>
      <p:pic>
        <p:nvPicPr>
          <p:cNvPr id="5" name="Picture 2" descr="Untitled-14"/>
          <p:cNvPicPr>
            <a:picLocks noChangeAspect="1" noChangeArrowheads="1"/>
          </p:cNvPicPr>
          <p:nvPr/>
        </p:nvPicPr>
        <p:blipFill>
          <a:blip r:embed="rId2" cstate="print"/>
          <a:srcRect l="764" t="3464" r="612"/>
          <a:stretch>
            <a:fillRect/>
          </a:stretch>
        </p:blipFill>
        <p:spPr bwMode="auto">
          <a:xfrm>
            <a:off x="5410200" y="2133600"/>
            <a:ext cx="3581400" cy="3581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740" name="Group 68"/>
          <p:cNvGraphicFramePr>
            <a:graphicFrameLocks noGrp="1"/>
          </p:cNvGraphicFramePr>
          <p:nvPr>
            <p:ph/>
          </p:nvPr>
        </p:nvGraphicFramePr>
        <p:xfrm>
          <a:off x="533400" y="308508"/>
          <a:ext cx="8153400" cy="6016092"/>
        </p:xfrm>
        <a:graphic>
          <a:graphicData uri="http://schemas.openxmlformats.org/drawingml/2006/table">
            <a:tbl>
              <a:tblPr/>
              <a:tblGrid>
                <a:gridCol w="8153400"/>
              </a:tblGrid>
              <a:tr h="121131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h-TH" sz="3600" b="1" i="0" u="none" strike="noStrike" cap="none" normalizeH="0" baseline="0" dirty="0" smtClean="0">
                          <a:ln>
                            <a:noFill/>
                          </a:ln>
                          <a:solidFill>
                            <a:srgbClr val="FFCC66"/>
                          </a:solidFill>
                          <a:effectLst/>
                          <a:latin typeface="Garamond" pitchFamily="18" charset="0"/>
                          <a:ea typeface="SimSun" pitchFamily="2" charset="-122"/>
                          <a:cs typeface="Arial" pitchFamily="34" charset="0"/>
                        </a:rPr>
                        <a:t>Diagnostic Criteria for Guillain-Barre</a:t>
                      </a:r>
                      <a:r>
                        <a:rPr kumimoji="0" lang="en-US" sz="3600" b="1" i="0" u="none" strike="noStrike" cap="none" normalizeH="0" baseline="0" dirty="0" smtClean="0">
                          <a:ln>
                            <a:noFill/>
                          </a:ln>
                          <a:solidFill>
                            <a:srgbClr val="FFCC66"/>
                          </a:solidFill>
                          <a:effectLst/>
                          <a:latin typeface="Garamond" pitchFamily="18" charset="0"/>
                          <a:ea typeface="SimSun" pitchFamily="2" charset="-122"/>
                          <a:cs typeface="Arial" pitchFamily="34" charset="0"/>
                        </a:rPr>
                        <a:t>  </a:t>
                      </a:r>
                      <a:r>
                        <a:rPr kumimoji="0" lang="th-TH" sz="3600" b="1" i="0" u="none" strike="noStrike" cap="none" normalizeH="0" baseline="0" dirty="0" smtClean="0">
                          <a:ln>
                            <a:noFill/>
                          </a:ln>
                          <a:solidFill>
                            <a:srgbClr val="FFCC66"/>
                          </a:solidFill>
                          <a:effectLst/>
                          <a:latin typeface="Garamond" pitchFamily="18" charset="0"/>
                          <a:ea typeface="SimSun" pitchFamily="2" charset="-122"/>
                          <a:cs typeface="Arial" pitchFamily="34" charset="0"/>
                        </a:rPr>
                        <a:t>Syndrome</a:t>
                      </a:r>
                    </a:p>
                  </a:txBody>
                  <a:tcPr marL="81280" marR="81280" horzOverflow="overflow">
                    <a:lnL cap="flat">
                      <a:noFill/>
                    </a:lnL>
                    <a:lnR cap="flat">
                      <a:noFill/>
                    </a:lnR>
                    <a:lnT cap="flat">
                      <a:noFill/>
                    </a:lnT>
                    <a:lnB>
                      <a:noFill/>
                    </a:lnB>
                    <a:lnTlToBr>
                      <a:noFill/>
                    </a:lnTlToBr>
                    <a:lnBlToTr>
                      <a:noFill/>
                    </a:lnBlToTr>
                    <a:noFill/>
                  </a:tcPr>
                </a:tc>
              </a:tr>
              <a:tr h="49446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h-TH" sz="1400" b="1" i="0" u="none" strike="noStrike" cap="none" normalizeH="0" baseline="0" dirty="0" smtClean="0">
                          <a:ln>
                            <a:noFill/>
                          </a:ln>
                          <a:solidFill>
                            <a:srgbClr val="66FF33"/>
                          </a:solidFill>
                          <a:effectLst/>
                          <a:latin typeface="Verdana" pitchFamily="34" charset="0"/>
                          <a:ea typeface="SimSun" pitchFamily="2" charset="-122"/>
                          <a:cs typeface="Arial" pitchFamily="34" charset="0"/>
                        </a:rPr>
                        <a:t>REQUIRED</a:t>
                      </a:r>
                    </a:p>
                  </a:txBody>
                  <a:tcPr marL="81280" marR="81280" horzOverflow="overflow">
                    <a:lnL cap="flat">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194924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1. Progressive weakness of 2 or more limbs due to neuropathy</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2. Areflexia</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3. Disease course &lt;4 weeks</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4. Exclusion of other causes [e.g., vasculitis (polyarteritis nodosa, systemic lupus erythematosus, Churg-Strauss syndrome), toxins (organophosphates, lead), botulism, diphtheria, porphyria, localized spinal cord or cauda equina syndrome]</a:t>
                      </a:r>
                      <a:endParaRPr kumimoji="0" lang="th-TH" sz="1400" b="1" i="0" u="none" strike="noStrike" cap="none" normalizeH="0" baseline="0" dirty="0" smtClean="0">
                        <a:ln>
                          <a:noFill/>
                        </a:ln>
                        <a:solidFill>
                          <a:schemeClr val="tx1"/>
                        </a:solidFill>
                        <a:effectLst/>
                        <a:latin typeface="Verdana" pitchFamily="34" charset="0"/>
                        <a:cs typeface="Arial" pitchFamily="34" charset="0"/>
                      </a:endParaRPr>
                    </a:p>
                  </a:txBody>
                  <a:tcPr marL="81280" marR="81280" horzOverflow="overflow">
                    <a:lnL cap="flat">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41019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h-TH" sz="1400" b="1" i="0" u="none" strike="noStrike" cap="none" normalizeH="0" baseline="0" dirty="0" smtClean="0">
                          <a:ln>
                            <a:noFill/>
                          </a:ln>
                          <a:solidFill>
                            <a:srgbClr val="66FF33"/>
                          </a:solidFill>
                          <a:effectLst/>
                          <a:latin typeface="Verdana" pitchFamily="34" charset="0"/>
                          <a:ea typeface="SimSun" pitchFamily="2" charset="-122"/>
                          <a:cs typeface="Arial" pitchFamily="34" charset="0"/>
                        </a:rPr>
                        <a:t>SUPPORTIVE</a:t>
                      </a:r>
                    </a:p>
                  </a:txBody>
                  <a:tcPr marL="81280" marR="81280" horzOverflow="overflow">
                    <a:lnL cap="flat">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19508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1. Relatively symmetric weakness</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2. Mild sensory involvement</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3. Facial nerve or other cranial nerve involvement</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4. Absence of fever</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5. Typical CSF profile (acellular, increase in protein level)</a:t>
                      </a:r>
                      <a:endParaRPr kumimoji="0" lang="th-TH" sz="1400" b="1" i="0" u="none" strike="noStrike" cap="none" normalizeH="0" baseline="0" dirty="0" smtClean="0">
                        <a:ln>
                          <a:noFill/>
                        </a:ln>
                        <a:solidFill>
                          <a:schemeClr val="tx1"/>
                        </a:solidFill>
                        <a:effectLst/>
                        <a:latin typeface="Verdana" pitchFamily="34" charset="0"/>
                        <a:ea typeface="Times New Roman" pitchFamily="18" charset="0"/>
                        <a:cs typeface="Arial" pitchFamily="34" charset="0"/>
                      </a:endParaRP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th-TH" sz="1400" b="1" i="0" u="none" strike="noStrike" cap="none" normalizeH="0" baseline="0" dirty="0" smtClean="0">
                          <a:ln>
                            <a:noFill/>
                          </a:ln>
                          <a:solidFill>
                            <a:schemeClr val="tx1"/>
                          </a:solidFill>
                          <a:effectLst/>
                          <a:latin typeface="Verdana" pitchFamily="34" charset="0"/>
                          <a:ea typeface="SimSun" pitchFamily="2" charset="-122"/>
                          <a:cs typeface="Arial" pitchFamily="34" charset="0"/>
                        </a:rPr>
                        <a:t>6. Electrophysiologic evidence of demyelination</a:t>
                      </a:r>
                      <a:endParaRPr kumimoji="0" lang="th-TH" sz="1400" b="1" i="0" u="none" strike="noStrike" cap="none" normalizeH="0" baseline="0" dirty="0" smtClean="0">
                        <a:ln>
                          <a:noFill/>
                        </a:ln>
                        <a:solidFill>
                          <a:schemeClr val="tx1"/>
                        </a:solidFill>
                        <a:effectLst/>
                        <a:latin typeface="Verdana" pitchFamily="34" charset="0"/>
                        <a:cs typeface="Arial" pitchFamily="34" charset="0"/>
                      </a:endParaRPr>
                    </a:p>
                  </a:txBody>
                  <a:tcPr marL="81280" marR="81280"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th-TH" b="1" dirty="0" smtClean="0">
                <a:solidFill>
                  <a:srgbClr val="FFCC66"/>
                </a:solidFill>
                <a:ea typeface="SimSun" pitchFamily="2" charset="-122"/>
                <a:cs typeface="Arial" pitchFamily="34" charset="0"/>
              </a:rPr>
              <a:t>Guillain-Barre Syndrome</a:t>
            </a:r>
          </a:p>
        </p:txBody>
      </p:sp>
      <p:sp>
        <p:nvSpPr>
          <p:cNvPr id="62467" name="Rectangle 3"/>
          <p:cNvSpPr>
            <a:spLocks noGrp="1" noChangeArrowheads="1"/>
          </p:cNvSpPr>
          <p:nvPr>
            <p:ph type="body" idx="1"/>
          </p:nvPr>
        </p:nvSpPr>
        <p:spPr>
          <a:xfrm>
            <a:off x="304800" y="1447799"/>
            <a:ext cx="3581400" cy="2133601"/>
          </a:xfrm>
        </p:spPr>
        <p:txBody>
          <a:bodyPr/>
          <a:lstStyle/>
          <a:p>
            <a:pPr eaLnBrk="1" hangingPunct="1">
              <a:buNone/>
            </a:pPr>
            <a:r>
              <a:rPr lang="en-US" b="1" dirty="0" smtClean="0"/>
              <a:t>Most common type</a:t>
            </a:r>
          </a:p>
          <a:p>
            <a:pPr marL="465138" indent="-28575" eaLnBrk="1" hangingPunct="1">
              <a:buFont typeface="Wingdings" pitchFamily="2" charset="2"/>
              <a:buNone/>
            </a:pPr>
            <a:r>
              <a:rPr lang="en-US" dirty="0" smtClean="0"/>
              <a:t> </a:t>
            </a:r>
            <a:r>
              <a:rPr lang="en-US" sz="2400" b="1" dirty="0" smtClean="0"/>
              <a:t>Acute inflammatory </a:t>
            </a:r>
            <a:r>
              <a:rPr lang="en-US" sz="2400" b="1" dirty="0" err="1" smtClean="0"/>
              <a:t>demyelinating</a:t>
            </a:r>
            <a:r>
              <a:rPr lang="en-US" sz="2400" b="1" dirty="0" smtClean="0"/>
              <a:t> polyneuropathy (AIDP)</a:t>
            </a:r>
            <a:endParaRPr lang="th-TH" sz="2400" b="1" dirty="0" smtClean="0"/>
          </a:p>
        </p:txBody>
      </p:sp>
      <p:pic>
        <p:nvPicPr>
          <p:cNvPr id="4" name="Picture 2"/>
          <p:cNvPicPr>
            <a:picLocks noChangeAspect="1" noChangeArrowheads="1"/>
          </p:cNvPicPr>
          <p:nvPr/>
        </p:nvPicPr>
        <p:blipFill>
          <a:blip r:embed="rId2" cstate="print"/>
          <a:srcRect/>
          <a:stretch>
            <a:fillRect/>
          </a:stretch>
        </p:blipFill>
        <p:spPr bwMode="auto">
          <a:xfrm>
            <a:off x="3962400" y="1371600"/>
            <a:ext cx="5014912" cy="5314950"/>
          </a:xfrm>
          <a:prstGeom prst="rect">
            <a:avLst/>
          </a:prstGeom>
          <a:noFill/>
          <a:ln w="9525">
            <a:noFill/>
            <a:miter lim="800000"/>
            <a:headEnd/>
            <a:tailEnd/>
          </a:ln>
        </p:spPr>
      </p:pic>
      <p:pic>
        <p:nvPicPr>
          <p:cNvPr id="5" name="Picture 2" descr="Untitled-14"/>
          <p:cNvPicPr>
            <a:picLocks noChangeAspect="1" noChangeArrowheads="1"/>
          </p:cNvPicPr>
          <p:nvPr/>
        </p:nvPicPr>
        <p:blipFill>
          <a:blip r:embed="rId3" cstate="print"/>
          <a:srcRect l="764" t="3464" r="612"/>
          <a:stretch>
            <a:fillRect/>
          </a:stretch>
        </p:blipFill>
        <p:spPr bwMode="auto">
          <a:xfrm>
            <a:off x="533400" y="3657600"/>
            <a:ext cx="3124200" cy="26761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srcRect/>
          <a:stretch>
            <a:fillRect/>
          </a:stretch>
        </p:blipFill>
        <p:spPr bwMode="auto">
          <a:xfrm>
            <a:off x="0" y="1510329"/>
            <a:ext cx="9144000" cy="5347671"/>
          </a:xfrm>
          <a:prstGeom prst="rect">
            <a:avLst/>
          </a:prstGeom>
          <a:noFill/>
          <a:ln w="9525">
            <a:noFill/>
            <a:miter lim="800000"/>
            <a:headEnd/>
            <a:tailEnd/>
          </a:ln>
        </p:spPr>
      </p:pic>
      <p:sp>
        <p:nvSpPr>
          <p:cNvPr id="3" name="Rectangle 2"/>
          <p:cNvSpPr/>
          <p:nvPr/>
        </p:nvSpPr>
        <p:spPr>
          <a:xfrm>
            <a:off x="1295400" y="609600"/>
            <a:ext cx="6019800" cy="646331"/>
          </a:xfrm>
          <a:prstGeom prst="rect">
            <a:avLst/>
          </a:prstGeom>
        </p:spPr>
        <p:txBody>
          <a:bodyPr wrap="square">
            <a:spAutoFit/>
          </a:bodyPr>
          <a:lstStyle/>
          <a:p>
            <a:r>
              <a:rPr lang="th-TH" sz="3600" b="1" u="sng" dirty="0" smtClean="0">
                <a:solidFill>
                  <a:srgbClr val="FFCC66"/>
                </a:solidFill>
                <a:ea typeface="SimSun" pitchFamily="2" charset="-122"/>
                <a:cs typeface="Arial" pitchFamily="34" charset="0"/>
              </a:rPr>
              <a:t>Guillain-Barre Syndrome</a:t>
            </a:r>
            <a:endParaRPr lang="en-US" sz="3600" u="sng"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467545" y="692696"/>
            <a:ext cx="8208912" cy="53285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GBS"/>
          <p:cNvPicPr>
            <a:picLocks noChangeAspect="1" noChangeArrowheads="1"/>
          </p:cNvPicPr>
          <p:nvPr/>
        </p:nvPicPr>
        <p:blipFill>
          <a:blip r:embed="rId2" cstate="print"/>
          <a:srcRect/>
          <a:stretch>
            <a:fillRect/>
          </a:stretch>
        </p:blipFill>
        <p:spPr bwMode="auto">
          <a:xfrm>
            <a:off x="220134" y="188914"/>
            <a:ext cx="4288367" cy="6669087"/>
          </a:xfrm>
          <a:prstGeom prst="rect">
            <a:avLst/>
          </a:prstGeom>
          <a:noFill/>
          <a:ln w="9525">
            <a:noFill/>
            <a:miter lim="800000"/>
            <a:headEnd/>
            <a:tailEnd/>
          </a:ln>
        </p:spPr>
      </p:pic>
      <p:pic>
        <p:nvPicPr>
          <p:cNvPr id="63491" name="Picture 3" descr="GBS-1"/>
          <p:cNvPicPr>
            <a:picLocks noChangeAspect="1" noChangeArrowheads="1"/>
          </p:cNvPicPr>
          <p:nvPr/>
        </p:nvPicPr>
        <p:blipFill>
          <a:blip r:embed="rId3" cstate="print"/>
          <a:srcRect/>
          <a:stretch>
            <a:fillRect/>
          </a:stretch>
        </p:blipFill>
        <p:spPr bwMode="auto">
          <a:xfrm>
            <a:off x="4572000" y="188914"/>
            <a:ext cx="4308123" cy="66690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altLang="ja-JP" smtClean="0">
                <a:ea typeface="MS PGothic" pitchFamily="34" charset="-128"/>
              </a:rPr>
              <a:t>NCS and Peripheral Neuropathy</a:t>
            </a:r>
          </a:p>
        </p:txBody>
      </p:sp>
      <p:pic>
        <p:nvPicPr>
          <p:cNvPr id="31747" name="Picture 3" descr="Demyelination"/>
          <p:cNvPicPr>
            <a:picLocks noChangeAspect="1" noChangeArrowheads="1"/>
          </p:cNvPicPr>
          <p:nvPr/>
        </p:nvPicPr>
        <p:blipFill>
          <a:blip r:embed="rId3" cstate="print"/>
          <a:srcRect/>
          <a:stretch>
            <a:fillRect/>
          </a:stretch>
        </p:blipFill>
        <p:spPr bwMode="auto">
          <a:xfrm>
            <a:off x="1066800" y="3683000"/>
            <a:ext cx="1981200" cy="925513"/>
          </a:xfrm>
          <a:prstGeom prst="rect">
            <a:avLst/>
          </a:prstGeom>
          <a:noFill/>
          <a:ln w="9525">
            <a:noFill/>
            <a:miter lim="800000"/>
            <a:headEnd/>
            <a:tailEnd/>
          </a:ln>
        </p:spPr>
      </p:pic>
      <p:pic>
        <p:nvPicPr>
          <p:cNvPr id="31748" name="Picture 4" descr="Nerve Normal"/>
          <p:cNvPicPr>
            <a:picLocks noChangeAspect="1" noChangeArrowheads="1"/>
          </p:cNvPicPr>
          <p:nvPr/>
        </p:nvPicPr>
        <p:blipFill>
          <a:blip r:embed="rId4" cstate="print"/>
          <a:srcRect/>
          <a:stretch>
            <a:fillRect/>
          </a:stretch>
        </p:blipFill>
        <p:spPr bwMode="auto">
          <a:xfrm>
            <a:off x="1066800" y="2286001"/>
            <a:ext cx="1962856" cy="919163"/>
          </a:xfrm>
          <a:prstGeom prst="rect">
            <a:avLst/>
          </a:prstGeom>
          <a:noFill/>
          <a:ln w="9525">
            <a:noFill/>
            <a:miter lim="800000"/>
            <a:headEnd/>
            <a:tailEnd/>
          </a:ln>
        </p:spPr>
      </p:pic>
      <p:pic>
        <p:nvPicPr>
          <p:cNvPr id="31749" name="Picture 5" descr="Nerve Axonal Degeneratio"/>
          <p:cNvPicPr>
            <a:picLocks noChangeAspect="1" noChangeArrowheads="1"/>
          </p:cNvPicPr>
          <p:nvPr/>
        </p:nvPicPr>
        <p:blipFill>
          <a:blip r:embed="rId5" cstate="print"/>
          <a:srcRect/>
          <a:stretch>
            <a:fillRect/>
          </a:stretch>
        </p:blipFill>
        <p:spPr bwMode="auto">
          <a:xfrm>
            <a:off x="1066800" y="5275263"/>
            <a:ext cx="1981200" cy="882650"/>
          </a:xfrm>
          <a:prstGeom prst="rect">
            <a:avLst/>
          </a:prstGeom>
          <a:noFill/>
          <a:ln w="9525">
            <a:noFill/>
            <a:miter lim="800000"/>
            <a:headEnd/>
            <a:tailEnd/>
          </a:ln>
        </p:spPr>
      </p:pic>
      <p:sp>
        <p:nvSpPr>
          <p:cNvPr id="31750" name="Freeform 6"/>
          <p:cNvSpPr>
            <a:spLocks/>
          </p:cNvSpPr>
          <p:nvPr/>
        </p:nvSpPr>
        <p:spPr bwMode="auto">
          <a:xfrm>
            <a:off x="4085167" y="1957389"/>
            <a:ext cx="1543756" cy="1184275"/>
          </a:xfrm>
          <a:custGeom>
            <a:avLst/>
            <a:gdLst>
              <a:gd name="T0" fmla="*/ 0 w 973"/>
              <a:gd name="T1" fmla="*/ 502 h 746"/>
              <a:gd name="T2" fmla="*/ 68 w 973"/>
              <a:gd name="T3" fmla="*/ 368 h 746"/>
              <a:gd name="T4" fmla="*/ 105 w 973"/>
              <a:gd name="T5" fmla="*/ 128 h 746"/>
              <a:gd name="T6" fmla="*/ 150 w 973"/>
              <a:gd name="T7" fmla="*/ 46 h 746"/>
              <a:gd name="T8" fmla="*/ 262 w 973"/>
              <a:gd name="T9" fmla="*/ 24 h 746"/>
              <a:gd name="T10" fmla="*/ 300 w 973"/>
              <a:gd name="T11" fmla="*/ 91 h 746"/>
              <a:gd name="T12" fmla="*/ 322 w 973"/>
              <a:gd name="T13" fmla="*/ 158 h 746"/>
              <a:gd name="T14" fmla="*/ 382 w 973"/>
              <a:gd name="T15" fmla="*/ 585 h 746"/>
              <a:gd name="T16" fmla="*/ 464 w 973"/>
              <a:gd name="T17" fmla="*/ 742 h 746"/>
              <a:gd name="T18" fmla="*/ 554 w 973"/>
              <a:gd name="T19" fmla="*/ 727 h 746"/>
              <a:gd name="T20" fmla="*/ 569 w 973"/>
              <a:gd name="T21" fmla="*/ 704 h 746"/>
              <a:gd name="T22" fmla="*/ 591 w 973"/>
              <a:gd name="T23" fmla="*/ 689 h 746"/>
              <a:gd name="T24" fmla="*/ 629 w 973"/>
              <a:gd name="T25" fmla="*/ 622 h 746"/>
              <a:gd name="T26" fmla="*/ 801 w 973"/>
              <a:gd name="T27" fmla="*/ 495 h 746"/>
              <a:gd name="T28" fmla="*/ 928 w 973"/>
              <a:gd name="T29" fmla="*/ 502 h 746"/>
              <a:gd name="T30" fmla="*/ 973 w 973"/>
              <a:gd name="T31" fmla="*/ 502 h 7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73"/>
              <a:gd name="T49" fmla="*/ 0 h 746"/>
              <a:gd name="T50" fmla="*/ 973 w 973"/>
              <a:gd name="T51" fmla="*/ 746 h 7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73" h="746">
                <a:moveTo>
                  <a:pt x="0" y="502"/>
                </a:moveTo>
                <a:cubicBezTo>
                  <a:pt x="41" y="463"/>
                  <a:pt x="49" y="420"/>
                  <a:pt x="68" y="368"/>
                </a:cubicBezTo>
                <a:cubicBezTo>
                  <a:pt x="79" y="288"/>
                  <a:pt x="79" y="205"/>
                  <a:pt x="105" y="128"/>
                </a:cubicBezTo>
                <a:cubicBezTo>
                  <a:pt x="117" y="91"/>
                  <a:pt x="117" y="67"/>
                  <a:pt x="150" y="46"/>
                </a:cubicBezTo>
                <a:cubicBezTo>
                  <a:pt x="181" y="0"/>
                  <a:pt x="202" y="18"/>
                  <a:pt x="262" y="24"/>
                </a:cubicBezTo>
                <a:cubicBezTo>
                  <a:pt x="277" y="46"/>
                  <a:pt x="285" y="69"/>
                  <a:pt x="300" y="91"/>
                </a:cubicBezTo>
                <a:cubicBezTo>
                  <a:pt x="316" y="143"/>
                  <a:pt x="309" y="121"/>
                  <a:pt x="322" y="158"/>
                </a:cubicBezTo>
                <a:cubicBezTo>
                  <a:pt x="341" y="300"/>
                  <a:pt x="351" y="445"/>
                  <a:pt x="382" y="585"/>
                </a:cubicBezTo>
                <a:cubicBezTo>
                  <a:pt x="395" y="641"/>
                  <a:pt x="403" y="720"/>
                  <a:pt x="464" y="742"/>
                </a:cubicBezTo>
                <a:cubicBezTo>
                  <a:pt x="494" y="738"/>
                  <a:pt x="530" y="746"/>
                  <a:pt x="554" y="727"/>
                </a:cubicBezTo>
                <a:cubicBezTo>
                  <a:pt x="561" y="721"/>
                  <a:pt x="563" y="711"/>
                  <a:pt x="569" y="704"/>
                </a:cubicBezTo>
                <a:cubicBezTo>
                  <a:pt x="575" y="698"/>
                  <a:pt x="584" y="694"/>
                  <a:pt x="591" y="689"/>
                </a:cubicBezTo>
                <a:cubicBezTo>
                  <a:pt x="605" y="650"/>
                  <a:pt x="595" y="673"/>
                  <a:pt x="629" y="622"/>
                </a:cubicBezTo>
                <a:cubicBezTo>
                  <a:pt x="686" y="537"/>
                  <a:pt x="698" y="532"/>
                  <a:pt x="801" y="495"/>
                </a:cubicBezTo>
                <a:cubicBezTo>
                  <a:pt x="853" y="500"/>
                  <a:pt x="880" y="512"/>
                  <a:pt x="928" y="502"/>
                </a:cubicBezTo>
                <a:cubicBezTo>
                  <a:pt x="968" y="494"/>
                  <a:pt x="956" y="487"/>
                  <a:pt x="973" y="502"/>
                </a:cubicBezTo>
              </a:path>
            </a:pathLst>
          </a:custGeom>
          <a:noFill/>
          <a:ln w="9525">
            <a:solidFill>
              <a:schemeClr val="tx1"/>
            </a:solidFill>
            <a:round/>
            <a:headEnd/>
            <a:tailEnd/>
          </a:ln>
        </p:spPr>
        <p:txBody>
          <a:bodyPr wrap="none"/>
          <a:lstStyle/>
          <a:p>
            <a:endParaRPr lang="en-US"/>
          </a:p>
        </p:txBody>
      </p:sp>
      <p:sp>
        <p:nvSpPr>
          <p:cNvPr id="31751" name="Freeform 7"/>
          <p:cNvSpPr>
            <a:spLocks/>
          </p:cNvSpPr>
          <p:nvPr/>
        </p:nvSpPr>
        <p:spPr bwMode="auto">
          <a:xfrm>
            <a:off x="4085167" y="5410200"/>
            <a:ext cx="1543756" cy="457200"/>
          </a:xfrm>
          <a:custGeom>
            <a:avLst/>
            <a:gdLst>
              <a:gd name="T0" fmla="*/ 0 w 973"/>
              <a:gd name="T1" fmla="*/ 502 h 746"/>
              <a:gd name="T2" fmla="*/ 68 w 973"/>
              <a:gd name="T3" fmla="*/ 368 h 746"/>
              <a:gd name="T4" fmla="*/ 105 w 973"/>
              <a:gd name="T5" fmla="*/ 128 h 746"/>
              <a:gd name="T6" fmla="*/ 150 w 973"/>
              <a:gd name="T7" fmla="*/ 46 h 746"/>
              <a:gd name="T8" fmla="*/ 262 w 973"/>
              <a:gd name="T9" fmla="*/ 24 h 746"/>
              <a:gd name="T10" fmla="*/ 300 w 973"/>
              <a:gd name="T11" fmla="*/ 91 h 746"/>
              <a:gd name="T12" fmla="*/ 322 w 973"/>
              <a:gd name="T13" fmla="*/ 158 h 746"/>
              <a:gd name="T14" fmla="*/ 382 w 973"/>
              <a:gd name="T15" fmla="*/ 585 h 746"/>
              <a:gd name="T16" fmla="*/ 464 w 973"/>
              <a:gd name="T17" fmla="*/ 742 h 746"/>
              <a:gd name="T18" fmla="*/ 554 w 973"/>
              <a:gd name="T19" fmla="*/ 727 h 746"/>
              <a:gd name="T20" fmla="*/ 569 w 973"/>
              <a:gd name="T21" fmla="*/ 704 h 746"/>
              <a:gd name="T22" fmla="*/ 591 w 973"/>
              <a:gd name="T23" fmla="*/ 689 h 746"/>
              <a:gd name="T24" fmla="*/ 629 w 973"/>
              <a:gd name="T25" fmla="*/ 622 h 746"/>
              <a:gd name="T26" fmla="*/ 801 w 973"/>
              <a:gd name="T27" fmla="*/ 495 h 746"/>
              <a:gd name="T28" fmla="*/ 928 w 973"/>
              <a:gd name="T29" fmla="*/ 502 h 746"/>
              <a:gd name="T30" fmla="*/ 973 w 973"/>
              <a:gd name="T31" fmla="*/ 502 h 74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73"/>
              <a:gd name="T49" fmla="*/ 0 h 746"/>
              <a:gd name="T50" fmla="*/ 973 w 973"/>
              <a:gd name="T51" fmla="*/ 746 h 74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73" h="746">
                <a:moveTo>
                  <a:pt x="0" y="502"/>
                </a:moveTo>
                <a:cubicBezTo>
                  <a:pt x="41" y="463"/>
                  <a:pt x="49" y="420"/>
                  <a:pt x="68" y="368"/>
                </a:cubicBezTo>
                <a:cubicBezTo>
                  <a:pt x="79" y="288"/>
                  <a:pt x="79" y="205"/>
                  <a:pt x="105" y="128"/>
                </a:cubicBezTo>
                <a:cubicBezTo>
                  <a:pt x="117" y="91"/>
                  <a:pt x="117" y="67"/>
                  <a:pt x="150" y="46"/>
                </a:cubicBezTo>
                <a:cubicBezTo>
                  <a:pt x="181" y="0"/>
                  <a:pt x="202" y="18"/>
                  <a:pt x="262" y="24"/>
                </a:cubicBezTo>
                <a:cubicBezTo>
                  <a:pt x="277" y="46"/>
                  <a:pt x="285" y="69"/>
                  <a:pt x="300" y="91"/>
                </a:cubicBezTo>
                <a:cubicBezTo>
                  <a:pt x="316" y="143"/>
                  <a:pt x="309" y="121"/>
                  <a:pt x="322" y="158"/>
                </a:cubicBezTo>
                <a:cubicBezTo>
                  <a:pt x="341" y="300"/>
                  <a:pt x="351" y="445"/>
                  <a:pt x="382" y="585"/>
                </a:cubicBezTo>
                <a:cubicBezTo>
                  <a:pt x="395" y="641"/>
                  <a:pt x="403" y="720"/>
                  <a:pt x="464" y="742"/>
                </a:cubicBezTo>
                <a:cubicBezTo>
                  <a:pt x="494" y="738"/>
                  <a:pt x="530" y="746"/>
                  <a:pt x="554" y="727"/>
                </a:cubicBezTo>
                <a:cubicBezTo>
                  <a:pt x="561" y="721"/>
                  <a:pt x="563" y="711"/>
                  <a:pt x="569" y="704"/>
                </a:cubicBezTo>
                <a:cubicBezTo>
                  <a:pt x="575" y="698"/>
                  <a:pt x="584" y="694"/>
                  <a:pt x="591" y="689"/>
                </a:cubicBezTo>
                <a:cubicBezTo>
                  <a:pt x="605" y="650"/>
                  <a:pt x="595" y="673"/>
                  <a:pt x="629" y="622"/>
                </a:cubicBezTo>
                <a:cubicBezTo>
                  <a:pt x="686" y="537"/>
                  <a:pt x="698" y="532"/>
                  <a:pt x="801" y="495"/>
                </a:cubicBezTo>
                <a:cubicBezTo>
                  <a:pt x="853" y="500"/>
                  <a:pt x="880" y="512"/>
                  <a:pt x="928" y="502"/>
                </a:cubicBezTo>
                <a:cubicBezTo>
                  <a:pt x="968" y="494"/>
                  <a:pt x="956" y="487"/>
                  <a:pt x="973" y="502"/>
                </a:cubicBezTo>
              </a:path>
            </a:pathLst>
          </a:custGeom>
          <a:noFill/>
          <a:ln w="9525">
            <a:solidFill>
              <a:schemeClr val="tx1"/>
            </a:solidFill>
            <a:round/>
            <a:headEnd/>
            <a:tailEnd/>
          </a:ln>
        </p:spPr>
        <p:txBody>
          <a:bodyPr wrap="none"/>
          <a:lstStyle/>
          <a:p>
            <a:endParaRPr lang="en-US"/>
          </a:p>
        </p:txBody>
      </p:sp>
      <p:sp>
        <p:nvSpPr>
          <p:cNvPr id="31752" name="Freeform 8"/>
          <p:cNvSpPr>
            <a:spLocks/>
          </p:cNvSpPr>
          <p:nvPr/>
        </p:nvSpPr>
        <p:spPr bwMode="auto">
          <a:xfrm>
            <a:off x="7042856" y="2493964"/>
            <a:ext cx="1364544" cy="403225"/>
          </a:xfrm>
          <a:custGeom>
            <a:avLst/>
            <a:gdLst>
              <a:gd name="T0" fmla="*/ 0 w 860"/>
              <a:gd name="T1" fmla="*/ 164 h 254"/>
              <a:gd name="T2" fmla="*/ 396 w 860"/>
              <a:gd name="T3" fmla="*/ 157 h 254"/>
              <a:gd name="T4" fmla="*/ 449 w 860"/>
              <a:gd name="T5" fmla="*/ 142 h 254"/>
              <a:gd name="T6" fmla="*/ 494 w 860"/>
              <a:gd name="T7" fmla="*/ 0 h 254"/>
              <a:gd name="T8" fmla="*/ 554 w 860"/>
              <a:gd name="T9" fmla="*/ 254 h 254"/>
              <a:gd name="T10" fmla="*/ 576 w 860"/>
              <a:gd name="T11" fmla="*/ 232 h 254"/>
              <a:gd name="T12" fmla="*/ 598 w 860"/>
              <a:gd name="T13" fmla="*/ 187 h 254"/>
              <a:gd name="T14" fmla="*/ 733 w 860"/>
              <a:gd name="T15" fmla="*/ 157 h 254"/>
              <a:gd name="T16" fmla="*/ 860 w 860"/>
              <a:gd name="T17" fmla="*/ 172 h 2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0"/>
              <a:gd name="T28" fmla="*/ 0 h 254"/>
              <a:gd name="T29" fmla="*/ 860 w 860"/>
              <a:gd name="T30" fmla="*/ 254 h 2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0" h="254">
                <a:moveTo>
                  <a:pt x="0" y="164"/>
                </a:moveTo>
                <a:cubicBezTo>
                  <a:pt x="132" y="153"/>
                  <a:pt x="263" y="165"/>
                  <a:pt x="396" y="157"/>
                </a:cubicBezTo>
                <a:cubicBezTo>
                  <a:pt x="397" y="157"/>
                  <a:pt x="446" y="146"/>
                  <a:pt x="449" y="142"/>
                </a:cubicBezTo>
                <a:cubicBezTo>
                  <a:pt x="465" y="120"/>
                  <a:pt x="483" y="31"/>
                  <a:pt x="494" y="0"/>
                </a:cubicBezTo>
                <a:cubicBezTo>
                  <a:pt x="542" y="71"/>
                  <a:pt x="532" y="173"/>
                  <a:pt x="554" y="254"/>
                </a:cubicBezTo>
                <a:cubicBezTo>
                  <a:pt x="561" y="247"/>
                  <a:pt x="570" y="241"/>
                  <a:pt x="576" y="232"/>
                </a:cubicBezTo>
                <a:cubicBezTo>
                  <a:pt x="587" y="214"/>
                  <a:pt x="577" y="200"/>
                  <a:pt x="598" y="187"/>
                </a:cubicBezTo>
                <a:cubicBezTo>
                  <a:pt x="633" y="166"/>
                  <a:pt x="696" y="161"/>
                  <a:pt x="733" y="157"/>
                </a:cubicBezTo>
                <a:cubicBezTo>
                  <a:pt x="775" y="163"/>
                  <a:pt x="818" y="172"/>
                  <a:pt x="860" y="172"/>
                </a:cubicBezTo>
              </a:path>
            </a:pathLst>
          </a:custGeom>
          <a:noFill/>
          <a:ln w="9525">
            <a:solidFill>
              <a:schemeClr val="tx1"/>
            </a:solidFill>
            <a:round/>
            <a:headEnd/>
            <a:tailEnd/>
          </a:ln>
        </p:spPr>
        <p:txBody>
          <a:bodyPr wrap="none"/>
          <a:lstStyle/>
          <a:p>
            <a:endParaRPr lang="en-US"/>
          </a:p>
        </p:txBody>
      </p:sp>
      <p:sp>
        <p:nvSpPr>
          <p:cNvPr id="31753" name="Freeform 9"/>
          <p:cNvSpPr>
            <a:spLocks/>
          </p:cNvSpPr>
          <p:nvPr/>
        </p:nvSpPr>
        <p:spPr bwMode="auto">
          <a:xfrm>
            <a:off x="7553678" y="4102100"/>
            <a:ext cx="1282700" cy="196850"/>
          </a:xfrm>
          <a:custGeom>
            <a:avLst/>
            <a:gdLst>
              <a:gd name="T0" fmla="*/ 0 w 808"/>
              <a:gd name="T1" fmla="*/ 72 h 124"/>
              <a:gd name="T2" fmla="*/ 157 w 808"/>
              <a:gd name="T3" fmla="*/ 49 h 124"/>
              <a:gd name="T4" fmla="*/ 254 w 808"/>
              <a:gd name="T5" fmla="*/ 57 h 124"/>
              <a:gd name="T6" fmla="*/ 329 w 808"/>
              <a:gd name="T7" fmla="*/ 57 h 124"/>
              <a:gd name="T8" fmla="*/ 426 w 808"/>
              <a:gd name="T9" fmla="*/ 94 h 124"/>
              <a:gd name="T10" fmla="*/ 471 w 808"/>
              <a:gd name="T11" fmla="*/ 27 h 124"/>
              <a:gd name="T12" fmla="*/ 478 w 808"/>
              <a:gd name="T13" fmla="*/ 4 h 124"/>
              <a:gd name="T14" fmla="*/ 508 w 808"/>
              <a:gd name="T15" fmla="*/ 49 h 124"/>
              <a:gd name="T16" fmla="*/ 546 w 808"/>
              <a:gd name="T17" fmla="*/ 124 h 124"/>
              <a:gd name="T18" fmla="*/ 561 w 808"/>
              <a:gd name="T19" fmla="*/ 102 h 124"/>
              <a:gd name="T20" fmla="*/ 568 w 808"/>
              <a:gd name="T21" fmla="*/ 72 h 124"/>
              <a:gd name="T22" fmla="*/ 643 w 808"/>
              <a:gd name="T23" fmla="*/ 57 h 124"/>
              <a:gd name="T24" fmla="*/ 808 w 808"/>
              <a:gd name="T25" fmla="*/ 57 h 1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08"/>
              <a:gd name="T40" fmla="*/ 0 h 124"/>
              <a:gd name="T41" fmla="*/ 808 w 808"/>
              <a:gd name="T42" fmla="*/ 124 h 1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08" h="124">
                <a:moveTo>
                  <a:pt x="0" y="72"/>
                </a:moveTo>
                <a:cubicBezTo>
                  <a:pt x="51" y="58"/>
                  <a:pt x="105" y="58"/>
                  <a:pt x="157" y="49"/>
                </a:cubicBezTo>
                <a:cubicBezTo>
                  <a:pt x="189" y="52"/>
                  <a:pt x="222" y="57"/>
                  <a:pt x="254" y="57"/>
                </a:cubicBezTo>
                <a:cubicBezTo>
                  <a:pt x="346" y="57"/>
                  <a:pt x="259" y="38"/>
                  <a:pt x="329" y="57"/>
                </a:cubicBezTo>
                <a:cubicBezTo>
                  <a:pt x="388" y="36"/>
                  <a:pt x="387" y="67"/>
                  <a:pt x="426" y="94"/>
                </a:cubicBezTo>
                <a:cubicBezTo>
                  <a:pt x="434" y="59"/>
                  <a:pt x="441" y="47"/>
                  <a:pt x="471" y="27"/>
                </a:cubicBezTo>
                <a:cubicBezTo>
                  <a:pt x="473" y="19"/>
                  <a:pt x="471" y="0"/>
                  <a:pt x="478" y="4"/>
                </a:cubicBezTo>
                <a:cubicBezTo>
                  <a:pt x="493" y="13"/>
                  <a:pt x="508" y="49"/>
                  <a:pt x="508" y="49"/>
                </a:cubicBezTo>
                <a:cubicBezTo>
                  <a:pt x="516" y="88"/>
                  <a:pt x="513" y="103"/>
                  <a:pt x="546" y="124"/>
                </a:cubicBezTo>
                <a:cubicBezTo>
                  <a:pt x="551" y="117"/>
                  <a:pt x="558" y="110"/>
                  <a:pt x="561" y="102"/>
                </a:cubicBezTo>
                <a:cubicBezTo>
                  <a:pt x="565" y="93"/>
                  <a:pt x="562" y="80"/>
                  <a:pt x="568" y="72"/>
                </a:cubicBezTo>
                <a:cubicBezTo>
                  <a:pt x="584" y="52"/>
                  <a:pt x="618" y="60"/>
                  <a:pt x="643" y="57"/>
                </a:cubicBezTo>
                <a:cubicBezTo>
                  <a:pt x="695" y="38"/>
                  <a:pt x="808" y="57"/>
                  <a:pt x="808" y="57"/>
                </a:cubicBezTo>
              </a:path>
            </a:pathLst>
          </a:custGeom>
          <a:noFill/>
          <a:ln w="9525">
            <a:solidFill>
              <a:schemeClr val="tx1"/>
            </a:solidFill>
            <a:round/>
            <a:headEnd/>
            <a:tailEnd/>
          </a:ln>
        </p:spPr>
        <p:txBody>
          <a:bodyPr wrap="none"/>
          <a:lstStyle/>
          <a:p>
            <a:endParaRPr lang="en-US"/>
          </a:p>
        </p:txBody>
      </p:sp>
      <p:sp>
        <p:nvSpPr>
          <p:cNvPr id="31754" name="Freeform 10"/>
          <p:cNvSpPr>
            <a:spLocks/>
          </p:cNvSpPr>
          <p:nvPr/>
        </p:nvSpPr>
        <p:spPr bwMode="auto">
          <a:xfrm>
            <a:off x="7086600" y="5562600"/>
            <a:ext cx="1371600" cy="228600"/>
          </a:xfrm>
          <a:custGeom>
            <a:avLst/>
            <a:gdLst>
              <a:gd name="T0" fmla="*/ 0 w 860"/>
              <a:gd name="T1" fmla="*/ 164 h 254"/>
              <a:gd name="T2" fmla="*/ 396 w 860"/>
              <a:gd name="T3" fmla="*/ 157 h 254"/>
              <a:gd name="T4" fmla="*/ 449 w 860"/>
              <a:gd name="T5" fmla="*/ 142 h 254"/>
              <a:gd name="T6" fmla="*/ 494 w 860"/>
              <a:gd name="T7" fmla="*/ 0 h 254"/>
              <a:gd name="T8" fmla="*/ 554 w 860"/>
              <a:gd name="T9" fmla="*/ 254 h 254"/>
              <a:gd name="T10" fmla="*/ 576 w 860"/>
              <a:gd name="T11" fmla="*/ 232 h 254"/>
              <a:gd name="T12" fmla="*/ 598 w 860"/>
              <a:gd name="T13" fmla="*/ 187 h 254"/>
              <a:gd name="T14" fmla="*/ 733 w 860"/>
              <a:gd name="T15" fmla="*/ 157 h 254"/>
              <a:gd name="T16" fmla="*/ 860 w 860"/>
              <a:gd name="T17" fmla="*/ 172 h 2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60"/>
              <a:gd name="T28" fmla="*/ 0 h 254"/>
              <a:gd name="T29" fmla="*/ 860 w 860"/>
              <a:gd name="T30" fmla="*/ 254 h 2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60" h="254">
                <a:moveTo>
                  <a:pt x="0" y="164"/>
                </a:moveTo>
                <a:cubicBezTo>
                  <a:pt x="132" y="153"/>
                  <a:pt x="263" y="165"/>
                  <a:pt x="396" y="157"/>
                </a:cubicBezTo>
                <a:cubicBezTo>
                  <a:pt x="397" y="157"/>
                  <a:pt x="446" y="146"/>
                  <a:pt x="449" y="142"/>
                </a:cubicBezTo>
                <a:cubicBezTo>
                  <a:pt x="465" y="120"/>
                  <a:pt x="483" y="31"/>
                  <a:pt x="494" y="0"/>
                </a:cubicBezTo>
                <a:cubicBezTo>
                  <a:pt x="542" y="71"/>
                  <a:pt x="532" y="173"/>
                  <a:pt x="554" y="254"/>
                </a:cubicBezTo>
                <a:cubicBezTo>
                  <a:pt x="561" y="247"/>
                  <a:pt x="570" y="241"/>
                  <a:pt x="576" y="232"/>
                </a:cubicBezTo>
                <a:cubicBezTo>
                  <a:pt x="587" y="214"/>
                  <a:pt x="577" y="200"/>
                  <a:pt x="598" y="187"/>
                </a:cubicBezTo>
                <a:cubicBezTo>
                  <a:pt x="633" y="166"/>
                  <a:pt x="696" y="161"/>
                  <a:pt x="733" y="157"/>
                </a:cubicBezTo>
                <a:cubicBezTo>
                  <a:pt x="775" y="163"/>
                  <a:pt x="818" y="172"/>
                  <a:pt x="860" y="172"/>
                </a:cubicBezTo>
              </a:path>
            </a:pathLst>
          </a:custGeom>
          <a:noFill/>
          <a:ln w="9525">
            <a:solidFill>
              <a:schemeClr val="tx1"/>
            </a:solidFill>
            <a:round/>
            <a:headEnd/>
            <a:tailEnd/>
          </a:ln>
        </p:spPr>
        <p:txBody>
          <a:bodyPr wrap="none"/>
          <a:lstStyle/>
          <a:p>
            <a:endParaRPr lang="en-US"/>
          </a:p>
        </p:txBody>
      </p:sp>
      <p:sp>
        <p:nvSpPr>
          <p:cNvPr id="31755" name="Line 11"/>
          <p:cNvSpPr>
            <a:spLocks noChangeShapeType="1"/>
          </p:cNvSpPr>
          <p:nvPr/>
        </p:nvSpPr>
        <p:spPr bwMode="auto">
          <a:xfrm flipH="1">
            <a:off x="3505201" y="2743200"/>
            <a:ext cx="579967" cy="0"/>
          </a:xfrm>
          <a:prstGeom prst="line">
            <a:avLst/>
          </a:prstGeom>
          <a:noFill/>
          <a:ln w="9525">
            <a:solidFill>
              <a:schemeClr val="tx1"/>
            </a:solidFill>
            <a:round/>
            <a:headEnd/>
            <a:tailEnd/>
          </a:ln>
        </p:spPr>
        <p:txBody>
          <a:bodyPr wrap="none"/>
          <a:lstStyle/>
          <a:p>
            <a:endParaRPr lang="en-US"/>
          </a:p>
        </p:txBody>
      </p:sp>
      <p:sp>
        <p:nvSpPr>
          <p:cNvPr id="31756" name="Line 12"/>
          <p:cNvSpPr>
            <a:spLocks noChangeShapeType="1"/>
          </p:cNvSpPr>
          <p:nvPr/>
        </p:nvSpPr>
        <p:spPr bwMode="auto">
          <a:xfrm flipH="1">
            <a:off x="3505200" y="5715000"/>
            <a:ext cx="609600" cy="0"/>
          </a:xfrm>
          <a:prstGeom prst="line">
            <a:avLst/>
          </a:prstGeom>
          <a:noFill/>
          <a:ln w="9525">
            <a:solidFill>
              <a:schemeClr val="tx1"/>
            </a:solidFill>
            <a:round/>
            <a:headEnd/>
            <a:tailEnd/>
          </a:ln>
        </p:spPr>
        <p:txBody>
          <a:bodyPr wrap="none"/>
          <a:lstStyle/>
          <a:p>
            <a:endParaRPr lang="en-US"/>
          </a:p>
        </p:txBody>
      </p:sp>
      <p:sp>
        <p:nvSpPr>
          <p:cNvPr id="31757" name="Line 13"/>
          <p:cNvSpPr>
            <a:spLocks noChangeShapeType="1"/>
          </p:cNvSpPr>
          <p:nvPr/>
        </p:nvSpPr>
        <p:spPr bwMode="auto">
          <a:xfrm flipH="1">
            <a:off x="7086600" y="4191000"/>
            <a:ext cx="533400" cy="0"/>
          </a:xfrm>
          <a:prstGeom prst="line">
            <a:avLst/>
          </a:prstGeom>
          <a:noFill/>
          <a:ln w="9525">
            <a:solidFill>
              <a:schemeClr val="tx1"/>
            </a:solidFill>
            <a:round/>
            <a:headEnd/>
            <a:tailEnd/>
          </a:ln>
        </p:spPr>
        <p:txBody>
          <a:bodyPr wrap="none"/>
          <a:lstStyle/>
          <a:p>
            <a:endParaRPr lang="en-US"/>
          </a:p>
        </p:txBody>
      </p:sp>
      <p:sp>
        <p:nvSpPr>
          <p:cNvPr id="31758" name="Line 14"/>
          <p:cNvSpPr>
            <a:spLocks noChangeShapeType="1"/>
          </p:cNvSpPr>
          <p:nvPr/>
        </p:nvSpPr>
        <p:spPr bwMode="auto">
          <a:xfrm>
            <a:off x="7239000" y="2590800"/>
            <a:ext cx="0" cy="381000"/>
          </a:xfrm>
          <a:prstGeom prst="line">
            <a:avLst/>
          </a:prstGeom>
          <a:noFill/>
          <a:ln w="9525">
            <a:solidFill>
              <a:schemeClr val="tx1"/>
            </a:solidFill>
            <a:round/>
            <a:headEnd/>
            <a:tailEnd/>
          </a:ln>
        </p:spPr>
        <p:txBody>
          <a:bodyPr wrap="none"/>
          <a:lstStyle/>
          <a:p>
            <a:endParaRPr lang="en-US"/>
          </a:p>
        </p:txBody>
      </p:sp>
      <p:sp>
        <p:nvSpPr>
          <p:cNvPr id="31759" name="Line 15"/>
          <p:cNvSpPr>
            <a:spLocks noChangeShapeType="1"/>
          </p:cNvSpPr>
          <p:nvPr/>
        </p:nvSpPr>
        <p:spPr bwMode="auto">
          <a:xfrm flipH="1">
            <a:off x="3505200" y="4191000"/>
            <a:ext cx="1066800" cy="0"/>
          </a:xfrm>
          <a:prstGeom prst="line">
            <a:avLst/>
          </a:prstGeom>
          <a:noFill/>
          <a:ln w="9525">
            <a:solidFill>
              <a:schemeClr val="tx1"/>
            </a:solidFill>
            <a:round/>
            <a:headEnd/>
            <a:tailEnd/>
          </a:ln>
        </p:spPr>
        <p:txBody>
          <a:bodyPr wrap="none"/>
          <a:lstStyle/>
          <a:p>
            <a:endParaRPr lang="en-US"/>
          </a:p>
        </p:txBody>
      </p:sp>
      <p:sp>
        <p:nvSpPr>
          <p:cNvPr id="31760" name="Line 16"/>
          <p:cNvSpPr>
            <a:spLocks noChangeShapeType="1"/>
          </p:cNvSpPr>
          <p:nvPr/>
        </p:nvSpPr>
        <p:spPr bwMode="auto">
          <a:xfrm>
            <a:off x="3581400" y="2514600"/>
            <a:ext cx="0" cy="457200"/>
          </a:xfrm>
          <a:prstGeom prst="line">
            <a:avLst/>
          </a:prstGeom>
          <a:noFill/>
          <a:ln w="9525">
            <a:solidFill>
              <a:schemeClr val="tx1"/>
            </a:solidFill>
            <a:round/>
            <a:headEnd/>
            <a:tailEnd/>
          </a:ln>
        </p:spPr>
        <p:txBody>
          <a:bodyPr wrap="none"/>
          <a:lstStyle/>
          <a:p>
            <a:endParaRPr lang="en-US"/>
          </a:p>
        </p:txBody>
      </p:sp>
      <p:sp>
        <p:nvSpPr>
          <p:cNvPr id="31761" name="Text Box 17"/>
          <p:cNvSpPr txBox="1">
            <a:spLocks noChangeArrowheads="1"/>
          </p:cNvSpPr>
          <p:nvPr/>
        </p:nvSpPr>
        <p:spPr bwMode="auto">
          <a:xfrm>
            <a:off x="1143000" y="1828800"/>
            <a:ext cx="11430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Normal</a:t>
            </a:r>
          </a:p>
        </p:txBody>
      </p:sp>
      <p:sp>
        <p:nvSpPr>
          <p:cNvPr id="31762" name="Text Box 18"/>
          <p:cNvSpPr txBox="1">
            <a:spLocks noChangeArrowheads="1"/>
          </p:cNvSpPr>
          <p:nvPr/>
        </p:nvSpPr>
        <p:spPr bwMode="auto">
          <a:xfrm>
            <a:off x="3886200" y="1600201"/>
            <a:ext cx="18288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MCV</a:t>
            </a:r>
          </a:p>
        </p:txBody>
      </p:sp>
      <p:sp>
        <p:nvSpPr>
          <p:cNvPr id="31763" name="Text Box 19"/>
          <p:cNvSpPr txBox="1">
            <a:spLocks noChangeArrowheads="1"/>
          </p:cNvSpPr>
          <p:nvPr/>
        </p:nvSpPr>
        <p:spPr bwMode="auto">
          <a:xfrm>
            <a:off x="7315200" y="1676401"/>
            <a:ext cx="10668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SCV</a:t>
            </a:r>
          </a:p>
        </p:txBody>
      </p:sp>
      <p:sp>
        <p:nvSpPr>
          <p:cNvPr id="31764" name="Text Box 20"/>
          <p:cNvSpPr txBox="1">
            <a:spLocks noChangeArrowheads="1"/>
          </p:cNvSpPr>
          <p:nvPr/>
        </p:nvSpPr>
        <p:spPr bwMode="auto">
          <a:xfrm>
            <a:off x="1143000" y="3200401"/>
            <a:ext cx="18288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Demyelination</a:t>
            </a:r>
          </a:p>
        </p:txBody>
      </p:sp>
      <p:sp>
        <p:nvSpPr>
          <p:cNvPr id="31765" name="Text Box 21"/>
          <p:cNvSpPr txBox="1">
            <a:spLocks noChangeArrowheads="1"/>
          </p:cNvSpPr>
          <p:nvPr/>
        </p:nvSpPr>
        <p:spPr bwMode="auto">
          <a:xfrm>
            <a:off x="1143000" y="4800601"/>
            <a:ext cx="23622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Axonal degeneration</a:t>
            </a:r>
          </a:p>
        </p:txBody>
      </p:sp>
      <p:sp>
        <p:nvSpPr>
          <p:cNvPr id="31766" name="Freeform 22"/>
          <p:cNvSpPr>
            <a:spLocks/>
          </p:cNvSpPr>
          <p:nvPr/>
        </p:nvSpPr>
        <p:spPr bwMode="auto">
          <a:xfrm>
            <a:off x="4583289" y="3946525"/>
            <a:ext cx="1817511" cy="471488"/>
          </a:xfrm>
          <a:custGeom>
            <a:avLst/>
            <a:gdLst>
              <a:gd name="T0" fmla="*/ 0 w 1145"/>
              <a:gd name="T1" fmla="*/ 162 h 297"/>
              <a:gd name="T2" fmla="*/ 60 w 1145"/>
              <a:gd name="T3" fmla="*/ 117 h 297"/>
              <a:gd name="T4" fmla="*/ 83 w 1145"/>
              <a:gd name="T5" fmla="*/ 87 h 297"/>
              <a:gd name="T6" fmla="*/ 202 w 1145"/>
              <a:gd name="T7" fmla="*/ 35 h 297"/>
              <a:gd name="T8" fmla="*/ 270 w 1145"/>
              <a:gd name="T9" fmla="*/ 12 h 297"/>
              <a:gd name="T10" fmla="*/ 300 w 1145"/>
              <a:gd name="T11" fmla="*/ 80 h 297"/>
              <a:gd name="T12" fmla="*/ 330 w 1145"/>
              <a:gd name="T13" fmla="*/ 72 h 297"/>
              <a:gd name="T14" fmla="*/ 367 w 1145"/>
              <a:gd name="T15" fmla="*/ 57 h 297"/>
              <a:gd name="T16" fmla="*/ 397 w 1145"/>
              <a:gd name="T17" fmla="*/ 125 h 297"/>
              <a:gd name="T18" fmla="*/ 442 w 1145"/>
              <a:gd name="T19" fmla="*/ 237 h 297"/>
              <a:gd name="T20" fmla="*/ 487 w 1145"/>
              <a:gd name="T21" fmla="*/ 297 h 297"/>
              <a:gd name="T22" fmla="*/ 547 w 1145"/>
              <a:gd name="T23" fmla="*/ 244 h 297"/>
              <a:gd name="T24" fmla="*/ 576 w 1145"/>
              <a:gd name="T25" fmla="*/ 207 h 297"/>
              <a:gd name="T26" fmla="*/ 584 w 1145"/>
              <a:gd name="T27" fmla="*/ 229 h 297"/>
              <a:gd name="T28" fmla="*/ 606 w 1145"/>
              <a:gd name="T29" fmla="*/ 244 h 297"/>
              <a:gd name="T30" fmla="*/ 651 w 1145"/>
              <a:gd name="T31" fmla="*/ 177 h 297"/>
              <a:gd name="T32" fmla="*/ 861 w 1145"/>
              <a:gd name="T33" fmla="*/ 170 h 297"/>
              <a:gd name="T34" fmla="*/ 965 w 1145"/>
              <a:gd name="T35" fmla="*/ 147 h 297"/>
              <a:gd name="T36" fmla="*/ 1040 w 1145"/>
              <a:gd name="T37" fmla="*/ 140 h 297"/>
              <a:gd name="T38" fmla="*/ 1145 w 1145"/>
              <a:gd name="T39" fmla="*/ 155 h 29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45"/>
              <a:gd name="T61" fmla="*/ 0 h 297"/>
              <a:gd name="T62" fmla="*/ 1145 w 1145"/>
              <a:gd name="T63" fmla="*/ 297 h 29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45" h="297">
                <a:moveTo>
                  <a:pt x="0" y="162"/>
                </a:moveTo>
                <a:cubicBezTo>
                  <a:pt x="18" y="136"/>
                  <a:pt x="34" y="135"/>
                  <a:pt x="60" y="117"/>
                </a:cubicBezTo>
                <a:cubicBezTo>
                  <a:pt x="15" y="103"/>
                  <a:pt x="53" y="106"/>
                  <a:pt x="83" y="87"/>
                </a:cubicBezTo>
                <a:cubicBezTo>
                  <a:pt x="115" y="41"/>
                  <a:pt x="147" y="42"/>
                  <a:pt x="202" y="35"/>
                </a:cubicBezTo>
                <a:cubicBezTo>
                  <a:pt x="254" y="1"/>
                  <a:pt x="230" y="0"/>
                  <a:pt x="270" y="12"/>
                </a:cubicBezTo>
                <a:cubicBezTo>
                  <a:pt x="278" y="38"/>
                  <a:pt x="285" y="57"/>
                  <a:pt x="300" y="80"/>
                </a:cubicBezTo>
                <a:cubicBezTo>
                  <a:pt x="310" y="77"/>
                  <a:pt x="321" y="78"/>
                  <a:pt x="330" y="72"/>
                </a:cubicBezTo>
                <a:cubicBezTo>
                  <a:pt x="365" y="49"/>
                  <a:pt x="323" y="43"/>
                  <a:pt x="367" y="57"/>
                </a:cubicBezTo>
                <a:cubicBezTo>
                  <a:pt x="385" y="111"/>
                  <a:pt x="373" y="89"/>
                  <a:pt x="397" y="125"/>
                </a:cubicBezTo>
                <a:cubicBezTo>
                  <a:pt x="410" y="165"/>
                  <a:pt x="419" y="202"/>
                  <a:pt x="442" y="237"/>
                </a:cubicBezTo>
                <a:cubicBezTo>
                  <a:pt x="452" y="267"/>
                  <a:pt x="460" y="280"/>
                  <a:pt x="487" y="297"/>
                </a:cubicBezTo>
                <a:cubicBezTo>
                  <a:pt x="512" y="280"/>
                  <a:pt x="522" y="260"/>
                  <a:pt x="547" y="244"/>
                </a:cubicBezTo>
                <a:cubicBezTo>
                  <a:pt x="550" y="234"/>
                  <a:pt x="555" y="202"/>
                  <a:pt x="576" y="207"/>
                </a:cubicBezTo>
                <a:cubicBezTo>
                  <a:pt x="584" y="209"/>
                  <a:pt x="579" y="223"/>
                  <a:pt x="584" y="229"/>
                </a:cubicBezTo>
                <a:cubicBezTo>
                  <a:pt x="590" y="236"/>
                  <a:pt x="599" y="239"/>
                  <a:pt x="606" y="244"/>
                </a:cubicBezTo>
                <a:cubicBezTo>
                  <a:pt x="616" y="215"/>
                  <a:pt x="630" y="199"/>
                  <a:pt x="651" y="177"/>
                </a:cubicBezTo>
                <a:cubicBezTo>
                  <a:pt x="716" y="219"/>
                  <a:pt x="790" y="181"/>
                  <a:pt x="861" y="170"/>
                </a:cubicBezTo>
                <a:cubicBezTo>
                  <a:pt x="896" y="157"/>
                  <a:pt x="928" y="153"/>
                  <a:pt x="965" y="147"/>
                </a:cubicBezTo>
                <a:cubicBezTo>
                  <a:pt x="995" y="157"/>
                  <a:pt x="1009" y="147"/>
                  <a:pt x="1040" y="140"/>
                </a:cubicBezTo>
                <a:cubicBezTo>
                  <a:pt x="1074" y="150"/>
                  <a:pt x="1145" y="155"/>
                  <a:pt x="1145" y="155"/>
                </a:cubicBezTo>
              </a:path>
            </a:pathLst>
          </a:custGeom>
          <a:noFill/>
          <a:ln w="9525">
            <a:solidFill>
              <a:schemeClr val="tx1"/>
            </a:solidFill>
            <a:round/>
            <a:headEnd/>
            <a:tailEnd/>
          </a:ln>
        </p:spPr>
        <p:txBody>
          <a:bodyPr wrap="none"/>
          <a:lstStyle/>
          <a:p>
            <a:endParaRPr lang="en-US"/>
          </a:p>
        </p:txBody>
      </p:sp>
      <p:sp>
        <p:nvSpPr>
          <p:cNvPr id="31767" name="Text Box 23"/>
          <p:cNvSpPr txBox="1">
            <a:spLocks noChangeArrowheads="1"/>
          </p:cNvSpPr>
          <p:nvPr/>
        </p:nvSpPr>
        <p:spPr bwMode="auto">
          <a:xfrm>
            <a:off x="3810000" y="3505201"/>
            <a:ext cx="50292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Prolonged latency, duration, and low amplitude</a:t>
            </a:r>
          </a:p>
        </p:txBody>
      </p:sp>
      <p:sp>
        <p:nvSpPr>
          <p:cNvPr id="31768" name="Text Box 24"/>
          <p:cNvSpPr txBox="1">
            <a:spLocks noChangeArrowheads="1"/>
          </p:cNvSpPr>
          <p:nvPr/>
        </p:nvSpPr>
        <p:spPr bwMode="auto">
          <a:xfrm>
            <a:off x="3810000" y="4953001"/>
            <a:ext cx="4800600" cy="396875"/>
          </a:xfrm>
          <a:prstGeom prst="rect">
            <a:avLst/>
          </a:prstGeom>
          <a:noFill/>
          <a:ln w="9525">
            <a:noFill/>
            <a:miter lim="800000"/>
            <a:headEnd/>
            <a:tailEnd/>
          </a:ln>
        </p:spPr>
        <p:txBody>
          <a:bodyPr>
            <a:spAutoFit/>
          </a:bodyPr>
          <a:lstStyle/>
          <a:p>
            <a:pPr algn="l">
              <a:spcBef>
                <a:spcPct val="50000"/>
              </a:spcBef>
            </a:pPr>
            <a:r>
              <a:rPr kumimoji="1" lang="en-US" altLang="ja-JP" sz="2000">
                <a:latin typeface="Times New Roman" pitchFamily="18" charset="0"/>
                <a:ea typeface="MS PGothic" pitchFamily="34" charset="-128"/>
              </a:rPr>
              <a:t>Low amplitude, but no delay of latency</a:t>
            </a:r>
          </a:p>
        </p:txBody>
      </p:sp>
      <p:sp>
        <p:nvSpPr>
          <p:cNvPr id="31769" name="Line 25"/>
          <p:cNvSpPr>
            <a:spLocks noChangeShapeType="1"/>
          </p:cNvSpPr>
          <p:nvPr/>
        </p:nvSpPr>
        <p:spPr bwMode="auto">
          <a:xfrm>
            <a:off x="3581400" y="4114800"/>
            <a:ext cx="0" cy="228600"/>
          </a:xfrm>
          <a:prstGeom prst="line">
            <a:avLst/>
          </a:prstGeom>
          <a:noFill/>
          <a:ln w="9525">
            <a:solidFill>
              <a:schemeClr val="tx1"/>
            </a:solidFill>
            <a:round/>
            <a:headEnd/>
            <a:tailEnd/>
          </a:ln>
        </p:spPr>
        <p:txBody>
          <a:bodyPr wrap="none"/>
          <a:lstStyle/>
          <a:p>
            <a:endParaRPr lang="en-US"/>
          </a:p>
        </p:txBody>
      </p:sp>
      <p:sp>
        <p:nvSpPr>
          <p:cNvPr id="31770" name="Line 26"/>
          <p:cNvSpPr>
            <a:spLocks noChangeShapeType="1"/>
          </p:cNvSpPr>
          <p:nvPr/>
        </p:nvSpPr>
        <p:spPr bwMode="auto">
          <a:xfrm>
            <a:off x="3581400" y="5562600"/>
            <a:ext cx="0" cy="304800"/>
          </a:xfrm>
          <a:prstGeom prst="line">
            <a:avLst/>
          </a:prstGeom>
          <a:noFill/>
          <a:ln w="9525">
            <a:solidFill>
              <a:schemeClr val="tx1"/>
            </a:solidFill>
            <a:round/>
            <a:headEnd/>
            <a:tailEnd/>
          </a:ln>
        </p:spPr>
        <p:txBody>
          <a:bodyPr wrap="none"/>
          <a:lstStyle/>
          <a:p>
            <a:endParaRPr lang="en-US"/>
          </a:p>
        </p:txBody>
      </p:sp>
      <p:sp>
        <p:nvSpPr>
          <p:cNvPr id="31771" name="Line 27"/>
          <p:cNvSpPr>
            <a:spLocks noChangeShapeType="1"/>
          </p:cNvSpPr>
          <p:nvPr/>
        </p:nvSpPr>
        <p:spPr bwMode="auto">
          <a:xfrm>
            <a:off x="7239000" y="2667000"/>
            <a:ext cx="0" cy="228600"/>
          </a:xfrm>
          <a:prstGeom prst="line">
            <a:avLst/>
          </a:prstGeom>
          <a:noFill/>
          <a:ln w="9525">
            <a:solidFill>
              <a:schemeClr val="tx1"/>
            </a:solidFill>
            <a:round/>
            <a:headEnd/>
            <a:tailEnd/>
          </a:ln>
        </p:spPr>
        <p:txBody>
          <a:bodyPr wrap="none"/>
          <a:lstStyle/>
          <a:p>
            <a:endParaRPr lang="en-US"/>
          </a:p>
        </p:txBody>
      </p:sp>
      <p:sp>
        <p:nvSpPr>
          <p:cNvPr id="31772" name="Line 28"/>
          <p:cNvSpPr>
            <a:spLocks noChangeShapeType="1"/>
          </p:cNvSpPr>
          <p:nvPr/>
        </p:nvSpPr>
        <p:spPr bwMode="auto">
          <a:xfrm>
            <a:off x="7239000" y="4038600"/>
            <a:ext cx="0" cy="228600"/>
          </a:xfrm>
          <a:prstGeom prst="line">
            <a:avLst/>
          </a:prstGeom>
          <a:noFill/>
          <a:ln w="9525">
            <a:solidFill>
              <a:schemeClr val="tx1"/>
            </a:solidFill>
            <a:round/>
            <a:headEnd/>
            <a:tailEnd/>
          </a:ln>
        </p:spPr>
        <p:txBody>
          <a:bodyPr wrap="none"/>
          <a:lstStyle/>
          <a:p>
            <a:endParaRPr lang="en-US"/>
          </a:p>
        </p:txBody>
      </p:sp>
      <p:sp>
        <p:nvSpPr>
          <p:cNvPr id="31773" name="Line 29"/>
          <p:cNvSpPr>
            <a:spLocks noChangeShapeType="1"/>
          </p:cNvSpPr>
          <p:nvPr/>
        </p:nvSpPr>
        <p:spPr bwMode="auto">
          <a:xfrm>
            <a:off x="7239000" y="5562600"/>
            <a:ext cx="0" cy="304800"/>
          </a:xfrm>
          <a:prstGeom prst="line">
            <a:avLst/>
          </a:prstGeom>
          <a:noFill/>
          <a:ln w="9525">
            <a:solidFill>
              <a:schemeClr val="tx1"/>
            </a:solidFill>
            <a:round/>
            <a:headEnd/>
            <a:tailEnd/>
          </a:ln>
        </p:spPr>
        <p:txBody>
          <a:bodyPr wrap="none"/>
          <a:lstStyle/>
          <a:p>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228601"/>
            <a:ext cx="8534400" cy="6155531"/>
          </a:xfrm>
          <a:prstGeom prst="rect">
            <a:avLst/>
          </a:prstGeom>
        </p:spPr>
        <p:txBody>
          <a:bodyPr wrap="square">
            <a:spAutoFit/>
          </a:bodyPr>
          <a:lstStyle/>
          <a:p>
            <a:r>
              <a:rPr lang="en-IN" sz="3600" b="1" u="sng" dirty="0" smtClean="0"/>
              <a:t>Immunotherapy</a:t>
            </a:r>
          </a:p>
          <a:p>
            <a:endParaRPr lang="en-IN" b="1" dirty="0" smtClean="0"/>
          </a:p>
          <a:p>
            <a:r>
              <a:rPr lang="en-IN" sz="2400" b="1" dirty="0" smtClean="0"/>
              <a:t>Intravenous immune globulin or plasma exchange should be administered in patients who are not able to walk unaided.</a:t>
            </a:r>
          </a:p>
          <a:p>
            <a:endParaRPr lang="en-IN" sz="1400" b="1" dirty="0" smtClean="0"/>
          </a:p>
          <a:p>
            <a:r>
              <a:rPr lang="en-IN" sz="2400" b="1" dirty="0" smtClean="0"/>
              <a:t>In patients whose status deteriorates after initial improvement or stabilization, retreatment with either form of immunotherapy can be considered.</a:t>
            </a:r>
          </a:p>
          <a:p>
            <a:endParaRPr lang="en-IN" sz="1200" b="1" dirty="0" smtClean="0"/>
          </a:p>
          <a:p>
            <a:r>
              <a:rPr lang="en-IN" sz="2400" b="1" dirty="0" smtClean="0"/>
              <a:t>However, plasma exchange should not be performed in patients already treated  with immune globulin because it would wash out the immune globulin still present in the blood. Also, immune globulin should not be used in patients already treated with plasma exchange because this sequence of treatments is not significantly better than plasma exchange alone</a:t>
            </a:r>
            <a:endParaRPr lang="en-IN" sz="24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Skin receptors"/>
          <p:cNvPicPr>
            <a:picLocks noChangeAspect="1" noChangeArrowheads="1"/>
          </p:cNvPicPr>
          <p:nvPr/>
        </p:nvPicPr>
        <p:blipFill>
          <a:blip r:embed="rId2" cstate="print"/>
          <a:srcRect/>
          <a:stretch>
            <a:fillRect/>
          </a:stretch>
        </p:blipFill>
        <p:spPr bwMode="auto">
          <a:xfrm>
            <a:off x="4495800" y="1600200"/>
            <a:ext cx="4494213" cy="4229100"/>
          </a:xfrm>
          <a:prstGeom prst="rect">
            <a:avLst/>
          </a:prstGeom>
          <a:solidFill>
            <a:schemeClr val="tx1"/>
          </a:solidFill>
          <a:ln w="9525">
            <a:noFill/>
            <a:miter lim="800000"/>
            <a:headEnd/>
            <a:tailEnd/>
          </a:ln>
        </p:spPr>
      </p:pic>
      <p:pic>
        <p:nvPicPr>
          <p:cNvPr id="3074" name="Picture 2"/>
          <p:cNvPicPr>
            <a:picLocks noChangeAspect="1" noChangeArrowheads="1"/>
          </p:cNvPicPr>
          <p:nvPr/>
        </p:nvPicPr>
        <p:blipFill>
          <a:blip r:embed="rId3" cstate="print"/>
          <a:srcRect/>
          <a:stretch>
            <a:fillRect/>
          </a:stretch>
        </p:blipFill>
        <p:spPr bwMode="auto">
          <a:xfrm>
            <a:off x="228600" y="304800"/>
            <a:ext cx="3886200" cy="636932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43000"/>
            <a:ext cx="9144000" cy="4734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077200" cy="6124754"/>
          </a:xfrm>
          <a:prstGeom prst="rect">
            <a:avLst/>
          </a:prstGeom>
        </p:spPr>
        <p:txBody>
          <a:bodyPr wrap="square">
            <a:spAutoFit/>
          </a:bodyPr>
          <a:lstStyle/>
          <a:p>
            <a:pPr marL="342900" indent="-342900">
              <a:buFont typeface="Wingdings" pitchFamily="2" charset="2"/>
              <a:buChar char="q"/>
            </a:pPr>
            <a:r>
              <a:rPr lang="en-US" dirty="0" smtClean="0"/>
              <a:t>CIDP</a:t>
            </a:r>
          </a:p>
          <a:p>
            <a:pPr marL="342900" indent="-342900">
              <a:buFont typeface="Wingdings" pitchFamily="2" charset="2"/>
              <a:buChar char="q"/>
            </a:pPr>
            <a:r>
              <a:rPr lang="en-US" dirty="0" smtClean="0"/>
              <a:t>Multifocal motor neuropathy (MMN)</a:t>
            </a:r>
          </a:p>
          <a:p>
            <a:pPr marL="342900" indent="-342900">
              <a:buFont typeface="Wingdings" pitchFamily="2" charset="2"/>
              <a:buChar char="q"/>
            </a:pPr>
            <a:r>
              <a:rPr lang="en-US" dirty="0" smtClean="0"/>
              <a:t>Lewis-Sumner syndrome, also known as multifocal acquired demyelinating sensory and motor neuropathy (MADSAM)</a:t>
            </a:r>
          </a:p>
          <a:p>
            <a:pPr marL="342900" indent="-342900">
              <a:buFont typeface="Wingdings" pitchFamily="2" charset="2"/>
              <a:buChar char="q"/>
            </a:pPr>
            <a:r>
              <a:rPr lang="en-US" dirty="0" smtClean="0"/>
              <a:t>Distal demyelinating neuropathy with </a:t>
            </a:r>
            <a:r>
              <a:rPr lang="en-US" dirty="0" err="1" smtClean="0"/>
              <a:t>IgM</a:t>
            </a:r>
            <a:r>
              <a:rPr lang="en-US" dirty="0" smtClean="0"/>
              <a:t> </a:t>
            </a:r>
            <a:r>
              <a:rPr lang="en-US" dirty="0" err="1" smtClean="0"/>
              <a:t>paraprotein</a:t>
            </a:r>
            <a:r>
              <a:rPr lang="en-US" dirty="0" smtClean="0"/>
              <a:t>, with or without anti-myelin associated glycoprotein (anti-MAG)</a:t>
            </a:r>
          </a:p>
          <a:p>
            <a:pPr marL="342900" indent="-342900">
              <a:buFont typeface="Wingdings" pitchFamily="2" charset="2"/>
              <a:buChar char="q"/>
            </a:pPr>
            <a:r>
              <a:rPr lang="en-US" dirty="0" smtClean="0"/>
              <a:t>Demyelinating neuropathy with </a:t>
            </a:r>
            <a:r>
              <a:rPr lang="en-US" dirty="0" err="1" smtClean="0"/>
              <a:t>IgG</a:t>
            </a:r>
            <a:r>
              <a:rPr lang="en-US" dirty="0" smtClean="0"/>
              <a:t> or </a:t>
            </a:r>
            <a:r>
              <a:rPr lang="en-US" dirty="0" err="1" smtClean="0"/>
              <a:t>IgA</a:t>
            </a:r>
            <a:r>
              <a:rPr lang="en-US" dirty="0" smtClean="0"/>
              <a:t> </a:t>
            </a:r>
            <a:r>
              <a:rPr lang="en-US" dirty="0" err="1" smtClean="0"/>
              <a:t>paraprotein</a:t>
            </a:r>
            <a:r>
              <a:rPr lang="en-US" dirty="0" smtClean="0"/>
              <a:t> (the terms </a:t>
            </a:r>
            <a:r>
              <a:rPr lang="en-US" dirty="0" err="1" smtClean="0"/>
              <a:t>paraprotein</a:t>
            </a:r>
            <a:r>
              <a:rPr lang="en-US" dirty="0" smtClean="0"/>
              <a:t> and monoclonal </a:t>
            </a:r>
            <a:r>
              <a:rPr lang="en-US" dirty="0" err="1" smtClean="0"/>
              <a:t>gammopathy</a:t>
            </a:r>
            <a:r>
              <a:rPr lang="en-US" dirty="0" smtClean="0"/>
              <a:t> of undetermined significance [MGUS] are used synonymously in this setting)</a:t>
            </a:r>
          </a:p>
          <a:p>
            <a:pPr marL="342900" indent="-342900">
              <a:buFont typeface="Wingdings" pitchFamily="2" charset="2"/>
              <a:buChar char="q"/>
            </a:pPr>
            <a:r>
              <a:rPr lang="en-US" dirty="0" smtClean="0"/>
              <a:t>POEMS syndrome (</a:t>
            </a:r>
            <a:r>
              <a:rPr lang="en-US" dirty="0" err="1" smtClean="0"/>
              <a:t>osteosclerotic</a:t>
            </a:r>
            <a:r>
              <a:rPr lang="en-US" dirty="0" smtClean="0"/>
              <a:t> myeloma: Polyneuropathy, </a:t>
            </a:r>
            <a:r>
              <a:rPr lang="en-US" dirty="0" err="1" smtClean="0"/>
              <a:t>Organomegaly</a:t>
            </a:r>
            <a:r>
              <a:rPr lang="en-US" dirty="0" smtClean="0"/>
              <a:t>, </a:t>
            </a:r>
            <a:r>
              <a:rPr lang="en-US" dirty="0" err="1" smtClean="0"/>
              <a:t>Endocrinopathy</a:t>
            </a:r>
            <a:r>
              <a:rPr lang="en-US" dirty="0" smtClean="0"/>
              <a:t>, Monoclonal protein, Skin changes)</a:t>
            </a:r>
          </a:p>
          <a:p>
            <a:pPr marL="342900" indent="-342900">
              <a:buFont typeface="Wingdings" pitchFamily="2" charset="2"/>
              <a:buChar char="q"/>
            </a:pPr>
            <a:r>
              <a:rPr lang="en-US" dirty="0" smtClean="0"/>
              <a:t>Sensory predominant demyelinating neuropathy</a:t>
            </a:r>
          </a:p>
          <a:p>
            <a:pPr marL="342900" indent="-342900">
              <a:buFont typeface="Wingdings" pitchFamily="2" charset="2"/>
              <a:buChar char="q"/>
            </a:pPr>
            <a:r>
              <a:rPr lang="en-US" dirty="0" smtClean="0"/>
              <a:t>Demyelinating neuropathy with central nervous system </a:t>
            </a:r>
            <a:r>
              <a:rPr lang="en-US" dirty="0" err="1" smtClean="0"/>
              <a:t>demyelination</a:t>
            </a:r>
            <a:endParaRPr lang="en-US" dirty="0" smtClean="0"/>
          </a:p>
          <a:p>
            <a:pPr marL="342900" indent="-342900">
              <a:buFont typeface="Wingdings" pitchFamily="2" charset="2"/>
              <a:buChar char="q"/>
            </a:pPr>
            <a:r>
              <a:rPr lang="en-US" dirty="0" smtClean="0"/>
              <a:t>Demyelinating neuropathy associated with systemic disorders, including:</a:t>
            </a:r>
          </a:p>
          <a:p>
            <a:pPr lvl="3"/>
            <a:r>
              <a:rPr lang="en-US" sz="1400" b="1" dirty="0" smtClean="0"/>
              <a:t>Hepatitis B or C</a:t>
            </a:r>
          </a:p>
          <a:p>
            <a:pPr lvl="3"/>
            <a:r>
              <a:rPr lang="en-US" sz="1400" b="1" dirty="0" smtClean="0"/>
              <a:t>HIV infection</a:t>
            </a:r>
          </a:p>
          <a:p>
            <a:pPr lvl="3"/>
            <a:r>
              <a:rPr lang="en-US" sz="1400" b="1" dirty="0" smtClean="0"/>
              <a:t>Lymphoma</a:t>
            </a:r>
          </a:p>
          <a:p>
            <a:pPr lvl="3"/>
            <a:r>
              <a:rPr lang="en-US" sz="1400" b="1" dirty="0" smtClean="0"/>
              <a:t>Diabetes mellitus</a:t>
            </a:r>
          </a:p>
          <a:p>
            <a:pPr lvl="3"/>
            <a:r>
              <a:rPr lang="en-US" sz="1400" b="1" dirty="0" smtClean="0"/>
              <a:t>Systemic lupus </a:t>
            </a:r>
            <a:r>
              <a:rPr lang="en-US" sz="1400" b="1" dirty="0" err="1" smtClean="0"/>
              <a:t>erythematosus</a:t>
            </a:r>
            <a:r>
              <a:rPr lang="en-US" sz="1400" b="1" dirty="0" smtClean="0"/>
              <a:t> or other collagen vascular disorders</a:t>
            </a:r>
          </a:p>
          <a:p>
            <a:pPr lvl="3"/>
            <a:r>
              <a:rPr lang="en-US" sz="1400" b="1" dirty="0" err="1" smtClean="0"/>
              <a:t>Thyrotoxicosis</a:t>
            </a:r>
            <a:endParaRPr lang="en-US" sz="1400" b="1" dirty="0" smtClean="0"/>
          </a:p>
          <a:p>
            <a:pPr lvl="3"/>
            <a:r>
              <a:rPr lang="en-US" sz="1400" b="1" dirty="0" smtClean="0"/>
              <a:t>Organ or bone marrow transplants</a:t>
            </a:r>
          </a:p>
          <a:p>
            <a:pPr lvl="3"/>
            <a:r>
              <a:rPr lang="en-US" sz="1400" b="1" dirty="0" smtClean="0"/>
              <a:t>Inherited neuropathies</a:t>
            </a:r>
          </a:p>
          <a:p>
            <a:pPr lvl="3"/>
            <a:r>
              <a:rPr lang="en-US" sz="1400" b="1" dirty="0" err="1" smtClean="0"/>
              <a:t>Nephrotic</a:t>
            </a:r>
            <a:r>
              <a:rPr lang="en-US" sz="1400" b="1" dirty="0" smtClean="0"/>
              <a:t> syndrome</a:t>
            </a:r>
          </a:p>
          <a:p>
            <a:pPr lvl="3"/>
            <a:r>
              <a:rPr lang="en-US" sz="1400" b="1" dirty="0" smtClean="0"/>
              <a:t>Inflammatory bowel disease</a:t>
            </a:r>
            <a:endParaRPr lang="en-US" sz="1400" b="1"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143256"/>
            <a:ext cx="9131274" cy="65623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152403"/>
          <a:ext cx="9144000" cy="6553200"/>
        </p:xfrm>
        <a:graphic>
          <a:graphicData uri="http://schemas.openxmlformats.org/drawingml/2006/table">
            <a:tbl>
              <a:tblPr/>
              <a:tblGrid>
                <a:gridCol w="9144000"/>
              </a:tblGrid>
              <a:tr h="690922">
                <a:tc>
                  <a:txBody>
                    <a:bodyPr/>
                    <a:lstStyle/>
                    <a:p>
                      <a:pPr fontAlgn="t"/>
                      <a:r>
                        <a:rPr lang="en-US" sz="1200" b="1" dirty="0"/>
                        <a:t>These criteria are applied by testing the median, </a:t>
                      </a:r>
                      <a:r>
                        <a:rPr lang="en-US" sz="1200" b="1" dirty="0" err="1"/>
                        <a:t>ulnar</a:t>
                      </a:r>
                      <a:r>
                        <a:rPr lang="en-US" sz="1200" b="1" dirty="0"/>
                        <a:t> (stimulated below the elbow), </a:t>
                      </a:r>
                      <a:r>
                        <a:rPr lang="en-US" sz="1200" b="1" dirty="0" err="1"/>
                        <a:t>peroneal</a:t>
                      </a:r>
                      <a:r>
                        <a:rPr lang="en-US" sz="1200" b="1" dirty="0"/>
                        <a:t> (stimulated below the fibular head), and </a:t>
                      </a:r>
                      <a:r>
                        <a:rPr lang="en-US" sz="1200" b="1" dirty="0" err="1"/>
                        <a:t>tibial</a:t>
                      </a:r>
                      <a:r>
                        <a:rPr lang="en-US" sz="1200" b="1" dirty="0"/>
                        <a:t> nerves on one side of the body. During testing, limb temperature should be no less than 33°C at the palm and no less than 30°C at the external </a:t>
                      </a:r>
                      <a:r>
                        <a:rPr lang="en-US" sz="1200" b="1" dirty="0" err="1"/>
                        <a:t>malleolus</a:t>
                      </a:r>
                      <a:r>
                        <a:rPr lang="en-US" sz="1200" b="1" dirty="0"/>
                        <a:t>.</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a:noFill/>
                    </a:lnT>
                    <a:lnB w="9525" cap="flat" cmpd="sng" algn="ctr">
                      <a:solidFill>
                        <a:srgbClr val="CCCCCC"/>
                      </a:solidFill>
                      <a:prstDash val="solid"/>
                      <a:round/>
                      <a:headEnd type="none" w="med" len="med"/>
                      <a:tailEnd type="none" w="med" len="med"/>
                    </a:lnB>
                  </a:tcPr>
                </a:tc>
              </a:tr>
              <a:tr h="274961">
                <a:tc>
                  <a:txBody>
                    <a:bodyPr/>
                    <a:lstStyle/>
                    <a:p>
                      <a:pPr fontAlgn="ctr"/>
                      <a:r>
                        <a:rPr lang="en-US" sz="1200" b="1" dirty="0"/>
                        <a:t>Definite CIDP</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EEEEE"/>
                    </a:solidFill>
                  </a:tcPr>
                </a:tc>
              </a:tr>
              <a:tr h="274961">
                <a:tc>
                  <a:txBody>
                    <a:bodyPr/>
                    <a:lstStyle/>
                    <a:p>
                      <a:pPr fontAlgn="t"/>
                      <a:r>
                        <a:rPr lang="en-US" sz="1200" b="1" dirty="0"/>
                        <a:t>At least one of the following </a:t>
                      </a:r>
                      <a:r>
                        <a:rPr lang="en-US" sz="1200" b="1" dirty="0" err="1"/>
                        <a:t>demyelinating</a:t>
                      </a:r>
                      <a:r>
                        <a:rPr lang="en-US" sz="1200" b="1" dirty="0"/>
                        <a:t> parameters are necessary:</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74961">
                <a:tc>
                  <a:txBody>
                    <a:bodyPr/>
                    <a:lstStyle/>
                    <a:p>
                      <a:pPr fontAlgn="t"/>
                      <a:r>
                        <a:rPr lang="en-US" sz="1200" b="1" dirty="0"/>
                        <a:t>≥50 percent prolongation of motor distal latency above the ULN in two nerves</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74961">
                <a:tc>
                  <a:txBody>
                    <a:bodyPr/>
                    <a:lstStyle/>
                    <a:p>
                      <a:pPr fontAlgn="t"/>
                      <a:r>
                        <a:rPr lang="en-US" sz="1200" b="1" dirty="0"/>
                        <a:t>≥30 percent reduction of motor conduction velocity below the LLN in two nerves</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482942">
                <a:tc>
                  <a:txBody>
                    <a:bodyPr/>
                    <a:lstStyle/>
                    <a:p>
                      <a:pPr fontAlgn="t"/>
                      <a:r>
                        <a:rPr lang="en-US" sz="1200" b="1" dirty="0"/>
                        <a:t>≥20 percent prolongation of F-wave latency above the ULN in two nerves, or &gt;50 percent if the amplitude of the distal negative peak CMAP is &lt;80 percent of the LLN</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690922">
                <a:tc>
                  <a:txBody>
                    <a:bodyPr/>
                    <a:lstStyle/>
                    <a:p>
                      <a:pPr fontAlgn="t"/>
                      <a:r>
                        <a:rPr lang="en-US" sz="1200" b="1" dirty="0"/>
                        <a:t>Absence of F-waves in two nerves, if these nerves have amplitudes of distal negative peak CMAPs ≥20 percent of the LLN, plus at least one other </a:t>
                      </a:r>
                      <a:r>
                        <a:rPr lang="en-US" sz="1200" b="1" dirty="0" err="1"/>
                        <a:t>demyelinating</a:t>
                      </a:r>
                      <a:r>
                        <a:rPr lang="en-US" sz="1200" b="1" dirty="0"/>
                        <a:t> parameter (meeting any of the definite criteria) in at least one other nerve</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690922">
                <a:tc>
                  <a:txBody>
                    <a:bodyPr/>
                    <a:lstStyle/>
                    <a:p>
                      <a:pPr fontAlgn="t"/>
                      <a:r>
                        <a:rPr lang="en-US" sz="1200" b="1" dirty="0"/>
                        <a:t>Partial motor conduction block, defined by a ≥50 percent amplitude reduction of the proximal negative peak CMAP relative to distal, if distal negative peak CMAP is ≥20 percent of the LLN, in two nerves, or in one nerve plus at least one other </a:t>
                      </a:r>
                      <a:r>
                        <a:rPr lang="en-US" sz="1200" b="1" dirty="0" err="1"/>
                        <a:t>demyelinating</a:t>
                      </a:r>
                      <a:r>
                        <a:rPr lang="en-US" sz="1200" b="1" dirty="0"/>
                        <a:t> parameter (meeting any of the definite criteria) in at least one other nerve</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482942">
                <a:tc>
                  <a:txBody>
                    <a:bodyPr/>
                    <a:lstStyle/>
                    <a:p>
                      <a:pPr fontAlgn="t"/>
                      <a:r>
                        <a:rPr lang="en-US" sz="1200" b="1" dirty="0"/>
                        <a:t>Abnormal temporal dispersion, defined by a &gt;30 percent duration increase between the proximal and distal negative peak CMAP in at least two nerves</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898901">
                <a:tc>
                  <a:txBody>
                    <a:bodyPr/>
                    <a:lstStyle/>
                    <a:p>
                      <a:pPr fontAlgn="t"/>
                      <a:r>
                        <a:rPr lang="en-US" sz="1200" b="1" dirty="0"/>
                        <a:t>Distal CMAP duration (interval between onset of the first negative peak and return to baseline of the last negative peak) increase in at least one nerve (median ≥6.6 ms, </a:t>
                      </a:r>
                      <a:r>
                        <a:rPr lang="en-US" sz="1200" b="1" dirty="0" err="1"/>
                        <a:t>ulnar</a:t>
                      </a:r>
                      <a:r>
                        <a:rPr lang="en-US" sz="1200" b="1" dirty="0"/>
                        <a:t> ≥6.7 ms, </a:t>
                      </a:r>
                      <a:r>
                        <a:rPr lang="en-US" sz="1200" b="1" dirty="0" err="1"/>
                        <a:t>peroneal</a:t>
                      </a:r>
                      <a:r>
                        <a:rPr lang="en-US" sz="1200" b="1" dirty="0"/>
                        <a:t> ≥7.6 ms, </a:t>
                      </a:r>
                      <a:r>
                        <a:rPr lang="en-US" sz="1200" b="1" dirty="0" err="1"/>
                        <a:t>tibial</a:t>
                      </a:r>
                      <a:r>
                        <a:rPr lang="en-US" sz="1200" b="1" dirty="0"/>
                        <a:t> ≥8.8 ms) plus at least one other </a:t>
                      </a:r>
                      <a:r>
                        <a:rPr lang="en-US" sz="1200" b="1" dirty="0" err="1"/>
                        <a:t>demyelinating</a:t>
                      </a:r>
                      <a:r>
                        <a:rPr lang="en-US" sz="1200" b="1" dirty="0"/>
                        <a:t> parameter (meeting any of the definite criteria) in at least one other nerve</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74961">
                <a:tc>
                  <a:txBody>
                    <a:bodyPr/>
                    <a:lstStyle/>
                    <a:p>
                      <a:pPr fontAlgn="ctr"/>
                      <a:r>
                        <a:rPr lang="en-US" sz="1200" b="1" dirty="0"/>
                        <a:t>Probable CIDP</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EEEEE"/>
                    </a:solidFill>
                  </a:tcPr>
                </a:tc>
              </a:tr>
              <a:tr h="690922">
                <a:tc>
                  <a:txBody>
                    <a:bodyPr/>
                    <a:lstStyle/>
                    <a:p>
                      <a:pPr fontAlgn="t"/>
                      <a:r>
                        <a:rPr lang="en-US" sz="1200" b="1" dirty="0"/>
                        <a:t>≥30 percent amplitude reduction of the proximal negative peak CMAP relative to the distal, excluding the posterior </a:t>
                      </a:r>
                      <a:r>
                        <a:rPr lang="en-US" sz="1200" b="1" dirty="0" err="1"/>
                        <a:t>tibial</a:t>
                      </a:r>
                      <a:r>
                        <a:rPr lang="en-US" sz="1200" b="1" dirty="0"/>
                        <a:t> nerve, if the distal negative peak CMAP is ≥20 percent of LLN, in two nerves, or in one nerve plus at least one other </a:t>
                      </a:r>
                      <a:r>
                        <a:rPr lang="en-US" sz="1200" b="1" dirty="0" err="1"/>
                        <a:t>demyelinating</a:t>
                      </a:r>
                      <a:r>
                        <a:rPr lang="en-US" sz="1200" b="1" dirty="0"/>
                        <a:t> parameter (meeting any of the definite criteria) in at least one other nerve</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r h="274961">
                <a:tc>
                  <a:txBody>
                    <a:bodyPr/>
                    <a:lstStyle/>
                    <a:p>
                      <a:pPr fontAlgn="ctr"/>
                      <a:r>
                        <a:rPr lang="en-US" sz="1200" b="1" dirty="0"/>
                        <a:t>Possible CIDP</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EEEEEE"/>
                    </a:solidFill>
                  </a:tcPr>
                </a:tc>
              </a:tr>
              <a:tr h="274961">
                <a:tc>
                  <a:txBody>
                    <a:bodyPr/>
                    <a:lstStyle/>
                    <a:p>
                      <a:pPr fontAlgn="t"/>
                      <a:r>
                        <a:rPr lang="en-US" sz="1200" b="1" dirty="0"/>
                        <a:t>As in "Definite CIDP" but in only one nerve</a:t>
                      </a:r>
                    </a:p>
                  </a:txBody>
                  <a:tcPr marL="44174" marR="44174" marT="22087" marB="22087"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r>
            </a:tbl>
          </a:graphicData>
        </a:graphic>
      </p:graphicFrame>
      <p:sp>
        <p:nvSpPr>
          <p:cNvPr id="41985"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err="1" smtClean="0">
                <a:ln>
                  <a:noFill/>
                </a:ln>
                <a:solidFill>
                  <a:srgbClr val="000000"/>
                </a:solidFill>
                <a:effectLst/>
                <a:latin typeface="Verdana" pitchFamily="34" charset="0"/>
                <a:cs typeface="Arial" pitchFamily="34" charset="0"/>
              </a:rPr>
              <a:t>Electrodiagnostic</a:t>
            </a:r>
            <a:r>
              <a:rPr kumimoji="0" lang="en-US" sz="1200" b="1" i="0" u="none" strike="noStrike" cap="none" normalizeH="0" baseline="0" dirty="0" smtClean="0">
                <a:ln>
                  <a:noFill/>
                </a:ln>
                <a:solidFill>
                  <a:srgbClr val="000000"/>
                </a:solidFill>
                <a:effectLst/>
                <a:latin typeface="Verdana" pitchFamily="34" charset="0"/>
                <a:cs typeface="Arial" pitchFamily="34" charset="0"/>
              </a:rPr>
              <a:t> criteria for CIDP</a:t>
            </a:r>
            <a:endParaRPr kumimoji="0" lang="en-US" sz="9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77814"/>
            <a:ext cx="8229600" cy="631825"/>
          </a:xfrm>
        </p:spPr>
        <p:txBody>
          <a:bodyPr>
            <a:noAutofit/>
          </a:bodyPr>
          <a:lstStyle/>
          <a:p>
            <a:pPr eaLnBrk="1" hangingPunct="1"/>
            <a:r>
              <a:rPr lang="en-US" sz="4400" b="1" dirty="0" smtClean="0">
                <a:solidFill>
                  <a:srgbClr val="FFC000"/>
                </a:solidFill>
                <a:cs typeface="Browallia New" pitchFamily="34" charset="-34"/>
              </a:rPr>
              <a:t>Multiple </a:t>
            </a:r>
            <a:r>
              <a:rPr lang="en-US" sz="4400" b="1" dirty="0" err="1" smtClean="0">
                <a:solidFill>
                  <a:srgbClr val="FFC000"/>
                </a:solidFill>
                <a:cs typeface="Browallia New" pitchFamily="34" charset="-34"/>
              </a:rPr>
              <a:t>mononeuropathy</a:t>
            </a:r>
            <a:r>
              <a:rPr lang="en-US" sz="4400" b="1" dirty="0" smtClean="0">
                <a:solidFill>
                  <a:srgbClr val="FFC000"/>
                </a:solidFill>
                <a:cs typeface="Browallia New" pitchFamily="34" charset="-34"/>
              </a:rPr>
              <a:t> </a:t>
            </a:r>
          </a:p>
        </p:txBody>
      </p:sp>
      <p:sp>
        <p:nvSpPr>
          <p:cNvPr id="66563" name="Rectangle 3"/>
          <p:cNvSpPr>
            <a:spLocks noGrp="1" noChangeArrowheads="1"/>
          </p:cNvSpPr>
          <p:nvPr>
            <p:ph type="body" idx="1"/>
          </p:nvPr>
        </p:nvSpPr>
        <p:spPr>
          <a:xfrm>
            <a:off x="476956" y="1143000"/>
            <a:ext cx="8229600" cy="5527675"/>
          </a:xfrm>
        </p:spPr>
        <p:txBody>
          <a:bodyPr>
            <a:normAutofit/>
          </a:bodyPr>
          <a:lstStyle/>
          <a:p>
            <a:pPr eaLnBrk="1" hangingPunct="1">
              <a:lnSpc>
                <a:spcPct val="80000"/>
              </a:lnSpc>
              <a:buFont typeface="Wingdings" pitchFamily="2" charset="2"/>
              <a:buNone/>
            </a:pPr>
            <a:r>
              <a:rPr lang="en-US" sz="3600" b="1" dirty="0" smtClean="0">
                <a:latin typeface="+mj-lt"/>
                <a:cs typeface="Browallia New" pitchFamily="34" charset="-34"/>
              </a:rPr>
              <a:t>Can found in: </a:t>
            </a:r>
          </a:p>
          <a:p>
            <a:pPr eaLnBrk="1" hangingPunct="1">
              <a:lnSpc>
                <a:spcPct val="80000"/>
              </a:lnSpc>
            </a:pPr>
            <a:r>
              <a:rPr lang="en-US" b="1" dirty="0" smtClean="0">
                <a:latin typeface="+mj-lt"/>
              </a:rPr>
              <a:t>Classic PAN</a:t>
            </a:r>
          </a:p>
          <a:p>
            <a:pPr eaLnBrk="1" hangingPunct="1">
              <a:lnSpc>
                <a:spcPct val="80000"/>
              </a:lnSpc>
            </a:pPr>
            <a:r>
              <a:rPr lang="en-US" b="1" dirty="0" err="1" smtClean="0">
                <a:latin typeface="+mj-lt"/>
              </a:rPr>
              <a:t>Churg</a:t>
            </a:r>
            <a:r>
              <a:rPr lang="en-US" b="1" dirty="0" smtClean="0">
                <a:latin typeface="+mj-lt"/>
              </a:rPr>
              <a:t>-Strauss disease</a:t>
            </a:r>
          </a:p>
          <a:p>
            <a:pPr eaLnBrk="1" hangingPunct="1">
              <a:lnSpc>
                <a:spcPct val="80000"/>
              </a:lnSpc>
            </a:pPr>
            <a:r>
              <a:rPr lang="en-US" b="1" dirty="0" smtClean="0">
                <a:latin typeface="+mj-lt"/>
              </a:rPr>
              <a:t>Wegener’s </a:t>
            </a:r>
            <a:r>
              <a:rPr lang="en-US" b="1" dirty="0" err="1" smtClean="0">
                <a:latin typeface="+mj-lt"/>
              </a:rPr>
              <a:t>granulomatosis</a:t>
            </a:r>
            <a:endParaRPr lang="en-US" b="1" dirty="0" smtClean="0">
              <a:latin typeface="+mj-lt"/>
            </a:endParaRPr>
          </a:p>
          <a:p>
            <a:pPr eaLnBrk="1" hangingPunct="1">
              <a:lnSpc>
                <a:spcPct val="80000"/>
              </a:lnSpc>
            </a:pPr>
            <a:r>
              <a:rPr lang="en-US" b="1" dirty="0" smtClean="0">
                <a:latin typeface="+mj-lt"/>
              </a:rPr>
              <a:t>Overlap syndrome</a:t>
            </a:r>
          </a:p>
          <a:p>
            <a:pPr eaLnBrk="1" hangingPunct="1">
              <a:lnSpc>
                <a:spcPct val="80000"/>
              </a:lnSpc>
            </a:pPr>
            <a:r>
              <a:rPr lang="en-US" b="1" dirty="0" err="1" smtClean="0">
                <a:latin typeface="+mj-lt"/>
              </a:rPr>
              <a:t>Vasculitis</a:t>
            </a:r>
            <a:r>
              <a:rPr lang="en-US" b="1" dirty="0" smtClean="0">
                <a:latin typeface="+mj-lt"/>
              </a:rPr>
              <a:t> associated with connective tissue disease</a:t>
            </a:r>
          </a:p>
          <a:p>
            <a:pPr eaLnBrk="1" hangingPunct="1">
              <a:lnSpc>
                <a:spcPct val="80000"/>
              </a:lnSpc>
            </a:pPr>
            <a:r>
              <a:rPr lang="en-US" b="1" dirty="0" err="1" smtClean="0">
                <a:latin typeface="+mj-lt"/>
                <a:cs typeface="Browallia New" pitchFamily="34" charset="-34"/>
              </a:rPr>
              <a:t>Sjóģren</a:t>
            </a:r>
            <a:r>
              <a:rPr lang="en-US" b="1" dirty="0" smtClean="0">
                <a:latin typeface="+mj-lt"/>
                <a:cs typeface="Browallia New" pitchFamily="34" charset="-34"/>
              </a:rPr>
              <a:t> syndrome</a:t>
            </a:r>
          </a:p>
          <a:p>
            <a:pPr eaLnBrk="1" hangingPunct="1">
              <a:lnSpc>
                <a:spcPct val="80000"/>
              </a:lnSpc>
            </a:pPr>
            <a:r>
              <a:rPr lang="en-US" b="1" dirty="0" smtClean="0">
                <a:latin typeface="+mj-lt"/>
                <a:cs typeface="Browallia New" pitchFamily="34" charset="-34"/>
              </a:rPr>
              <a:t>Lyme disease</a:t>
            </a:r>
          </a:p>
          <a:p>
            <a:pPr eaLnBrk="1" hangingPunct="1">
              <a:lnSpc>
                <a:spcPct val="80000"/>
              </a:lnSpc>
            </a:pPr>
            <a:r>
              <a:rPr lang="en-US" b="1" dirty="0" smtClean="0">
                <a:latin typeface="+mj-lt"/>
                <a:cs typeface="Browallia New" pitchFamily="34" charset="-34"/>
              </a:rPr>
              <a:t>Leprosy</a:t>
            </a:r>
          </a:p>
          <a:p>
            <a:pPr eaLnBrk="1" hangingPunct="1">
              <a:lnSpc>
                <a:spcPct val="80000"/>
              </a:lnSpc>
            </a:pPr>
            <a:r>
              <a:rPr lang="en-US" b="1" dirty="0" smtClean="0">
                <a:latin typeface="+mj-lt"/>
                <a:cs typeface="Browallia New" pitchFamily="34" charset="-34"/>
              </a:rPr>
              <a:t>Diabetes mellitus </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idx="4294967295"/>
          </p:nvPr>
        </p:nvSpPr>
        <p:spPr>
          <a:xfrm>
            <a:off x="413456" y="53975"/>
            <a:ext cx="8229600" cy="1143000"/>
          </a:xfrm>
        </p:spPr>
        <p:txBody>
          <a:bodyPr/>
          <a:lstStyle/>
          <a:p>
            <a:pPr eaLnBrk="1" hangingPunct="1"/>
            <a:r>
              <a:rPr lang="en-US" b="1" smtClean="0">
                <a:solidFill>
                  <a:srgbClr val="FFCC66"/>
                </a:solidFill>
              </a:rPr>
              <a:t>Neuropathies with HIV infection</a:t>
            </a:r>
            <a:r>
              <a:rPr lang="en-US" b="1" smtClean="0"/>
              <a:t> </a:t>
            </a:r>
          </a:p>
        </p:txBody>
      </p:sp>
      <p:sp>
        <p:nvSpPr>
          <p:cNvPr id="70659" name="Rectangle 3"/>
          <p:cNvSpPr>
            <a:spLocks noGrp="1" noChangeArrowheads="1"/>
          </p:cNvSpPr>
          <p:nvPr>
            <p:ph type="body" idx="4294967295"/>
          </p:nvPr>
        </p:nvSpPr>
        <p:spPr>
          <a:xfrm>
            <a:off x="685800" y="1219201"/>
            <a:ext cx="7848600" cy="5257800"/>
          </a:xfrm>
        </p:spPr>
        <p:txBody>
          <a:bodyPr>
            <a:normAutofit lnSpcReduction="10000"/>
          </a:bodyPr>
          <a:lstStyle/>
          <a:p>
            <a:pPr eaLnBrk="1" hangingPunct="1">
              <a:lnSpc>
                <a:spcPct val="80000"/>
              </a:lnSpc>
              <a:buFont typeface="Wingdings" pitchFamily="2" charset="2"/>
              <a:buNone/>
            </a:pPr>
            <a:r>
              <a:rPr lang="en-US" sz="1400" b="1" dirty="0" smtClean="0">
                <a:solidFill>
                  <a:srgbClr val="66FF33"/>
                </a:solidFill>
              </a:rPr>
              <a:t>    </a:t>
            </a:r>
            <a:r>
              <a:rPr lang="en-US" sz="2400" dirty="0" err="1" smtClean="0">
                <a:solidFill>
                  <a:srgbClr val="66FF33"/>
                </a:solidFill>
                <a:latin typeface="Garamond" pitchFamily="18" charset="0"/>
              </a:rPr>
              <a:t>Seroconversion</a:t>
            </a:r>
            <a:endParaRPr lang="en-US" sz="2400" dirty="0" smtClean="0">
              <a:latin typeface="Garamond" pitchFamily="18" charset="0"/>
            </a:endParaRPr>
          </a:p>
          <a:p>
            <a:pPr eaLnBrk="1" hangingPunct="1">
              <a:lnSpc>
                <a:spcPct val="80000"/>
              </a:lnSpc>
              <a:buFont typeface="Wingdings" pitchFamily="2" charset="2"/>
              <a:buNone/>
            </a:pPr>
            <a:r>
              <a:rPr lang="en-US" sz="2400" dirty="0" smtClean="0">
                <a:latin typeface="Garamond" pitchFamily="18" charset="0"/>
              </a:rPr>
              <a:t>        - </a:t>
            </a:r>
            <a:r>
              <a:rPr lang="en-US" sz="2400" dirty="0" err="1" smtClean="0">
                <a:latin typeface="Garamond" pitchFamily="18" charset="0"/>
              </a:rPr>
              <a:t>Guillain</a:t>
            </a:r>
            <a:r>
              <a:rPr lang="en-US" sz="2400" dirty="0" smtClean="0">
                <a:latin typeface="Garamond" pitchFamily="18" charset="0"/>
              </a:rPr>
              <a:t> </a:t>
            </a:r>
            <a:r>
              <a:rPr lang="en-US" sz="2400" dirty="0" err="1" smtClean="0">
                <a:latin typeface="Garamond" pitchFamily="18" charset="0"/>
              </a:rPr>
              <a:t>Barre</a:t>
            </a:r>
            <a:r>
              <a:rPr lang="en-US" sz="2400" dirty="0" smtClean="0">
                <a:latin typeface="Garamond" pitchFamily="18" charset="0"/>
              </a:rPr>
              <a:t> syndrome </a:t>
            </a:r>
          </a:p>
          <a:p>
            <a:pPr eaLnBrk="1" hangingPunct="1">
              <a:lnSpc>
                <a:spcPct val="80000"/>
              </a:lnSpc>
              <a:buFont typeface="Wingdings" pitchFamily="2" charset="2"/>
              <a:buNone/>
            </a:pPr>
            <a:r>
              <a:rPr lang="en-US" sz="2400" dirty="0" smtClean="0">
                <a:latin typeface="Garamond" pitchFamily="18" charset="0"/>
              </a:rPr>
              <a:t>	    - Chronic inflammatory </a:t>
            </a:r>
            <a:r>
              <a:rPr lang="en-US" sz="2400" dirty="0" err="1" smtClean="0">
                <a:latin typeface="Garamond" pitchFamily="18" charset="0"/>
              </a:rPr>
              <a:t>demyelinating</a:t>
            </a:r>
            <a:r>
              <a:rPr lang="en-US" sz="2400" dirty="0" smtClean="0">
                <a:latin typeface="Garamond" pitchFamily="18" charset="0"/>
              </a:rPr>
              <a:t> polyneuropathy 	(CIDP)</a:t>
            </a:r>
          </a:p>
          <a:p>
            <a:pPr eaLnBrk="1" hangingPunct="1">
              <a:lnSpc>
                <a:spcPct val="80000"/>
              </a:lnSpc>
              <a:buFont typeface="Wingdings" pitchFamily="2" charset="2"/>
              <a:buNone/>
            </a:pPr>
            <a:r>
              <a:rPr lang="en-US" sz="2400" dirty="0" smtClean="0">
                <a:solidFill>
                  <a:srgbClr val="66FF33"/>
                </a:solidFill>
                <a:latin typeface="Garamond" pitchFamily="18" charset="0"/>
              </a:rPr>
              <a:t>   Symptomatic stage</a:t>
            </a:r>
            <a:r>
              <a:rPr lang="en-US" sz="2400" dirty="0" smtClean="0">
                <a:latin typeface="Garamond" pitchFamily="18" charset="0"/>
              </a:rPr>
              <a:t>	</a:t>
            </a:r>
          </a:p>
          <a:p>
            <a:pPr eaLnBrk="1" hangingPunct="1">
              <a:lnSpc>
                <a:spcPct val="80000"/>
              </a:lnSpc>
              <a:buFont typeface="Wingdings" pitchFamily="2" charset="2"/>
              <a:buNone/>
            </a:pPr>
            <a:r>
              <a:rPr lang="en-US" sz="2400" dirty="0" smtClean="0">
                <a:latin typeface="Garamond" pitchFamily="18" charset="0"/>
              </a:rPr>
              <a:t>         - </a:t>
            </a:r>
            <a:r>
              <a:rPr lang="en-US" sz="2400" dirty="0" err="1" smtClean="0">
                <a:latin typeface="Garamond" pitchFamily="18" charset="0"/>
              </a:rPr>
              <a:t>mononeuritis</a:t>
            </a:r>
            <a:r>
              <a:rPr lang="en-US" sz="2400" dirty="0" smtClean="0">
                <a:latin typeface="Garamond" pitchFamily="18" charset="0"/>
              </a:rPr>
              <a:t> multiplex axonal type 				</a:t>
            </a:r>
          </a:p>
          <a:p>
            <a:pPr eaLnBrk="1" hangingPunct="1">
              <a:lnSpc>
                <a:spcPct val="80000"/>
              </a:lnSpc>
              <a:buFont typeface="Wingdings" pitchFamily="2" charset="2"/>
              <a:buNone/>
            </a:pPr>
            <a:r>
              <a:rPr lang="en-US" sz="2400" dirty="0" smtClean="0">
                <a:latin typeface="Garamond" pitchFamily="18" charset="0"/>
              </a:rPr>
              <a:t>	       </a:t>
            </a:r>
            <a:r>
              <a:rPr lang="en-US" sz="2400" dirty="0" err="1" smtClean="0">
                <a:latin typeface="Garamond" pitchFamily="18" charset="0"/>
              </a:rPr>
              <a:t>subacute</a:t>
            </a:r>
            <a:r>
              <a:rPr lang="en-US" sz="2400" dirty="0" smtClean="0">
                <a:latin typeface="Garamond" pitchFamily="18" charset="0"/>
              </a:rPr>
              <a:t> or chronic</a:t>
            </a:r>
          </a:p>
          <a:p>
            <a:pPr eaLnBrk="1" hangingPunct="1">
              <a:lnSpc>
                <a:spcPct val="80000"/>
              </a:lnSpc>
              <a:buFont typeface="Wingdings" pitchFamily="2" charset="2"/>
              <a:buNone/>
            </a:pPr>
            <a:r>
              <a:rPr lang="en-US" sz="2400" dirty="0" smtClean="0">
                <a:solidFill>
                  <a:srgbClr val="66FF33"/>
                </a:solidFill>
                <a:latin typeface="Garamond" pitchFamily="18" charset="0"/>
              </a:rPr>
              <a:t>   Late symptomatic stage</a:t>
            </a:r>
            <a:r>
              <a:rPr lang="en-US" sz="2400" dirty="0" smtClean="0">
                <a:latin typeface="Garamond" pitchFamily="18" charset="0"/>
              </a:rPr>
              <a:t> </a:t>
            </a:r>
          </a:p>
          <a:p>
            <a:pPr eaLnBrk="1" hangingPunct="1">
              <a:lnSpc>
                <a:spcPct val="80000"/>
              </a:lnSpc>
              <a:buFont typeface="Wingdings" pitchFamily="2" charset="2"/>
              <a:buNone/>
            </a:pPr>
            <a:r>
              <a:rPr lang="en-US" sz="2400" dirty="0" smtClean="0">
                <a:latin typeface="Garamond" pitchFamily="18" charset="0"/>
              </a:rPr>
              <a:t>         - distal symmetrical sensory polyneuropathy,  most common</a:t>
            </a:r>
          </a:p>
          <a:p>
            <a:pPr eaLnBrk="1" hangingPunct="1">
              <a:lnSpc>
                <a:spcPct val="80000"/>
              </a:lnSpc>
              <a:buFont typeface="Wingdings" pitchFamily="2" charset="2"/>
              <a:buNone/>
            </a:pPr>
            <a:r>
              <a:rPr lang="en-US" sz="2400" dirty="0" smtClean="0">
                <a:latin typeface="Garamond" pitchFamily="18" charset="0"/>
              </a:rPr>
              <a:t>           neuropathy frequently coexists with symptomatic </a:t>
            </a:r>
          </a:p>
          <a:p>
            <a:pPr eaLnBrk="1" hangingPunct="1">
              <a:lnSpc>
                <a:spcPct val="80000"/>
              </a:lnSpc>
              <a:buFont typeface="Wingdings" pitchFamily="2" charset="2"/>
              <a:buNone/>
            </a:pPr>
            <a:r>
              <a:rPr lang="en-US" sz="2400" dirty="0" smtClean="0">
                <a:latin typeface="Garamond" pitchFamily="18" charset="0"/>
              </a:rPr>
              <a:t>           encephalopathy and </a:t>
            </a:r>
            <a:r>
              <a:rPr lang="en-US" sz="2400" dirty="0" err="1" smtClean="0">
                <a:latin typeface="Garamond" pitchFamily="18" charset="0"/>
              </a:rPr>
              <a:t>myelopathy</a:t>
            </a:r>
            <a:endParaRPr lang="en-US" sz="2400" dirty="0" smtClean="0">
              <a:latin typeface="Garamond" pitchFamily="18" charset="0"/>
            </a:endParaRPr>
          </a:p>
          <a:p>
            <a:pPr eaLnBrk="1" hangingPunct="1">
              <a:lnSpc>
                <a:spcPct val="80000"/>
              </a:lnSpc>
              <a:buFont typeface="Wingdings" pitchFamily="2" charset="2"/>
              <a:buNone/>
            </a:pPr>
            <a:r>
              <a:rPr lang="en-US" sz="2400" dirty="0" smtClean="0">
                <a:latin typeface="Garamond" pitchFamily="18" charset="0"/>
              </a:rPr>
              <a:t>         - toxic polyneuropathy</a:t>
            </a:r>
          </a:p>
          <a:p>
            <a:pPr eaLnBrk="1" hangingPunct="1">
              <a:lnSpc>
                <a:spcPct val="80000"/>
              </a:lnSpc>
              <a:buFont typeface="Wingdings" pitchFamily="2" charset="2"/>
              <a:buNone/>
            </a:pPr>
            <a:r>
              <a:rPr lang="en-US" sz="2400" dirty="0" smtClean="0">
                <a:latin typeface="Garamond" pitchFamily="18" charset="0"/>
              </a:rPr>
              <a:t>         - </a:t>
            </a:r>
            <a:r>
              <a:rPr lang="en-US" sz="2400" dirty="0" err="1" smtClean="0">
                <a:latin typeface="Garamond" pitchFamily="18" charset="0"/>
              </a:rPr>
              <a:t>subacute</a:t>
            </a:r>
            <a:r>
              <a:rPr lang="en-US" sz="2400" dirty="0" smtClean="0">
                <a:latin typeface="Garamond" pitchFamily="18" charset="0"/>
              </a:rPr>
              <a:t> asymmetrical polyneuropathy of </a:t>
            </a:r>
            <a:r>
              <a:rPr lang="en-US" sz="2400" dirty="0" err="1" smtClean="0">
                <a:latin typeface="Garamond" pitchFamily="18" charset="0"/>
              </a:rPr>
              <a:t>cauda</a:t>
            </a:r>
            <a:r>
              <a:rPr lang="en-US" sz="2400" dirty="0" smtClean="0">
                <a:latin typeface="Garamond" pitchFamily="18" charset="0"/>
              </a:rPr>
              <a:t> </a:t>
            </a:r>
            <a:r>
              <a:rPr lang="en-US" sz="2400" dirty="0" err="1" smtClean="0">
                <a:latin typeface="Garamond" pitchFamily="18" charset="0"/>
              </a:rPr>
              <a:t>equina</a:t>
            </a:r>
            <a:r>
              <a:rPr lang="en-US" sz="2400" dirty="0" smtClean="0">
                <a:latin typeface="Garamond" pitchFamily="18" charset="0"/>
              </a:rPr>
              <a:t>,               </a:t>
            </a:r>
          </a:p>
          <a:p>
            <a:pPr eaLnBrk="1" hangingPunct="1">
              <a:lnSpc>
                <a:spcPct val="80000"/>
              </a:lnSpc>
              <a:buFont typeface="Wingdings" pitchFamily="2" charset="2"/>
              <a:buNone/>
            </a:pPr>
            <a:r>
              <a:rPr lang="en-US" sz="2400" dirty="0" smtClean="0">
                <a:latin typeface="Garamond" pitchFamily="18" charset="0"/>
              </a:rPr>
              <a:t>           caused by cytomegalovirus 	</a:t>
            </a:r>
            <a:r>
              <a:rPr lang="en-US" sz="1600" dirty="0" smtClean="0"/>
              <a:t>	</a:t>
            </a:r>
            <a:r>
              <a:rPr lang="en-US" sz="1600" b="1" dirty="0" smtClean="0"/>
              <a:t>                    </a:t>
            </a:r>
            <a:r>
              <a:rPr lang="en-US" sz="600" b="1" dirty="0" smtClean="0"/>
              <a:t>	</a:t>
            </a:r>
            <a:r>
              <a:rPr lang="en-US" sz="1800" b="1" dirty="0" smtClean="0"/>
              <a:t>			</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SN"/>
          <p:cNvPicPr>
            <a:picLocks noChangeAspect="1" noChangeArrowheads="1"/>
          </p:cNvPicPr>
          <p:nvPr/>
        </p:nvPicPr>
        <p:blipFill>
          <a:blip r:embed="rId2" cstate="print"/>
          <a:srcRect/>
          <a:stretch>
            <a:fillRect/>
          </a:stretch>
        </p:blipFill>
        <p:spPr bwMode="auto">
          <a:xfrm>
            <a:off x="987778" y="0"/>
            <a:ext cx="4096456" cy="6858000"/>
          </a:xfrm>
          <a:prstGeom prst="rect">
            <a:avLst/>
          </a:prstGeom>
          <a:noFill/>
          <a:ln w="9525">
            <a:noFill/>
            <a:miter lim="800000"/>
            <a:headEnd/>
            <a:tailEnd/>
          </a:ln>
        </p:spPr>
      </p:pic>
      <p:sp>
        <p:nvSpPr>
          <p:cNvPr id="75779" name="Text Box 3"/>
          <p:cNvSpPr txBox="1">
            <a:spLocks noChangeArrowheads="1"/>
          </p:cNvSpPr>
          <p:nvPr/>
        </p:nvSpPr>
        <p:spPr bwMode="auto">
          <a:xfrm>
            <a:off x="5181600" y="1773239"/>
            <a:ext cx="3505200" cy="2554545"/>
          </a:xfrm>
          <a:prstGeom prst="rect">
            <a:avLst/>
          </a:prstGeom>
          <a:noFill/>
          <a:ln w="9525">
            <a:noFill/>
            <a:miter lim="800000"/>
            <a:headEnd/>
            <a:tailEnd/>
          </a:ln>
        </p:spPr>
        <p:txBody>
          <a:bodyPr wrap="square">
            <a:spAutoFit/>
          </a:bodyPr>
          <a:lstStyle/>
          <a:p>
            <a:pPr>
              <a:spcBef>
                <a:spcPct val="50000"/>
              </a:spcBef>
            </a:pPr>
            <a:r>
              <a:rPr lang="en-US" sz="4000" b="1" dirty="0">
                <a:solidFill>
                  <a:schemeClr val="accent1"/>
                </a:solidFill>
                <a:latin typeface="+mj-lt"/>
              </a:rPr>
              <a:t>Hereditary Sensory </a:t>
            </a:r>
            <a:r>
              <a:rPr lang="en-US" sz="4000" b="1" dirty="0" smtClean="0">
                <a:solidFill>
                  <a:schemeClr val="accent1"/>
                </a:solidFill>
                <a:latin typeface="+mj-lt"/>
              </a:rPr>
              <a:t>Motor Neuropathies</a:t>
            </a:r>
            <a:endParaRPr lang="th-TH" sz="4000" b="1" dirty="0">
              <a:solidFill>
                <a:schemeClr val="accent1"/>
              </a:solidFill>
              <a:latin typeface="+mj-lt"/>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76200" y="904875"/>
            <a:ext cx="8991600" cy="5048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14300" y="890588"/>
            <a:ext cx="8915400" cy="5076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42875" y="1528763"/>
            <a:ext cx="8858250" cy="3800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lum bright="6000" contrast="10000"/>
          </a:blip>
          <a:srcRect/>
          <a:stretch>
            <a:fillRect/>
          </a:stretch>
        </p:blipFill>
        <p:spPr bwMode="auto">
          <a:xfrm>
            <a:off x="263106" y="457200"/>
            <a:ext cx="8423694"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38113" y="1162050"/>
            <a:ext cx="8867775" cy="4533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www.neurology.org/content/72/6/e28/F1.large.jpg"/>
          <p:cNvPicPr>
            <a:picLocks noChangeAspect="1" noChangeArrowheads="1"/>
          </p:cNvPicPr>
          <p:nvPr/>
        </p:nvPicPr>
        <p:blipFill>
          <a:blip r:embed="rId2" cstate="print"/>
          <a:srcRect/>
          <a:stretch>
            <a:fillRect/>
          </a:stretch>
        </p:blipFill>
        <p:spPr bwMode="auto">
          <a:xfrm>
            <a:off x="304800" y="161449"/>
            <a:ext cx="7924800" cy="6696551"/>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4" descr="docu0007"/>
          <p:cNvPicPr>
            <a:picLocks noGrp="1" noChangeAspect="1" noChangeArrowheads="1"/>
          </p:cNvPicPr>
          <p:nvPr>
            <p:ph/>
          </p:nvPr>
        </p:nvPicPr>
        <p:blipFill>
          <a:blip r:embed="rId2" cstate="print">
            <a:lum bright="-6000" contrast="48000"/>
          </a:blip>
          <a:srcRect l="711" t="682" r="1314" b="1108"/>
          <a:stretch>
            <a:fillRect/>
          </a:stretch>
        </p:blipFill>
        <p:spPr>
          <a:xfrm>
            <a:off x="1412" y="1"/>
            <a:ext cx="9141178" cy="6856413"/>
          </a:xfrm>
          <a:solidFill>
            <a:schemeClr val="accent1"/>
          </a:solidFill>
        </p:spPr>
      </p:pic>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693</TotalTime>
  <Words>2198</Words>
  <Application>Microsoft Office PowerPoint</Application>
  <PresentationFormat>On-screen Show (4:3)</PresentationFormat>
  <Paragraphs>565</Paragraphs>
  <Slides>92</Slides>
  <Notes>22</Notes>
  <HiddenSlides>1</HiddenSlides>
  <MMClips>0</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Apex</vt:lpstr>
      <vt:lpstr>Peripheral neuropathies</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Conduction Velocity</vt:lpstr>
      <vt:lpstr>PowerPoint Presentation</vt:lpstr>
      <vt:lpstr>Peripheral neuropathies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Radiculopathy</vt:lpstr>
      <vt:lpstr>Dermatome</vt:lpstr>
      <vt:lpstr>PowerPoint Presentation</vt:lpstr>
      <vt:lpstr>Segment pointer muscles</vt:lpstr>
      <vt:lpstr>PowerPoint Presentation</vt:lpstr>
      <vt:lpstr>PowerPoint Presentation</vt:lpstr>
      <vt:lpstr>PowerPoint Presentation</vt:lpstr>
      <vt:lpstr>PowerPoint Presentation</vt:lpstr>
      <vt:lpstr>PowerPoint Presentation</vt:lpstr>
      <vt:lpstr>Plexopathy</vt:lpstr>
      <vt:lpstr>PowerPoint Presentation</vt:lpstr>
      <vt:lpstr>Brachial Plexus</vt:lpstr>
      <vt:lpstr>Anatomy</vt:lpstr>
      <vt:lpstr>Causes of brachial plexopathy</vt:lpstr>
      <vt:lpstr>PowerPoint Presentation</vt:lpstr>
      <vt:lpstr>PowerPoint Presentation</vt:lpstr>
      <vt:lpstr>PowerPoint Presentation</vt:lpstr>
      <vt:lpstr>PowerPoint Presentation</vt:lpstr>
      <vt:lpstr>PowerPoint Presentation</vt:lpstr>
      <vt:lpstr>Causes of lumbosacral plexopathy</vt:lpstr>
      <vt:lpstr>PowerPoint Presentation</vt:lpstr>
      <vt:lpstr>PowerPoint Presentation</vt:lpstr>
      <vt:lpstr>PowerPoint Presentation</vt:lpstr>
      <vt:lpstr>Common Mononeuropathies</vt:lpstr>
      <vt:lpstr>Median nerve compression </vt:lpstr>
      <vt:lpstr>Median nerve</vt:lpstr>
      <vt:lpstr>PowerPoint Presentation</vt:lpstr>
      <vt:lpstr>Treatment</vt:lpstr>
      <vt:lpstr>PowerPoint Presentation</vt:lpstr>
      <vt:lpstr>Ulnar nerve</vt:lpstr>
      <vt:lpstr>PowerPoint Presentation</vt:lpstr>
      <vt:lpstr>PowerPoint Presentation</vt:lpstr>
      <vt:lpstr>Radial nerve</vt:lpstr>
      <vt:lpstr>PowerPoint Presentation</vt:lpstr>
      <vt:lpstr>Lateral femoral cutaneous  nerve of thigh (L2 and L3)</vt:lpstr>
      <vt:lpstr>PowerPoint Presentation</vt:lpstr>
      <vt:lpstr>PowerPoint Presentation</vt:lpstr>
      <vt:lpstr>PowerPoint Presentation</vt:lpstr>
      <vt:lpstr>Sciatic nerve</vt:lpstr>
      <vt:lpstr>PowerPoint Presentation</vt:lpstr>
      <vt:lpstr>PowerPoint Presentation</vt:lpstr>
      <vt:lpstr>Tibial nerve</vt:lpstr>
      <vt:lpstr>PowerPoint Presentation</vt:lpstr>
      <vt:lpstr>Facial nerve</vt:lpstr>
      <vt:lpstr>Facial nerve palsy</vt:lpstr>
      <vt:lpstr>Bell’s palsy  (idiopathic facial paralysis)</vt:lpstr>
      <vt:lpstr>Bell’s palsy </vt:lpstr>
      <vt:lpstr>PowerPoint Presentation</vt:lpstr>
      <vt:lpstr>Guillain-Barre Syndrome</vt:lpstr>
      <vt:lpstr>PowerPoint Presentation</vt:lpstr>
      <vt:lpstr>Guillain-Barre Syndrome</vt:lpstr>
      <vt:lpstr>PowerPoint Presentation</vt:lpstr>
      <vt:lpstr>PowerPoint Presentation</vt:lpstr>
      <vt:lpstr>PowerPoint Presentation</vt:lpstr>
      <vt:lpstr>NCS and Peripheral Neuropathy</vt:lpstr>
      <vt:lpstr>PowerPoint Presentation</vt:lpstr>
      <vt:lpstr>PowerPoint Presentation</vt:lpstr>
      <vt:lpstr>PowerPoint Presentation</vt:lpstr>
      <vt:lpstr>PowerPoint Presentation</vt:lpstr>
      <vt:lpstr>PowerPoint Presentation</vt:lpstr>
      <vt:lpstr>Multiple mononeuropathy </vt:lpstr>
      <vt:lpstr>Neuropathies with HIV infection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Peripheral neuropathies</dc:title>
  <dc:creator>KUKASWADIA</dc:creator>
  <cp:lastModifiedBy>3422</cp:lastModifiedBy>
  <cp:revision>66</cp:revision>
  <dcterms:created xsi:type="dcterms:W3CDTF">2014-03-10T18:38:36Z</dcterms:created>
  <dcterms:modified xsi:type="dcterms:W3CDTF">2016-03-06T05:58:36Z</dcterms:modified>
</cp:coreProperties>
</file>