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113"/>
  </p:notesMasterIdLst>
  <p:sldIdLst>
    <p:sldId id="256" r:id="rId2"/>
    <p:sldId id="456" r:id="rId3"/>
    <p:sldId id="270" r:id="rId4"/>
    <p:sldId id="272" r:id="rId5"/>
    <p:sldId id="273" r:id="rId6"/>
    <p:sldId id="274" r:id="rId7"/>
    <p:sldId id="275" r:id="rId8"/>
    <p:sldId id="276" r:id="rId9"/>
    <p:sldId id="277" r:id="rId10"/>
    <p:sldId id="271" r:id="rId11"/>
    <p:sldId id="279" r:id="rId12"/>
    <p:sldId id="280" r:id="rId13"/>
    <p:sldId id="288" r:id="rId14"/>
    <p:sldId id="281" r:id="rId15"/>
    <p:sldId id="282" r:id="rId16"/>
    <p:sldId id="284" r:id="rId17"/>
    <p:sldId id="264" r:id="rId18"/>
    <p:sldId id="363" r:id="rId19"/>
    <p:sldId id="458" r:id="rId20"/>
    <p:sldId id="265" r:id="rId21"/>
    <p:sldId id="266" r:id="rId22"/>
    <p:sldId id="301" r:id="rId23"/>
    <p:sldId id="302" r:id="rId24"/>
    <p:sldId id="303" r:id="rId25"/>
    <p:sldId id="304" r:id="rId26"/>
    <p:sldId id="364" r:id="rId27"/>
    <p:sldId id="305" r:id="rId28"/>
    <p:sldId id="484" r:id="rId29"/>
    <p:sldId id="365" r:id="rId30"/>
    <p:sldId id="490" r:id="rId31"/>
    <p:sldId id="307" r:id="rId32"/>
    <p:sldId id="308" r:id="rId33"/>
    <p:sldId id="311" r:id="rId34"/>
    <p:sldId id="257" r:id="rId35"/>
    <p:sldId id="258" r:id="rId36"/>
    <p:sldId id="485" r:id="rId37"/>
    <p:sldId id="486" r:id="rId38"/>
    <p:sldId id="487" r:id="rId39"/>
    <p:sldId id="488" r:id="rId40"/>
    <p:sldId id="489" r:id="rId41"/>
    <p:sldId id="491" r:id="rId42"/>
    <p:sldId id="343" r:id="rId43"/>
    <p:sldId id="460" r:id="rId44"/>
    <p:sldId id="373" r:id="rId45"/>
    <p:sldId id="297" r:id="rId46"/>
    <p:sldId id="461" r:id="rId47"/>
    <p:sldId id="464" r:id="rId48"/>
    <p:sldId id="376" r:id="rId49"/>
    <p:sldId id="380" r:id="rId50"/>
    <p:sldId id="467" r:id="rId51"/>
    <p:sldId id="381" r:id="rId52"/>
    <p:sldId id="382" r:id="rId53"/>
    <p:sldId id="387" r:id="rId54"/>
    <p:sldId id="466" r:id="rId55"/>
    <p:sldId id="472" r:id="rId56"/>
    <p:sldId id="477" r:id="rId57"/>
    <p:sldId id="400" r:id="rId58"/>
    <p:sldId id="474" r:id="rId59"/>
    <p:sldId id="405" r:id="rId60"/>
    <p:sldId id="409" r:id="rId61"/>
    <p:sldId id="296" r:id="rId62"/>
    <p:sldId id="260" r:id="rId63"/>
    <p:sldId id="313" r:id="rId64"/>
    <p:sldId id="261" r:id="rId65"/>
    <p:sldId id="443" r:id="rId66"/>
    <p:sldId id="445" r:id="rId67"/>
    <p:sldId id="436" r:id="rId68"/>
    <p:sldId id="444" r:id="rId69"/>
    <p:sldId id="410" r:id="rId70"/>
    <p:sldId id="411" r:id="rId71"/>
    <p:sldId id="413" r:id="rId72"/>
    <p:sldId id="434" r:id="rId73"/>
    <p:sldId id="420" r:id="rId74"/>
    <p:sldId id="354" r:id="rId75"/>
    <p:sldId id="432" r:id="rId76"/>
    <p:sldId id="300" r:id="rId77"/>
    <p:sldId id="314" r:id="rId78"/>
    <p:sldId id="351" r:id="rId79"/>
    <p:sldId id="435" r:id="rId80"/>
    <p:sldId id="438" r:id="rId81"/>
    <p:sldId id="442" r:id="rId82"/>
    <p:sldId id="492" r:id="rId83"/>
    <p:sldId id="349" r:id="rId84"/>
    <p:sldId id="315" r:id="rId85"/>
    <p:sldId id="316" r:id="rId86"/>
    <p:sldId id="317" r:id="rId87"/>
    <p:sldId id="318" r:id="rId88"/>
    <p:sldId id="319" r:id="rId89"/>
    <p:sldId id="321" r:id="rId90"/>
    <p:sldId id="320" r:id="rId91"/>
    <p:sldId id="324" r:id="rId92"/>
    <p:sldId id="482" r:id="rId93"/>
    <p:sldId id="483" r:id="rId94"/>
    <p:sldId id="451" r:id="rId95"/>
    <p:sldId id="452" r:id="rId96"/>
    <p:sldId id="453" r:id="rId97"/>
    <p:sldId id="356" r:id="rId98"/>
    <p:sldId id="357" r:id="rId99"/>
    <p:sldId id="358" r:id="rId100"/>
    <p:sldId id="359" r:id="rId101"/>
    <p:sldId id="360" r:id="rId102"/>
    <p:sldId id="361" r:id="rId103"/>
    <p:sldId id="362" r:id="rId104"/>
    <p:sldId id="341" r:id="rId105"/>
    <p:sldId id="325" r:id="rId106"/>
    <p:sldId id="328" r:id="rId107"/>
    <p:sldId id="329" r:id="rId108"/>
    <p:sldId id="330" r:id="rId109"/>
    <p:sldId id="333" r:id="rId110"/>
    <p:sldId id="336" r:id="rId111"/>
    <p:sldId id="312"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5" autoAdjust="0"/>
    <p:restoredTop sz="87455" autoAdjust="0"/>
  </p:normalViewPr>
  <p:slideViewPr>
    <p:cSldViewPr>
      <p:cViewPr varScale="1">
        <p:scale>
          <a:sx n="75" d="100"/>
          <a:sy n="75" d="100"/>
        </p:scale>
        <p:origin x="-28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9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549B3-D391-4148-A374-6B58C55428C9}"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EE41BBA3-388D-4CAC-A7BD-97F7568A046F}">
      <dgm:prSet phldrT="[Text]" custT="1"/>
      <dgm:spPr/>
      <dgm:t>
        <a:bodyPr/>
        <a:lstStyle/>
        <a:p>
          <a:r>
            <a:rPr lang="en-US" sz="1800" b="1" dirty="0" smtClean="0"/>
            <a:t>Objective Muscle Weakness</a:t>
          </a:r>
          <a:endParaRPr lang="en-US" sz="1800" b="1" dirty="0"/>
        </a:p>
      </dgm:t>
    </dgm:pt>
    <dgm:pt modelId="{507A4C23-5EA4-4656-895A-54B62D610043}" type="parTrans" cxnId="{1B0E3828-C318-4635-8CDB-26A2EF73FA77}">
      <dgm:prSet/>
      <dgm:spPr/>
      <dgm:t>
        <a:bodyPr/>
        <a:lstStyle/>
        <a:p>
          <a:endParaRPr lang="en-US"/>
        </a:p>
      </dgm:t>
    </dgm:pt>
    <dgm:pt modelId="{64874C34-2CAD-44DF-8833-22899603DE1D}" type="sibTrans" cxnId="{1B0E3828-C318-4635-8CDB-26A2EF73FA77}">
      <dgm:prSet/>
      <dgm:spPr/>
      <dgm:t>
        <a:bodyPr/>
        <a:lstStyle/>
        <a:p>
          <a:endParaRPr lang="en-US"/>
        </a:p>
      </dgm:t>
    </dgm:pt>
    <dgm:pt modelId="{96BC10AD-BC89-482B-B66A-8518F6788A9E}">
      <dgm:prSet phldrT="[Text]" custT="1"/>
      <dgm:spPr/>
      <dgm:t>
        <a:bodyPr/>
        <a:lstStyle/>
        <a:p>
          <a:r>
            <a:rPr lang="en-US" sz="1600" b="1" dirty="0" smtClean="0"/>
            <a:t>Yes</a:t>
          </a:r>
          <a:endParaRPr lang="en-US" sz="1600" b="1" dirty="0"/>
        </a:p>
      </dgm:t>
    </dgm:pt>
    <dgm:pt modelId="{72B20C41-A7F2-43EF-9450-0B7D229E1D76}" type="parTrans" cxnId="{61044E73-1281-4A1A-81E0-26F1A42473F7}">
      <dgm:prSet/>
      <dgm:spPr/>
      <dgm:t>
        <a:bodyPr/>
        <a:lstStyle/>
        <a:p>
          <a:endParaRPr lang="en-US" sz="1100"/>
        </a:p>
      </dgm:t>
    </dgm:pt>
    <dgm:pt modelId="{D284FF87-F613-4294-B8EB-87A871B8F961}" type="sibTrans" cxnId="{61044E73-1281-4A1A-81E0-26F1A42473F7}">
      <dgm:prSet/>
      <dgm:spPr/>
      <dgm:t>
        <a:bodyPr/>
        <a:lstStyle/>
        <a:p>
          <a:endParaRPr lang="en-US"/>
        </a:p>
      </dgm:t>
    </dgm:pt>
    <dgm:pt modelId="{9D3AB865-46C3-4F48-8C93-5FF19AB15A48}">
      <dgm:prSet phldrT="[Text]" custT="1"/>
      <dgm:spPr/>
      <dgm:t>
        <a:bodyPr/>
        <a:lstStyle/>
        <a:p>
          <a:r>
            <a:rPr lang="en-US" sz="1400" b="1" dirty="0" smtClean="0"/>
            <a:t>Generalized</a:t>
          </a:r>
        </a:p>
        <a:p>
          <a:r>
            <a:rPr lang="en-US" sz="1400" b="0" dirty="0" smtClean="0"/>
            <a:t>Cachexia</a:t>
          </a:r>
        </a:p>
        <a:p>
          <a:r>
            <a:rPr lang="en-US" sz="1400" b="0" dirty="0" smtClean="0"/>
            <a:t>Myasthenia Gravis</a:t>
          </a:r>
        </a:p>
        <a:p>
          <a:r>
            <a:rPr lang="en-US" sz="1400" b="0" dirty="0" smtClean="0"/>
            <a:t>Periodic Paralysis</a:t>
          </a:r>
          <a:endParaRPr lang="en-US" sz="1400" b="0" dirty="0"/>
        </a:p>
      </dgm:t>
    </dgm:pt>
    <dgm:pt modelId="{2BAA5439-E101-490C-B4BF-01B65F91DB4B}" type="parTrans" cxnId="{2EACA748-3401-4048-A54E-5597F0E727AD}">
      <dgm:prSet/>
      <dgm:spPr/>
      <dgm:t>
        <a:bodyPr/>
        <a:lstStyle/>
        <a:p>
          <a:endParaRPr lang="en-US" sz="1100"/>
        </a:p>
      </dgm:t>
    </dgm:pt>
    <dgm:pt modelId="{9B08F4BA-5C65-4836-8331-19878D79416A}" type="sibTrans" cxnId="{2EACA748-3401-4048-A54E-5597F0E727AD}">
      <dgm:prSet/>
      <dgm:spPr/>
      <dgm:t>
        <a:bodyPr/>
        <a:lstStyle/>
        <a:p>
          <a:endParaRPr lang="en-US"/>
        </a:p>
      </dgm:t>
    </dgm:pt>
    <dgm:pt modelId="{47F7376F-228E-4C5D-AF06-315D7DA07A54}">
      <dgm:prSet phldrT="[Text]" custT="1"/>
      <dgm:spPr/>
      <dgm:t>
        <a:bodyPr/>
        <a:lstStyle/>
        <a:p>
          <a:r>
            <a:rPr lang="en-US" sz="1600" b="1" dirty="0" smtClean="0"/>
            <a:t>Localized</a:t>
          </a:r>
          <a:endParaRPr lang="en-US" sz="1600" b="1" dirty="0"/>
        </a:p>
      </dgm:t>
    </dgm:pt>
    <dgm:pt modelId="{936F8AC8-21E0-4F7C-B8F4-794FE87C6B77}" type="parTrans" cxnId="{33EDE4CB-6922-4347-8140-03710B0F4779}">
      <dgm:prSet/>
      <dgm:spPr/>
      <dgm:t>
        <a:bodyPr/>
        <a:lstStyle/>
        <a:p>
          <a:endParaRPr lang="en-US" sz="1100"/>
        </a:p>
      </dgm:t>
    </dgm:pt>
    <dgm:pt modelId="{899F553D-4C7D-4EC9-9D5E-B491459970AF}" type="sibTrans" cxnId="{33EDE4CB-6922-4347-8140-03710B0F4779}">
      <dgm:prSet/>
      <dgm:spPr/>
      <dgm:t>
        <a:bodyPr/>
        <a:lstStyle/>
        <a:p>
          <a:endParaRPr lang="en-US"/>
        </a:p>
      </dgm:t>
    </dgm:pt>
    <dgm:pt modelId="{62D1E2D6-2B90-48B9-B16D-43A4D42A725D}">
      <dgm:prSet phldrT="[Text]" custT="1"/>
      <dgm:spPr/>
      <dgm:t>
        <a:bodyPr/>
        <a:lstStyle/>
        <a:p>
          <a:r>
            <a:rPr lang="en-US" sz="1600" b="1" dirty="0" smtClean="0"/>
            <a:t>No</a:t>
          </a:r>
        </a:p>
      </dgm:t>
    </dgm:pt>
    <dgm:pt modelId="{F2C20D6F-04FD-416F-B9FD-17C48670349B}" type="parTrans" cxnId="{5C5895D4-2115-41EC-93FF-3A4E7CE4D87B}">
      <dgm:prSet/>
      <dgm:spPr/>
      <dgm:t>
        <a:bodyPr/>
        <a:lstStyle/>
        <a:p>
          <a:endParaRPr lang="en-US" sz="1100"/>
        </a:p>
      </dgm:t>
    </dgm:pt>
    <dgm:pt modelId="{28411989-9E7D-4EAC-8899-79563A6DCF41}" type="sibTrans" cxnId="{5C5895D4-2115-41EC-93FF-3A4E7CE4D87B}">
      <dgm:prSet/>
      <dgm:spPr/>
      <dgm:t>
        <a:bodyPr/>
        <a:lstStyle/>
        <a:p>
          <a:endParaRPr lang="en-US"/>
        </a:p>
      </dgm:t>
    </dgm:pt>
    <dgm:pt modelId="{F24CB547-EC62-446E-9135-520516C2A6AE}">
      <dgm:prSet phldrT="[Text]" custT="1"/>
      <dgm:spPr/>
      <dgm:t>
        <a:bodyPr/>
        <a:lstStyle/>
        <a:p>
          <a:r>
            <a:rPr lang="en-US" sz="1400" b="1" dirty="0" smtClean="0"/>
            <a:t>Cardiopulmonary diseases</a:t>
          </a:r>
        </a:p>
        <a:p>
          <a:r>
            <a:rPr lang="en-US" sz="1400" b="1" dirty="0" smtClean="0"/>
            <a:t>Anemia</a:t>
          </a:r>
        </a:p>
        <a:p>
          <a:r>
            <a:rPr lang="en-US" sz="1400" b="1" dirty="0" smtClean="0"/>
            <a:t>Chronic infection</a:t>
          </a:r>
        </a:p>
        <a:p>
          <a:r>
            <a:rPr lang="en-US" sz="1400" b="1" dirty="0" err="1" smtClean="0"/>
            <a:t>Malgnancy</a:t>
          </a:r>
          <a:endParaRPr lang="en-US" sz="1400" b="1" dirty="0" smtClean="0"/>
        </a:p>
        <a:p>
          <a:r>
            <a:rPr lang="en-US" sz="1400" b="1" dirty="0" smtClean="0"/>
            <a:t>Depression</a:t>
          </a:r>
        </a:p>
        <a:p>
          <a:r>
            <a:rPr lang="en-US" sz="1400" b="1" dirty="0" err="1" smtClean="0"/>
            <a:t>Arthirits</a:t>
          </a:r>
          <a:endParaRPr lang="en-US" sz="1400" b="1" dirty="0" smtClean="0"/>
        </a:p>
        <a:p>
          <a:r>
            <a:rPr lang="en-US" sz="1400" b="1" dirty="0" smtClean="0"/>
            <a:t>Fibromyalgia</a:t>
          </a:r>
          <a:endParaRPr lang="en-US" sz="1400" dirty="0"/>
        </a:p>
      </dgm:t>
    </dgm:pt>
    <dgm:pt modelId="{91B1DF33-3164-4EBF-9D7B-3A3F0A0A20E3}" type="parTrans" cxnId="{5422324D-2A9E-40C0-9AE6-690CA4DA8B04}">
      <dgm:prSet/>
      <dgm:spPr/>
      <dgm:t>
        <a:bodyPr/>
        <a:lstStyle/>
        <a:p>
          <a:endParaRPr lang="en-US"/>
        </a:p>
      </dgm:t>
    </dgm:pt>
    <dgm:pt modelId="{CE4A9F96-D883-448C-A916-C77299F894E4}" type="sibTrans" cxnId="{5422324D-2A9E-40C0-9AE6-690CA4DA8B04}">
      <dgm:prSet/>
      <dgm:spPr/>
      <dgm:t>
        <a:bodyPr/>
        <a:lstStyle/>
        <a:p>
          <a:endParaRPr lang="en-US"/>
        </a:p>
      </dgm:t>
    </dgm:pt>
    <dgm:pt modelId="{62DF8340-B98E-47E2-9C69-C9D1937CBC32}">
      <dgm:prSet custT="1"/>
      <dgm:spPr/>
      <dgm:t>
        <a:bodyPr/>
        <a:lstStyle/>
        <a:p>
          <a:pPr algn="ctr"/>
          <a:r>
            <a:rPr lang="en-US" sz="1600" b="1" dirty="0" smtClean="0"/>
            <a:t>Asymmetric</a:t>
          </a:r>
        </a:p>
        <a:p>
          <a:pPr algn="ctr"/>
          <a:r>
            <a:rPr lang="en-US" sz="1400" b="1" dirty="0" smtClean="0"/>
            <a:t>Regional Neurologic Disorders</a:t>
          </a:r>
        </a:p>
        <a:p>
          <a:pPr algn="ctr"/>
          <a:r>
            <a:rPr lang="en-US" sz="1400" b="1" dirty="0" err="1" smtClean="0"/>
            <a:t>Cerebrovascular</a:t>
          </a:r>
          <a:r>
            <a:rPr lang="en-US" sz="1400" b="1" dirty="0" smtClean="0"/>
            <a:t> Disease</a:t>
          </a:r>
        </a:p>
        <a:p>
          <a:pPr algn="ctr"/>
          <a:r>
            <a:rPr lang="en-US" sz="1400" b="1" dirty="0" smtClean="0"/>
            <a:t>Demyelinating Disorders</a:t>
          </a:r>
        </a:p>
        <a:p>
          <a:pPr algn="ctr"/>
          <a:r>
            <a:rPr lang="en-US" sz="1400" b="1" dirty="0" smtClean="0"/>
            <a:t>Compression Neuropathy</a:t>
          </a:r>
        </a:p>
        <a:p>
          <a:pPr algn="ctr"/>
          <a:r>
            <a:rPr lang="en-US" sz="1400" b="1" dirty="0" err="1" smtClean="0"/>
            <a:t>Mononeuropathy</a:t>
          </a:r>
          <a:r>
            <a:rPr lang="en-US" sz="1400" b="1" dirty="0" smtClean="0"/>
            <a:t>/</a:t>
          </a:r>
          <a:r>
            <a:rPr lang="en-US" sz="1400" b="1" dirty="0" err="1" smtClean="0"/>
            <a:t>mononeuritis</a:t>
          </a:r>
          <a:r>
            <a:rPr lang="en-US" sz="1400" b="1" dirty="0" smtClean="0"/>
            <a:t> Multiplex</a:t>
          </a:r>
        </a:p>
        <a:p>
          <a:pPr algn="ctr"/>
          <a:r>
            <a:rPr lang="en-US" sz="1400" b="1" dirty="0" smtClean="0"/>
            <a:t>Disuse </a:t>
          </a:r>
          <a:r>
            <a:rPr lang="en-US" sz="1400" b="1" dirty="0" err="1" smtClean="0"/>
            <a:t>Atophy</a:t>
          </a:r>
          <a:endParaRPr lang="en-US" sz="1400" b="1" dirty="0" smtClean="0"/>
        </a:p>
        <a:p>
          <a:pPr algn="ctr"/>
          <a:r>
            <a:rPr lang="en-US" sz="1400" b="1" dirty="0" smtClean="0"/>
            <a:t>Myasthenia Gravis</a:t>
          </a:r>
        </a:p>
      </dgm:t>
    </dgm:pt>
    <dgm:pt modelId="{CDF3B74C-2118-4DF6-A316-0C7F716E52CE}" type="parTrans" cxnId="{EFCB422E-0C08-4712-9B4D-C8C879D255FC}">
      <dgm:prSet/>
      <dgm:spPr/>
      <dgm:t>
        <a:bodyPr/>
        <a:lstStyle/>
        <a:p>
          <a:endParaRPr lang="en-US" sz="1100"/>
        </a:p>
      </dgm:t>
    </dgm:pt>
    <dgm:pt modelId="{DC9FFF25-8DAD-454A-ABD7-32B7CC632621}" type="sibTrans" cxnId="{EFCB422E-0C08-4712-9B4D-C8C879D255FC}">
      <dgm:prSet/>
      <dgm:spPr/>
      <dgm:t>
        <a:bodyPr/>
        <a:lstStyle/>
        <a:p>
          <a:endParaRPr lang="en-US"/>
        </a:p>
      </dgm:t>
    </dgm:pt>
    <dgm:pt modelId="{E5CF1EE9-5B24-4959-84C6-6AFFBA883B29}">
      <dgm:prSet custT="1"/>
      <dgm:spPr/>
      <dgm:t>
        <a:bodyPr/>
        <a:lstStyle/>
        <a:p>
          <a:r>
            <a:rPr lang="en-US" sz="1600" b="1" dirty="0" smtClean="0"/>
            <a:t>Symmetric</a:t>
          </a:r>
          <a:endParaRPr lang="en-US" sz="1600" b="1" dirty="0"/>
        </a:p>
      </dgm:t>
    </dgm:pt>
    <dgm:pt modelId="{031BB435-EDC8-4191-B627-4CB7F80A5A2C}" type="parTrans" cxnId="{4D1C51AB-0E19-4C7F-8F63-729C19C7374F}">
      <dgm:prSet/>
      <dgm:spPr/>
      <dgm:t>
        <a:bodyPr/>
        <a:lstStyle/>
        <a:p>
          <a:endParaRPr lang="en-US" sz="1100"/>
        </a:p>
      </dgm:t>
    </dgm:pt>
    <dgm:pt modelId="{B17A37E7-B919-4DEF-AAE2-0817B09E50AF}" type="sibTrans" cxnId="{4D1C51AB-0E19-4C7F-8F63-729C19C7374F}">
      <dgm:prSet/>
      <dgm:spPr/>
      <dgm:t>
        <a:bodyPr/>
        <a:lstStyle/>
        <a:p>
          <a:endParaRPr lang="en-US"/>
        </a:p>
      </dgm:t>
    </dgm:pt>
    <dgm:pt modelId="{3CB6CC3A-F861-4E06-8634-14FAAA2371AC}">
      <dgm:prSet custT="1"/>
      <dgm:spPr/>
      <dgm:t>
        <a:bodyPr/>
        <a:lstStyle/>
        <a:p>
          <a:r>
            <a:rPr lang="en-US" sz="1200" b="1" dirty="0" smtClean="0"/>
            <a:t>Specific Pattern</a:t>
          </a:r>
        </a:p>
        <a:p>
          <a:r>
            <a:rPr lang="en-US" sz="1200" b="1" dirty="0" smtClean="0"/>
            <a:t>Muscular Dystrophy</a:t>
          </a:r>
        </a:p>
        <a:p>
          <a:r>
            <a:rPr lang="en-US" sz="1200" b="1" dirty="0" smtClean="0"/>
            <a:t>Hereditary Neuropathy</a:t>
          </a:r>
        </a:p>
        <a:p>
          <a:r>
            <a:rPr lang="en-US" sz="1200" b="1" dirty="0" smtClean="0"/>
            <a:t>Myasthenia Gravis</a:t>
          </a:r>
          <a:endParaRPr lang="en-US" sz="1200" b="1" dirty="0"/>
        </a:p>
      </dgm:t>
    </dgm:pt>
    <dgm:pt modelId="{09AC6F24-D918-4B73-B9E6-D4BBFC11D6E2}" type="parTrans" cxnId="{B53974CA-358E-4787-8749-3776CEA36CD1}">
      <dgm:prSet/>
      <dgm:spPr/>
      <dgm:t>
        <a:bodyPr/>
        <a:lstStyle/>
        <a:p>
          <a:endParaRPr lang="en-US" sz="1100"/>
        </a:p>
      </dgm:t>
    </dgm:pt>
    <dgm:pt modelId="{91B4008D-795A-4D96-B298-804C344D5C8E}" type="sibTrans" cxnId="{B53974CA-358E-4787-8749-3776CEA36CD1}">
      <dgm:prSet/>
      <dgm:spPr/>
      <dgm:t>
        <a:bodyPr/>
        <a:lstStyle/>
        <a:p>
          <a:endParaRPr lang="en-US"/>
        </a:p>
      </dgm:t>
    </dgm:pt>
    <dgm:pt modelId="{10D49984-637C-4EA9-9276-9155D06E0A93}">
      <dgm:prSet custT="1"/>
      <dgm:spPr/>
      <dgm:t>
        <a:bodyPr/>
        <a:lstStyle/>
        <a:p>
          <a:r>
            <a:rPr lang="en-US" sz="1200" b="1" dirty="0" smtClean="0"/>
            <a:t>Proximal</a:t>
          </a:r>
        </a:p>
        <a:p>
          <a:r>
            <a:rPr lang="en-US" sz="1200" b="1" dirty="0" smtClean="0"/>
            <a:t>Myopathy</a:t>
          </a:r>
        </a:p>
        <a:p>
          <a:r>
            <a:rPr lang="en-US" sz="1200" b="1" dirty="0" err="1" smtClean="0"/>
            <a:t>Duchenne</a:t>
          </a:r>
          <a:r>
            <a:rPr lang="en-US" sz="1200" b="1" dirty="0" smtClean="0"/>
            <a:t> Muscular Dystrophy</a:t>
          </a:r>
        </a:p>
        <a:p>
          <a:r>
            <a:rPr lang="en-US" sz="1200" b="1" dirty="0" smtClean="0"/>
            <a:t>Myasthenia Gravis</a:t>
          </a:r>
          <a:endParaRPr lang="en-US" sz="1200" b="1" dirty="0"/>
        </a:p>
      </dgm:t>
    </dgm:pt>
    <dgm:pt modelId="{68CCE257-A76A-4EE8-894C-EB7E039A9336}" type="parTrans" cxnId="{DA59167C-8E9E-40E4-B9A0-F856A2021FD3}">
      <dgm:prSet/>
      <dgm:spPr/>
      <dgm:t>
        <a:bodyPr/>
        <a:lstStyle/>
        <a:p>
          <a:endParaRPr lang="en-US" sz="1100"/>
        </a:p>
      </dgm:t>
    </dgm:pt>
    <dgm:pt modelId="{7C9BA638-35F9-4AAE-9DA9-D6DDFC7BE721}" type="sibTrans" cxnId="{DA59167C-8E9E-40E4-B9A0-F856A2021FD3}">
      <dgm:prSet/>
      <dgm:spPr/>
      <dgm:t>
        <a:bodyPr/>
        <a:lstStyle/>
        <a:p>
          <a:endParaRPr lang="en-US"/>
        </a:p>
      </dgm:t>
    </dgm:pt>
    <dgm:pt modelId="{D1DD7336-DB7D-4856-AD2F-B8F21950AD14}">
      <dgm:prSet custT="1"/>
      <dgm:spPr/>
      <dgm:t>
        <a:bodyPr/>
        <a:lstStyle/>
        <a:p>
          <a:r>
            <a:rPr lang="en-US" sz="1200" b="1" dirty="0" smtClean="0"/>
            <a:t>Distal</a:t>
          </a:r>
        </a:p>
        <a:p>
          <a:r>
            <a:rPr lang="en-US" sz="1200" b="1" dirty="0" smtClean="0"/>
            <a:t>Peripheral Neuropathy</a:t>
          </a:r>
        </a:p>
        <a:p>
          <a:r>
            <a:rPr lang="en-US" sz="1200" b="1" dirty="0" smtClean="0"/>
            <a:t>Motor Neuron Disease</a:t>
          </a:r>
        </a:p>
        <a:p>
          <a:r>
            <a:rPr lang="en-US" sz="1200" b="1" dirty="0" smtClean="0"/>
            <a:t>Myasthenia Gravis</a:t>
          </a:r>
          <a:endParaRPr lang="en-US" sz="1200" b="1" dirty="0"/>
        </a:p>
      </dgm:t>
    </dgm:pt>
    <dgm:pt modelId="{A5556697-5B16-4ED1-A448-601583C20DFD}" type="parTrans" cxnId="{4F4323CF-46E6-4960-8EA2-4872DC1E49B4}">
      <dgm:prSet/>
      <dgm:spPr/>
      <dgm:t>
        <a:bodyPr/>
        <a:lstStyle/>
        <a:p>
          <a:endParaRPr lang="en-US" sz="1100"/>
        </a:p>
      </dgm:t>
    </dgm:pt>
    <dgm:pt modelId="{9629183E-1C20-4566-BC4B-453BAD50B53C}" type="sibTrans" cxnId="{4F4323CF-46E6-4960-8EA2-4872DC1E49B4}">
      <dgm:prSet/>
      <dgm:spPr/>
      <dgm:t>
        <a:bodyPr/>
        <a:lstStyle/>
        <a:p>
          <a:endParaRPr lang="en-US"/>
        </a:p>
      </dgm:t>
    </dgm:pt>
    <dgm:pt modelId="{F964DD3D-E770-4E64-A3D3-EC829D1BB6CB}" type="pres">
      <dgm:prSet presAssocID="{9C8549B3-D391-4148-A374-6B58C55428C9}" presName="hierChild1" presStyleCnt="0">
        <dgm:presLayoutVars>
          <dgm:orgChart val="1"/>
          <dgm:chPref val="1"/>
          <dgm:dir/>
          <dgm:animOne val="branch"/>
          <dgm:animLvl val="lvl"/>
          <dgm:resizeHandles/>
        </dgm:presLayoutVars>
      </dgm:prSet>
      <dgm:spPr/>
      <dgm:t>
        <a:bodyPr/>
        <a:lstStyle/>
        <a:p>
          <a:endParaRPr lang="en-US"/>
        </a:p>
      </dgm:t>
    </dgm:pt>
    <dgm:pt modelId="{3AD5A7AF-9F16-410B-B7CA-B203D8F674EA}" type="pres">
      <dgm:prSet presAssocID="{EE41BBA3-388D-4CAC-A7BD-97F7568A046F}" presName="hierRoot1" presStyleCnt="0">
        <dgm:presLayoutVars>
          <dgm:hierBranch val="init"/>
        </dgm:presLayoutVars>
      </dgm:prSet>
      <dgm:spPr/>
    </dgm:pt>
    <dgm:pt modelId="{CDD787BA-BB53-49C1-AE8F-6FDCA2AAB4F5}" type="pres">
      <dgm:prSet presAssocID="{EE41BBA3-388D-4CAC-A7BD-97F7568A046F}" presName="rootComposite1" presStyleCnt="0"/>
      <dgm:spPr/>
    </dgm:pt>
    <dgm:pt modelId="{4421D31B-BA83-466E-8A8C-AF9A1C1188C8}" type="pres">
      <dgm:prSet presAssocID="{EE41BBA3-388D-4CAC-A7BD-97F7568A046F}" presName="rootText1" presStyleLbl="node0" presStyleIdx="0" presStyleCnt="1" custScaleX="271435" custScaleY="107118" custLinFactNeighborX="-12064" custLinFactNeighborY="29706">
        <dgm:presLayoutVars>
          <dgm:chPref val="3"/>
        </dgm:presLayoutVars>
      </dgm:prSet>
      <dgm:spPr/>
      <dgm:t>
        <a:bodyPr/>
        <a:lstStyle/>
        <a:p>
          <a:endParaRPr lang="en-US"/>
        </a:p>
      </dgm:t>
    </dgm:pt>
    <dgm:pt modelId="{21F5B565-B83C-4403-B542-4F38DEFB3D9D}" type="pres">
      <dgm:prSet presAssocID="{EE41BBA3-388D-4CAC-A7BD-97F7568A046F}" presName="rootConnector1" presStyleLbl="node1" presStyleIdx="0" presStyleCnt="0"/>
      <dgm:spPr/>
      <dgm:t>
        <a:bodyPr/>
        <a:lstStyle/>
        <a:p>
          <a:endParaRPr lang="en-US"/>
        </a:p>
      </dgm:t>
    </dgm:pt>
    <dgm:pt modelId="{B2B073D8-2AFD-4BE6-B1F2-7120851ECFD3}" type="pres">
      <dgm:prSet presAssocID="{EE41BBA3-388D-4CAC-A7BD-97F7568A046F}" presName="hierChild2" presStyleCnt="0"/>
      <dgm:spPr/>
    </dgm:pt>
    <dgm:pt modelId="{9012160A-5527-42CD-BCEC-9736F7A1024D}" type="pres">
      <dgm:prSet presAssocID="{72B20C41-A7F2-43EF-9450-0B7D229E1D76}" presName="Name37" presStyleLbl="parChTrans1D2" presStyleIdx="0" presStyleCnt="2"/>
      <dgm:spPr/>
      <dgm:t>
        <a:bodyPr/>
        <a:lstStyle/>
        <a:p>
          <a:endParaRPr lang="en-US"/>
        </a:p>
      </dgm:t>
    </dgm:pt>
    <dgm:pt modelId="{3D9624D5-CC91-456F-A144-5C0A70F68300}" type="pres">
      <dgm:prSet presAssocID="{96BC10AD-BC89-482B-B66A-8518F6788A9E}" presName="hierRoot2" presStyleCnt="0">
        <dgm:presLayoutVars>
          <dgm:hierBranch val="init"/>
        </dgm:presLayoutVars>
      </dgm:prSet>
      <dgm:spPr/>
    </dgm:pt>
    <dgm:pt modelId="{6FF0CF14-EBB9-4E26-98A1-C51E4271FC4F}" type="pres">
      <dgm:prSet presAssocID="{96BC10AD-BC89-482B-B66A-8518F6788A9E}" presName="rootComposite" presStyleCnt="0"/>
      <dgm:spPr/>
    </dgm:pt>
    <dgm:pt modelId="{1052ABEA-C86F-4710-BBB2-FA6794EAAB6D}" type="pres">
      <dgm:prSet presAssocID="{96BC10AD-BC89-482B-B66A-8518F6788A9E}" presName="rootText" presStyleLbl="node2" presStyleIdx="0" presStyleCnt="2" custScaleY="74034" custLinFactNeighborX="-14288" custLinFactNeighborY="30111">
        <dgm:presLayoutVars>
          <dgm:chPref val="3"/>
        </dgm:presLayoutVars>
      </dgm:prSet>
      <dgm:spPr/>
      <dgm:t>
        <a:bodyPr/>
        <a:lstStyle/>
        <a:p>
          <a:endParaRPr lang="en-US"/>
        </a:p>
      </dgm:t>
    </dgm:pt>
    <dgm:pt modelId="{ACBA49F4-7C42-4E54-B3E8-F8813C70832A}" type="pres">
      <dgm:prSet presAssocID="{96BC10AD-BC89-482B-B66A-8518F6788A9E}" presName="rootConnector" presStyleLbl="node2" presStyleIdx="0" presStyleCnt="2"/>
      <dgm:spPr/>
      <dgm:t>
        <a:bodyPr/>
        <a:lstStyle/>
        <a:p>
          <a:endParaRPr lang="en-US"/>
        </a:p>
      </dgm:t>
    </dgm:pt>
    <dgm:pt modelId="{650FF07E-EC1A-4DDE-8437-945870C4F688}" type="pres">
      <dgm:prSet presAssocID="{96BC10AD-BC89-482B-B66A-8518F6788A9E}" presName="hierChild4" presStyleCnt="0"/>
      <dgm:spPr/>
    </dgm:pt>
    <dgm:pt modelId="{A9E6DBB1-AA7E-4B9F-AC4F-E3107BAEBFA3}" type="pres">
      <dgm:prSet presAssocID="{2BAA5439-E101-490C-B4BF-01B65F91DB4B}" presName="Name37" presStyleLbl="parChTrans1D3" presStyleIdx="0" presStyleCnt="3"/>
      <dgm:spPr/>
      <dgm:t>
        <a:bodyPr/>
        <a:lstStyle/>
        <a:p>
          <a:endParaRPr lang="en-US"/>
        </a:p>
      </dgm:t>
    </dgm:pt>
    <dgm:pt modelId="{A021CA2E-9FD4-4011-98D8-524974C645B7}" type="pres">
      <dgm:prSet presAssocID="{9D3AB865-46C3-4F48-8C93-5FF19AB15A48}" presName="hierRoot2" presStyleCnt="0">
        <dgm:presLayoutVars>
          <dgm:hierBranch val="init"/>
        </dgm:presLayoutVars>
      </dgm:prSet>
      <dgm:spPr/>
    </dgm:pt>
    <dgm:pt modelId="{F20EE2F7-3B0E-41B5-B9C5-75B753D774F0}" type="pres">
      <dgm:prSet presAssocID="{9D3AB865-46C3-4F48-8C93-5FF19AB15A48}" presName="rootComposite" presStyleCnt="0"/>
      <dgm:spPr/>
    </dgm:pt>
    <dgm:pt modelId="{D05ED61C-FE01-4972-8773-870699C4AE98}" type="pres">
      <dgm:prSet presAssocID="{9D3AB865-46C3-4F48-8C93-5FF19AB15A48}" presName="rootText" presStyleLbl="node3" presStyleIdx="0" presStyleCnt="3" custScaleX="174156" custScaleY="342376" custLinFactNeighborX="1636" custLinFactNeighborY="81857">
        <dgm:presLayoutVars>
          <dgm:chPref val="3"/>
        </dgm:presLayoutVars>
      </dgm:prSet>
      <dgm:spPr/>
      <dgm:t>
        <a:bodyPr/>
        <a:lstStyle/>
        <a:p>
          <a:endParaRPr lang="en-US"/>
        </a:p>
      </dgm:t>
    </dgm:pt>
    <dgm:pt modelId="{51647B81-55DB-4BF7-A14D-5AA09F8EBBB8}" type="pres">
      <dgm:prSet presAssocID="{9D3AB865-46C3-4F48-8C93-5FF19AB15A48}" presName="rootConnector" presStyleLbl="node3" presStyleIdx="0" presStyleCnt="3"/>
      <dgm:spPr/>
      <dgm:t>
        <a:bodyPr/>
        <a:lstStyle/>
        <a:p>
          <a:endParaRPr lang="en-US"/>
        </a:p>
      </dgm:t>
    </dgm:pt>
    <dgm:pt modelId="{369410B4-D300-4BDF-8D8C-66A9349CD7B6}" type="pres">
      <dgm:prSet presAssocID="{9D3AB865-46C3-4F48-8C93-5FF19AB15A48}" presName="hierChild4" presStyleCnt="0"/>
      <dgm:spPr/>
    </dgm:pt>
    <dgm:pt modelId="{F8A58075-95C2-44DC-B86A-B8877764DBF1}" type="pres">
      <dgm:prSet presAssocID="{9D3AB865-46C3-4F48-8C93-5FF19AB15A48}" presName="hierChild5" presStyleCnt="0"/>
      <dgm:spPr/>
    </dgm:pt>
    <dgm:pt modelId="{C7789562-8D91-4B0C-B910-D0615E29BDC0}" type="pres">
      <dgm:prSet presAssocID="{936F8AC8-21E0-4F7C-B8F4-794FE87C6B77}" presName="Name37" presStyleLbl="parChTrans1D3" presStyleIdx="1" presStyleCnt="3"/>
      <dgm:spPr/>
      <dgm:t>
        <a:bodyPr/>
        <a:lstStyle/>
        <a:p>
          <a:endParaRPr lang="en-US"/>
        </a:p>
      </dgm:t>
    </dgm:pt>
    <dgm:pt modelId="{5C5B83C5-0E7B-46F4-892F-C1A0672A205E}" type="pres">
      <dgm:prSet presAssocID="{47F7376F-228E-4C5D-AF06-315D7DA07A54}" presName="hierRoot2" presStyleCnt="0">
        <dgm:presLayoutVars>
          <dgm:hierBranch val="init"/>
        </dgm:presLayoutVars>
      </dgm:prSet>
      <dgm:spPr/>
    </dgm:pt>
    <dgm:pt modelId="{977E02CE-1735-4AD8-9B34-ED283E14F1D8}" type="pres">
      <dgm:prSet presAssocID="{47F7376F-228E-4C5D-AF06-315D7DA07A54}" presName="rootComposite" presStyleCnt="0"/>
      <dgm:spPr/>
    </dgm:pt>
    <dgm:pt modelId="{B653934D-01AC-4904-8BD8-BA593DF030AC}" type="pres">
      <dgm:prSet presAssocID="{47F7376F-228E-4C5D-AF06-315D7DA07A54}" presName="rootText" presStyleLbl="node3" presStyleIdx="1" presStyleCnt="3" custScaleX="133150" custLinFactNeighborX="10233" custLinFactNeighborY="38147">
        <dgm:presLayoutVars>
          <dgm:chPref val="3"/>
        </dgm:presLayoutVars>
      </dgm:prSet>
      <dgm:spPr/>
      <dgm:t>
        <a:bodyPr/>
        <a:lstStyle/>
        <a:p>
          <a:endParaRPr lang="en-US"/>
        </a:p>
      </dgm:t>
    </dgm:pt>
    <dgm:pt modelId="{C2B2312E-9EEC-4AD5-A854-021054C951AF}" type="pres">
      <dgm:prSet presAssocID="{47F7376F-228E-4C5D-AF06-315D7DA07A54}" presName="rootConnector" presStyleLbl="node3" presStyleIdx="1" presStyleCnt="3"/>
      <dgm:spPr/>
      <dgm:t>
        <a:bodyPr/>
        <a:lstStyle/>
        <a:p>
          <a:endParaRPr lang="en-US"/>
        </a:p>
      </dgm:t>
    </dgm:pt>
    <dgm:pt modelId="{138C4B8A-EE5B-4EFA-AE44-03114A81E831}" type="pres">
      <dgm:prSet presAssocID="{47F7376F-228E-4C5D-AF06-315D7DA07A54}" presName="hierChild4" presStyleCnt="0"/>
      <dgm:spPr/>
    </dgm:pt>
    <dgm:pt modelId="{26CB0C28-97E5-415A-B05B-C03D1DC5BBB8}" type="pres">
      <dgm:prSet presAssocID="{CDF3B74C-2118-4DF6-A316-0C7F716E52CE}" presName="Name37" presStyleLbl="parChTrans1D4" presStyleIdx="0" presStyleCnt="5"/>
      <dgm:spPr/>
      <dgm:t>
        <a:bodyPr/>
        <a:lstStyle/>
        <a:p>
          <a:endParaRPr lang="en-US"/>
        </a:p>
      </dgm:t>
    </dgm:pt>
    <dgm:pt modelId="{9863CB7A-FAA0-4646-9C26-8918AF834BC7}" type="pres">
      <dgm:prSet presAssocID="{62DF8340-B98E-47E2-9C69-C9D1937CBC32}" presName="hierRoot2" presStyleCnt="0">
        <dgm:presLayoutVars>
          <dgm:hierBranch val="init"/>
        </dgm:presLayoutVars>
      </dgm:prSet>
      <dgm:spPr/>
    </dgm:pt>
    <dgm:pt modelId="{55E69D20-AF9E-4882-A16F-F10DC909C3AA}" type="pres">
      <dgm:prSet presAssocID="{62DF8340-B98E-47E2-9C69-C9D1937CBC32}" presName="rootComposite" presStyleCnt="0"/>
      <dgm:spPr/>
    </dgm:pt>
    <dgm:pt modelId="{EB9DF28A-1D71-4202-BCD2-A402F693E264}" type="pres">
      <dgm:prSet presAssocID="{62DF8340-B98E-47E2-9C69-C9D1937CBC32}" presName="rootText" presStyleLbl="node4" presStyleIdx="0" presStyleCnt="5" custScaleX="264514" custScaleY="549646" custLinFactX="-88139" custLinFactY="174507" custLinFactNeighborX="-100000" custLinFactNeighborY="200000">
        <dgm:presLayoutVars>
          <dgm:chPref val="3"/>
        </dgm:presLayoutVars>
      </dgm:prSet>
      <dgm:spPr/>
      <dgm:t>
        <a:bodyPr/>
        <a:lstStyle/>
        <a:p>
          <a:endParaRPr lang="en-US"/>
        </a:p>
      </dgm:t>
    </dgm:pt>
    <dgm:pt modelId="{125ACDEF-BB38-48F1-9F11-F367937C26F6}" type="pres">
      <dgm:prSet presAssocID="{62DF8340-B98E-47E2-9C69-C9D1937CBC32}" presName="rootConnector" presStyleLbl="node4" presStyleIdx="0" presStyleCnt="5"/>
      <dgm:spPr/>
      <dgm:t>
        <a:bodyPr/>
        <a:lstStyle/>
        <a:p>
          <a:endParaRPr lang="en-US"/>
        </a:p>
      </dgm:t>
    </dgm:pt>
    <dgm:pt modelId="{4941ACE0-C98A-4A42-8639-52A9AC9929E1}" type="pres">
      <dgm:prSet presAssocID="{62DF8340-B98E-47E2-9C69-C9D1937CBC32}" presName="hierChild4" presStyleCnt="0"/>
      <dgm:spPr/>
    </dgm:pt>
    <dgm:pt modelId="{A6875432-8D21-40AB-BE4A-6E797B99A2C3}" type="pres">
      <dgm:prSet presAssocID="{62DF8340-B98E-47E2-9C69-C9D1937CBC32}" presName="hierChild5" presStyleCnt="0"/>
      <dgm:spPr/>
    </dgm:pt>
    <dgm:pt modelId="{BE8B06D3-67CD-4C78-A27F-F3EB114E14F3}" type="pres">
      <dgm:prSet presAssocID="{031BB435-EDC8-4191-B627-4CB7F80A5A2C}" presName="Name37" presStyleLbl="parChTrans1D4" presStyleIdx="1" presStyleCnt="5"/>
      <dgm:spPr/>
      <dgm:t>
        <a:bodyPr/>
        <a:lstStyle/>
        <a:p>
          <a:endParaRPr lang="en-US"/>
        </a:p>
      </dgm:t>
    </dgm:pt>
    <dgm:pt modelId="{2018A014-E7DE-4D8F-8EBD-A2C7D33815D1}" type="pres">
      <dgm:prSet presAssocID="{E5CF1EE9-5B24-4959-84C6-6AFFBA883B29}" presName="hierRoot2" presStyleCnt="0">
        <dgm:presLayoutVars>
          <dgm:hierBranch val="init"/>
        </dgm:presLayoutVars>
      </dgm:prSet>
      <dgm:spPr/>
    </dgm:pt>
    <dgm:pt modelId="{7947517C-9265-4ACA-9367-A7D962266F47}" type="pres">
      <dgm:prSet presAssocID="{E5CF1EE9-5B24-4959-84C6-6AFFBA883B29}" presName="rootComposite" presStyleCnt="0"/>
      <dgm:spPr/>
    </dgm:pt>
    <dgm:pt modelId="{067CC41E-BDF9-4B80-8FD1-DF72F870D148}" type="pres">
      <dgm:prSet presAssocID="{E5CF1EE9-5B24-4959-84C6-6AFFBA883B29}" presName="rootText" presStyleLbl="node4" presStyleIdx="1" presStyleCnt="5" custScaleX="123441" custScaleY="139981" custLinFactY="53051" custLinFactNeighborX="-22641" custLinFactNeighborY="100000">
        <dgm:presLayoutVars>
          <dgm:chPref val="3"/>
        </dgm:presLayoutVars>
      </dgm:prSet>
      <dgm:spPr/>
      <dgm:t>
        <a:bodyPr/>
        <a:lstStyle/>
        <a:p>
          <a:endParaRPr lang="en-US"/>
        </a:p>
      </dgm:t>
    </dgm:pt>
    <dgm:pt modelId="{79ECBC01-BA0A-4CB2-8CF4-AF84A4E69C41}" type="pres">
      <dgm:prSet presAssocID="{E5CF1EE9-5B24-4959-84C6-6AFFBA883B29}" presName="rootConnector" presStyleLbl="node4" presStyleIdx="1" presStyleCnt="5"/>
      <dgm:spPr/>
      <dgm:t>
        <a:bodyPr/>
        <a:lstStyle/>
        <a:p>
          <a:endParaRPr lang="en-US"/>
        </a:p>
      </dgm:t>
    </dgm:pt>
    <dgm:pt modelId="{1016705A-19B4-43AF-BF2A-B85643A28616}" type="pres">
      <dgm:prSet presAssocID="{E5CF1EE9-5B24-4959-84C6-6AFFBA883B29}" presName="hierChild4" presStyleCnt="0"/>
      <dgm:spPr/>
    </dgm:pt>
    <dgm:pt modelId="{D5AD9CB8-27BE-4C13-8839-DE3DFA2D7825}" type="pres">
      <dgm:prSet presAssocID="{09AC6F24-D918-4B73-B9E6-D4BBFC11D6E2}" presName="Name37" presStyleLbl="parChTrans1D4" presStyleIdx="2" presStyleCnt="5"/>
      <dgm:spPr/>
      <dgm:t>
        <a:bodyPr/>
        <a:lstStyle/>
        <a:p>
          <a:endParaRPr lang="en-US"/>
        </a:p>
      </dgm:t>
    </dgm:pt>
    <dgm:pt modelId="{B3BC81FC-887C-4273-A525-4E5B82DCA662}" type="pres">
      <dgm:prSet presAssocID="{3CB6CC3A-F861-4E06-8634-14FAAA2371AC}" presName="hierRoot2" presStyleCnt="0">
        <dgm:presLayoutVars>
          <dgm:hierBranch val="init"/>
        </dgm:presLayoutVars>
      </dgm:prSet>
      <dgm:spPr/>
    </dgm:pt>
    <dgm:pt modelId="{6BEAD9CC-A9E8-40A3-8408-2C26CA99AC46}" type="pres">
      <dgm:prSet presAssocID="{3CB6CC3A-F861-4E06-8634-14FAAA2371AC}" presName="rootComposite" presStyleCnt="0"/>
      <dgm:spPr/>
    </dgm:pt>
    <dgm:pt modelId="{D65C9645-214B-4E0E-B174-A3E8026CF009}" type="pres">
      <dgm:prSet presAssocID="{3CB6CC3A-F861-4E06-8634-14FAAA2371AC}" presName="rootText" presStyleLbl="node4" presStyleIdx="2" presStyleCnt="5" custScaleX="125716" custScaleY="285469" custLinFactX="-86704" custLinFactY="173794" custLinFactNeighborX="-100000" custLinFactNeighborY="200000">
        <dgm:presLayoutVars>
          <dgm:chPref val="3"/>
        </dgm:presLayoutVars>
      </dgm:prSet>
      <dgm:spPr/>
      <dgm:t>
        <a:bodyPr/>
        <a:lstStyle/>
        <a:p>
          <a:endParaRPr lang="en-US"/>
        </a:p>
      </dgm:t>
    </dgm:pt>
    <dgm:pt modelId="{7B7411E0-E726-469E-8DC0-ECFBF6E6FCE2}" type="pres">
      <dgm:prSet presAssocID="{3CB6CC3A-F861-4E06-8634-14FAAA2371AC}" presName="rootConnector" presStyleLbl="node4" presStyleIdx="2" presStyleCnt="5"/>
      <dgm:spPr/>
      <dgm:t>
        <a:bodyPr/>
        <a:lstStyle/>
        <a:p>
          <a:endParaRPr lang="en-US"/>
        </a:p>
      </dgm:t>
    </dgm:pt>
    <dgm:pt modelId="{92180A08-A990-4805-8ACF-02048848822D}" type="pres">
      <dgm:prSet presAssocID="{3CB6CC3A-F861-4E06-8634-14FAAA2371AC}" presName="hierChild4" presStyleCnt="0"/>
      <dgm:spPr/>
    </dgm:pt>
    <dgm:pt modelId="{F1E17470-21FE-4696-A3A8-821F5E466999}" type="pres">
      <dgm:prSet presAssocID="{3CB6CC3A-F861-4E06-8634-14FAAA2371AC}" presName="hierChild5" presStyleCnt="0"/>
      <dgm:spPr/>
    </dgm:pt>
    <dgm:pt modelId="{C313C117-C45F-43C6-9A7D-1AE49F1EBEDF}" type="pres">
      <dgm:prSet presAssocID="{68CCE257-A76A-4EE8-894C-EB7E039A9336}" presName="Name37" presStyleLbl="parChTrans1D4" presStyleIdx="3" presStyleCnt="5"/>
      <dgm:spPr/>
      <dgm:t>
        <a:bodyPr/>
        <a:lstStyle/>
        <a:p>
          <a:endParaRPr lang="en-US"/>
        </a:p>
      </dgm:t>
    </dgm:pt>
    <dgm:pt modelId="{4DC6D986-23E9-49E4-BD0F-81E9CA73036E}" type="pres">
      <dgm:prSet presAssocID="{10D49984-637C-4EA9-9276-9155D06E0A93}" presName="hierRoot2" presStyleCnt="0">
        <dgm:presLayoutVars>
          <dgm:hierBranch val="init"/>
        </dgm:presLayoutVars>
      </dgm:prSet>
      <dgm:spPr/>
    </dgm:pt>
    <dgm:pt modelId="{156692AF-C714-4FF2-A487-F3904AFB2432}" type="pres">
      <dgm:prSet presAssocID="{10D49984-637C-4EA9-9276-9155D06E0A93}" presName="rootComposite" presStyleCnt="0"/>
      <dgm:spPr/>
    </dgm:pt>
    <dgm:pt modelId="{4D29E506-BD05-4037-B155-EA8923B8BC1E}" type="pres">
      <dgm:prSet presAssocID="{10D49984-637C-4EA9-9276-9155D06E0A93}" presName="rootText" presStyleLbl="node4" presStyleIdx="3" presStyleCnt="5" custScaleX="156091" custScaleY="263244" custLinFactY="34554" custLinFactNeighborX="-1742" custLinFactNeighborY="100000">
        <dgm:presLayoutVars>
          <dgm:chPref val="3"/>
        </dgm:presLayoutVars>
      </dgm:prSet>
      <dgm:spPr/>
      <dgm:t>
        <a:bodyPr/>
        <a:lstStyle/>
        <a:p>
          <a:endParaRPr lang="en-US"/>
        </a:p>
      </dgm:t>
    </dgm:pt>
    <dgm:pt modelId="{23FE39C3-903A-4F89-BCDF-82F247E2F789}" type="pres">
      <dgm:prSet presAssocID="{10D49984-637C-4EA9-9276-9155D06E0A93}" presName="rootConnector" presStyleLbl="node4" presStyleIdx="3" presStyleCnt="5"/>
      <dgm:spPr/>
      <dgm:t>
        <a:bodyPr/>
        <a:lstStyle/>
        <a:p>
          <a:endParaRPr lang="en-US"/>
        </a:p>
      </dgm:t>
    </dgm:pt>
    <dgm:pt modelId="{E1480C3B-3AA6-4485-B474-21948DC5696C}" type="pres">
      <dgm:prSet presAssocID="{10D49984-637C-4EA9-9276-9155D06E0A93}" presName="hierChild4" presStyleCnt="0"/>
      <dgm:spPr/>
    </dgm:pt>
    <dgm:pt modelId="{E0CF1799-AD6A-4163-B131-A4CB7CC88C9F}" type="pres">
      <dgm:prSet presAssocID="{10D49984-637C-4EA9-9276-9155D06E0A93}" presName="hierChild5" presStyleCnt="0"/>
      <dgm:spPr/>
    </dgm:pt>
    <dgm:pt modelId="{3A4FDA8C-FF72-4EA8-A7FB-C2EB434D8DC8}" type="pres">
      <dgm:prSet presAssocID="{A5556697-5B16-4ED1-A448-601583C20DFD}" presName="Name37" presStyleLbl="parChTrans1D4" presStyleIdx="4" presStyleCnt="5"/>
      <dgm:spPr/>
      <dgm:t>
        <a:bodyPr/>
        <a:lstStyle/>
        <a:p>
          <a:endParaRPr lang="en-US"/>
        </a:p>
      </dgm:t>
    </dgm:pt>
    <dgm:pt modelId="{382B8155-FA4D-4083-9CB0-0FA5066762CE}" type="pres">
      <dgm:prSet presAssocID="{D1DD7336-DB7D-4856-AD2F-B8F21950AD14}" presName="hierRoot2" presStyleCnt="0">
        <dgm:presLayoutVars>
          <dgm:hierBranch val="init"/>
        </dgm:presLayoutVars>
      </dgm:prSet>
      <dgm:spPr/>
    </dgm:pt>
    <dgm:pt modelId="{6C53C5EC-711E-4127-8325-8A26B8B63723}" type="pres">
      <dgm:prSet presAssocID="{D1DD7336-DB7D-4856-AD2F-B8F21950AD14}" presName="rootComposite" presStyleCnt="0"/>
      <dgm:spPr/>
    </dgm:pt>
    <dgm:pt modelId="{D06A8AB5-6967-4FB6-BFB9-A79969B117D6}" type="pres">
      <dgm:prSet presAssocID="{D1DD7336-DB7D-4856-AD2F-B8F21950AD14}" presName="rootText" presStyleLbl="node4" presStyleIdx="4" presStyleCnt="5" custScaleX="189116" custScaleY="213721" custLinFactX="100000" custLinFactY="-42735" custLinFactNeighborX="106347" custLinFactNeighborY="-100000">
        <dgm:presLayoutVars>
          <dgm:chPref val="3"/>
        </dgm:presLayoutVars>
      </dgm:prSet>
      <dgm:spPr/>
      <dgm:t>
        <a:bodyPr/>
        <a:lstStyle/>
        <a:p>
          <a:endParaRPr lang="en-US"/>
        </a:p>
      </dgm:t>
    </dgm:pt>
    <dgm:pt modelId="{227F6706-EE5F-4BFD-8B2B-980BF5178880}" type="pres">
      <dgm:prSet presAssocID="{D1DD7336-DB7D-4856-AD2F-B8F21950AD14}" presName="rootConnector" presStyleLbl="node4" presStyleIdx="4" presStyleCnt="5"/>
      <dgm:spPr/>
      <dgm:t>
        <a:bodyPr/>
        <a:lstStyle/>
        <a:p>
          <a:endParaRPr lang="en-US"/>
        </a:p>
      </dgm:t>
    </dgm:pt>
    <dgm:pt modelId="{B546DC9C-B647-4A05-87EA-D2D3A380F7D5}" type="pres">
      <dgm:prSet presAssocID="{D1DD7336-DB7D-4856-AD2F-B8F21950AD14}" presName="hierChild4" presStyleCnt="0"/>
      <dgm:spPr/>
    </dgm:pt>
    <dgm:pt modelId="{5E20BD81-2B0B-4EA0-A15A-835A9BB1FF5C}" type="pres">
      <dgm:prSet presAssocID="{D1DD7336-DB7D-4856-AD2F-B8F21950AD14}" presName="hierChild5" presStyleCnt="0"/>
      <dgm:spPr/>
    </dgm:pt>
    <dgm:pt modelId="{14E8E307-8316-4402-BEC2-E8D93382BEC5}" type="pres">
      <dgm:prSet presAssocID="{E5CF1EE9-5B24-4959-84C6-6AFFBA883B29}" presName="hierChild5" presStyleCnt="0"/>
      <dgm:spPr/>
    </dgm:pt>
    <dgm:pt modelId="{13E15837-C7FD-485A-B2EA-05CED1900EC7}" type="pres">
      <dgm:prSet presAssocID="{47F7376F-228E-4C5D-AF06-315D7DA07A54}" presName="hierChild5" presStyleCnt="0"/>
      <dgm:spPr/>
    </dgm:pt>
    <dgm:pt modelId="{FE39CA9B-F4C7-404C-8E22-453C2328015A}" type="pres">
      <dgm:prSet presAssocID="{96BC10AD-BC89-482B-B66A-8518F6788A9E}" presName="hierChild5" presStyleCnt="0"/>
      <dgm:spPr/>
    </dgm:pt>
    <dgm:pt modelId="{B178C0B9-D86F-47F8-B48C-89C2A479F417}" type="pres">
      <dgm:prSet presAssocID="{F2C20D6F-04FD-416F-B9FD-17C48670349B}" presName="Name37" presStyleLbl="parChTrans1D2" presStyleIdx="1" presStyleCnt="2"/>
      <dgm:spPr/>
      <dgm:t>
        <a:bodyPr/>
        <a:lstStyle/>
        <a:p>
          <a:endParaRPr lang="en-US"/>
        </a:p>
      </dgm:t>
    </dgm:pt>
    <dgm:pt modelId="{35FE245F-9FA6-4FC7-9545-19F9B57FC476}" type="pres">
      <dgm:prSet presAssocID="{62D1E2D6-2B90-48B9-B16D-43A4D42A725D}" presName="hierRoot2" presStyleCnt="0">
        <dgm:presLayoutVars>
          <dgm:hierBranch val="init"/>
        </dgm:presLayoutVars>
      </dgm:prSet>
      <dgm:spPr/>
    </dgm:pt>
    <dgm:pt modelId="{B08D2D0D-E972-45B0-BA30-80B95A089971}" type="pres">
      <dgm:prSet presAssocID="{62D1E2D6-2B90-48B9-B16D-43A4D42A725D}" presName="rootComposite" presStyleCnt="0"/>
      <dgm:spPr/>
    </dgm:pt>
    <dgm:pt modelId="{874EF202-D93F-4A44-A804-B0797DBA551B}" type="pres">
      <dgm:prSet presAssocID="{62D1E2D6-2B90-48B9-B16D-43A4D42A725D}" presName="rootText" presStyleLbl="node2" presStyleIdx="1" presStyleCnt="2" custLinFactNeighborX="-12178" custLinFactNeighborY="30110">
        <dgm:presLayoutVars>
          <dgm:chPref val="3"/>
        </dgm:presLayoutVars>
      </dgm:prSet>
      <dgm:spPr/>
      <dgm:t>
        <a:bodyPr/>
        <a:lstStyle/>
        <a:p>
          <a:endParaRPr lang="en-US"/>
        </a:p>
      </dgm:t>
    </dgm:pt>
    <dgm:pt modelId="{CAFD30F5-03A2-47A8-8970-A465715B4CB5}" type="pres">
      <dgm:prSet presAssocID="{62D1E2D6-2B90-48B9-B16D-43A4D42A725D}" presName="rootConnector" presStyleLbl="node2" presStyleIdx="1" presStyleCnt="2"/>
      <dgm:spPr/>
      <dgm:t>
        <a:bodyPr/>
        <a:lstStyle/>
        <a:p>
          <a:endParaRPr lang="en-US"/>
        </a:p>
      </dgm:t>
    </dgm:pt>
    <dgm:pt modelId="{EAEB67B8-408B-4C6A-841F-58F0A4596263}" type="pres">
      <dgm:prSet presAssocID="{62D1E2D6-2B90-48B9-B16D-43A4D42A725D}" presName="hierChild4" presStyleCnt="0"/>
      <dgm:spPr/>
    </dgm:pt>
    <dgm:pt modelId="{7DF88305-BDE1-4DA7-AAEE-4CBEB00FA63D}" type="pres">
      <dgm:prSet presAssocID="{91B1DF33-3164-4EBF-9D7B-3A3F0A0A20E3}" presName="Name37" presStyleLbl="parChTrans1D3" presStyleIdx="2" presStyleCnt="3"/>
      <dgm:spPr/>
      <dgm:t>
        <a:bodyPr/>
        <a:lstStyle/>
        <a:p>
          <a:endParaRPr lang="en-US"/>
        </a:p>
      </dgm:t>
    </dgm:pt>
    <dgm:pt modelId="{3A6C5EBB-C6F2-41E3-92B8-338D1A418691}" type="pres">
      <dgm:prSet presAssocID="{F24CB547-EC62-446E-9135-520516C2A6AE}" presName="hierRoot2" presStyleCnt="0">
        <dgm:presLayoutVars>
          <dgm:hierBranch val="init"/>
        </dgm:presLayoutVars>
      </dgm:prSet>
      <dgm:spPr/>
    </dgm:pt>
    <dgm:pt modelId="{048CA05D-894C-4D3D-AD63-91E4B81563AF}" type="pres">
      <dgm:prSet presAssocID="{F24CB547-EC62-446E-9135-520516C2A6AE}" presName="rootComposite" presStyleCnt="0"/>
      <dgm:spPr/>
    </dgm:pt>
    <dgm:pt modelId="{71A31DB0-DA6E-4DC4-8FC9-BB8A5F865B25}" type="pres">
      <dgm:prSet presAssocID="{F24CB547-EC62-446E-9135-520516C2A6AE}" presName="rootText" presStyleLbl="node3" presStyleIdx="2" presStyleCnt="3" custScaleX="172254" custScaleY="470708" custLinFactNeighborX="33389" custLinFactNeighborY="84754">
        <dgm:presLayoutVars>
          <dgm:chPref val="3"/>
        </dgm:presLayoutVars>
      </dgm:prSet>
      <dgm:spPr/>
      <dgm:t>
        <a:bodyPr/>
        <a:lstStyle/>
        <a:p>
          <a:endParaRPr lang="en-US"/>
        </a:p>
      </dgm:t>
    </dgm:pt>
    <dgm:pt modelId="{52C40F54-8BB4-447B-98AC-A06C7AF0C25B}" type="pres">
      <dgm:prSet presAssocID="{F24CB547-EC62-446E-9135-520516C2A6AE}" presName="rootConnector" presStyleLbl="node3" presStyleIdx="2" presStyleCnt="3"/>
      <dgm:spPr/>
      <dgm:t>
        <a:bodyPr/>
        <a:lstStyle/>
        <a:p>
          <a:endParaRPr lang="en-US"/>
        </a:p>
      </dgm:t>
    </dgm:pt>
    <dgm:pt modelId="{D4B76234-A14E-4FD4-932F-7805944B604A}" type="pres">
      <dgm:prSet presAssocID="{F24CB547-EC62-446E-9135-520516C2A6AE}" presName="hierChild4" presStyleCnt="0"/>
      <dgm:spPr/>
    </dgm:pt>
    <dgm:pt modelId="{F01FBCA0-8BFE-46DC-A373-FA226E6907B8}" type="pres">
      <dgm:prSet presAssocID="{F24CB547-EC62-446E-9135-520516C2A6AE}" presName="hierChild5" presStyleCnt="0"/>
      <dgm:spPr/>
    </dgm:pt>
    <dgm:pt modelId="{AA003848-21E4-4F65-953B-741ECF696453}" type="pres">
      <dgm:prSet presAssocID="{62D1E2D6-2B90-48B9-B16D-43A4D42A725D}" presName="hierChild5" presStyleCnt="0"/>
      <dgm:spPr/>
    </dgm:pt>
    <dgm:pt modelId="{76F7CF54-D931-4BA4-905C-D5B6F656FE11}" type="pres">
      <dgm:prSet presAssocID="{EE41BBA3-388D-4CAC-A7BD-97F7568A046F}" presName="hierChild3" presStyleCnt="0"/>
      <dgm:spPr/>
    </dgm:pt>
  </dgm:ptLst>
  <dgm:cxnLst>
    <dgm:cxn modelId="{AA1F5055-1CF9-4CAB-B58A-3E859C491F21}" type="presOf" srcId="{09AC6F24-D918-4B73-B9E6-D4BBFC11D6E2}" destId="{D5AD9CB8-27BE-4C13-8839-DE3DFA2D7825}" srcOrd="0" destOrd="0" presId="urn:microsoft.com/office/officeart/2005/8/layout/orgChart1"/>
    <dgm:cxn modelId="{BB24FE83-E192-418F-9AFD-5A69EE3BCE8A}" type="presOf" srcId="{F24CB547-EC62-446E-9135-520516C2A6AE}" destId="{52C40F54-8BB4-447B-98AC-A06C7AF0C25B}" srcOrd="1" destOrd="0" presId="urn:microsoft.com/office/officeart/2005/8/layout/orgChart1"/>
    <dgm:cxn modelId="{CE7C6A1E-CF03-433E-A69D-C82CA06A76DB}" type="presOf" srcId="{96BC10AD-BC89-482B-B66A-8518F6788A9E}" destId="{ACBA49F4-7C42-4E54-B3E8-F8813C70832A}" srcOrd="1" destOrd="0" presId="urn:microsoft.com/office/officeart/2005/8/layout/orgChart1"/>
    <dgm:cxn modelId="{B1C18618-41F3-48F3-86B8-C3054CEDD265}" type="presOf" srcId="{D1DD7336-DB7D-4856-AD2F-B8F21950AD14}" destId="{D06A8AB5-6967-4FB6-BFB9-A79969B117D6}" srcOrd="0" destOrd="0" presId="urn:microsoft.com/office/officeart/2005/8/layout/orgChart1"/>
    <dgm:cxn modelId="{3325A202-D933-4508-A9B1-E2584046F1DB}" type="presOf" srcId="{3CB6CC3A-F861-4E06-8634-14FAAA2371AC}" destId="{D65C9645-214B-4E0E-B174-A3E8026CF009}" srcOrd="0" destOrd="0" presId="urn:microsoft.com/office/officeart/2005/8/layout/orgChart1"/>
    <dgm:cxn modelId="{68FEBBA1-AE93-40EB-A154-D62AD10A4CFE}" type="presOf" srcId="{2BAA5439-E101-490C-B4BF-01B65F91DB4B}" destId="{A9E6DBB1-AA7E-4B9F-AC4F-E3107BAEBFA3}" srcOrd="0" destOrd="0" presId="urn:microsoft.com/office/officeart/2005/8/layout/orgChart1"/>
    <dgm:cxn modelId="{5C5895D4-2115-41EC-93FF-3A4E7CE4D87B}" srcId="{EE41BBA3-388D-4CAC-A7BD-97F7568A046F}" destId="{62D1E2D6-2B90-48B9-B16D-43A4D42A725D}" srcOrd="1" destOrd="0" parTransId="{F2C20D6F-04FD-416F-B9FD-17C48670349B}" sibTransId="{28411989-9E7D-4EAC-8899-79563A6DCF41}"/>
    <dgm:cxn modelId="{98551F0F-D07E-4520-90A1-3E7197906EEE}" type="presOf" srcId="{E5CF1EE9-5B24-4959-84C6-6AFFBA883B29}" destId="{067CC41E-BDF9-4B80-8FD1-DF72F870D148}" srcOrd="0" destOrd="0" presId="urn:microsoft.com/office/officeart/2005/8/layout/orgChart1"/>
    <dgm:cxn modelId="{0CAD3958-E42A-420B-B0D0-5FDE056268DE}" type="presOf" srcId="{62DF8340-B98E-47E2-9C69-C9D1937CBC32}" destId="{EB9DF28A-1D71-4202-BCD2-A402F693E264}" srcOrd="0" destOrd="0" presId="urn:microsoft.com/office/officeart/2005/8/layout/orgChart1"/>
    <dgm:cxn modelId="{EFCB422E-0C08-4712-9B4D-C8C879D255FC}" srcId="{47F7376F-228E-4C5D-AF06-315D7DA07A54}" destId="{62DF8340-B98E-47E2-9C69-C9D1937CBC32}" srcOrd="0" destOrd="0" parTransId="{CDF3B74C-2118-4DF6-A316-0C7F716E52CE}" sibTransId="{DC9FFF25-8DAD-454A-ABD7-32B7CC632621}"/>
    <dgm:cxn modelId="{686A0739-5712-4F7C-AC4E-4AC337C71D93}" type="presOf" srcId="{62D1E2D6-2B90-48B9-B16D-43A4D42A725D}" destId="{CAFD30F5-03A2-47A8-8970-A465715B4CB5}" srcOrd="1" destOrd="0" presId="urn:microsoft.com/office/officeart/2005/8/layout/orgChart1"/>
    <dgm:cxn modelId="{0ED4EA38-98A7-4967-BD06-50B285DBC7C7}" type="presOf" srcId="{72B20C41-A7F2-43EF-9450-0B7D229E1D76}" destId="{9012160A-5527-42CD-BCEC-9736F7A1024D}" srcOrd="0" destOrd="0" presId="urn:microsoft.com/office/officeart/2005/8/layout/orgChart1"/>
    <dgm:cxn modelId="{C9F268CB-8C53-4A45-9F8C-732E4054E108}" type="presOf" srcId="{62D1E2D6-2B90-48B9-B16D-43A4D42A725D}" destId="{874EF202-D93F-4A44-A804-B0797DBA551B}" srcOrd="0" destOrd="0" presId="urn:microsoft.com/office/officeart/2005/8/layout/orgChart1"/>
    <dgm:cxn modelId="{4089FD69-F3CD-49BC-87B9-23F5A05C6023}" type="presOf" srcId="{10D49984-637C-4EA9-9276-9155D06E0A93}" destId="{23FE39C3-903A-4F89-BCDF-82F247E2F789}" srcOrd="1" destOrd="0" presId="urn:microsoft.com/office/officeart/2005/8/layout/orgChart1"/>
    <dgm:cxn modelId="{4F4323CF-46E6-4960-8EA2-4872DC1E49B4}" srcId="{E5CF1EE9-5B24-4959-84C6-6AFFBA883B29}" destId="{D1DD7336-DB7D-4856-AD2F-B8F21950AD14}" srcOrd="2" destOrd="0" parTransId="{A5556697-5B16-4ED1-A448-601583C20DFD}" sibTransId="{9629183E-1C20-4566-BC4B-453BAD50B53C}"/>
    <dgm:cxn modelId="{B53974CA-358E-4787-8749-3776CEA36CD1}" srcId="{E5CF1EE9-5B24-4959-84C6-6AFFBA883B29}" destId="{3CB6CC3A-F861-4E06-8634-14FAAA2371AC}" srcOrd="0" destOrd="0" parTransId="{09AC6F24-D918-4B73-B9E6-D4BBFC11D6E2}" sibTransId="{91B4008D-795A-4D96-B298-804C344D5C8E}"/>
    <dgm:cxn modelId="{14575FDB-45C2-40AA-B382-BAC0FF535A64}" type="presOf" srcId="{E5CF1EE9-5B24-4959-84C6-6AFFBA883B29}" destId="{79ECBC01-BA0A-4CB2-8CF4-AF84A4E69C41}" srcOrd="1" destOrd="0" presId="urn:microsoft.com/office/officeart/2005/8/layout/orgChart1"/>
    <dgm:cxn modelId="{DA59167C-8E9E-40E4-B9A0-F856A2021FD3}" srcId="{E5CF1EE9-5B24-4959-84C6-6AFFBA883B29}" destId="{10D49984-637C-4EA9-9276-9155D06E0A93}" srcOrd="1" destOrd="0" parTransId="{68CCE257-A76A-4EE8-894C-EB7E039A9336}" sibTransId="{7C9BA638-35F9-4AAE-9DA9-D6DDFC7BE721}"/>
    <dgm:cxn modelId="{3FAD8C22-2688-42EA-AE8E-0FB907662926}" type="presOf" srcId="{47F7376F-228E-4C5D-AF06-315D7DA07A54}" destId="{B653934D-01AC-4904-8BD8-BA593DF030AC}" srcOrd="0" destOrd="0" presId="urn:microsoft.com/office/officeart/2005/8/layout/orgChart1"/>
    <dgm:cxn modelId="{3516B854-5F1A-4642-9D63-40AFDA573039}" type="presOf" srcId="{EE41BBA3-388D-4CAC-A7BD-97F7568A046F}" destId="{21F5B565-B83C-4403-B542-4F38DEFB3D9D}" srcOrd="1" destOrd="0" presId="urn:microsoft.com/office/officeart/2005/8/layout/orgChart1"/>
    <dgm:cxn modelId="{2EE77642-6360-4775-9ED6-9B214FBB59B9}" type="presOf" srcId="{A5556697-5B16-4ED1-A448-601583C20DFD}" destId="{3A4FDA8C-FF72-4EA8-A7FB-C2EB434D8DC8}" srcOrd="0" destOrd="0" presId="urn:microsoft.com/office/officeart/2005/8/layout/orgChart1"/>
    <dgm:cxn modelId="{713C44C4-D7D8-45BB-A0F2-A92C571D1B47}" type="presOf" srcId="{3CB6CC3A-F861-4E06-8634-14FAAA2371AC}" destId="{7B7411E0-E726-469E-8DC0-ECFBF6E6FCE2}" srcOrd="1" destOrd="0" presId="urn:microsoft.com/office/officeart/2005/8/layout/orgChart1"/>
    <dgm:cxn modelId="{33965EBD-59B7-4B0B-B223-E1B4D18F518B}" type="presOf" srcId="{9C8549B3-D391-4148-A374-6B58C55428C9}" destId="{F964DD3D-E770-4E64-A3D3-EC829D1BB6CB}" srcOrd="0" destOrd="0" presId="urn:microsoft.com/office/officeart/2005/8/layout/orgChart1"/>
    <dgm:cxn modelId="{5422324D-2A9E-40C0-9AE6-690CA4DA8B04}" srcId="{62D1E2D6-2B90-48B9-B16D-43A4D42A725D}" destId="{F24CB547-EC62-446E-9135-520516C2A6AE}" srcOrd="0" destOrd="0" parTransId="{91B1DF33-3164-4EBF-9D7B-3A3F0A0A20E3}" sibTransId="{CE4A9F96-D883-448C-A916-C77299F894E4}"/>
    <dgm:cxn modelId="{2BBE3D83-F71D-48AE-9DF4-8B42420811C4}" type="presOf" srcId="{936F8AC8-21E0-4F7C-B8F4-794FE87C6B77}" destId="{C7789562-8D91-4B0C-B910-D0615E29BDC0}" srcOrd="0" destOrd="0" presId="urn:microsoft.com/office/officeart/2005/8/layout/orgChart1"/>
    <dgm:cxn modelId="{EF720788-C69A-4FE9-8D23-55D105107AA7}" type="presOf" srcId="{62DF8340-B98E-47E2-9C69-C9D1937CBC32}" destId="{125ACDEF-BB38-48F1-9F11-F367937C26F6}" srcOrd="1" destOrd="0" presId="urn:microsoft.com/office/officeart/2005/8/layout/orgChart1"/>
    <dgm:cxn modelId="{0E49AB33-05AD-4A0B-B15C-3CF148F4D43F}" type="presOf" srcId="{68CCE257-A76A-4EE8-894C-EB7E039A9336}" destId="{C313C117-C45F-43C6-9A7D-1AE49F1EBEDF}" srcOrd="0" destOrd="0" presId="urn:microsoft.com/office/officeart/2005/8/layout/orgChart1"/>
    <dgm:cxn modelId="{1F29C7FD-3BA6-4DE3-A643-0794EF9F489B}" type="presOf" srcId="{F24CB547-EC62-446E-9135-520516C2A6AE}" destId="{71A31DB0-DA6E-4DC4-8FC9-BB8A5F865B25}" srcOrd="0" destOrd="0" presId="urn:microsoft.com/office/officeart/2005/8/layout/orgChart1"/>
    <dgm:cxn modelId="{C7EF8FD1-457B-4AB5-8D0D-A4E8FF267B46}" type="presOf" srcId="{91B1DF33-3164-4EBF-9D7B-3A3F0A0A20E3}" destId="{7DF88305-BDE1-4DA7-AAEE-4CBEB00FA63D}" srcOrd="0" destOrd="0" presId="urn:microsoft.com/office/officeart/2005/8/layout/orgChart1"/>
    <dgm:cxn modelId="{B6CB0BC4-8D22-4ED0-8B73-C92227A0AFB8}" type="presOf" srcId="{031BB435-EDC8-4191-B627-4CB7F80A5A2C}" destId="{BE8B06D3-67CD-4C78-A27F-F3EB114E14F3}" srcOrd="0" destOrd="0" presId="urn:microsoft.com/office/officeart/2005/8/layout/orgChart1"/>
    <dgm:cxn modelId="{B0E4475B-E1CF-4E12-9BB1-D2B0794319BF}" type="presOf" srcId="{D1DD7336-DB7D-4856-AD2F-B8F21950AD14}" destId="{227F6706-EE5F-4BFD-8B2B-980BF5178880}" srcOrd="1" destOrd="0" presId="urn:microsoft.com/office/officeart/2005/8/layout/orgChart1"/>
    <dgm:cxn modelId="{060360FC-2089-4DF8-A2E6-1AC170002917}" type="presOf" srcId="{CDF3B74C-2118-4DF6-A316-0C7F716E52CE}" destId="{26CB0C28-97E5-415A-B05B-C03D1DC5BBB8}" srcOrd="0" destOrd="0" presId="urn:microsoft.com/office/officeart/2005/8/layout/orgChart1"/>
    <dgm:cxn modelId="{79D09F23-F59D-493C-801B-004F23D77442}" type="presOf" srcId="{47F7376F-228E-4C5D-AF06-315D7DA07A54}" destId="{C2B2312E-9EEC-4AD5-A854-021054C951AF}" srcOrd="1" destOrd="0" presId="urn:microsoft.com/office/officeart/2005/8/layout/orgChart1"/>
    <dgm:cxn modelId="{2EACA748-3401-4048-A54E-5597F0E727AD}" srcId="{96BC10AD-BC89-482B-B66A-8518F6788A9E}" destId="{9D3AB865-46C3-4F48-8C93-5FF19AB15A48}" srcOrd="0" destOrd="0" parTransId="{2BAA5439-E101-490C-B4BF-01B65F91DB4B}" sibTransId="{9B08F4BA-5C65-4836-8331-19878D79416A}"/>
    <dgm:cxn modelId="{4897B90D-AC6E-4981-A7A2-7B81E9A84CB5}" type="presOf" srcId="{10D49984-637C-4EA9-9276-9155D06E0A93}" destId="{4D29E506-BD05-4037-B155-EA8923B8BC1E}" srcOrd="0" destOrd="0" presId="urn:microsoft.com/office/officeart/2005/8/layout/orgChart1"/>
    <dgm:cxn modelId="{F362C018-1C86-4018-91D8-D8A7A38C0BA4}" type="presOf" srcId="{96BC10AD-BC89-482B-B66A-8518F6788A9E}" destId="{1052ABEA-C86F-4710-BBB2-FA6794EAAB6D}" srcOrd="0" destOrd="0" presId="urn:microsoft.com/office/officeart/2005/8/layout/orgChart1"/>
    <dgm:cxn modelId="{4D1C51AB-0E19-4C7F-8F63-729C19C7374F}" srcId="{47F7376F-228E-4C5D-AF06-315D7DA07A54}" destId="{E5CF1EE9-5B24-4959-84C6-6AFFBA883B29}" srcOrd="1" destOrd="0" parTransId="{031BB435-EDC8-4191-B627-4CB7F80A5A2C}" sibTransId="{B17A37E7-B919-4DEF-AAE2-0817B09E50AF}"/>
    <dgm:cxn modelId="{B57FA60D-3334-4543-9441-F5E9052D7578}" type="presOf" srcId="{9D3AB865-46C3-4F48-8C93-5FF19AB15A48}" destId="{D05ED61C-FE01-4972-8773-870699C4AE98}" srcOrd="0" destOrd="0" presId="urn:microsoft.com/office/officeart/2005/8/layout/orgChart1"/>
    <dgm:cxn modelId="{1B0E3828-C318-4635-8CDB-26A2EF73FA77}" srcId="{9C8549B3-D391-4148-A374-6B58C55428C9}" destId="{EE41BBA3-388D-4CAC-A7BD-97F7568A046F}" srcOrd="0" destOrd="0" parTransId="{507A4C23-5EA4-4656-895A-54B62D610043}" sibTransId="{64874C34-2CAD-44DF-8833-22899603DE1D}"/>
    <dgm:cxn modelId="{AE2A4088-2E4F-40E5-A85B-7D109F94300E}" type="presOf" srcId="{EE41BBA3-388D-4CAC-A7BD-97F7568A046F}" destId="{4421D31B-BA83-466E-8A8C-AF9A1C1188C8}" srcOrd="0" destOrd="0" presId="urn:microsoft.com/office/officeart/2005/8/layout/orgChart1"/>
    <dgm:cxn modelId="{33EDE4CB-6922-4347-8140-03710B0F4779}" srcId="{96BC10AD-BC89-482B-B66A-8518F6788A9E}" destId="{47F7376F-228E-4C5D-AF06-315D7DA07A54}" srcOrd="1" destOrd="0" parTransId="{936F8AC8-21E0-4F7C-B8F4-794FE87C6B77}" sibTransId="{899F553D-4C7D-4EC9-9D5E-B491459970AF}"/>
    <dgm:cxn modelId="{61044E73-1281-4A1A-81E0-26F1A42473F7}" srcId="{EE41BBA3-388D-4CAC-A7BD-97F7568A046F}" destId="{96BC10AD-BC89-482B-B66A-8518F6788A9E}" srcOrd="0" destOrd="0" parTransId="{72B20C41-A7F2-43EF-9450-0B7D229E1D76}" sibTransId="{D284FF87-F613-4294-B8EB-87A871B8F961}"/>
    <dgm:cxn modelId="{C06709C9-BFC0-4A5A-9781-36F1092C40E2}" type="presOf" srcId="{9D3AB865-46C3-4F48-8C93-5FF19AB15A48}" destId="{51647B81-55DB-4BF7-A14D-5AA09F8EBBB8}" srcOrd="1" destOrd="0" presId="urn:microsoft.com/office/officeart/2005/8/layout/orgChart1"/>
    <dgm:cxn modelId="{1E1FE00D-C89A-4A8B-A68A-D1A657C1FC77}" type="presOf" srcId="{F2C20D6F-04FD-416F-B9FD-17C48670349B}" destId="{B178C0B9-D86F-47F8-B48C-89C2A479F417}" srcOrd="0" destOrd="0" presId="urn:microsoft.com/office/officeart/2005/8/layout/orgChart1"/>
    <dgm:cxn modelId="{6089C5C5-ED2A-4778-95E1-E70474E4A0BE}" type="presParOf" srcId="{F964DD3D-E770-4E64-A3D3-EC829D1BB6CB}" destId="{3AD5A7AF-9F16-410B-B7CA-B203D8F674EA}" srcOrd="0" destOrd="0" presId="urn:microsoft.com/office/officeart/2005/8/layout/orgChart1"/>
    <dgm:cxn modelId="{EB9D0C94-5AB3-4DD0-979D-CB9307200FF0}" type="presParOf" srcId="{3AD5A7AF-9F16-410B-B7CA-B203D8F674EA}" destId="{CDD787BA-BB53-49C1-AE8F-6FDCA2AAB4F5}" srcOrd="0" destOrd="0" presId="urn:microsoft.com/office/officeart/2005/8/layout/orgChart1"/>
    <dgm:cxn modelId="{98B29EA1-2D1F-49A2-B879-2DF33E80920C}" type="presParOf" srcId="{CDD787BA-BB53-49C1-AE8F-6FDCA2AAB4F5}" destId="{4421D31B-BA83-466E-8A8C-AF9A1C1188C8}" srcOrd="0" destOrd="0" presId="urn:microsoft.com/office/officeart/2005/8/layout/orgChart1"/>
    <dgm:cxn modelId="{B1A57955-CA86-4DF4-B797-3D1EB5E0DEBC}" type="presParOf" srcId="{CDD787BA-BB53-49C1-AE8F-6FDCA2AAB4F5}" destId="{21F5B565-B83C-4403-B542-4F38DEFB3D9D}" srcOrd="1" destOrd="0" presId="urn:microsoft.com/office/officeart/2005/8/layout/orgChart1"/>
    <dgm:cxn modelId="{787FD6E4-5B75-4CDE-A331-2C5D89918C56}" type="presParOf" srcId="{3AD5A7AF-9F16-410B-B7CA-B203D8F674EA}" destId="{B2B073D8-2AFD-4BE6-B1F2-7120851ECFD3}" srcOrd="1" destOrd="0" presId="urn:microsoft.com/office/officeart/2005/8/layout/orgChart1"/>
    <dgm:cxn modelId="{9528180A-EC7F-48BB-A86F-6063E89696D3}" type="presParOf" srcId="{B2B073D8-2AFD-4BE6-B1F2-7120851ECFD3}" destId="{9012160A-5527-42CD-BCEC-9736F7A1024D}" srcOrd="0" destOrd="0" presId="urn:microsoft.com/office/officeart/2005/8/layout/orgChart1"/>
    <dgm:cxn modelId="{D93F03CA-61AB-434E-AF41-81C7C1982E02}" type="presParOf" srcId="{B2B073D8-2AFD-4BE6-B1F2-7120851ECFD3}" destId="{3D9624D5-CC91-456F-A144-5C0A70F68300}" srcOrd="1" destOrd="0" presId="urn:microsoft.com/office/officeart/2005/8/layout/orgChart1"/>
    <dgm:cxn modelId="{67CC5696-BAB0-4171-A96E-3E1CC6B9CF7A}" type="presParOf" srcId="{3D9624D5-CC91-456F-A144-5C0A70F68300}" destId="{6FF0CF14-EBB9-4E26-98A1-C51E4271FC4F}" srcOrd="0" destOrd="0" presId="urn:microsoft.com/office/officeart/2005/8/layout/orgChart1"/>
    <dgm:cxn modelId="{2531E90D-A704-491A-B9F2-D6E3059660DE}" type="presParOf" srcId="{6FF0CF14-EBB9-4E26-98A1-C51E4271FC4F}" destId="{1052ABEA-C86F-4710-BBB2-FA6794EAAB6D}" srcOrd="0" destOrd="0" presId="urn:microsoft.com/office/officeart/2005/8/layout/orgChart1"/>
    <dgm:cxn modelId="{E516702B-979D-40DE-8F20-30CF9DC0E913}" type="presParOf" srcId="{6FF0CF14-EBB9-4E26-98A1-C51E4271FC4F}" destId="{ACBA49F4-7C42-4E54-B3E8-F8813C70832A}" srcOrd="1" destOrd="0" presId="urn:microsoft.com/office/officeart/2005/8/layout/orgChart1"/>
    <dgm:cxn modelId="{D58C2B92-0FEC-4279-A342-AE43B8C9B436}" type="presParOf" srcId="{3D9624D5-CC91-456F-A144-5C0A70F68300}" destId="{650FF07E-EC1A-4DDE-8437-945870C4F688}" srcOrd="1" destOrd="0" presId="urn:microsoft.com/office/officeart/2005/8/layout/orgChart1"/>
    <dgm:cxn modelId="{39013081-04C9-4D03-A034-BAB7362F67E9}" type="presParOf" srcId="{650FF07E-EC1A-4DDE-8437-945870C4F688}" destId="{A9E6DBB1-AA7E-4B9F-AC4F-E3107BAEBFA3}" srcOrd="0" destOrd="0" presId="urn:microsoft.com/office/officeart/2005/8/layout/orgChart1"/>
    <dgm:cxn modelId="{EEF6E436-5959-417F-A46B-5D57DE087E47}" type="presParOf" srcId="{650FF07E-EC1A-4DDE-8437-945870C4F688}" destId="{A021CA2E-9FD4-4011-98D8-524974C645B7}" srcOrd="1" destOrd="0" presId="urn:microsoft.com/office/officeart/2005/8/layout/orgChart1"/>
    <dgm:cxn modelId="{A58460E7-184B-410C-9516-6A5F5FE039F4}" type="presParOf" srcId="{A021CA2E-9FD4-4011-98D8-524974C645B7}" destId="{F20EE2F7-3B0E-41B5-B9C5-75B753D774F0}" srcOrd="0" destOrd="0" presId="urn:microsoft.com/office/officeart/2005/8/layout/orgChart1"/>
    <dgm:cxn modelId="{8C5CB54B-C780-4D78-88FC-5B0446501EC0}" type="presParOf" srcId="{F20EE2F7-3B0E-41B5-B9C5-75B753D774F0}" destId="{D05ED61C-FE01-4972-8773-870699C4AE98}" srcOrd="0" destOrd="0" presId="urn:microsoft.com/office/officeart/2005/8/layout/orgChart1"/>
    <dgm:cxn modelId="{0B37B48C-B68D-42C8-B590-EC2ABA76731D}" type="presParOf" srcId="{F20EE2F7-3B0E-41B5-B9C5-75B753D774F0}" destId="{51647B81-55DB-4BF7-A14D-5AA09F8EBBB8}" srcOrd="1" destOrd="0" presId="urn:microsoft.com/office/officeart/2005/8/layout/orgChart1"/>
    <dgm:cxn modelId="{CCD04A1D-3BDA-4D29-9C6F-A7F89B501266}" type="presParOf" srcId="{A021CA2E-9FD4-4011-98D8-524974C645B7}" destId="{369410B4-D300-4BDF-8D8C-66A9349CD7B6}" srcOrd="1" destOrd="0" presId="urn:microsoft.com/office/officeart/2005/8/layout/orgChart1"/>
    <dgm:cxn modelId="{701E45E5-64E0-4EC4-825E-5B102C7E6CD7}" type="presParOf" srcId="{A021CA2E-9FD4-4011-98D8-524974C645B7}" destId="{F8A58075-95C2-44DC-B86A-B8877764DBF1}" srcOrd="2" destOrd="0" presId="urn:microsoft.com/office/officeart/2005/8/layout/orgChart1"/>
    <dgm:cxn modelId="{EEE5011E-DED4-4EF5-B113-3CA628E610D1}" type="presParOf" srcId="{650FF07E-EC1A-4DDE-8437-945870C4F688}" destId="{C7789562-8D91-4B0C-B910-D0615E29BDC0}" srcOrd="2" destOrd="0" presId="urn:microsoft.com/office/officeart/2005/8/layout/orgChart1"/>
    <dgm:cxn modelId="{661CAFC7-55BF-4422-BD9C-B6B4D8B2B863}" type="presParOf" srcId="{650FF07E-EC1A-4DDE-8437-945870C4F688}" destId="{5C5B83C5-0E7B-46F4-892F-C1A0672A205E}" srcOrd="3" destOrd="0" presId="urn:microsoft.com/office/officeart/2005/8/layout/orgChart1"/>
    <dgm:cxn modelId="{41F83578-8F96-4D1C-B0EC-6688A2AEBD65}" type="presParOf" srcId="{5C5B83C5-0E7B-46F4-892F-C1A0672A205E}" destId="{977E02CE-1735-4AD8-9B34-ED283E14F1D8}" srcOrd="0" destOrd="0" presId="urn:microsoft.com/office/officeart/2005/8/layout/orgChart1"/>
    <dgm:cxn modelId="{EC3A3B9D-80BC-48C9-A7B8-060FECD16C4A}" type="presParOf" srcId="{977E02CE-1735-4AD8-9B34-ED283E14F1D8}" destId="{B653934D-01AC-4904-8BD8-BA593DF030AC}" srcOrd="0" destOrd="0" presId="urn:microsoft.com/office/officeart/2005/8/layout/orgChart1"/>
    <dgm:cxn modelId="{534DBB25-4018-4A35-9B0B-DBD29BF7D1B3}" type="presParOf" srcId="{977E02CE-1735-4AD8-9B34-ED283E14F1D8}" destId="{C2B2312E-9EEC-4AD5-A854-021054C951AF}" srcOrd="1" destOrd="0" presId="urn:microsoft.com/office/officeart/2005/8/layout/orgChart1"/>
    <dgm:cxn modelId="{CB13C217-3FFE-4E78-A8AB-49B6EC82695F}" type="presParOf" srcId="{5C5B83C5-0E7B-46F4-892F-C1A0672A205E}" destId="{138C4B8A-EE5B-4EFA-AE44-03114A81E831}" srcOrd="1" destOrd="0" presId="urn:microsoft.com/office/officeart/2005/8/layout/orgChart1"/>
    <dgm:cxn modelId="{29EE0A7F-58E6-4F29-8DC1-5E0774265E4C}" type="presParOf" srcId="{138C4B8A-EE5B-4EFA-AE44-03114A81E831}" destId="{26CB0C28-97E5-415A-B05B-C03D1DC5BBB8}" srcOrd="0" destOrd="0" presId="urn:microsoft.com/office/officeart/2005/8/layout/orgChart1"/>
    <dgm:cxn modelId="{2380EE85-E4E6-4A92-847F-3C9E0939102E}" type="presParOf" srcId="{138C4B8A-EE5B-4EFA-AE44-03114A81E831}" destId="{9863CB7A-FAA0-4646-9C26-8918AF834BC7}" srcOrd="1" destOrd="0" presId="urn:microsoft.com/office/officeart/2005/8/layout/orgChart1"/>
    <dgm:cxn modelId="{31472097-2744-408E-A9CF-BC1C6C352534}" type="presParOf" srcId="{9863CB7A-FAA0-4646-9C26-8918AF834BC7}" destId="{55E69D20-AF9E-4882-A16F-F10DC909C3AA}" srcOrd="0" destOrd="0" presId="urn:microsoft.com/office/officeart/2005/8/layout/orgChart1"/>
    <dgm:cxn modelId="{B991B6D1-45A6-4C35-96C7-52C2DCAC6CCB}" type="presParOf" srcId="{55E69D20-AF9E-4882-A16F-F10DC909C3AA}" destId="{EB9DF28A-1D71-4202-BCD2-A402F693E264}" srcOrd="0" destOrd="0" presId="urn:microsoft.com/office/officeart/2005/8/layout/orgChart1"/>
    <dgm:cxn modelId="{904F9800-4524-414F-82B0-F88F227303B1}" type="presParOf" srcId="{55E69D20-AF9E-4882-A16F-F10DC909C3AA}" destId="{125ACDEF-BB38-48F1-9F11-F367937C26F6}" srcOrd="1" destOrd="0" presId="urn:microsoft.com/office/officeart/2005/8/layout/orgChart1"/>
    <dgm:cxn modelId="{60A3584B-1E7B-409B-BC4D-5E30C8FEA4D1}" type="presParOf" srcId="{9863CB7A-FAA0-4646-9C26-8918AF834BC7}" destId="{4941ACE0-C98A-4A42-8639-52A9AC9929E1}" srcOrd="1" destOrd="0" presId="urn:microsoft.com/office/officeart/2005/8/layout/orgChart1"/>
    <dgm:cxn modelId="{76BDFE69-346B-4965-919D-EF2E1B3C7F23}" type="presParOf" srcId="{9863CB7A-FAA0-4646-9C26-8918AF834BC7}" destId="{A6875432-8D21-40AB-BE4A-6E797B99A2C3}" srcOrd="2" destOrd="0" presId="urn:microsoft.com/office/officeart/2005/8/layout/orgChart1"/>
    <dgm:cxn modelId="{F82FE764-B88A-4A43-966D-8E64BCF7EE3F}" type="presParOf" srcId="{138C4B8A-EE5B-4EFA-AE44-03114A81E831}" destId="{BE8B06D3-67CD-4C78-A27F-F3EB114E14F3}" srcOrd="2" destOrd="0" presId="urn:microsoft.com/office/officeart/2005/8/layout/orgChart1"/>
    <dgm:cxn modelId="{DF24FBB5-7C6E-46FF-B61B-D826E3A807E2}" type="presParOf" srcId="{138C4B8A-EE5B-4EFA-AE44-03114A81E831}" destId="{2018A014-E7DE-4D8F-8EBD-A2C7D33815D1}" srcOrd="3" destOrd="0" presId="urn:microsoft.com/office/officeart/2005/8/layout/orgChart1"/>
    <dgm:cxn modelId="{09A27895-159F-46A2-BE30-19ED7D439203}" type="presParOf" srcId="{2018A014-E7DE-4D8F-8EBD-A2C7D33815D1}" destId="{7947517C-9265-4ACA-9367-A7D962266F47}" srcOrd="0" destOrd="0" presId="urn:microsoft.com/office/officeart/2005/8/layout/orgChart1"/>
    <dgm:cxn modelId="{1A0E47E4-C872-4630-B378-AF39CF540E1F}" type="presParOf" srcId="{7947517C-9265-4ACA-9367-A7D962266F47}" destId="{067CC41E-BDF9-4B80-8FD1-DF72F870D148}" srcOrd="0" destOrd="0" presId="urn:microsoft.com/office/officeart/2005/8/layout/orgChart1"/>
    <dgm:cxn modelId="{01068B21-414C-450D-A4C2-33E18594FB69}" type="presParOf" srcId="{7947517C-9265-4ACA-9367-A7D962266F47}" destId="{79ECBC01-BA0A-4CB2-8CF4-AF84A4E69C41}" srcOrd="1" destOrd="0" presId="urn:microsoft.com/office/officeart/2005/8/layout/orgChart1"/>
    <dgm:cxn modelId="{EDBF44FB-A0DD-4C9E-BE90-BB5803560CF3}" type="presParOf" srcId="{2018A014-E7DE-4D8F-8EBD-A2C7D33815D1}" destId="{1016705A-19B4-43AF-BF2A-B85643A28616}" srcOrd="1" destOrd="0" presId="urn:microsoft.com/office/officeart/2005/8/layout/orgChart1"/>
    <dgm:cxn modelId="{1E621CE9-F0AE-4579-9368-3AF2DD71436E}" type="presParOf" srcId="{1016705A-19B4-43AF-BF2A-B85643A28616}" destId="{D5AD9CB8-27BE-4C13-8839-DE3DFA2D7825}" srcOrd="0" destOrd="0" presId="urn:microsoft.com/office/officeart/2005/8/layout/orgChart1"/>
    <dgm:cxn modelId="{26105288-FE5F-444E-B633-A9BEBFC29F3F}" type="presParOf" srcId="{1016705A-19B4-43AF-BF2A-B85643A28616}" destId="{B3BC81FC-887C-4273-A525-4E5B82DCA662}" srcOrd="1" destOrd="0" presId="urn:microsoft.com/office/officeart/2005/8/layout/orgChart1"/>
    <dgm:cxn modelId="{4FB2D0B9-9978-4260-8038-F7EBED35CBAB}" type="presParOf" srcId="{B3BC81FC-887C-4273-A525-4E5B82DCA662}" destId="{6BEAD9CC-A9E8-40A3-8408-2C26CA99AC46}" srcOrd="0" destOrd="0" presId="urn:microsoft.com/office/officeart/2005/8/layout/orgChart1"/>
    <dgm:cxn modelId="{2A597F3C-ABF5-4E22-BE35-85619F772072}" type="presParOf" srcId="{6BEAD9CC-A9E8-40A3-8408-2C26CA99AC46}" destId="{D65C9645-214B-4E0E-B174-A3E8026CF009}" srcOrd="0" destOrd="0" presId="urn:microsoft.com/office/officeart/2005/8/layout/orgChart1"/>
    <dgm:cxn modelId="{3F89BF90-ACB9-4F72-831F-3E913F6EC3C1}" type="presParOf" srcId="{6BEAD9CC-A9E8-40A3-8408-2C26CA99AC46}" destId="{7B7411E0-E726-469E-8DC0-ECFBF6E6FCE2}" srcOrd="1" destOrd="0" presId="urn:microsoft.com/office/officeart/2005/8/layout/orgChart1"/>
    <dgm:cxn modelId="{FD53A5B3-63C3-4F83-A43F-F153046D16E0}" type="presParOf" srcId="{B3BC81FC-887C-4273-A525-4E5B82DCA662}" destId="{92180A08-A990-4805-8ACF-02048848822D}" srcOrd="1" destOrd="0" presId="urn:microsoft.com/office/officeart/2005/8/layout/orgChart1"/>
    <dgm:cxn modelId="{FDC16E9F-101D-4B06-8878-3BEC6409FD20}" type="presParOf" srcId="{B3BC81FC-887C-4273-A525-4E5B82DCA662}" destId="{F1E17470-21FE-4696-A3A8-821F5E466999}" srcOrd="2" destOrd="0" presId="urn:microsoft.com/office/officeart/2005/8/layout/orgChart1"/>
    <dgm:cxn modelId="{DCF22197-3EF7-4AEF-A55B-DCC900875A25}" type="presParOf" srcId="{1016705A-19B4-43AF-BF2A-B85643A28616}" destId="{C313C117-C45F-43C6-9A7D-1AE49F1EBEDF}" srcOrd="2" destOrd="0" presId="urn:microsoft.com/office/officeart/2005/8/layout/orgChart1"/>
    <dgm:cxn modelId="{89152092-6B23-48C9-A5D3-C8424C0B20AF}" type="presParOf" srcId="{1016705A-19B4-43AF-BF2A-B85643A28616}" destId="{4DC6D986-23E9-49E4-BD0F-81E9CA73036E}" srcOrd="3" destOrd="0" presId="urn:microsoft.com/office/officeart/2005/8/layout/orgChart1"/>
    <dgm:cxn modelId="{ACD13BF9-08D3-48F5-A8E9-C60C8B2B8B9B}" type="presParOf" srcId="{4DC6D986-23E9-49E4-BD0F-81E9CA73036E}" destId="{156692AF-C714-4FF2-A487-F3904AFB2432}" srcOrd="0" destOrd="0" presId="urn:microsoft.com/office/officeart/2005/8/layout/orgChart1"/>
    <dgm:cxn modelId="{8E4DC8B6-92BC-48A5-8F85-26B8119E4F59}" type="presParOf" srcId="{156692AF-C714-4FF2-A487-F3904AFB2432}" destId="{4D29E506-BD05-4037-B155-EA8923B8BC1E}" srcOrd="0" destOrd="0" presId="urn:microsoft.com/office/officeart/2005/8/layout/orgChart1"/>
    <dgm:cxn modelId="{9D373143-4CDF-40E4-B535-888E61953C00}" type="presParOf" srcId="{156692AF-C714-4FF2-A487-F3904AFB2432}" destId="{23FE39C3-903A-4F89-BCDF-82F247E2F789}" srcOrd="1" destOrd="0" presId="urn:microsoft.com/office/officeart/2005/8/layout/orgChart1"/>
    <dgm:cxn modelId="{E98F179C-1FBE-48D0-A5DA-72958CF2F4BA}" type="presParOf" srcId="{4DC6D986-23E9-49E4-BD0F-81E9CA73036E}" destId="{E1480C3B-3AA6-4485-B474-21948DC5696C}" srcOrd="1" destOrd="0" presId="urn:microsoft.com/office/officeart/2005/8/layout/orgChart1"/>
    <dgm:cxn modelId="{18874256-9B26-466F-B788-5AA026617E7E}" type="presParOf" srcId="{4DC6D986-23E9-49E4-BD0F-81E9CA73036E}" destId="{E0CF1799-AD6A-4163-B131-A4CB7CC88C9F}" srcOrd="2" destOrd="0" presId="urn:microsoft.com/office/officeart/2005/8/layout/orgChart1"/>
    <dgm:cxn modelId="{31EA628D-0864-4E46-9CDD-E4021780D364}" type="presParOf" srcId="{1016705A-19B4-43AF-BF2A-B85643A28616}" destId="{3A4FDA8C-FF72-4EA8-A7FB-C2EB434D8DC8}" srcOrd="4" destOrd="0" presId="urn:microsoft.com/office/officeart/2005/8/layout/orgChart1"/>
    <dgm:cxn modelId="{A83BC936-5632-462E-A251-F0DC00545DB8}" type="presParOf" srcId="{1016705A-19B4-43AF-BF2A-B85643A28616}" destId="{382B8155-FA4D-4083-9CB0-0FA5066762CE}" srcOrd="5" destOrd="0" presId="urn:microsoft.com/office/officeart/2005/8/layout/orgChart1"/>
    <dgm:cxn modelId="{F8256A0C-D409-4BCB-9A0A-BF47B5CD513F}" type="presParOf" srcId="{382B8155-FA4D-4083-9CB0-0FA5066762CE}" destId="{6C53C5EC-711E-4127-8325-8A26B8B63723}" srcOrd="0" destOrd="0" presId="urn:microsoft.com/office/officeart/2005/8/layout/orgChart1"/>
    <dgm:cxn modelId="{3AA6F016-4E71-4BFC-A172-286B4302B4C5}" type="presParOf" srcId="{6C53C5EC-711E-4127-8325-8A26B8B63723}" destId="{D06A8AB5-6967-4FB6-BFB9-A79969B117D6}" srcOrd="0" destOrd="0" presId="urn:microsoft.com/office/officeart/2005/8/layout/orgChart1"/>
    <dgm:cxn modelId="{1107683D-71BC-4F0C-B6B1-FD240CE6F34C}" type="presParOf" srcId="{6C53C5EC-711E-4127-8325-8A26B8B63723}" destId="{227F6706-EE5F-4BFD-8B2B-980BF5178880}" srcOrd="1" destOrd="0" presId="urn:microsoft.com/office/officeart/2005/8/layout/orgChart1"/>
    <dgm:cxn modelId="{C1AD294C-D6B6-4E5B-8022-F0B2A5F411F6}" type="presParOf" srcId="{382B8155-FA4D-4083-9CB0-0FA5066762CE}" destId="{B546DC9C-B647-4A05-87EA-D2D3A380F7D5}" srcOrd="1" destOrd="0" presId="urn:microsoft.com/office/officeart/2005/8/layout/orgChart1"/>
    <dgm:cxn modelId="{AFAB7031-37D1-497D-91E3-B28491079F70}" type="presParOf" srcId="{382B8155-FA4D-4083-9CB0-0FA5066762CE}" destId="{5E20BD81-2B0B-4EA0-A15A-835A9BB1FF5C}" srcOrd="2" destOrd="0" presId="urn:microsoft.com/office/officeart/2005/8/layout/orgChart1"/>
    <dgm:cxn modelId="{E42C5469-B1DE-4A0F-898F-CBD5E81D4881}" type="presParOf" srcId="{2018A014-E7DE-4D8F-8EBD-A2C7D33815D1}" destId="{14E8E307-8316-4402-BEC2-E8D93382BEC5}" srcOrd="2" destOrd="0" presId="urn:microsoft.com/office/officeart/2005/8/layout/orgChart1"/>
    <dgm:cxn modelId="{0C3CF945-655C-4FA3-BC7A-0220BF8B3076}" type="presParOf" srcId="{5C5B83C5-0E7B-46F4-892F-C1A0672A205E}" destId="{13E15837-C7FD-485A-B2EA-05CED1900EC7}" srcOrd="2" destOrd="0" presId="urn:microsoft.com/office/officeart/2005/8/layout/orgChart1"/>
    <dgm:cxn modelId="{A63CF504-ECC4-41B5-AEDB-FF940BDE98CC}" type="presParOf" srcId="{3D9624D5-CC91-456F-A144-5C0A70F68300}" destId="{FE39CA9B-F4C7-404C-8E22-453C2328015A}" srcOrd="2" destOrd="0" presId="urn:microsoft.com/office/officeart/2005/8/layout/orgChart1"/>
    <dgm:cxn modelId="{A5C0BCE5-4A71-4D98-B465-71909316A119}" type="presParOf" srcId="{B2B073D8-2AFD-4BE6-B1F2-7120851ECFD3}" destId="{B178C0B9-D86F-47F8-B48C-89C2A479F417}" srcOrd="2" destOrd="0" presId="urn:microsoft.com/office/officeart/2005/8/layout/orgChart1"/>
    <dgm:cxn modelId="{AE777605-C50D-476E-B515-947BB04B8174}" type="presParOf" srcId="{B2B073D8-2AFD-4BE6-B1F2-7120851ECFD3}" destId="{35FE245F-9FA6-4FC7-9545-19F9B57FC476}" srcOrd="3" destOrd="0" presId="urn:microsoft.com/office/officeart/2005/8/layout/orgChart1"/>
    <dgm:cxn modelId="{B2C7A3D5-C7D1-4B7D-B7C4-71B87755DADA}" type="presParOf" srcId="{35FE245F-9FA6-4FC7-9545-19F9B57FC476}" destId="{B08D2D0D-E972-45B0-BA30-80B95A089971}" srcOrd="0" destOrd="0" presId="urn:microsoft.com/office/officeart/2005/8/layout/orgChart1"/>
    <dgm:cxn modelId="{466D423F-EE39-4016-8879-95F4EBA80363}" type="presParOf" srcId="{B08D2D0D-E972-45B0-BA30-80B95A089971}" destId="{874EF202-D93F-4A44-A804-B0797DBA551B}" srcOrd="0" destOrd="0" presId="urn:microsoft.com/office/officeart/2005/8/layout/orgChart1"/>
    <dgm:cxn modelId="{74387DD5-FC2C-4347-8554-D2C76F7486CA}" type="presParOf" srcId="{B08D2D0D-E972-45B0-BA30-80B95A089971}" destId="{CAFD30F5-03A2-47A8-8970-A465715B4CB5}" srcOrd="1" destOrd="0" presId="urn:microsoft.com/office/officeart/2005/8/layout/orgChart1"/>
    <dgm:cxn modelId="{AE9A23FC-217F-4610-9BF8-63DCCCF99F23}" type="presParOf" srcId="{35FE245F-9FA6-4FC7-9545-19F9B57FC476}" destId="{EAEB67B8-408B-4C6A-841F-58F0A4596263}" srcOrd="1" destOrd="0" presId="urn:microsoft.com/office/officeart/2005/8/layout/orgChart1"/>
    <dgm:cxn modelId="{E93F95D9-7D8B-40D5-8AC0-DBBEEA7C2090}" type="presParOf" srcId="{EAEB67B8-408B-4C6A-841F-58F0A4596263}" destId="{7DF88305-BDE1-4DA7-AAEE-4CBEB00FA63D}" srcOrd="0" destOrd="0" presId="urn:microsoft.com/office/officeart/2005/8/layout/orgChart1"/>
    <dgm:cxn modelId="{70508783-FB9A-4402-87D3-A436A4BB92A2}" type="presParOf" srcId="{EAEB67B8-408B-4C6A-841F-58F0A4596263}" destId="{3A6C5EBB-C6F2-41E3-92B8-338D1A418691}" srcOrd="1" destOrd="0" presId="urn:microsoft.com/office/officeart/2005/8/layout/orgChart1"/>
    <dgm:cxn modelId="{E34F3E42-70A6-4BF4-BDCD-759F655C29DD}" type="presParOf" srcId="{3A6C5EBB-C6F2-41E3-92B8-338D1A418691}" destId="{048CA05D-894C-4D3D-AD63-91E4B81563AF}" srcOrd="0" destOrd="0" presId="urn:microsoft.com/office/officeart/2005/8/layout/orgChart1"/>
    <dgm:cxn modelId="{C2A8181B-9366-48E2-A866-569A0A0643E9}" type="presParOf" srcId="{048CA05D-894C-4D3D-AD63-91E4B81563AF}" destId="{71A31DB0-DA6E-4DC4-8FC9-BB8A5F865B25}" srcOrd="0" destOrd="0" presId="urn:microsoft.com/office/officeart/2005/8/layout/orgChart1"/>
    <dgm:cxn modelId="{99DD0B2A-A87F-4B2B-9A81-99F8F5A7A64B}" type="presParOf" srcId="{048CA05D-894C-4D3D-AD63-91E4B81563AF}" destId="{52C40F54-8BB4-447B-98AC-A06C7AF0C25B}" srcOrd="1" destOrd="0" presId="urn:microsoft.com/office/officeart/2005/8/layout/orgChart1"/>
    <dgm:cxn modelId="{C856C822-D27B-49C6-BF4D-85A49CF85D87}" type="presParOf" srcId="{3A6C5EBB-C6F2-41E3-92B8-338D1A418691}" destId="{D4B76234-A14E-4FD4-932F-7805944B604A}" srcOrd="1" destOrd="0" presId="urn:microsoft.com/office/officeart/2005/8/layout/orgChart1"/>
    <dgm:cxn modelId="{2D92263A-BEF8-4F6C-828A-34526D037AEF}" type="presParOf" srcId="{3A6C5EBB-C6F2-41E3-92B8-338D1A418691}" destId="{F01FBCA0-8BFE-46DC-A373-FA226E6907B8}" srcOrd="2" destOrd="0" presId="urn:microsoft.com/office/officeart/2005/8/layout/orgChart1"/>
    <dgm:cxn modelId="{0C74152B-C8F8-4A08-B06B-90C25DE6C949}" type="presParOf" srcId="{35FE245F-9FA6-4FC7-9545-19F9B57FC476}" destId="{AA003848-21E4-4F65-953B-741ECF696453}" srcOrd="2" destOrd="0" presId="urn:microsoft.com/office/officeart/2005/8/layout/orgChart1"/>
    <dgm:cxn modelId="{E2FFF5C0-CBA3-4E66-9531-3406812B3EFE}" type="presParOf" srcId="{3AD5A7AF-9F16-410B-B7CA-B203D8F674EA}" destId="{76F7CF54-D931-4BA4-905C-D5B6F656FE1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C97081-7621-4BD6-B5EF-85A1EAF05791}" type="datetimeFigureOut">
              <a:rPr lang="en-US" smtClean="0"/>
              <a:pPr/>
              <a:t>3/24/2016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B82646-05DB-460C-9127-3E5D65E860F3}" type="slidenum">
              <a:rPr lang="en-US" smtClean="0"/>
              <a:pPr/>
              <a:t>‹#›</a:t>
            </a:fld>
            <a:endParaRPr lang="en-US"/>
          </a:p>
        </p:txBody>
      </p:sp>
    </p:spTree>
    <p:extLst>
      <p:ext uri="{BB962C8B-B14F-4D97-AF65-F5344CB8AC3E}">
        <p14:creationId xmlns:p14="http://schemas.microsoft.com/office/powerpoint/2010/main" val="339101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82646-05DB-460C-9127-3E5D65E860F3}" type="slidenum">
              <a:rPr lang="en-US" smtClean="0"/>
              <a:pPr/>
              <a:t>6</a:t>
            </a:fld>
            <a:endParaRPr lang="en-US"/>
          </a:p>
        </p:txBody>
      </p:sp>
    </p:spTree>
    <p:extLst>
      <p:ext uri="{BB962C8B-B14F-4D97-AF65-F5344CB8AC3E}">
        <p14:creationId xmlns:p14="http://schemas.microsoft.com/office/powerpoint/2010/main" val="420653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8AE1FC-7A58-4469-AD20-44E001FA2757}" type="slidenum">
              <a:rPr lang="en-US" smtClean="0"/>
              <a:pPr/>
              <a:t>110</a:t>
            </a:fld>
            <a:endParaRPr lang="en-US"/>
          </a:p>
        </p:txBody>
      </p:sp>
    </p:spTree>
    <p:extLst>
      <p:ext uri="{BB962C8B-B14F-4D97-AF65-F5344CB8AC3E}">
        <p14:creationId xmlns:p14="http://schemas.microsoft.com/office/powerpoint/2010/main" val="365555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ea typeface="ＭＳ Ｐゴシック" panose="020B0600070205080204" pitchFamily="34" charset="-128"/>
              </a:rPr>
              <a:t>Identifying the age that symptoms began can provide crucial information leading to the correct diagnosis. For example, symptoms of Duchenne mus- cular dystrophy usually are identified byage 3, whereas most facioscapulohum- eral and limb-girdle muscular dystro- phies (LGMDs) begin in adolescence or later. Of the inflammatory myopathies, dermatomyositis occurs in children andadults; polymyositis occurs rarely in children but at any decade in the adult years; and inclusion body myositis oc- curs most commonly in the elderly.</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spcBef>
                <a:spcPct val="0"/>
              </a:spcBef>
            </a:pPr>
            <a:fld id="{15BFA719-4393-48F8-8AB6-E4E5D7666CA2}" type="slidenum">
              <a:rPr lang="en-US" altLang="en-US">
                <a:latin typeface="Arial" panose="020B0604020202020204" pitchFamily="34" charset="0"/>
              </a:rPr>
              <a:pPr>
                <a:spcBef>
                  <a:spcPct val="0"/>
                </a:spcBef>
              </a:pPr>
              <a:t>39</a:t>
            </a:fld>
            <a:endParaRPr lang="en-US" altLang="en-US">
              <a:latin typeface="Arial" panose="020B0604020202020204" pitchFamily="34" charset="0"/>
            </a:endParaRPr>
          </a:p>
        </p:txBody>
      </p:sp>
    </p:spTree>
    <p:extLst>
      <p:ext uri="{BB962C8B-B14F-4D97-AF65-F5344CB8AC3E}">
        <p14:creationId xmlns:p14="http://schemas.microsoft.com/office/powerpoint/2010/main" val="181424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AC89A4-B498-4508-9A20-211C7F46C375}" type="slidenum">
              <a:rPr lang="en-US" smtClean="0"/>
              <a:pPr/>
              <a:t>47</a:t>
            </a:fld>
            <a:endParaRPr lang="en-US"/>
          </a:p>
        </p:txBody>
      </p:sp>
    </p:spTree>
    <p:extLst>
      <p:ext uri="{BB962C8B-B14F-4D97-AF65-F5344CB8AC3E}">
        <p14:creationId xmlns:p14="http://schemas.microsoft.com/office/powerpoint/2010/main" val="328371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82646-05DB-460C-9127-3E5D65E860F3}" type="slidenum">
              <a:rPr lang="en-US" smtClean="0"/>
              <a:pPr/>
              <a:t>66</a:t>
            </a:fld>
            <a:endParaRPr lang="en-US"/>
          </a:p>
        </p:txBody>
      </p:sp>
    </p:spTree>
    <p:extLst>
      <p:ext uri="{BB962C8B-B14F-4D97-AF65-F5344CB8AC3E}">
        <p14:creationId xmlns:p14="http://schemas.microsoft.com/office/powerpoint/2010/main" val="30532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skeletal muscle genetic ion </a:t>
            </a:r>
            <a:r>
              <a:rPr lang="en-US" sz="1200" b="0" i="0" u="none" strike="noStrike" kern="1200" baseline="0" dirty="0" err="1" smtClean="0">
                <a:solidFill>
                  <a:schemeClr val="tx1"/>
                </a:solidFill>
                <a:latin typeface="+mn-lt"/>
                <a:ea typeface="+mn-ea"/>
                <a:cs typeface="+mn-cs"/>
              </a:rPr>
              <a:t>channelopathies</a:t>
            </a:r>
            <a:r>
              <a:rPr lang="en-US" sz="1200" b="0" i="0" u="none" strike="noStrike" kern="1200" baseline="0" dirty="0" smtClean="0">
                <a:solidFill>
                  <a:schemeClr val="tx1"/>
                </a:solidFill>
                <a:latin typeface="+mn-lt"/>
                <a:ea typeface="+mn-ea"/>
                <a:cs typeface="+mn-cs"/>
              </a:rPr>
              <a:t> are a distinct group of diseases caused by mutations which mainly occur in voltage-gated ion channel genes. They can be classified in to 2 categories – non dystrophic </a:t>
            </a:r>
            <a:r>
              <a:rPr lang="en-US" sz="1200" b="0" i="0" u="none" strike="noStrike" kern="1200" baseline="0" dirty="0" err="1" smtClean="0">
                <a:solidFill>
                  <a:schemeClr val="tx1"/>
                </a:solidFill>
                <a:latin typeface="+mn-lt"/>
                <a:ea typeface="+mn-ea"/>
                <a:cs typeface="+mn-cs"/>
              </a:rPr>
              <a:t>myotonias</a:t>
            </a:r>
            <a:r>
              <a:rPr lang="en-US" sz="1200" b="0" i="0" u="none" strike="noStrike" kern="1200" baseline="0" dirty="0" smtClean="0">
                <a:solidFill>
                  <a:schemeClr val="tx1"/>
                </a:solidFill>
                <a:latin typeface="+mn-lt"/>
                <a:ea typeface="+mn-ea"/>
                <a:cs typeface="+mn-cs"/>
              </a:rPr>
              <a:t> and periodic paralyses.</a:t>
            </a:r>
          </a:p>
          <a:p>
            <a:r>
              <a:rPr lang="en-US" sz="1200" b="0" i="0" u="none" strike="noStrike" kern="1200" baseline="0" dirty="0" smtClean="0">
                <a:solidFill>
                  <a:schemeClr val="tx1"/>
                </a:solidFill>
                <a:latin typeface="+mn-lt"/>
                <a:ea typeface="+mn-ea"/>
                <a:cs typeface="+mn-cs"/>
              </a:rPr>
              <a:t>NDMs are a group of conditions characterized by muscle stiffness on voluntary movement due to delayed skeletal muscle relaxation. This group includes  - </a:t>
            </a:r>
            <a:r>
              <a:rPr lang="en-US" sz="1200" b="0" i="0" u="none" strike="noStrike" kern="1200" baseline="0" dirty="0" err="1" smtClean="0">
                <a:solidFill>
                  <a:schemeClr val="tx1"/>
                </a:solidFill>
                <a:latin typeface="+mn-lt"/>
                <a:ea typeface="+mn-ea"/>
                <a:cs typeface="+mn-cs"/>
              </a:rPr>
              <a:t>myotonia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congenita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paramyotonia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congenita</a:t>
            </a:r>
            <a:r>
              <a:rPr lang="en-US" sz="1200" b="0" i="0" u="none" strike="noStrike" kern="1200" baseline="0" dirty="0" smtClean="0">
                <a:solidFill>
                  <a:schemeClr val="tx1"/>
                </a:solidFill>
                <a:latin typeface="+mn-lt"/>
                <a:ea typeface="+mn-ea"/>
                <a:cs typeface="+mn-cs"/>
              </a:rPr>
              <a:t> and sodium channel </a:t>
            </a:r>
            <a:r>
              <a:rPr lang="en-US" sz="1200" b="0" i="0" u="none" strike="noStrike" kern="1200" baseline="0" dirty="0" err="1" smtClean="0">
                <a:solidFill>
                  <a:schemeClr val="tx1"/>
                </a:solidFill>
                <a:latin typeface="+mn-lt"/>
                <a:ea typeface="+mn-ea"/>
                <a:cs typeface="+mn-cs"/>
              </a:rPr>
              <a:t>myotonias</a:t>
            </a:r>
            <a:r>
              <a:rPr lang="en-US" sz="1200" b="0" i="0" u="none" strike="noStrike" kern="1200" baseline="0" dirty="0" smtClean="0">
                <a:solidFill>
                  <a:schemeClr val="tx1"/>
                </a:solidFill>
                <a:latin typeface="+mn-lt"/>
                <a:ea typeface="+mn-ea"/>
                <a:cs typeface="+mn-cs"/>
              </a:rPr>
              <a:t> (potassium-aggravated </a:t>
            </a:r>
            <a:r>
              <a:rPr lang="en-US" sz="1200" b="0" i="0" u="none" strike="noStrike" kern="1200" baseline="0" dirty="0" err="1" smtClean="0">
                <a:solidFill>
                  <a:schemeClr val="tx1"/>
                </a:solidFill>
                <a:latin typeface="+mn-lt"/>
                <a:ea typeface="+mn-ea"/>
                <a:cs typeface="+mn-cs"/>
              </a:rPr>
              <a:t>myotonias</a:t>
            </a:r>
            <a:r>
              <a:rPr lang="en-US" sz="1200" b="0" i="0" u="none" strike="noStrike" kern="1200" baseline="0" dirty="0" smtClean="0">
                <a:solidFill>
                  <a:schemeClr val="tx1"/>
                </a:solidFill>
                <a:latin typeface="+mn-lt"/>
                <a:ea typeface="+mn-ea"/>
                <a:cs typeface="+mn-cs"/>
              </a:rPr>
              <a:t> (PAMs), </a:t>
            </a:r>
            <a:r>
              <a:rPr lang="en-US" sz="1200" b="0" i="0" u="none" strike="noStrike" kern="1200" baseline="0" dirty="0" err="1" smtClean="0">
                <a:solidFill>
                  <a:schemeClr val="tx1"/>
                </a:solidFill>
                <a:latin typeface="+mn-lt"/>
                <a:ea typeface="+mn-ea"/>
                <a:cs typeface="+mn-cs"/>
              </a:rPr>
              <a:t>myotonia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fluctuans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err="1" smtClean="0">
                <a:solidFill>
                  <a:schemeClr val="tx1"/>
                </a:solidFill>
                <a:latin typeface="+mn-lt"/>
                <a:ea typeface="+mn-ea"/>
                <a:cs typeface="+mn-cs"/>
              </a:rPr>
              <a:t>myotonia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permanens</a:t>
            </a:r>
            <a:r>
              <a:rPr lang="en-US" sz="1200" b="0" i="0" u="none" strike="noStrike" kern="1200" baseline="0" dirty="0" smtClean="0">
                <a:solidFill>
                  <a:schemeClr val="tx1"/>
                </a:solidFill>
                <a:latin typeface="+mn-lt"/>
                <a:ea typeface="+mn-ea"/>
                <a:cs typeface="+mn-cs"/>
              </a:rPr>
              <a:t> and acetazolamide responsive </a:t>
            </a:r>
            <a:r>
              <a:rPr lang="en-US" sz="1200" b="0" i="0" u="none" strike="noStrike" kern="1200" baseline="0" dirty="0" err="1" smtClean="0">
                <a:solidFill>
                  <a:schemeClr val="tx1"/>
                </a:solidFill>
                <a:latin typeface="+mn-lt"/>
                <a:ea typeface="+mn-ea"/>
                <a:cs typeface="+mn-cs"/>
              </a:rPr>
              <a:t>myotonia</a:t>
            </a:r>
            <a:r>
              <a:rPr lang="en-US" sz="1200" b="0" i="0" u="none" strike="noStrike" kern="1200" baseline="0" dirty="0" smtClean="0">
                <a:solidFill>
                  <a:schemeClr val="tx1"/>
                </a:solidFill>
                <a:latin typeface="+mn-lt"/>
                <a:ea typeface="+mn-ea"/>
                <a:cs typeface="+mn-cs"/>
              </a:rPr>
              <a:t>.). The NDMs are mainly distinguished clinically from the dystrophic </a:t>
            </a:r>
            <a:r>
              <a:rPr lang="en-US" sz="1200" b="0" i="0" u="none" strike="noStrike" kern="1200" baseline="0" dirty="0" err="1" smtClean="0">
                <a:solidFill>
                  <a:schemeClr val="tx1"/>
                </a:solidFill>
                <a:latin typeface="+mn-lt"/>
                <a:ea typeface="+mn-ea"/>
                <a:cs typeface="+mn-cs"/>
              </a:rPr>
              <a:t>myotonias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err="1" smtClean="0">
                <a:solidFill>
                  <a:schemeClr val="tx1"/>
                </a:solidFill>
                <a:latin typeface="+mn-lt"/>
                <a:ea typeface="+mn-ea"/>
                <a:cs typeface="+mn-cs"/>
              </a:rPr>
              <a:t>myotonic</a:t>
            </a:r>
            <a:r>
              <a:rPr lang="en-US" sz="1200" b="0" i="0" u="none" strike="noStrike" kern="1200" baseline="0" dirty="0" smtClean="0">
                <a:solidFill>
                  <a:schemeClr val="tx1"/>
                </a:solidFill>
                <a:latin typeface="+mn-lt"/>
                <a:ea typeface="+mn-ea"/>
                <a:cs typeface="+mn-cs"/>
              </a:rPr>
              <a:t> dystrophy types 1 and 2, by the absence of </a:t>
            </a:r>
            <a:r>
              <a:rPr lang="en-US" sz="1200" b="0" i="0" u="none" strike="noStrike" kern="1200" baseline="0" dirty="0" err="1" smtClean="0">
                <a:solidFill>
                  <a:schemeClr val="tx1"/>
                </a:solidFill>
                <a:latin typeface="+mn-lt"/>
                <a:ea typeface="+mn-ea"/>
                <a:cs typeface="+mn-cs"/>
              </a:rPr>
              <a:t>extramuscular</a:t>
            </a:r>
            <a:r>
              <a:rPr lang="en-US" sz="1200" b="0" i="0" u="none" strike="noStrike" kern="1200" baseline="0" dirty="0" smtClean="0">
                <a:solidFill>
                  <a:schemeClr val="tx1"/>
                </a:solidFill>
                <a:latin typeface="+mn-lt"/>
                <a:ea typeface="+mn-ea"/>
                <a:cs typeface="+mn-cs"/>
              </a:rPr>
              <a:t> systemic involvement.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periodic paralyses are a group of autosomal-dominant disorders characterized by episodes of flaccid paralysis often triggered by an alteration in serum potassium concentration. They include – hypokalemic periodic paralyses type 1 and 2, </a:t>
            </a:r>
            <a:r>
              <a:rPr lang="en-US" sz="1200" b="0" i="0" u="none" strike="noStrike" kern="1200" baseline="0" dirty="0" err="1" smtClean="0">
                <a:solidFill>
                  <a:schemeClr val="tx1"/>
                </a:solidFill>
                <a:latin typeface="+mn-lt"/>
                <a:ea typeface="+mn-ea"/>
                <a:cs typeface="+mn-cs"/>
              </a:rPr>
              <a:t>hyperkalemic</a:t>
            </a:r>
            <a:r>
              <a:rPr lang="en-US" sz="1200" b="0" i="0" u="none" strike="noStrike" kern="1200" baseline="0" dirty="0" smtClean="0">
                <a:solidFill>
                  <a:schemeClr val="tx1"/>
                </a:solidFill>
                <a:latin typeface="+mn-lt"/>
                <a:ea typeface="+mn-ea"/>
                <a:cs typeface="+mn-cs"/>
              </a:rPr>
              <a:t> periodic paralysis and Anderson </a:t>
            </a:r>
            <a:r>
              <a:rPr lang="en-US" sz="1200" b="0" i="0" u="none" strike="noStrike" kern="1200" baseline="0" dirty="0" err="1" smtClean="0">
                <a:solidFill>
                  <a:schemeClr val="tx1"/>
                </a:solidFill>
                <a:latin typeface="+mn-lt"/>
                <a:ea typeface="+mn-ea"/>
                <a:cs typeface="+mn-cs"/>
              </a:rPr>
              <a:t>Tawil</a:t>
            </a:r>
            <a:r>
              <a:rPr lang="en-US" sz="1200" b="0" i="0" u="none" strike="noStrike" kern="1200" baseline="0" dirty="0" smtClean="0">
                <a:solidFill>
                  <a:schemeClr val="tx1"/>
                </a:solidFill>
                <a:latin typeface="+mn-lt"/>
                <a:ea typeface="+mn-ea"/>
                <a:cs typeface="+mn-cs"/>
              </a:rPr>
              <a:t> syndrome</a:t>
            </a:r>
            <a:endParaRPr lang="en-US" dirty="0"/>
          </a:p>
        </p:txBody>
      </p:sp>
      <p:sp>
        <p:nvSpPr>
          <p:cNvPr id="4" name="Slide Number Placeholder 3"/>
          <p:cNvSpPr>
            <a:spLocks noGrp="1"/>
          </p:cNvSpPr>
          <p:nvPr>
            <p:ph type="sldNum" sz="quarter" idx="10"/>
          </p:nvPr>
        </p:nvSpPr>
        <p:spPr/>
        <p:txBody>
          <a:bodyPr/>
          <a:lstStyle/>
          <a:p>
            <a:fld id="{F48AE1FC-7A58-4469-AD20-44E001FA2757}" type="slidenum">
              <a:rPr lang="en-US" smtClean="0"/>
              <a:pPr/>
              <a:t>105</a:t>
            </a:fld>
            <a:endParaRPr lang="en-US"/>
          </a:p>
        </p:txBody>
      </p:sp>
    </p:spTree>
    <p:extLst>
      <p:ext uri="{BB962C8B-B14F-4D97-AF65-F5344CB8AC3E}">
        <p14:creationId xmlns:p14="http://schemas.microsoft.com/office/powerpoint/2010/main" val="1292073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Absence</a:t>
            </a:r>
            <a:r>
              <a:rPr lang="en-US" baseline="0" dirty="0" smtClean="0"/>
              <a:t> of clinical or electrophysiological </a:t>
            </a:r>
            <a:r>
              <a:rPr lang="en-US" baseline="0" dirty="0" err="1" smtClean="0"/>
              <a:t>myotonia</a:t>
            </a:r>
            <a:r>
              <a:rPr lang="en-US" baseline="0" dirty="0" smtClean="0"/>
              <a:t> is helpful in distinguishing this disorder from </a:t>
            </a:r>
            <a:r>
              <a:rPr lang="en-US" baseline="0" dirty="0" err="1" smtClean="0"/>
              <a:t>HyperKPP</a:t>
            </a:r>
            <a:endParaRPr lang="en-US" dirty="0"/>
          </a:p>
        </p:txBody>
      </p:sp>
      <p:sp>
        <p:nvSpPr>
          <p:cNvPr id="4" name="Slide Number Placeholder 3"/>
          <p:cNvSpPr>
            <a:spLocks noGrp="1"/>
          </p:cNvSpPr>
          <p:nvPr>
            <p:ph type="sldNum" sz="quarter" idx="10"/>
          </p:nvPr>
        </p:nvSpPr>
        <p:spPr/>
        <p:txBody>
          <a:bodyPr/>
          <a:lstStyle/>
          <a:p>
            <a:fld id="{F48AE1FC-7A58-4469-AD20-44E001FA2757}" type="slidenum">
              <a:rPr lang="en-US" smtClean="0"/>
              <a:pPr/>
              <a:t>106</a:t>
            </a:fld>
            <a:endParaRPr lang="en-US"/>
          </a:p>
        </p:txBody>
      </p:sp>
    </p:spTree>
    <p:extLst>
      <p:ext uri="{BB962C8B-B14F-4D97-AF65-F5344CB8AC3E}">
        <p14:creationId xmlns:p14="http://schemas.microsoft.com/office/powerpoint/2010/main" val="353450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Frequency: several times a week to</a:t>
            </a:r>
            <a:r>
              <a:rPr lang="en-US" baseline="0" dirty="0" smtClean="0"/>
              <a:t> less than once a year</a:t>
            </a:r>
          </a:p>
          <a:p>
            <a:endParaRPr lang="en-US" baseline="0" dirty="0" smtClean="0"/>
          </a:p>
          <a:p>
            <a:r>
              <a:rPr lang="en-US" baseline="0" dirty="0" smtClean="0"/>
              <a:t>Permanent weakness more common with </a:t>
            </a:r>
            <a:r>
              <a:rPr lang="en-US" baseline="0" dirty="0" err="1" smtClean="0"/>
              <a:t>HypoKPP</a:t>
            </a:r>
            <a:r>
              <a:rPr lang="en-US" baseline="0" dirty="0" smtClean="0"/>
              <a:t> 1 as compared to type 2</a:t>
            </a:r>
            <a:endParaRPr lang="en-US" dirty="0"/>
          </a:p>
        </p:txBody>
      </p:sp>
      <p:sp>
        <p:nvSpPr>
          <p:cNvPr id="4" name="Slide Number Placeholder 3"/>
          <p:cNvSpPr>
            <a:spLocks noGrp="1"/>
          </p:cNvSpPr>
          <p:nvPr>
            <p:ph type="sldNum" sz="quarter" idx="10"/>
          </p:nvPr>
        </p:nvSpPr>
        <p:spPr/>
        <p:txBody>
          <a:bodyPr/>
          <a:lstStyle/>
          <a:p>
            <a:fld id="{F48AE1FC-7A58-4469-AD20-44E001FA2757}" type="slidenum">
              <a:rPr lang="en-US" smtClean="0"/>
              <a:pPr/>
              <a:t>107</a:t>
            </a:fld>
            <a:endParaRPr lang="en-US"/>
          </a:p>
        </p:txBody>
      </p:sp>
    </p:spTree>
    <p:extLst>
      <p:ext uri="{BB962C8B-B14F-4D97-AF65-F5344CB8AC3E}">
        <p14:creationId xmlns:p14="http://schemas.microsoft.com/office/powerpoint/2010/main" val="556065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Often a first attack occurs in a teenager who has participated in a sporting event and celebrated afterward with pizza and beer or soda</a:t>
            </a:r>
            <a:endParaRPr lang="en-US" dirty="0"/>
          </a:p>
        </p:txBody>
      </p:sp>
      <p:sp>
        <p:nvSpPr>
          <p:cNvPr id="4" name="Slide Number Placeholder 3"/>
          <p:cNvSpPr>
            <a:spLocks noGrp="1"/>
          </p:cNvSpPr>
          <p:nvPr>
            <p:ph type="sldNum" sz="quarter" idx="10"/>
          </p:nvPr>
        </p:nvSpPr>
        <p:spPr/>
        <p:txBody>
          <a:bodyPr/>
          <a:lstStyle/>
          <a:p>
            <a:fld id="{F48AE1FC-7A58-4469-AD20-44E001FA2757}" type="slidenum">
              <a:rPr lang="en-US" smtClean="0"/>
              <a:pPr/>
              <a:t>108</a:t>
            </a:fld>
            <a:endParaRPr lang="en-US" dirty="0"/>
          </a:p>
        </p:txBody>
      </p:sp>
    </p:spTree>
    <p:extLst>
      <p:ext uri="{BB962C8B-B14F-4D97-AF65-F5344CB8AC3E}">
        <p14:creationId xmlns:p14="http://schemas.microsoft.com/office/powerpoint/2010/main" val="597995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Serum K &lt; 3.0mEq/L during the attack; normal in between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Provocative testing using Intravenous glucose load/ and sometimes insulin in order</a:t>
            </a:r>
            <a:r>
              <a:rPr lang="en-US" baseline="0" dirty="0" smtClean="0"/>
              <a:t> to lower the serum K </a:t>
            </a:r>
            <a:r>
              <a:rPr lang="en-US" dirty="0" smtClean="0"/>
              <a:t>– used in past </a:t>
            </a:r>
          </a:p>
          <a:p>
            <a:endParaRPr lang="en-US" dirty="0" smtClean="0"/>
          </a:p>
          <a:p>
            <a:r>
              <a:rPr lang="en-US" sz="1200" b="0" i="0" kern="1200" dirty="0" smtClean="0">
                <a:solidFill>
                  <a:schemeClr val="tx1"/>
                </a:solidFill>
                <a:effectLst/>
                <a:latin typeface="+mn-lt"/>
                <a:ea typeface="+mn-ea"/>
                <a:cs typeface="+mn-cs"/>
              </a:rPr>
              <a:t>electrocardiographic (ECG) signs of hypokalemia (U waves in leads II, V-2, V-3, and V-4, progressive flattening of T waves and depression of ST segment)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NCV &amp; EMG during attacks </a:t>
            </a:r>
          </a:p>
          <a:p>
            <a:r>
              <a:rPr lang="en-US" sz="1200" b="0" i="0" kern="1200" dirty="0" smtClean="0">
                <a:solidFill>
                  <a:schemeClr val="tx1"/>
                </a:solidFill>
                <a:effectLst/>
                <a:latin typeface="+mn-lt"/>
                <a:ea typeface="+mn-ea"/>
                <a:cs typeface="+mn-cs"/>
              </a:rPr>
              <a:t>CMAP amplitudes: Small</a:t>
            </a:r>
          </a:p>
          <a:p>
            <a:r>
              <a:rPr lang="en-US" sz="1200" b="0" i="0" kern="1200" dirty="0" err="1" smtClean="0">
                <a:solidFill>
                  <a:schemeClr val="tx1"/>
                </a:solidFill>
                <a:effectLst/>
                <a:latin typeface="+mn-lt"/>
                <a:ea typeface="+mn-ea"/>
                <a:cs typeface="+mn-cs"/>
              </a:rPr>
              <a:t>Insertional</a:t>
            </a:r>
            <a:r>
              <a:rPr lang="en-US" sz="1200" b="0" i="0" kern="1200" dirty="0" smtClean="0">
                <a:solidFill>
                  <a:schemeClr val="tx1"/>
                </a:solidFill>
                <a:effectLst/>
                <a:latin typeface="+mn-lt"/>
                <a:ea typeface="+mn-ea"/>
                <a:cs typeface="+mn-cs"/>
              </a:rPr>
              <a:t> activity: Reduced</a:t>
            </a:r>
          </a:p>
          <a:p>
            <a:r>
              <a:rPr lang="en-US" sz="1200" b="0" i="0" kern="1200" dirty="0" smtClean="0">
                <a:solidFill>
                  <a:schemeClr val="tx1"/>
                </a:solidFill>
                <a:effectLst/>
                <a:latin typeface="+mn-lt"/>
                <a:ea typeface="+mn-ea"/>
                <a:cs typeface="+mn-cs"/>
              </a:rPr>
              <a:t>Spontaneous activity: Fibrillations; Positive sharp waves</a:t>
            </a:r>
          </a:p>
          <a:p>
            <a:r>
              <a:rPr lang="en-US" sz="1200" b="0" i="0" kern="1200" dirty="0" smtClean="0">
                <a:solidFill>
                  <a:schemeClr val="tx1"/>
                </a:solidFill>
                <a:effectLst/>
                <a:latin typeface="+mn-lt"/>
                <a:ea typeface="+mn-ea"/>
                <a:cs typeface="+mn-cs"/>
              </a:rPr>
              <a:t>Motor unit potentials: Increased </a:t>
            </a:r>
            <a:r>
              <a:rPr lang="en-US" sz="1200" b="0" i="0" kern="1200" dirty="0" err="1" smtClean="0">
                <a:solidFill>
                  <a:schemeClr val="tx1"/>
                </a:solidFill>
                <a:effectLst/>
                <a:latin typeface="+mn-lt"/>
                <a:ea typeface="+mn-ea"/>
                <a:cs typeface="+mn-cs"/>
              </a:rPr>
              <a:t>polyphasia</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8AE1FC-7A58-4469-AD20-44E001FA2757}" type="slidenum">
              <a:rPr lang="en-US" smtClean="0"/>
              <a:pPr/>
              <a:t>109</a:t>
            </a:fld>
            <a:endParaRPr lang="en-US"/>
          </a:p>
        </p:txBody>
      </p:sp>
    </p:spTree>
    <p:extLst>
      <p:ext uri="{BB962C8B-B14F-4D97-AF65-F5344CB8AC3E}">
        <p14:creationId xmlns:p14="http://schemas.microsoft.com/office/powerpoint/2010/main" val="155365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3804718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1BB13E1A-1346-47FF-AC7F-058C23E723C3}" type="datetimeFigureOut">
              <a:rPr lang="en-US" smtClean="0"/>
              <a:pPr/>
              <a:t>3/24/2016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1506309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3252774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0980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3969077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4124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481161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3793352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290523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4824D79-B397-4BE6-A351-4E729844AE49}" type="slidenum">
              <a:rPr lang="en-US"/>
              <a:pPr>
                <a:defRPr/>
              </a:pPr>
              <a:t>‹#›</a:t>
            </a:fld>
            <a:endParaRPr lang="en-US"/>
          </a:p>
        </p:txBody>
      </p:sp>
    </p:spTree>
    <p:extLst>
      <p:ext uri="{BB962C8B-B14F-4D97-AF65-F5344CB8AC3E}">
        <p14:creationId xmlns:p14="http://schemas.microsoft.com/office/powerpoint/2010/main" val="742453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8D6A38FF-A396-4A0D-830D-D313BD2CD869}" type="datetime1">
              <a:rPr lang="en-US" smtClean="0"/>
              <a:pPr/>
              <a:t>3/24/2016</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8B91422-439E-47E4-AFBB-402FDB418955}" type="slidenum">
              <a:rPr lang="en-US"/>
              <a:pPr/>
              <a:t>‹#›</a:t>
            </a:fld>
            <a:endParaRPr lang="en-US"/>
          </a:p>
        </p:txBody>
      </p:sp>
    </p:spTree>
    <p:extLst>
      <p:ext uri="{BB962C8B-B14F-4D97-AF65-F5344CB8AC3E}">
        <p14:creationId xmlns:p14="http://schemas.microsoft.com/office/powerpoint/2010/main" val="79795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323706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13E1A-1346-47FF-AC7F-058C23E723C3}"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130240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BB13E1A-1346-47FF-AC7F-058C23E723C3}" type="datetimeFigureOut">
              <a:rPr lang="en-US" smtClean="0"/>
              <a:pPr/>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3269998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B13E1A-1346-47FF-AC7F-058C23E723C3}" type="datetimeFigureOut">
              <a:rPr lang="en-US" smtClean="0"/>
              <a:pPr/>
              <a:t>3/24/2016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139780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BB13E1A-1346-47FF-AC7F-058C23E723C3}" type="datetimeFigureOut">
              <a:rPr lang="en-US" smtClean="0"/>
              <a:pPr/>
              <a:t>3/24/2016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1549725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13E1A-1346-47FF-AC7F-058C23E723C3}" type="datetimeFigureOut">
              <a:rPr lang="en-US" smtClean="0"/>
              <a:pPr/>
              <a:t>3/24/2016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148678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B13E1A-1346-47FF-AC7F-058C23E723C3}" type="datetimeFigureOut">
              <a:rPr lang="en-US" smtClean="0"/>
              <a:pPr/>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97299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B13E1A-1346-47FF-AC7F-058C23E723C3}" type="datetimeFigureOut">
              <a:rPr lang="en-US" smtClean="0"/>
              <a:pPr/>
              <a:t>3/24/2016</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66B100B8-DFC7-486A-ADA8-DF1E09C1C890}" type="slidenum">
              <a:rPr lang="en-US" smtClean="0"/>
              <a:pPr/>
              <a:t>‹#›</a:t>
            </a:fld>
            <a:endParaRPr lang="en-US"/>
          </a:p>
        </p:txBody>
      </p:sp>
    </p:spTree>
    <p:extLst>
      <p:ext uri="{BB962C8B-B14F-4D97-AF65-F5344CB8AC3E}">
        <p14:creationId xmlns:p14="http://schemas.microsoft.com/office/powerpoint/2010/main" val="89752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BB13E1A-1346-47FF-AC7F-058C23E723C3}" type="datetimeFigureOut">
              <a:rPr lang="en-US" smtClean="0"/>
              <a:pPr/>
              <a:t>3/24/2016</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66B100B8-DFC7-486A-ADA8-DF1E09C1C890}" type="slidenum">
              <a:rPr lang="en-US" smtClean="0"/>
              <a:pPr/>
              <a:t>‹#›</a:t>
            </a:fld>
            <a:endParaRPr lang="en-US"/>
          </a:p>
        </p:txBody>
      </p:sp>
    </p:spTree>
    <p:extLst>
      <p:ext uri="{BB962C8B-B14F-4D97-AF65-F5344CB8AC3E}">
        <p14:creationId xmlns:p14="http://schemas.microsoft.com/office/powerpoint/2010/main" val="2933117689"/>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9.xml"/><Relationship Id="rId5" Type="http://schemas.openxmlformats.org/officeDocument/2006/relationships/image" Target="../media/image37.jpe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9.xml"/><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9.xml"/><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544" y="776288"/>
            <a:ext cx="8062912" cy="1966912"/>
          </a:xfrm>
        </p:spPr>
        <p:txBody>
          <a:bodyPr/>
          <a:lstStyle/>
          <a:p>
            <a:pPr algn="ctr"/>
            <a:r>
              <a:rPr lang="en-US" b="1" u="sng" dirty="0" smtClean="0"/>
              <a:t>MYOPATHIES</a:t>
            </a:r>
            <a:r>
              <a:rPr lang="en-US" dirty="0" smtClean="0"/>
              <a:t>		</a:t>
            </a:r>
            <a:endParaRPr lang="en-US" dirty="0"/>
          </a:p>
        </p:txBody>
      </p:sp>
      <p:sp>
        <p:nvSpPr>
          <p:cNvPr id="3" name="Subtitle 2"/>
          <p:cNvSpPr>
            <a:spLocks noGrp="1"/>
          </p:cNvSpPr>
          <p:nvPr>
            <p:ph type="subTitle" idx="1"/>
          </p:nvPr>
        </p:nvSpPr>
        <p:spPr>
          <a:xfrm>
            <a:off x="540544" y="2895600"/>
            <a:ext cx="8062912" cy="1107280"/>
          </a:xfrm>
        </p:spPr>
        <p:txBody>
          <a:bodyPr/>
          <a:lstStyle/>
          <a:p>
            <a:pPr algn="ctr"/>
            <a:r>
              <a:rPr lang="en-US" b="1" dirty="0" smtClean="0"/>
              <a:t>Dr Mohammad Ali Kukaswadia, M.D.</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838200" y="0"/>
            <a:ext cx="7848600" cy="1219200"/>
          </a:xfrm>
        </p:spPr>
        <p:txBody>
          <a:bodyPr>
            <a:normAutofit/>
          </a:bodyPr>
          <a:lstStyle/>
          <a:p>
            <a:pPr eaLnBrk="1" hangingPunct="1"/>
            <a:r>
              <a:rPr lang="en-US" b="1" u="sng" dirty="0"/>
              <a:t>Motor units</a:t>
            </a:r>
          </a:p>
        </p:txBody>
      </p:sp>
      <p:sp>
        <p:nvSpPr>
          <p:cNvPr id="6147" name="Rectangle 5"/>
          <p:cNvSpPr>
            <a:spLocks noGrp="1" noChangeArrowheads="1"/>
          </p:cNvSpPr>
          <p:nvPr>
            <p:ph sz="quarter" idx="4"/>
          </p:nvPr>
        </p:nvSpPr>
        <p:spPr>
          <a:xfrm>
            <a:off x="457200" y="1371600"/>
            <a:ext cx="4267200" cy="5257800"/>
          </a:xfrm>
        </p:spPr>
        <p:txBody>
          <a:bodyPr>
            <a:noAutofit/>
          </a:bodyPr>
          <a:lstStyle/>
          <a:p>
            <a:pPr eaLnBrk="1" hangingPunct="1">
              <a:lnSpc>
                <a:spcPct val="80000"/>
              </a:lnSpc>
            </a:pPr>
            <a:r>
              <a:rPr lang="en-US" sz="2000" b="1" dirty="0"/>
              <a:t>Motor unit: Composed of one motor neuron and all the muscle fibers that it innervates</a:t>
            </a:r>
          </a:p>
          <a:p>
            <a:pPr eaLnBrk="1" hangingPunct="1">
              <a:lnSpc>
                <a:spcPct val="80000"/>
              </a:lnSpc>
            </a:pPr>
            <a:endParaRPr lang="en-US" sz="2000" b="1" dirty="0"/>
          </a:p>
          <a:p>
            <a:pPr eaLnBrk="1" hangingPunct="1">
              <a:lnSpc>
                <a:spcPct val="80000"/>
              </a:lnSpc>
            </a:pPr>
            <a:r>
              <a:rPr lang="en-US" sz="2000" b="1" dirty="0"/>
              <a:t>There are many motor units in a muscle</a:t>
            </a:r>
          </a:p>
          <a:p>
            <a:pPr eaLnBrk="1" hangingPunct="1">
              <a:lnSpc>
                <a:spcPct val="80000"/>
              </a:lnSpc>
            </a:pPr>
            <a:endParaRPr lang="en-US" sz="2000" b="1" dirty="0"/>
          </a:p>
          <a:p>
            <a:pPr eaLnBrk="1" hangingPunct="1">
              <a:lnSpc>
                <a:spcPct val="80000"/>
              </a:lnSpc>
            </a:pPr>
            <a:r>
              <a:rPr lang="en-US" sz="2000" b="1" dirty="0"/>
              <a:t>The number of fibers innervated by a single motor neuron varies (from a few to thousand)</a:t>
            </a:r>
          </a:p>
          <a:p>
            <a:pPr eaLnBrk="1" hangingPunct="1">
              <a:lnSpc>
                <a:spcPct val="80000"/>
              </a:lnSpc>
            </a:pPr>
            <a:endParaRPr lang="en-US" sz="2000" b="1" dirty="0"/>
          </a:p>
          <a:p>
            <a:pPr eaLnBrk="1" hangingPunct="1">
              <a:lnSpc>
                <a:spcPct val="80000"/>
              </a:lnSpc>
            </a:pPr>
            <a:r>
              <a:rPr lang="en-US" sz="2000" b="1" dirty="0"/>
              <a:t>The fewer the number of fibers per neuron </a:t>
            </a:r>
            <a:r>
              <a:rPr lang="en-US" sz="2000" b="1" dirty="0">
                <a:sym typeface="Wingdings" pitchFamily="2" charset="2"/>
              </a:rPr>
              <a:t> the finer the movement (more brain power)</a:t>
            </a:r>
            <a:r>
              <a:rPr lang="en-US" sz="2000" b="1" dirty="0"/>
              <a:t> </a:t>
            </a:r>
          </a:p>
          <a:p>
            <a:pPr eaLnBrk="1" hangingPunct="1">
              <a:lnSpc>
                <a:spcPct val="80000"/>
              </a:lnSpc>
            </a:pPr>
            <a:endParaRPr lang="en-US" sz="2000" b="1" dirty="0"/>
          </a:p>
        </p:txBody>
      </p:sp>
      <p:pic>
        <p:nvPicPr>
          <p:cNvPr id="18434" name="Picture 2" descr="https://sp.yimg.com/ib/th?id=HN.608019901924704848&amp;pid=15.1&amp;P=0"/>
          <p:cNvPicPr>
            <a:picLocks noChangeAspect="1" noChangeArrowheads="1"/>
          </p:cNvPicPr>
          <p:nvPr/>
        </p:nvPicPr>
        <p:blipFill>
          <a:blip r:embed="rId2" cstate="print"/>
          <a:srcRect/>
          <a:stretch>
            <a:fillRect/>
          </a:stretch>
        </p:blipFill>
        <p:spPr bwMode="auto">
          <a:xfrm>
            <a:off x="5410200" y="304802"/>
            <a:ext cx="3276600" cy="3359151"/>
          </a:xfrm>
          <a:prstGeom prst="rect">
            <a:avLst/>
          </a:prstGeom>
          <a:noFill/>
        </p:spPr>
      </p:pic>
      <p:pic>
        <p:nvPicPr>
          <p:cNvPr id="18436" name="Picture 4" descr="http://natchem.files.wordpress.com/2009/11/c49x38motor-unit.jpg"/>
          <p:cNvPicPr>
            <a:picLocks noChangeAspect="1" noChangeArrowheads="1"/>
          </p:cNvPicPr>
          <p:nvPr/>
        </p:nvPicPr>
        <p:blipFill>
          <a:blip r:embed="rId3" cstate="print"/>
          <a:srcRect/>
          <a:stretch>
            <a:fillRect/>
          </a:stretch>
        </p:blipFill>
        <p:spPr bwMode="auto">
          <a:xfrm>
            <a:off x="5410200" y="3657602"/>
            <a:ext cx="3276600" cy="3057525"/>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90602"/>
            <a:ext cx="4724400" cy="4524315"/>
          </a:xfrm>
          <a:prstGeom prst="rect">
            <a:avLst/>
          </a:prstGeom>
        </p:spPr>
        <p:txBody>
          <a:bodyPr wrap="square">
            <a:spAutoFit/>
          </a:bodyPr>
          <a:lstStyle/>
          <a:p>
            <a:r>
              <a:rPr lang="en-US" sz="2400" b="1" dirty="0"/>
              <a:t>Facial </a:t>
            </a:r>
            <a:r>
              <a:rPr lang="en-US" sz="2400" b="1" dirty="0" err="1"/>
              <a:t>erythema</a:t>
            </a:r>
            <a:r>
              <a:rPr lang="en-US" sz="2400" dirty="0"/>
              <a:t> – </a:t>
            </a:r>
          </a:p>
          <a:p>
            <a:r>
              <a:rPr lang="en-US" sz="2400" dirty="0"/>
              <a:t>Patients may have </a:t>
            </a:r>
            <a:r>
              <a:rPr lang="en-US" sz="2400" dirty="0" err="1"/>
              <a:t>midfacial</a:t>
            </a:r>
            <a:r>
              <a:rPr lang="en-US" sz="2400" dirty="0"/>
              <a:t> </a:t>
            </a:r>
            <a:r>
              <a:rPr lang="en-US" sz="2400" dirty="0" err="1"/>
              <a:t>erythema</a:t>
            </a:r>
            <a:r>
              <a:rPr lang="en-US" sz="2400" dirty="0"/>
              <a:t> that can mimic the </a:t>
            </a:r>
            <a:r>
              <a:rPr lang="en-US" sz="2400" dirty="0" err="1"/>
              <a:t>malar</a:t>
            </a:r>
            <a:r>
              <a:rPr lang="en-US" sz="2400" dirty="0"/>
              <a:t> </a:t>
            </a:r>
            <a:r>
              <a:rPr lang="en-US" sz="2400" dirty="0" err="1"/>
              <a:t>erythema</a:t>
            </a:r>
            <a:r>
              <a:rPr lang="en-US" sz="2400" dirty="0"/>
              <a:t> seen in systemic lupus </a:t>
            </a:r>
            <a:r>
              <a:rPr lang="en-US" sz="2400" dirty="0" err="1"/>
              <a:t>erythematosus</a:t>
            </a:r>
            <a:r>
              <a:rPr lang="en-US" sz="2400" dirty="0"/>
              <a:t> (SLE). In contrast to those with SLE, patients with DM will often have involvement of the </a:t>
            </a:r>
            <a:r>
              <a:rPr lang="en-US" sz="2400" dirty="0" err="1"/>
              <a:t>nasolabial</a:t>
            </a:r>
            <a:r>
              <a:rPr lang="en-US" sz="2400" dirty="0"/>
              <a:t> fold, which can be helpful in distinguishing these two photosensitive </a:t>
            </a:r>
            <a:r>
              <a:rPr lang="en-US" sz="2400" dirty="0" err="1"/>
              <a:t>midfacial</a:t>
            </a:r>
            <a:r>
              <a:rPr lang="en-US" sz="2400" dirty="0"/>
              <a:t> eruptions.</a:t>
            </a:r>
          </a:p>
        </p:txBody>
      </p:sp>
      <p:pic>
        <p:nvPicPr>
          <p:cNvPr id="133122" name="Picture 2" descr="http://upload.wikimedia.org/wikipedia/commons/f/f4/Dermatomyositis14.jpg"/>
          <p:cNvPicPr>
            <a:picLocks noChangeAspect="1" noChangeArrowheads="1"/>
          </p:cNvPicPr>
          <p:nvPr/>
        </p:nvPicPr>
        <p:blipFill>
          <a:blip r:embed="rId2" cstate="print"/>
          <a:srcRect/>
          <a:stretch>
            <a:fillRect/>
          </a:stretch>
        </p:blipFill>
        <p:spPr bwMode="auto">
          <a:xfrm>
            <a:off x="5410200" y="1447801"/>
            <a:ext cx="3429000" cy="4141181"/>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8599"/>
            <a:ext cx="8001000" cy="2523768"/>
          </a:xfrm>
          <a:prstGeom prst="rect">
            <a:avLst/>
          </a:prstGeom>
        </p:spPr>
        <p:txBody>
          <a:bodyPr wrap="square">
            <a:spAutoFit/>
          </a:bodyPr>
          <a:lstStyle/>
          <a:p>
            <a:r>
              <a:rPr lang="en-US" sz="2400" b="1" dirty="0" err="1"/>
              <a:t>Photodistributed</a:t>
            </a:r>
            <a:r>
              <a:rPr lang="en-US" sz="2400" b="1" dirty="0"/>
              <a:t> </a:t>
            </a:r>
            <a:r>
              <a:rPr lang="en-US" sz="2400" b="1" dirty="0" err="1"/>
              <a:t>poikiloderma</a:t>
            </a:r>
            <a:r>
              <a:rPr lang="en-US" sz="2400" b="1" dirty="0"/>
              <a:t> (including the shawl and V signs)</a:t>
            </a:r>
            <a:r>
              <a:rPr lang="en-US" sz="2400" dirty="0"/>
              <a:t> – </a:t>
            </a:r>
            <a:r>
              <a:rPr lang="en-US" sz="2200" dirty="0" err="1"/>
              <a:t>Poikiloderma</a:t>
            </a:r>
            <a:r>
              <a:rPr lang="en-US" sz="2200" dirty="0"/>
              <a:t> refers to skin that demonstrates both </a:t>
            </a:r>
            <a:r>
              <a:rPr lang="en-US" sz="2200" dirty="0" err="1"/>
              <a:t>hyperpigmentation</a:t>
            </a:r>
            <a:r>
              <a:rPr lang="en-US" sz="2200" dirty="0"/>
              <a:t> and </a:t>
            </a:r>
            <a:r>
              <a:rPr lang="en-US" sz="2200" dirty="0" err="1"/>
              <a:t>hypopigmentation</a:t>
            </a:r>
            <a:r>
              <a:rPr lang="en-US" sz="2200" dirty="0"/>
              <a:t>, as well as </a:t>
            </a:r>
            <a:r>
              <a:rPr lang="en-US" sz="2200" dirty="0" err="1"/>
              <a:t>telangiectasias</a:t>
            </a:r>
            <a:r>
              <a:rPr lang="en-US" sz="2200" dirty="0"/>
              <a:t> and epidermal atrophy. In DM, patients may demonstrate </a:t>
            </a:r>
            <a:r>
              <a:rPr lang="en-US" sz="2200" dirty="0" err="1"/>
              <a:t>poikiloderma</a:t>
            </a:r>
            <a:r>
              <a:rPr lang="en-US" sz="2200" dirty="0"/>
              <a:t> in any photo-exposed site; however, classic areas of involvement are the upper back (shawl sign) and the V of the neck and upper chest. </a:t>
            </a:r>
          </a:p>
        </p:txBody>
      </p:sp>
      <p:pic>
        <p:nvPicPr>
          <p:cNvPr id="134146" name="Picture 2" descr="Image"/>
          <p:cNvPicPr>
            <a:picLocks noChangeAspect="1" noChangeArrowheads="1"/>
          </p:cNvPicPr>
          <p:nvPr/>
        </p:nvPicPr>
        <p:blipFill>
          <a:blip r:embed="rId2" cstate="print"/>
          <a:srcRect/>
          <a:stretch>
            <a:fillRect/>
          </a:stretch>
        </p:blipFill>
        <p:spPr bwMode="auto">
          <a:xfrm>
            <a:off x="1752600" y="3352800"/>
            <a:ext cx="5029200" cy="3425018"/>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2"/>
            <a:ext cx="5181600" cy="2462213"/>
          </a:xfrm>
          <a:prstGeom prst="rect">
            <a:avLst/>
          </a:prstGeom>
        </p:spPr>
        <p:txBody>
          <a:bodyPr wrap="square">
            <a:spAutoFit/>
          </a:bodyPr>
          <a:lstStyle/>
          <a:p>
            <a:r>
              <a:rPr lang="en-US" sz="2200" b="1" dirty="0"/>
              <a:t>Holster sign</a:t>
            </a:r>
            <a:r>
              <a:rPr lang="en-US" sz="2200" dirty="0"/>
              <a:t> – Patients with </a:t>
            </a:r>
            <a:r>
              <a:rPr lang="en-US" sz="2200" dirty="0" err="1"/>
              <a:t>dermatomyositis</a:t>
            </a:r>
            <a:r>
              <a:rPr lang="en-US" sz="2200" dirty="0"/>
              <a:t> may also have </a:t>
            </a:r>
            <a:r>
              <a:rPr lang="en-US" sz="2200" dirty="0" err="1"/>
              <a:t>poikiloderma</a:t>
            </a:r>
            <a:r>
              <a:rPr lang="en-US" sz="2200" dirty="0"/>
              <a:t> on the lateral aspects of the thighs, referred to as the “Holster sign” It is unclear why this cutaneous manifestation occurs on this classically photo-protected site.</a:t>
            </a:r>
          </a:p>
        </p:txBody>
      </p:sp>
      <p:pic>
        <p:nvPicPr>
          <p:cNvPr id="135170" name="Picture 2" descr="Image"/>
          <p:cNvPicPr>
            <a:picLocks noChangeAspect="1" noChangeArrowheads="1"/>
          </p:cNvPicPr>
          <p:nvPr/>
        </p:nvPicPr>
        <p:blipFill>
          <a:blip r:embed="rId2" cstate="print"/>
          <a:srcRect/>
          <a:stretch>
            <a:fillRect/>
          </a:stretch>
        </p:blipFill>
        <p:spPr bwMode="auto">
          <a:xfrm>
            <a:off x="762000" y="2971802"/>
            <a:ext cx="4724400" cy="3543301"/>
          </a:xfrm>
          <a:prstGeom prst="rect">
            <a:avLst/>
          </a:prstGeom>
          <a:noFill/>
        </p:spPr>
      </p:pic>
      <p:pic>
        <p:nvPicPr>
          <p:cNvPr id="135172" name="Picture 4" descr="http://actasdermo.org/imatges/403/403v102n06/grande/403v102n06-90035443fig4.jpg"/>
          <p:cNvPicPr>
            <a:picLocks noChangeAspect="1" noChangeArrowheads="1"/>
          </p:cNvPicPr>
          <p:nvPr/>
        </p:nvPicPr>
        <p:blipFill>
          <a:blip r:embed="rId3" cstate="print"/>
          <a:srcRect/>
          <a:stretch>
            <a:fillRect/>
          </a:stretch>
        </p:blipFill>
        <p:spPr bwMode="auto">
          <a:xfrm>
            <a:off x="5715000" y="609600"/>
            <a:ext cx="3315884" cy="44196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7848600" cy="3200876"/>
          </a:xfrm>
          <a:prstGeom prst="rect">
            <a:avLst/>
          </a:prstGeom>
        </p:spPr>
        <p:txBody>
          <a:bodyPr wrap="square">
            <a:spAutoFit/>
          </a:bodyPr>
          <a:lstStyle/>
          <a:p>
            <a:r>
              <a:rPr lang="en-US" sz="2200" b="1" dirty="0" err="1"/>
              <a:t>Periungual</a:t>
            </a:r>
            <a:r>
              <a:rPr lang="en-US" sz="2200" b="1" dirty="0"/>
              <a:t> abnormalities</a:t>
            </a:r>
            <a:r>
              <a:rPr lang="en-US" sz="2200" dirty="0"/>
              <a:t> – </a:t>
            </a:r>
            <a:r>
              <a:rPr lang="en-US" sz="2000" dirty="0"/>
              <a:t>The capillary nail beds in DM may be </a:t>
            </a:r>
            <a:r>
              <a:rPr lang="en-US" sz="2000" dirty="0" err="1"/>
              <a:t>erythematous</a:t>
            </a:r>
            <a:r>
              <a:rPr lang="en-US" sz="2000" dirty="0"/>
              <a:t> and may show vascular changes similar to those observed in other systemic rheumatic diseases. Abnormal capillary nail bed loops may be evident, with alternating areas of dilatation and dropout and with </a:t>
            </a:r>
            <a:r>
              <a:rPr lang="en-US" sz="2000" dirty="0" err="1"/>
              <a:t>periungual</a:t>
            </a:r>
            <a:r>
              <a:rPr lang="en-US" sz="2000" dirty="0"/>
              <a:t> </a:t>
            </a:r>
            <a:r>
              <a:rPr lang="en-US" sz="2000" dirty="0" err="1"/>
              <a:t>erythema</a:t>
            </a:r>
            <a:r>
              <a:rPr lang="en-US" sz="2000" dirty="0"/>
              <a:t>. In addition, </a:t>
            </a:r>
            <a:r>
              <a:rPr lang="en-US" sz="2000" dirty="0" err="1"/>
              <a:t>cuticular</a:t>
            </a:r>
            <a:r>
              <a:rPr lang="en-US" sz="2000" dirty="0"/>
              <a:t> overgrowth, sometimes termed “ragged cuticles,” is characteristic and may be associated with hemorrhagic infarcts within the hypertrophic area. The degree of </a:t>
            </a:r>
            <a:r>
              <a:rPr lang="en-US" sz="2000" dirty="0" err="1"/>
              <a:t>cuticular</a:t>
            </a:r>
            <a:r>
              <a:rPr lang="en-US" sz="2000" dirty="0"/>
              <a:t> involvement is thought to reflect ongoing cutaneous disease activity, representing active </a:t>
            </a:r>
            <a:r>
              <a:rPr lang="en-US" sz="2000" dirty="0" err="1"/>
              <a:t>vasculopathy</a:t>
            </a:r>
            <a:r>
              <a:rPr lang="en-US" sz="2000" dirty="0"/>
              <a:t>.</a:t>
            </a:r>
          </a:p>
        </p:txBody>
      </p:sp>
      <p:pic>
        <p:nvPicPr>
          <p:cNvPr id="136194" name="Picture 2" descr="Image"/>
          <p:cNvPicPr>
            <a:picLocks noChangeAspect="1" noChangeArrowheads="1"/>
          </p:cNvPicPr>
          <p:nvPr/>
        </p:nvPicPr>
        <p:blipFill>
          <a:blip r:embed="rId2" cstate="print"/>
          <a:srcRect/>
          <a:stretch>
            <a:fillRect/>
          </a:stretch>
        </p:blipFill>
        <p:spPr bwMode="auto">
          <a:xfrm>
            <a:off x="2514600" y="4114802"/>
            <a:ext cx="3429000" cy="2568763"/>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995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1371600"/>
          </a:xfrm>
        </p:spPr>
        <p:txBody>
          <a:bodyPr>
            <a:noAutofit/>
          </a:bodyPr>
          <a:lstStyle/>
          <a:p>
            <a:r>
              <a:rPr lang="en-US" sz="2400" b="1" dirty="0" smtClean="0"/>
              <a:t>Muscle Channelopathies:</a:t>
            </a:r>
            <a:br>
              <a:rPr lang="en-US" sz="2400" b="1" dirty="0" smtClean="0"/>
            </a:br>
            <a:r>
              <a:rPr lang="en-US" sz="2400" b="1" dirty="0"/>
              <a:t>Nondystrophic Myotonias and Periodic Paralyses</a:t>
            </a:r>
            <a:br>
              <a:rPr lang="en-US" sz="2400" b="1" dirty="0"/>
            </a:br>
            <a:endParaRPr lang="en-US" sz="2400" b="1" dirty="0"/>
          </a:p>
        </p:txBody>
      </p:sp>
      <p:sp>
        <p:nvSpPr>
          <p:cNvPr id="3" name="Content Placeholder 2"/>
          <p:cNvSpPr>
            <a:spLocks noGrp="1"/>
          </p:cNvSpPr>
          <p:nvPr>
            <p:ph idx="1"/>
          </p:nvPr>
        </p:nvSpPr>
        <p:spPr>
          <a:xfrm>
            <a:off x="838200" y="1752600"/>
            <a:ext cx="7848600" cy="4876800"/>
          </a:xfrm>
        </p:spPr>
        <p:txBody>
          <a:bodyPr>
            <a:normAutofit fontScale="25000" lnSpcReduction="20000"/>
          </a:bodyPr>
          <a:lstStyle/>
          <a:p>
            <a:pPr>
              <a:buNone/>
            </a:pPr>
            <a:r>
              <a:rPr lang="en-US" sz="7200" dirty="0"/>
              <a:t>	The muscle Channelopathies are a group of rare inherited diseases caused by mutations in muscle ion channels (sodium, chloride, potassium, and calcium). Mutations cause an increase or decrease in muscle membrane excitability, leading to a spectrum of related clinical disorders: </a:t>
            </a:r>
          </a:p>
          <a:p>
            <a:pPr>
              <a:buNone/>
            </a:pPr>
            <a:r>
              <a:rPr lang="en-US" sz="7200" dirty="0"/>
              <a:t>	the </a:t>
            </a:r>
            <a:r>
              <a:rPr lang="en-US" sz="7200" dirty="0" err="1"/>
              <a:t>nondystrophic</a:t>
            </a:r>
            <a:r>
              <a:rPr lang="en-US" sz="7200" dirty="0"/>
              <a:t> </a:t>
            </a:r>
            <a:r>
              <a:rPr lang="en-US" sz="7200" dirty="0" err="1"/>
              <a:t>myotonias</a:t>
            </a:r>
            <a:r>
              <a:rPr lang="en-US" sz="7200" dirty="0"/>
              <a:t> are characterized by delayed relaxation after muscle contraction, causing muscle stiffness and pain; </a:t>
            </a:r>
          </a:p>
          <a:p>
            <a:pPr>
              <a:buNone/>
            </a:pPr>
            <a:r>
              <a:rPr lang="en-US" sz="7200" dirty="0"/>
              <a:t>	the periodic paralyses are characterized by episodes of flaccid muscle paralysis</a:t>
            </a:r>
            <a:r>
              <a:rPr lang="en-US" sz="7200" dirty="0" smtClean="0"/>
              <a:t>.</a:t>
            </a:r>
            <a:endParaRPr lang="en-US" sz="7200" dirty="0">
              <a:latin typeface="Calibri" pitchFamily="34" charset="0"/>
              <a:cs typeface="Calibri" pitchFamily="34" charset="0"/>
            </a:endParaRPr>
          </a:p>
          <a:p>
            <a:r>
              <a:rPr lang="en-US" sz="7200" dirty="0">
                <a:latin typeface="Calibri" pitchFamily="34" charset="0"/>
                <a:cs typeface="Calibri" pitchFamily="34" charset="0"/>
              </a:rPr>
              <a:t>Non dystrophic </a:t>
            </a:r>
            <a:r>
              <a:rPr lang="en-US" sz="7200" dirty="0" err="1">
                <a:latin typeface="Calibri" pitchFamily="34" charset="0"/>
                <a:cs typeface="Calibri" pitchFamily="34" charset="0"/>
              </a:rPr>
              <a:t>myotonias</a:t>
            </a:r>
            <a:r>
              <a:rPr lang="en-US" sz="7200" dirty="0">
                <a:latin typeface="Calibri" pitchFamily="34" charset="0"/>
                <a:cs typeface="Calibri" pitchFamily="34" charset="0"/>
              </a:rPr>
              <a:t> </a:t>
            </a:r>
          </a:p>
          <a:p>
            <a:pPr lvl="1"/>
            <a:r>
              <a:rPr lang="en-US" sz="7200" dirty="0">
                <a:latin typeface="Calibri" pitchFamily="34" charset="0"/>
                <a:cs typeface="Calibri" pitchFamily="34" charset="0"/>
              </a:rPr>
              <a:t>Myotonia </a:t>
            </a:r>
            <a:r>
              <a:rPr lang="en-US" sz="7200" dirty="0" err="1">
                <a:latin typeface="Calibri" pitchFamily="34" charset="0"/>
                <a:cs typeface="Calibri" pitchFamily="34" charset="0"/>
              </a:rPr>
              <a:t>congenita</a:t>
            </a:r>
            <a:r>
              <a:rPr lang="en-US" sz="7200" dirty="0">
                <a:latin typeface="Calibri" pitchFamily="34" charset="0"/>
                <a:cs typeface="Calibri" pitchFamily="34" charset="0"/>
              </a:rPr>
              <a:t> (CLCN1)</a:t>
            </a:r>
          </a:p>
          <a:p>
            <a:pPr lvl="1"/>
            <a:r>
              <a:rPr lang="en-US" sz="7200" dirty="0" err="1">
                <a:latin typeface="Calibri" pitchFamily="34" charset="0"/>
                <a:cs typeface="Calibri" pitchFamily="34" charset="0"/>
              </a:rPr>
              <a:t>Paramyotonia</a:t>
            </a:r>
            <a:r>
              <a:rPr lang="en-US" sz="7200" dirty="0">
                <a:latin typeface="Calibri" pitchFamily="34" charset="0"/>
                <a:cs typeface="Calibri" pitchFamily="34" charset="0"/>
              </a:rPr>
              <a:t> </a:t>
            </a:r>
            <a:r>
              <a:rPr lang="en-US" sz="7200" dirty="0" err="1">
                <a:latin typeface="Calibri" pitchFamily="34" charset="0"/>
                <a:cs typeface="Calibri" pitchFamily="34" charset="0"/>
              </a:rPr>
              <a:t>congenita</a:t>
            </a:r>
            <a:r>
              <a:rPr lang="en-US" sz="7200" dirty="0">
                <a:latin typeface="Calibri" pitchFamily="34" charset="0"/>
                <a:cs typeface="Calibri" pitchFamily="34" charset="0"/>
              </a:rPr>
              <a:t> (SCN4A)</a:t>
            </a:r>
          </a:p>
          <a:p>
            <a:pPr lvl="1"/>
            <a:r>
              <a:rPr lang="en-US" sz="7200" dirty="0">
                <a:latin typeface="Calibri" pitchFamily="34" charset="0"/>
                <a:cs typeface="Calibri" pitchFamily="34" charset="0"/>
              </a:rPr>
              <a:t>Sodium channel </a:t>
            </a:r>
            <a:r>
              <a:rPr lang="en-US" sz="7200" dirty="0" err="1">
                <a:latin typeface="Calibri" pitchFamily="34" charset="0"/>
                <a:cs typeface="Calibri" pitchFamily="34" charset="0"/>
              </a:rPr>
              <a:t>myotonias</a:t>
            </a:r>
            <a:r>
              <a:rPr lang="en-US" sz="7200" dirty="0">
                <a:latin typeface="Calibri" pitchFamily="34" charset="0"/>
                <a:cs typeface="Calibri" pitchFamily="34" charset="0"/>
              </a:rPr>
              <a:t> (potassium aggravated </a:t>
            </a:r>
            <a:r>
              <a:rPr lang="en-US" sz="7200" dirty="0" err="1">
                <a:latin typeface="Calibri" pitchFamily="34" charset="0"/>
                <a:cs typeface="Calibri" pitchFamily="34" charset="0"/>
              </a:rPr>
              <a:t>myotonias</a:t>
            </a:r>
            <a:r>
              <a:rPr lang="en-US" sz="7200" dirty="0">
                <a:latin typeface="Calibri" pitchFamily="34" charset="0"/>
                <a:cs typeface="Calibri" pitchFamily="34" charset="0"/>
              </a:rPr>
              <a:t>) (SCN4A)</a:t>
            </a:r>
          </a:p>
          <a:p>
            <a:r>
              <a:rPr lang="en-US" sz="7200" dirty="0">
                <a:latin typeface="Calibri" pitchFamily="34" charset="0"/>
                <a:cs typeface="Calibri" pitchFamily="34" charset="0"/>
              </a:rPr>
              <a:t>Periodic paralyses</a:t>
            </a:r>
          </a:p>
          <a:p>
            <a:pPr lvl="1"/>
            <a:r>
              <a:rPr lang="en-US" sz="7200" b="1" dirty="0">
                <a:latin typeface="Calibri" pitchFamily="34" charset="0"/>
                <a:cs typeface="Calibri" pitchFamily="34" charset="0"/>
              </a:rPr>
              <a:t>Hypokalemic (CACNA1S/ SCN4A)</a:t>
            </a:r>
          </a:p>
          <a:p>
            <a:pPr lvl="1"/>
            <a:r>
              <a:rPr lang="en-US" sz="7200" dirty="0" err="1">
                <a:latin typeface="Calibri" pitchFamily="34" charset="0"/>
                <a:cs typeface="Calibri" pitchFamily="34" charset="0"/>
              </a:rPr>
              <a:t>Hyperkalemic</a:t>
            </a:r>
            <a:r>
              <a:rPr lang="en-US" sz="7200" dirty="0">
                <a:latin typeface="Calibri" pitchFamily="34" charset="0"/>
                <a:cs typeface="Calibri" pitchFamily="34" charset="0"/>
              </a:rPr>
              <a:t> (SCN4A)</a:t>
            </a:r>
          </a:p>
          <a:p>
            <a:pPr lvl="1"/>
            <a:r>
              <a:rPr lang="en-US" sz="7200" dirty="0">
                <a:latin typeface="Calibri" pitchFamily="34" charset="0"/>
                <a:cs typeface="Calibri" pitchFamily="34" charset="0"/>
              </a:rPr>
              <a:t>Anderson </a:t>
            </a:r>
            <a:r>
              <a:rPr lang="en-US" sz="7200" dirty="0" err="1">
                <a:latin typeface="Calibri" pitchFamily="34" charset="0"/>
                <a:cs typeface="Calibri" pitchFamily="34" charset="0"/>
              </a:rPr>
              <a:t>Tawil</a:t>
            </a:r>
            <a:r>
              <a:rPr lang="en-US" sz="7200" dirty="0">
                <a:latin typeface="Calibri" pitchFamily="34" charset="0"/>
                <a:cs typeface="Calibri" pitchFamily="34" charset="0"/>
              </a:rPr>
              <a:t> syndrome (KCNJ2)</a:t>
            </a:r>
          </a:p>
          <a:p>
            <a:pPr lvl="1"/>
            <a:endParaRPr lang="en-US" dirty="0" smtClean="0"/>
          </a:p>
          <a:p>
            <a:pPr marL="457200" lvl="1" indent="0">
              <a:buNone/>
            </a:pPr>
            <a:endParaRPr lang="en-US" dirty="0" smtClean="0"/>
          </a:p>
          <a:p>
            <a:pPr lvl="1"/>
            <a:endParaRPr lang="en-US" dirty="0"/>
          </a:p>
        </p:txBody>
      </p:sp>
    </p:spTree>
    <p:extLst>
      <p:ext uri="{BB962C8B-B14F-4D97-AF65-F5344CB8AC3E}">
        <p14:creationId xmlns:p14="http://schemas.microsoft.com/office/powerpoint/2010/main" val="41341521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features</a:t>
            </a:r>
            <a:endParaRPr lang="en-US" dirty="0"/>
          </a:p>
        </p:txBody>
      </p:sp>
      <p:sp>
        <p:nvSpPr>
          <p:cNvPr id="3" name="Content Placeholder 2"/>
          <p:cNvSpPr>
            <a:spLocks noGrp="1"/>
          </p:cNvSpPr>
          <p:nvPr>
            <p:ph idx="1"/>
          </p:nvPr>
        </p:nvSpPr>
        <p:spPr/>
        <p:txBody>
          <a:bodyPr>
            <a:normAutofit fontScale="85000" lnSpcReduction="20000"/>
          </a:bodyPr>
          <a:lstStyle/>
          <a:p>
            <a:r>
              <a:rPr lang="en-US" sz="2800" dirty="0">
                <a:latin typeface="Calibri" pitchFamily="34" charset="0"/>
                <a:cs typeface="Calibri" pitchFamily="34" charset="0"/>
              </a:rPr>
              <a:t>Flaccid paralysis – mild focal weakness to severe generalized weakness</a:t>
            </a:r>
          </a:p>
          <a:p>
            <a:r>
              <a:rPr lang="en-US" sz="2800" dirty="0">
                <a:latin typeface="Calibri" pitchFamily="34" charset="0"/>
                <a:cs typeface="Calibri" pitchFamily="34" charset="0"/>
              </a:rPr>
              <a:t>Occur anytime of the day; more common in morning</a:t>
            </a:r>
          </a:p>
          <a:p>
            <a:r>
              <a:rPr lang="en-US" sz="2800" dirty="0">
                <a:latin typeface="Calibri" pitchFamily="34" charset="0"/>
                <a:cs typeface="Calibri" pitchFamily="34" charset="0"/>
              </a:rPr>
              <a:t>Absence of </a:t>
            </a:r>
            <a:r>
              <a:rPr lang="en-US" sz="2800" dirty="0" err="1">
                <a:latin typeface="Calibri" pitchFamily="34" charset="0"/>
                <a:cs typeface="Calibri" pitchFamily="34" charset="0"/>
              </a:rPr>
              <a:t>myotonia</a:t>
            </a:r>
            <a:endParaRPr lang="en-US" sz="2800" dirty="0">
              <a:latin typeface="Calibri" pitchFamily="34" charset="0"/>
              <a:cs typeface="Calibri" pitchFamily="34" charset="0"/>
            </a:endParaRPr>
          </a:p>
          <a:p>
            <a:r>
              <a:rPr lang="en-US" sz="2800" dirty="0">
                <a:latin typeface="Calibri" pitchFamily="34" charset="0"/>
                <a:cs typeface="Calibri" pitchFamily="34" charset="0"/>
              </a:rPr>
              <a:t>Proximal &gt; distal weakness; legs &gt; arms</a:t>
            </a:r>
          </a:p>
          <a:p>
            <a:r>
              <a:rPr lang="en-US" sz="2800" dirty="0">
                <a:latin typeface="Calibri" pitchFamily="34" charset="0"/>
                <a:cs typeface="Calibri" pitchFamily="34" charset="0"/>
              </a:rPr>
              <a:t>Sparing of facial, </a:t>
            </a:r>
            <a:r>
              <a:rPr lang="en-US" sz="2800" dirty="0" err="1">
                <a:latin typeface="Calibri" pitchFamily="34" charset="0"/>
                <a:cs typeface="Calibri" pitchFamily="34" charset="0"/>
              </a:rPr>
              <a:t>ventilatory</a:t>
            </a:r>
            <a:r>
              <a:rPr lang="en-US" sz="2800" dirty="0">
                <a:latin typeface="Calibri" pitchFamily="34" charset="0"/>
                <a:cs typeface="Calibri" pitchFamily="34" charset="0"/>
              </a:rPr>
              <a:t> and sphincter muscles</a:t>
            </a:r>
          </a:p>
          <a:p>
            <a:r>
              <a:rPr lang="en-US" sz="2800" dirty="0">
                <a:latin typeface="Calibri" pitchFamily="34" charset="0"/>
                <a:cs typeface="Calibri" pitchFamily="34" charset="0"/>
              </a:rPr>
              <a:t>Lasts several hours to more than a day</a:t>
            </a:r>
          </a:p>
          <a:p>
            <a:endParaRPr lang="en-US" dirty="0"/>
          </a:p>
        </p:txBody>
      </p:sp>
    </p:spTree>
    <p:extLst>
      <p:ext uri="{BB962C8B-B14F-4D97-AF65-F5344CB8AC3E}">
        <p14:creationId xmlns:p14="http://schemas.microsoft.com/office/powerpoint/2010/main" val="857479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52602"/>
            <a:ext cx="8229600" cy="4254691"/>
          </a:xfrm>
        </p:spPr>
        <p:txBody>
          <a:bodyPr>
            <a:normAutofit/>
          </a:bodyPr>
          <a:lstStyle/>
          <a:p>
            <a:r>
              <a:rPr lang="en-US" sz="2800" dirty="0">
                <a:latin typeface="Calibri" pitchFamily="34" charset="0"/>
                <a:cs typeface="Calibri" pitchFamily="34" charset="0"/>
              </a:rPr>
              <a:t>Frequency: highly variable</a:t>
            </a:r>
          </a:p>
          <a:p>
            <a:r>
              <a:rPr lang="en-US" sz="2800" dirty="0">
                <a:latin typeface="Calibri" pitchFamily="34" charset="0"/>
                <a:cs typeface="Calibri" pitchFamily="34" charset="0"/>
              </a:rPr>
              <a:t>Frequency decreases after age 30; may become attack free in 40s and 50s</a:t>
            </a:r>
          </a:p>
          <a:p>
            <a:r>
              <a:rPr lang="en-US" sz="2800" dirty="0">
                <a:latin typeface="Calibri" pitchFamily="34" charset="0"/>
                <a:cs typeface="Calibri" pitchFamily="34" charset="0"/>
              </a:rPr>
              <a:t>Permanent fixed weakness or slowly progressive weakness more common with HypoKPP1</a:t>
            </a:r>
          </a:p>
          <a:p>
            <a:r>
              <a:rPr lang="en-US" sz="2800" dirty="0">
                <a:latin typeface="Calibri" pitchFamily="34" charset="0"/>
                <a:cs typeface="Calibri" pitchFamily="34" charset="0"/>
              </a:rPr>
              <a:t>Attacks may be preceded by sensation of heaviness and or aching in the low back</a:t>
            </a:r>
          </a:p>
        </p:txBody>
      </p:sp>
    </p:spTree>
    <p:extLst>
      <p:ext uri="{BB962C8B-B14F-4D97-AF65-F5344CB8AC3E}">
        <p14:creationId xmlns:p14="http://schemas.microsoft.com/office/powerpoint/2010/main" val="22221443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Precipitating factors</a:t>
            </a:r>
            <a:endParaRPr lang="en-US" dirty="0"/>
          </a:p>
        </p:txBody>
      </p:sp>
      <p:sp>
        <p:nvSpPr>
          <p:cNvPr id="3" name="Content Placeholder 2"/>
          <p:cNvSpPr>
            <a:spLocks noGrp="1"/>
          </p:cNvSpPr>
          <p:nvPr>
            <p:ph idx="1"/>
          </p:nvPr>
        </p:nvSpPr>
        <p:spPr/>
        <p:txBody>
          <a:bodyPr>
            <a:normAutofit fontScale="85000" lnSpcReduction="20000"/>
          </a:bodyPr>
          <a:lstStyle/>
          <a:p>
            <a:r>
              <a:rPr lang="en-US" sz="2800" dirty="0">
                <a:latin typeface="Calibri" pitchFamily="34" charset="0"/>
                <a:cs typeface="Calibri" pitchFamily="34" charset="0"/>
              </a:rPr>
              <a:t>Strenuous physical activity followed by rest or sleep</a:t>
            </a:r>
          </a:p>
          <a:p>
            <a:r>
              <a:rPr lang="en-US" sz="2800" dirty="0">
                <a:latin typeface="Calibri" pitchFamily="34" charset="0"/>
                <a:cs typeface="Calibri" pitchFamily="34" charset="0"/>
              </a:rPr>
              <a:t>High carb diet</a:t>
            </a:r>
          </a:p>
          <a:p>
            <a:r>
              <a:rPr lang="en-US" sz="2800" dirty="0">
                <a:latin typeface="Calibri" pitchFamily="34" charset="0"/>
                <a:cs typeface="Calibri" pitchFamily="34" charset="0"/>
              </a:rPr>
              <a:t>ETOH consumption</a:t>
            </a:r>
          </a:p>
          <a:p>
            <a:r>
              <a:rPr lang="en-US" sz="2800" dirty="0">
                <a:latin typeface="Calibri" pitchFamily="34" charset="0"/>
                <a:cs typeface="Calibri" pitchFamily="34" charset="0"/>
              </a:rPr>
              <a:t>Emotional stress</a:t>
            </a:r>
          </a:p>
          <a:p>
            <a:r>
              <a:rPr lang="en-US" sz="2800" dirty="0">
                <a:latin typeface="Calibri" pitchFamily="34" charset="0"/>
                <a:cs typeface="Calibri" pitchFamily="34" charset="0"/>
              </a:rPr>
              <a:t>Concurrent viral illness</a:t>
            </a:r>
          </a:p>
          <a:p>
            <a:r>
              <a:rPr lang="en-US" sz="2800" dirty="0">
                <a:latin typeface="Calibri" pitchFamily="34" charset="0"/>
                <a:cs typeface="Calibri" pitchFamily="34" charset="0"/>
              </a:rPr>
              <a:t>Lack of sleep</a:t>
            </a:r>
          </a:p>
          <a:p>
            <a:r>
              <a:rPr lang="en-US" sz="2800" dirty="0">
                <a:latin typeface="Calibri" pitchFamily="34" charset="0"/>
                <a:cs typeface="Calibri" pitchFamily="34" charset="0"/>
              </a:rPr>
              <a:t>Medications like beta agonists, corticosteroids, and insulin</a:t>
            </a:r>
          </a:p>
        </p:txBody>
      </p:sp>
    </p:spTree>
    <p:extLst>
      <p:ext uri="{BB962C8B-B14F-4D97-AF65-F5344CB8AC3E}">
        <p14:creationId xmlns:p14="http://schemas.microsoft.com/office/powerpoint/2010/main" val="34931220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Diagnostic studies</a:t>
            </a:r>
          </a:p>
        </p:txBody>
      </p:sp>
      <p:sp>
        <p:nvSpPr>
          <p:cNvPr id="3" name="Content Placeholder 2"/>
          <p:cNvSpPr>
            <a:spLocks noGrp="1"/>
          </p:cNvSpPr>
          <p:nvPr>
            <p:ph idx="1"/>
          </p:nvPr>
        </p:nvSpPr>
        <p:spPr>
          <a:xfrm>
            <a:off x="457200" y="1295400"/>
            <a:ext cx="8229600" cy="5029200"/>
          </a:xfrm>
        </p:spPr>
        <p:txBody>
          <a:bodyPr>
            <a:noAutofit/>
          </a:bodyPr>
          <a:lstStyle/>
          <a:p>
            <a:r>
              <a:rPr lang="en-US" sz="2800" dirty="0">
                <a:latin typeface="Calibri" pitchFamily="34" charset="0"/>
                <a:cs typeface="Calibri" pitchFamily="34" charset="0"/>
              </a:rPr>
              <a:t>Serum K &lt; 3.0mEq/L </a:t>
            </a:r>
          </a:p>
          <a:p>
            <a:r>
              <a:rPr lang="en-US" sz="2800" dirty="0">
                <a:latin typeface="Calibri" pitchFamily="34" charset="0"/>
                <a:cs typeface="Calibri" pitchFamily="34" charset="0"/>
              </a:rPr>
              <a:t>Serum CK level elevated </a:t>
            </a:r>
          </a:p>
          <a:p>
            <a:r>
              <a:rPr lang="en-US" sz="2800" dirty="0">
                <a:latin typeface="Calibri" pitchFamily="34" charset="0"/>
                <a:cs typeface="Calibri" pitchFamily="34" charset="0"/>
              </a:rPr>
              <a:t>EKG changes – U waves, flattening of T waves</a:t>
            </a:r>
          </a:p>
          <a:p>
            <a:r>
              <a:rPr lang="en-US" sz="2800" dirty="0">
                <a:latin typeface="Calibri" pitchFamily="34" charset="0"/>
                <a:cs typeface="Calibri" pitchFamily="34" charset="0"/>
              </a:rPr>
              <a:t>Provocative testing - Intravenous glucose load/ insulin </a:t>
            </a:r>
          </a:p>
          <a:p>
            <a:r>
              <a:rPr lang="en-US" sz="2800" dirty="0">
                <a:latin typeface="Calibri" pitchFamily="34" charset="0"/>
                <a:cs typeface="Calibri" pitchFamily="34" charset="0"/>
              </a:rPr>
              <a:t>Electrophysiology</a:t>
            </a:r>
          </a:p>
          <a:p>
            <a:pPr lvl="1"/>
            <a:r>
              <a:rPr lang="en-US" sz="2400" dirty="0">
                <a:latin typeface="Calibri" pitchFamily="34" charset="0"/>
                <a:cs typeface="Calibri" pitchFamily="34" charset="0"/>
              </a:rPr>
              <a:t>Sensory and motor NCS normal between attacks</a:t>
            </a:r>
          </a:p>
          <a:p>
            <a:pPr lvl="1"/>
            <a:r>
              <a:rPr lang="en-US" sz="2400" dirty="0">
                <a:latin typeface="Calibri" pitchFamily="34" charset="0"/>
                <a:cs typeface="Calibri" pitchFamily="34" charset="0"/>
              </a:rPr>
              <a:t>During attacks – small CMAP. Reduced </a:t>
            </a:r>
            <a:r>
              <a:rPr lang="en-US" sz="2400" dirty="0" err="1">
                <a:latin typeface="Calibri" pitchFamily="34" charset="0"/>
                <a:cs typeface="Calibri" pitchFamily="34" charset="0"/>
              </a:rPr>
              <a:t>insertional</a:t>
            </a:r>
            <a:r>
              <a:rPr lang="en-US" sz="2400" dirty="0">
                <a:latin typeface="Calibri" pitchFamily="34" charset="0"/>
                <a:cs typeface="Calibri" pitchFamily="34" charset="0"/>
              </a:rPr>
              <a:t> activity, fibs and positive sharp waves</a:t>
            </a:r>
          </a:p>
          <a:p>
            <a:pPr lvl="1"/>
            <a:r>
              <a:rPr lang="en-US" sz="2400" dirty="0">
                <a:latin typeface="Calibri" pitchFamily="34" charset="0"/>
                <a:cs typeface="Calibri" pitchFamily="34" charset="0"/>
              </a:rPr>
              <a:t>No </a:t>
            </a:r>
            <a:r>
              <a:rPr lang="en-US" sz="2400" dirty="0" err="1">
                <a:latin typeface="Calibri" pitchFamily="34" charset="0"/>
                <a:cs typeface="Calibri" pitchFamily="34" charset="0"/>
              </a:rPr>
              <a:t>myotonia</a:t>
            </a:r>
            <a:r>
              <a:rPr lang="en-US" sz="2400" dirty="0">
                <a:latin typeface="Calibri" pitchFamily="34" charset="0"/>
                <a:cs typeface="Calibri" pitchFamily="34" charset="0"/>
              </a:rPr>
              <a:t> on EMG</a:t>
            </a:r>
          </a:p>
          <a:p>
            <a:pPr lvl="1"/>
            <a:r>
              <a:rPr lang="en-US" sz="2400" dirty="0">
                <a:latin typeface="Calibri" pitchFamily="34" charset="0"/>
                <a:cs typeface="Calibri" pitchFamily="34" charset="0"/>
              </a:rPr>
              <a:t>Short/ long exercise test</a:t>
            </a:r>
          </a:p>
        </p:txBody>
      </p:sp>
    </p:spTree>
    <p:extLst>
      <p:ext uri="{BB962C8B-B14F-4D97-AF65-F5344CB8AC3E}">
        <p14:creationId xmlns:p14="http://schemas.microsoft.com/office/powerpoint/2010/main" val="900001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ure_11_13_l"/>
          <p:cNvPicPr>
            <a:picLocks noChangeAspect="1" noChangeArrowheads="1"/>
          </p:cNvPicPr>
          <p:nvPr/>
        </p:nvPicPr>
        <p:blipFill>
          <a:blip r:embed="rId3" cstate="print"/>
          <a:srcRect/>
          <a:stretch>
            <a:fillRect/>
          </a:stretch>
        </p:blipFill>
        <p:spPr bwMode="auto">
          <a:xfrm>
            <a:off x="609600" y="1143000"/>
            <a:ext cx="8001000" cy="5562600"/>
          </a:xfrm>
          <a:prstGeom prst="rect">
            <a:avLst/>
          </a:prstGeom>
          <a:noFill/>
          <a:ln w="9525">
            <a:noFill/>
            <a:miter lim="800000"/>
            <a:headEnd/>
            <a:tailEnd/>
          </a:ln>
        </p:spPr>
      </p:pic>
      <p:sp>
        <p:nvSpPr>
          <p:cNvPr id="14340" name="Rectangle 4"/>
          <p:cNvSpPr>
            <a:spLocks noGrp="1" noChangeArrowheads="1"/>
          </p:cNvSpPr>
          <p:nvPr>
            <p:ph type="title"/>
          </p:nvPr>
        </p:nvSpPr>
        <p:spPr>
          <a:xfrm>
            <a:off x="457200" y="274638"/>
            <a:ext cx="8229600" cy="563562"/>
          </a:xfrm>
        </p:spPr>
        <p:txBody>
          <a:bodyPr>
            <a:normAutofit fontScale="90000"/>
          </a:bodyPr>
          <a:lstStyle/>
          <a:p>
            <a:pPr eaLnBrk="1" hangingPunct="1"/>
            <a:r>
              <a:rPr lang="en-US" sz="4000" b="1" u="sng" dirty="0"/>
              <a:t>Muscle contraction: Cell events</a:t>
            </a:r>
          </a:p>
        </p:txBody>
      </p:sp>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normAutofit fontScale="92500" lnSpcReduction="20000"/>
          </a:bodyPr>
          <a:lstStyle/>
          <a:p>
            <a:r>
              <a:rPr lang="en-US" sz="2800" dirty="0">
                <a:latin typeface="Calibri" pitchFamily="34" charset="0"/>
                <a:cs typeface="Calibri" pitchFamily="34" charset="0"/>
              </a:rPr>
              <a:t>Reducing exposure to known triggers</a:t>
            </a:r>
          </a:p>
          <a:p>
            <a:r>
              <a:rPr lang="en-US" sz="2800" dirty="0">
                <a:latin typeface="Calibri" pitchFamily="34" charset="0"/>
                <a:cs typeface="Calibri" pitchFamily="34" charset="0"/>
              </a:rPr>
              <a:t>Acute treatment – replacement of K</a:t>
            </a:r>
          </a:p>
          <a:p>
            <a:r>
              <a:rPr lang="en-US" sz="2800" dirty="0">
                <a:latin typeface="Calibri" pitchFamily="34" charset="0"/>
                <a:cs typeface="Calibri" pitchFamily="34" charset="0"/>
              </a:rPr>
              <a:t>Acetazolamide – prevent attack recurrence and severity </a:t>
            </a:r>
          </a:p>
          <a:p>
            <a:pPr lvl="1"/>
            <a:r>
              <a:rPr lang="en-US" sz="2800" dirty="0">
                <a:latin typeface="Calibri" pitchFamily="34" charset="0"/>
                <a:cs typeface="Calibri" pitchFamily="34" charset="0"/>
              </a:rPr>
              <a:t>Acetazolamide may </a:t>
            </a:r>
            <a:r>
              <a:rPr lang="en-US" sz="2800" dirty="0" err="1">
                <a:latin typeface="Calibri" pitchFamily="34" charset="0"/>
                <a:cs typeface="Calibri" pitchFamily="34" charset="0"/>
              </a:rPr>
              <a:t>ppt</a:t>
            </a:r>
            <a:r>
              <a:rPr lang="en-US" sz="2800" dirty="0">
                <a:latin typeface="Calibri" pitchFamily="34" charset="0"/>
                <a:cs typeface="Calibri" pitchFamily="34" charset="0"/>
              </a:rPr>
              <a:t> weakness in HypoKPP2</a:t>
            </a:r>
          </a:p>
          <a:p>
            <a:r>
              <a:rPr lang="en-US" sz="2800" dirty="0" err="1">
                <a:latin typeface="Calibri" pitchFamily="34" charset="0"/>
                <a:cs typeface="Calibri" pitchFamily="34" charset="0"/>
              </a:rPr>
              <a:t>Dichlorphenamide</a:t>
            </a:r>
            <a:r>
              <a:rPr lang="en-US" sz="2800" dirty="0">
                <a:latin typeface="Calibri" pitchFamily="34" charset="0"/>
                <a:cs typeface="Calibri" pitchFamily="34" charset="0"/>
              </a:rPr>
              <a:t> – no longer available</a:t>
            </a:r>
          </a:p>
          <a:p>
            <a:r>
              <a:rPr lang="en-US" sz="2800" dirty="0">
                <a:latin typeface="Calibri" pitchFamily="34" charset="0"/>
                <a:cs typeface="Calibri" pitchFamily="34" charset="0"/>
              </a:rPr>
              <a:t>Triamterene and spironolactone</a:t>
            </a:r>
          </a:p>
          <a:p>
            <a:pPr lvl="1"/>
            <a:endParaRPr lang="en-US" dirty="0"/>
          </a:p>
        </p:txBody>
      </p:sp>
    </p:spTree>
    <p:extLst>
      <p:ext uri="{BB962C8B-B14F-4D97-AF65-F5344CB8AC3E}">
        <p14:creationId xmlns:p14="http://schemas.microsoft.com/office/powerpoint/2010/main" val="21357533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0" y="2"/>
            <a:ext cx="9144000" cy="68702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457200" y="609600"/>
            <a:ext cx="8229600" cy="914400"/>
          </a:xfrm>
        </p:spPr>
        <p:txBody>
          <a:bodyPr>
            <a:normAutofit/>
          </a:bodyPr>
          <a:lstStyle/>
          <a:p>
            <a:pPr algn="l" eaLnBrk="1" hangingPunct="1"/>
            <a:r>
              <a:rPr lang="en-US" sz="4000" b="1" u="sng" dirty="0"/>
              <a:t>Synaptic events</a:t>
            </a:r>
          </a:p>
        </p:txBody>
      </p:sp>
      <p:sp>
        <p:nvSpPr>
          <p:cNvPr id="15363" name="Rectangle 5"/>
          <p:cNvSpPr>
            <a:spLocks noGrp="1" noChangeArrowheads="1"/>
          </p:cNvSpPr>
          <p:nvPr>
            <p:ph sz="quarter" idx="4"/>
          </p:nvPr>
        </p:nvSpPr>
        <p:spPr>
          <a:xfrm>
            <a:off x="228600" y="1066800"/>
            <a:ext cx="8763000" cy="5410200"/>
          </a:xfrm>
        </p:spPr>
        <p:txBody>
          <a:bodyPr>
            <a:noAutofit/>
          </a:bodyPr>
          <a:lstStyle/>
          <a:p>
            <a:pPr eaLnBrk="1" hangingPunct="1">
              <a:lnSpc>
                <a:spcPct val="80000"/>
              </a:lnSpc>
            </a:pPr>
            <a:r>
              <a:rPr lang="en-US" b="1" dirty="0"/>
              <a:t>The AP reaches the </a:t>
            </a:r>
            <a:r>
              <a:rPr lang="en-US" b="1" dirty="0" smtClean="0"/>
              <a:t> axonal </a:t>
            </a:r>
            <a:r>
              <a:rPr lang="en-US" b="1" dirty="0"/>
              <a:t>bulb</a:t>
            </a:r>
          </a:p>
          <a:p>
            <a:pPr eaLnBrk="1" hangingPunct="1">
              <a:lnSpc>
                <a:spcPct val="80000"/>
              </a:lnSpc>
            </a:pPr>
            <a:r>
              <a:rPr lang="en-US" b="1" dirty="0"/>
              <a:t>Voltage-gated calcium </a:t>
            </a:r>
          </a:p>
          <a:p>
            <a:pPr eaLnBrk="1" hangingPunct="1">
              <a:lnSpc>
                <a:spcPct val="80000"/>
              </a:lnSpc>
              <a:buNone/>
            </a:pPr>
            <a:r>
              <a:rPr lang="en-US" b="1" dirty="0"/>
              <a:t>	channels open</a:t>
            </a:r>
          </a:p>
          <a:p>
            <a:pPr eaLnBrk="1" hangingPunct="1">
              <a:lnSpc>
                <a:spcPct val="80000"/>
              </a:lnSpc>
            </a:pPr>
            <a:r>
              <a:rPr lang="en-US" b="1" dirty="0"/>
              <a:t>The influx of calcium in </a:t>
            </a:r>
            <a:r>
              <a:rPr lang="en-US" b="1" dirty="0" smtClean="0"/>
              <a:t>the bulb </a:t>
            </a:r>
          </a:p>
          <a:p>
            <a:pPr marL="0" indent="0" eaLnBrk="1" hangingPunct="1">
              <a:lnSpc>
                <a:spcPct val="80000"/>
              </a:lnSpc>
              <a:buNone/>
            </a:pPr>
            <a:r>
              <a:rPr lang="en-US" b="1" dirty="0"/>
              <a:t>	</a:t>
            </a:r>
            <a:r>
              <a:rPr lang="en-US" b="1" dirty="0" smtClean="0"/>
              <a:t>activates enzymes </a:t>
            </a:r>
            <a:r>
              <a:rPr lang="en-US" b="1" dirty="0">
                <a:sym typeface="Wingdings" pitchFamily="2" charset="2"/>
              </a:rPr>
              <a:t>the vesicles </a:t>
            </a:r>
          </a:p>
          <a:p>
            <a:pPr eaLnBrk="1" hangingPunct="1">
              <a:lnSpc>
                <a:spcPct val="80000"/>
              </a:lnSpc>
              <a:buNone/>
            </a:pPr>
            <a:r>
              <a:rPr lang="en-US" b="1" dirty="0">
                <a:sym typeface="Wingdings" pitchFamily="2" charset="2"/>
              </a:rPr>
              <a:t>	containing the </a:t>
            </a:r>
            <a:r>
              <a:rPr lang="en-US" b="1" dirty="0" smtClean="0">
                <a:sym typeface="Wingdings" pitchFamily="2" charset="2"/>
              </a:rPr>
              <a:t>neurotransmitter </a:t>
            </a:r>
            <a:endParaRPr lang="en-US" b="1" dirty="0">
              <a:sym typeface="Wingdings" pitchFamily="2" charset="2"/>
            </a:endParaRPr>
          </a:p>
          <a:p>
            <a:pPr eaLnBrk="1" hangingPunct="1">
              <a:lnSpc>
                <a:spcPct val="80000"/>
              </a:lnSpc>
              <a:buNone/>
            </a:pPr>
            <a:r>
              <a:rPr lang="en-US" b="1" dirty="0">
                <a:sym typeface="Wingdings" pitchFamily="2" charset="2"/>
              </a:rPr>
              <a:t>	molecule dock and </a:t>
            </a:r>
            <a:r>
              <a:rPr lang="en-US" b="1" dirty="0" smtClean="0">
                <a:sym typeface="Wingdings" pitchFamily="2" charset="2"/>
              </a:rPr>
              <a:t>release </a:t>
            </a:r>
            <a:r>
              <a:rPr lang="en-US" b="1" dirty="0">
                <a:sym typeface="Wingdings" pitchFamily="2" charset="2"/>
              </a:rPr>
              <a:t>the </a:t>
            </a:r>
          </a:p>
          <a:p>
            <a:pPr eaLnBrk="1" hangingPunct="1">
              <a:lnSpc>
                <a:spcPct val="80000"/>
              </a:lnSpc>
              <a:buNone/>
            </a:pPr>
            <a:r>
              <a:rPr lang="en-US" b="1" dirty="0">
                <a:sym typeface="Wingdings" pitchFamily="2" charset="2"/>
              </a:rPr>
              <a:t>	neurotransmitter in the synapse</a:t>
            </a:r>
          </a:p>
          <a:p>
            <a:pPr eaLnBrk="1" hangingPunct="1">
              <a:lnSpc>
                <a:spcPct val="80000"/>
              </a:lnSpc>
            </a:pPr>
            <a:r>
              <a:rPr lang="en-US" b="1" dirty="0"/>
              <a:t>The neurotransmitter for skeletal muscles is always acetylcholine</a:t>
            </a:r>
          </a:p>
          <a:p>
            <a:pPr eaLnBrk="1" hangingPunct="1">
              <a:lnSpc>
                <a:spcPct val="80000"/>
              </a:lnSpc>
            </a:pPr>
            <a:r>
              <a:rPr lang="en-US" b="1" dirty="0"/>
              <a:t>The receptors on the muscle fiber are cholinergic receptors</a:t>
            </a:r>
          </a:p>
          <a:p>
            <a:pPr eaLnBrk="1" hangingPunct="1">
              <a:lnSpc>
                <a:spcPct val="80000"/>
              </a:lnSpc>
            </a:pPr>
            <a:r>
              <a:rPr lang="en-US" b="1" dirty="0"/>
              <a:t>These receptors are nicotinic (fast) acting receptors</a:t>
            </a:r>
          </a:p>
        </p:txBody>
      </p:sp>
      <p:pic>
        <p:nvPicPr>
          <p:cNvPr id="6" name="Picture 3" descr="C:\Users\KUKAS\Music\chemical_synapse1355159626230.jpg"/>
          <p:cNvPicPr>
            <a:picLocks noChangeAspect="1" noChangeArrowheads="1"/>
          </p:cNvPicPr>
          <p:nvPr/>
        </p:nvPicPr>
        <p:blipFill>
          <a:blip r:embed="rId2" cstate="print"/>
          <a:srcRect/>
          <a:stretch>
            <a:fillRect/>
          </a:stretch>
        </p:blipFill>
        <p:spPr bwMode="auto">
          <a:xfrm>
            <a:off x="4849698" y="838200"/>
            <a:ext cx="4152900" cy="387636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C:\Users\KUKAS\Music\chemical_synapse135515962623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8991600" cy="762000"/>
          </a:xfrm>
        </p:spPr>
        <p:txBody>
          <a:bodyPr>
            <a:noAutofit/>
          </a:bodyPr>
          <a:lstStyle/>
          <a:p>
            <a:pPr algn="ctr" eaLnBrk="1" hangingPunct="1"/>
            <a:r>
              <a:rPr lang="en-US" sz="2400" b="1" dirty="0">
                <a:solidFill>
                  <a:srgbClr val="FF6600"/>
                </a:solidFill>
              </a:rPr>
              <a:t>The Mechanism of Force Generation in Muscle </a:t>
            </a:r>
          </a:p>
        </p:txBody>
      </p:sp>
      <p:pic>
        <p:nvPicPr>
          <p:cNvPr id="16387" name="Picture 4" descr="figure_12_08_l"/>
          <p:cNvPicPr>
            <a:picLocks noGrp="1" noChangeAspect="1" noChangeArrowheads="1"/>
          </p:cNvPicPr>
          <p:nvPr>
            <p:ph idx="1"/>
          </p:nvPr>
        </p:nvPicPr>
        <p:blipFill>
          <a:blip r:embed="rId2" cstate="print"/>
          <a:srcRect/>
          <a:stretch>
            <a:fillRect/>
          </a:stretch>
        </p:blipFill>
        <p:spPr>
          <a:xfrm>
            <a:off x="190500" y="609600"/>
            <a:ext cx="8840216" cy="59436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ure_12_07_l"/>
          <p:cNvPicPr>
            <a:picLocks noChangeAspect="1" noChangeArrowheads="1"/>
          </p:cNvPicPr>
          <p:nvPr/>
        </p:nvPicPr>
        <p:blipFill>
          <a:blip r:embed="rId3" cstate="print"/>
          <a:srcRect/>
          <a:stretch>
            <a:fillRect/>
          </a:stretch>
        </p:blipFill>
        <p:spPr bwMode="auto">
          <a:xfrm>
            <a:off x="533402" y="228602"/>
            <a:ext cx="8086725" cy="6399213"/>
          </a:xfrm>
          <a:prstGeom prst="rect">
            <a:avLst/>
          </a:prstGeom>
          <a:noFill/>
          <a:ln w="9525">
            <a:noFill/>
            <a:miter lim="800000"/>
            <a:headEnd/>
            <a:tailEnd/>
          </a:ln>
        </p:spPr>
      </p:pic>
      <p:sp>
        <p:nvSpPr>
          <p:cNvPr id="17411" name="Text Box 3"/>
          <p:cNvSpPr txBox="1">
            <a:spLocks noChangeArrowheads="1"/>
          </p:cNvSpPr>
          <p:nvPr/>
        </p:nvSpPr>
        <p:spPr bwMode="auto">
          <a:xfrm>
            <a:off x="6553200" y="6507165"/>
            <a:ext cx="2514600" cy="274637"/>
          </a:xfrm>
          <a:prstGeom prst="rect">
            <a:avLst/>
          </a:prstGeom>
          <a:noFill/>
          <a:ln w="9525">
            <a:noFill/>
            <a:miter lim="800000"/>
            <a:headEnd/>
            <a:tailEnd/>
          </a:ln>
        </p:spPr>
        <p:txBody>
          <a:bodyPr>
            <a:spAutoFit/>
          </a:bodyPr>
          <a:lstStyle/>
          <a:p>
            <a:pPr algn="r" eaLnBrk="0" hangingPunct="0"/>
            <a:r>
              <a:rPr lang="en-US" sz="1200">
                <a:ea typeface="ヒラギノ角ゴ Pro W3" pitchFamily="1" charset="-128"/>
              </a:rPr>
              <a:t>Figure 12.7</a:t>
            </a: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487362"/>
          </a:xfrm>
        </p:spPr>
        <p:txBody>
          <a:bodyPr>
            <a:normAutofit fontScale="90000"/>
          </a:bodyPr>
          <a:lstStyle/>
          <a:p>
            <a:pPr algn="l" eaLnBrk="1" hangingPunct="1"/>
            <a:r>
              <a:rPr lang="en-US" sz="4000"/>
              <a:t>Muscle relaxation</a:t>
            </a:r>
          </a:p>
        </p:txBody>
      </p:sp>
      <p:pic>
        <p:nvPicPr>
          <p:cNvPr id="19460" name="Picture 8" descr="figure_12_06_l"/>
          <p:cNvPicPr>
            <a:picLocks noGrp="1" noChangeAspect="1" noChangeArrowheads="1"/>
          </p:cNvPicPr>
          <p:nvPr>
            <p:ph sz="half" idx="13"/>
          </p:nvPr>
        </p:nvPicPr>
        <p:blipFill>
          <a:blip r:embed="rId2" cstate="print"/>
          <a:srcRect/>
          <a:stretch>
            <a:fillRect/>
          </a:stretch>
        </p:blipFill>
        <p:spPr>
          <a:xfrm>
            <a:off x="5029200" y="838200"/>
            <a:ext cx="3878823" cy="5715000"/>
          </a:xfrm>
          <a:noFill/>
        </p:spPr>
      </p:pic>
      <p:sp>
        <p:nvSpPr>
          <p:cNvPr id="19459" name="Rectangle 4"/>
          <p:cNvSpPr>
            <a:spLocks noGrp="1" noChangeArrowheads="1"/>
          </p:cNvSpPr>
          <p:nvPr>
            <p:ph sz="quarter" idx="4"/>
          </p:nvPr>
        </p:nvSpPr>
        <p:spPr>
          <a:xfrm>
            <a:off x="457200" y="914400"/>
            <a:ext cx="4038600" cy="5562600"/>
          </a:xfrm>
        </p:spPr>
        <p:txBody>
          <a:bodyPr>
            <a:normAutofit lnSpcReduction="10000"/>
          </a:bodyPr>
          <a:lstStyle/>
          <a:p>
            <a:pPr eaLnBrk="1" hangingPunct="1">
              <a:lnSpc>
                <a:spcPct val="90000"/>
              </a:lnSpc>
            </a:pPr>
            <a:r>
              <a:rPr lang="en-US" sz="2000" dirty="0"/>
              <a:t>Ach is removed from the receptors by </a:t>
            </a:r>
            <a:r>
              <a:rPr lang="en-US" sz="2000" dirty="0" err="1"/>
              <a:t>acetylcholinesterase</a:t>
            </a:r>
            <a:endParaRPr lang="en-US" sz="2000" dirty="0"/>
          </a:p>
          <a:p>
            <a:pPr eaLnBrk="1" hangingPunct="1">
              <a:lnSpc>
                <a:spcPct val="90000"/>
              </a:lnSpc>
            </a:pPr>
            <a:r>
              <a:rPr lang="en-US" sz="2000" dirty="0" err="1"/>
              <a:t>Ligand</a:t>
            </a:r>
            <a:r>
              <a:rPr lang="en-US" sz="2000" dirty="0"/>
              <a:t>-gated </a:t>
            </a:r>
            <a:r>
              <a:rPr lang="en-US" sz="2000" dirty="0" err="1"/>
              <a:t>Na+channels</a:t>
            </a:r>
            <a:r>
              <a:rPr lang="en-US" sz="2000" dirty="0"/>
              <a:t> close</a:t>
            </a:r>
          </a:p>
          <a:p>
            <a:pPr eaLnBrk="1" hangingPunct="1">
              <a:lnSpc>
                <a:spcPct val="90000"/>
              </a:lnSpc>
            </a:pPr>
            <a:r>
              <a:rPr lang="en-US" sz="2000" dirty="0"/>
              <a:t>Na/K pumps reestablish the RMP</a:t>
            </a:r>
          </a:p>
          <a:p>
            <a:pPr eaLnBrk="1" hangingPunct="1">
              <a:lnSpc>
                <a:spcPct val="90000"/>
              </a:lnSpc>
            </a:pPr>
            <a:r>
              <a:rPr lang="en-US" sz="2000" dirty="0"/>
              <a:t>Ca++ ions leave </a:t>
            </a:r>
            <a:r>
              <a:rPr lang="en-US" sz="2000" dirty="0" err="1"/>
              <a:t>troponin</a:t>
            </a:r>
            <a:r>
              <a:rPr lang="en-US" sz="2000" dirty="0"/>
              <a:t> and are brought back into the </a:t>
            </a:r>
            <a:r>
              <a:rPr lang="en-US" sz="2000" dirty="0" err="1"/>
              <a:t>cisternae</a:t>
            </a:r>
            <a:r>
              <a:rPr lang="en-US" sz="2000" dirty="0"/>
              <a:t> (this process needs energy)</a:t>
            </a:r>
          </a:p>
          <a:p>
            <a:pPr eaLnBrk="1" hangingPunct="1">
              <a:lnSpc>
                <a:spcPct val="90000"/>
              </a:lnSpc>
            </a:pPr>
            <a:r>
              <a:rPr lang="en-US" sz="2000" dirty="0" err="1"/>
              <a:t>Tropomyosin</a:t>
            </a:r>
            <a:r>
              <a:rPr lang="en-US" sz="2000" dirty="0"/>
              <a:t> moves back over the </a:t>
            </a:r>
            <a:r>
              <a:rPr lang="en-US" sz="2000" dirty="0" err="1"/>
              <a:t>actin</a:t>
            </a:r>
            <a:r>
              <a:rPr lang="en-US" sz="2000" dirty="0"/>
              <a:t> active site</a:t>
            </a:r>
          </a:p>
          <a:p>
            <a:pPr eaLnBrk="1" hangingPunct="1">
              <a:lnSpc>
                <a:spcPct val="90000"/>
              </a:lnSpc>
            </a:pPr>
            <a:r>
              <a:rPr lang="en-US" sz="2000" dirty="0"/>
              <a:t>The myosin heads release their binding to </a:t>
            </a:r>
            <a:r>
              <a:rPr lang="en-US" sz="2000" dirty="0" err="1"/>
              <a:t>actin</a:t>
            </a:r>
            <a:endParaRPr lang="en-US" sz="2000" dirty="0"/>
          </a:p>
          <a:p>
            <a:pPr eaLnBrk="1" hangingPunct="1">
              <a:lnSpc>
                <a:spcPct val="90000"/>
              </a:lnSpc>
            </a:pPr>
            <a:r>
              <a:rPr lang="en-US" sz="2000" dirty="0"/>
              <a:t>The filaments passively move back into resting position</a:t>
            </a:r>
          </a:p>
          <a:p>
            <a:pPr eaLnBrk="1" hangingPunct="1">
              <a:lnSpc>
                <a:spcPct val="90000"/>
              </a:lnSpc>
              <a:buFontTx/>
              <a:buNone/>
            </a:pP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828800"/>
            <a:ext cx="6477000" cy="3539430"/>
          </a:xfrm>
          <a:prstGeom prst="rect">
            <a:avLst/>
          </a:prstGeom>
        </p:spPr>
        <p:txBody>
          <a:bodyPr wrap="square">
            <a:spAutoFit/>
          </a:bodyPr>
          <a:lstStyle/>
          <a:p>
            <a:r>
              <a:rPr lang="en-US" sz="2800" dirty="0"/>
              <a:t>Myopathies are disorders in which there is a primary functional or structural impairment of skeletal</a:t>
            </a:r>
          </a:p>
          <a:p>
            <a:r>
              <a:rPr lang="en-US" sz="2800" dirty="0"/>
              <a:t>muscle. </a:t>
            </a:r>
          </a:p>
          <a:p>
            <a:endParaRPr lang="en-US" sz="2800" dirty="0"/>
          </a:p>
          <a:p>
            <a:r>
              <a:rPr lang="en-US" sz="2800" dirty="0"/>
              <a:t>The myopathies are subdivided into</a:t>
            </a:r>
          </a:p>
          <a:p>
            <a:r>
              <a:rPr lang="en-US" sz="2800" dirty="0"/>
              <a:t>acquired and hereditary disorders</a:t>
            </a:r>
          </a:p>
          <a:p>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772400" cy="6063198"/>
          </a:xfrm>
          <a:prstGeom prst="rect">
            <a:avLst/>
          </a:prstGeom>
        </p:spPr>
        <p:txBody>
          <a:bodyPr wrap="square">
            <a:spAutoFit/>
          </a:bodyPr>
          <a:lstStyle/>
          <a:p>
            <a:endParaRPr lang="en-US" dirty="0"/>
          </a:p>
          <a:p>
            <a:r>
              <a:rPr lang="en-US" sz="3200" b="1" u="sng" dirty="0"/>
              <a:t>Classification of myopathies</a:t>
            </a:r>
          </a:p>
          <a:p>
            <a:endParaRPr lang="en-US" sz="2400" dirty="0"/>
          </a:p>
          <a:p>
            <a:r>
              <a:rPr lang="en-US" sz="2400" dirty="0"/>
              <a:t>Acquired</a:t>
            </a:r>
          </a:p>
          <a:p>
            <a:r>
              <a:rPr lang="en-US" sz="2200" dirty="0"/>
              <a:t>	Drug-induced myopathies</a:t>
            </a:r>
          </a:p>
          <a:p>
            <a:r>
              <a:rPr lang="en-US" sz="2200" dirty="0"/>
              <a:t>	Endocrine myopathies</a:t>
            </a:r>
          </a:p>
          <a:p>
            <a:r>
              <a:rPr lang="en-US" sz="2200" dirty="0"/>
              <a:t>	Inflammatory/immune myopathies</a:t>
            </a:r>
          </a:p>
          <a:p>
            <a:r>
              <a:rPr lang="en-US" sz="2200" dirty="0"/>
              <a:t>	Myopathies associated with other systemic illness</a:t>
            </a:r>
          </a:p>
          <a:p>
            <a:r>
              <a:rPr lang="en-US" sz="2200" dirty="0"/>
              <a:t>	Toxic myopathies</a:t>
            </a:r>
          </a:p>
          <a:p>
            <a:endParaRPr lang="en-US" sz="2400" dirty="0"/>
          </a:p>
          <a:p>
            <a:r>
              <a:rPr lang="en-US" sz="2400" dirty="0"/>
              <a:t>Hereditary</a:t>
            </a:r>
          </a:p>
          <a:p>
            <a:r>
              <a:rPr lang="en-US" sz="2200" dirty="0"/>
              <a:t>	Channelopathies</a:t>
            </a:r>
          </a:p>
          <a:p>
            <a:r>
              <a:rPr lang="en-US" sz="2200" dirty="0"/>
              <a:t>	Congenital myopathies</a:t>
            </a:r>
          </a:p>
          <a:p>
            <a:r>
              <a:rPr lang="en-US" sz="2200" dirty="0"/>
              <a:t>	Metabolic myopathies</a:t>
            </a:r>
          </a:p>
          <a:p>
            <a:r>
              <a:rPr lang="en-US" sz="2200" dirty="0"/>
              <a:t>	Mitochondrial myopathies</a:t>
            </a:r>
          </a:p>
          <a:p>
            <a:r>
              <a:rPr lang="en-US" sz="2200" dirty="0"/>
              <a:t>	Muscular dystrophies</a:t>
            </a:r>
          </a:p>
          <a:p>
            <a:r>
              <a:rPr lang="en-US" sz="2200" dirty="0"/>
              <a:t>	Myotonias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35869088"/>
              </p:ext>
            </p:extLst>
          </p:nvPr>
        </p:nvGraphicFramePr>
        <p:xfrm>
          <a:off x="228600" y="202475"/>
          <a:ext cx="8763000" cy="6395541"/>
        </p:xfrm>
        <a:graphic>
          <a:graphicData uri="http://schemas.openxmlformats.org/drawingml/2006/table">
            <a:tbl>
              <a:tblPr/>
              <a:tblGrid>
                <a:gridCol w="2190750"/>
                <a:gridCol w="2365706"/>
                <a:gridCol w="2190279"/>
                <a:gridCol w="2016265"/>
              </a:tblGrid>
              <a:tr h="373832">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accent1"/>
                          </a:solidFill>
                          <a:effectLst/>
                          <a:latin typeface="+mj-lt"/>
                        </a:rPr>
                        <a:t>INHERITED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87609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MUSCULAR DYSTROPHIES                                                     CONGENITAL MYOPATHIES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MITOCHONDRIAL MYOPATHY SYNDROMES                       CHANELLOPATHIES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INHERITED DISORDERS OF METABOLISM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373832">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accent1"/>
                          </a:solidFill>
                          <a:effectLst/>
                          <a:latin typeface="+mj-lt"/>
                        </a:rPr>
                        <a:t>ACQUIRED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6014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INFLAMMATORY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Arial" charset="0"/>
                        </a:rPr>
                        <a:t>PM, DM, IBM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ENDOCRINE ^METABOLIC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HYPOTHYRIODISM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HYERTHYRIODISM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ACROMEGALLY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CUSHING’S SYNDROME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(INCLUDING IATROGENIC)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ADDISONS DISEASE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CONN’S DISEASE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OSTEOMALACIA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HYPERCALCEMIA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HYPOKALEMIA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TOXIC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ALCOHOL (CHRONIC, ACUTE SYNDROME)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VIT. 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ORGANOPHOSPHATS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SNAKE VENOMES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INFECTIONS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Trichinosis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smtClean="0">
                          <a:ln>
                            <a:noFill/>
                          </a:ln>
                          <a:solidFill>
                            <a:srgbClr val="002060"/>
                          </a:solidFill>
                          <a:effectLst/>
                          <a:latin typeface="+mj-lt"/>
                        </a:rPr>
                        <a:t>Cysticercosis</a:t>
                      </a:r>
                      <a:endParaRPr kumimoji="0" lang="en-US" sz="1400" b="1" i="0" u="none" strike="noStrike" cap="none" normalizeH="0" baseline="0" dirty="0" smtClean="0">
                        <a:ln>
                          <a:noFill/>
                        </a:ln>
                        <a:solidFill>
                          <a:srgbClr val="002060"/>
                        </a:solidFill>
                        <a:effectLst/>
                        <a:latin typeface="+mj-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Toxoplasmosis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HIV</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smtClean="0">
                          <a:ln>
                            <a:noFill/>
                          </a:ln>
                          <a:solidFill>
                            <a:srgbClr val="002060"/>
                          </a:solidFill>
                          <a:effectLst/>
                          <a:latin typeface="+mj-lt"/>
                        </a:rPr>
                        <a:t>Coxackie</a:t>
                      </a:r>
                      <a:r>
                        <a:rPr kumimoji="0" lang="en-US" sz="1400" b="1" i="0" u="none" strike="noStrike" cap="none" normalizeH="0" baseline="0" dirty="0" smtClean="0">
                          <a:ln>
                            <a:noFill/>
                          </a:ln>
                          <a:solidFill>
                            <a:srgbClr val="002060"/>
                          </a:solidFill>
                          <a:effectLst/>
                          <a:latin typeface="+mj-lt"/>
                        </a:rPr>
                        <a:t> - A&amp;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Influenza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Lyme  disease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Staph.   </a:t>
                      </a:r>
                      <a:r>
                        <a:rPr kumimoji="0" lang="en-US" sz="1400" b="1" i="0" u="none" strike="noStrike" cap="none" normalizeH="0" baseline="0" dirty="0" err="1" smtClean="0">
                          <a:ln>
                            <a:noFill/>
                          </a:ln>
                          <a:solidFill>
                            <a:srgbClr val="002060"/>
                          </a:solidFill>
                          <a:effectLst/>
                          <a:latin typeface="+mj-lt"/>
                        </a:rPr>
                        <a:t>aureus</a:t>
                      </a:r>
                      <a:r>
                        <a:rPr kumimoji="0" lang="en-US" sz="1400" b="1" i="0" u="none" strike="noStrike" cap="none" normalizeH="0" baseline="0" dirty="0" smtClean="0">
                          <a:ln>
                            <a:noFill/>
                          </a:ln>
                          <a:solidFill>
                            <a:srgbClr val="002060"/>
                          </a:solidFill>
                          <a:effectLst/>
                          <a:latin typeface="+mj-lt"/>
                        </a:rPr>
                        <a:t>   /</a:t>
                      </a:r>
                      <a:r>
                        <a:rPr kumimoji="0" lang="en-US" sz="1400" b="1" i="0" u="none" strike="noStrike" cap="none" normalizeH="0" baseline="0" dirty="0" err="1" smtClean="0">
                          <a:ln>
                            <a:noFill/>
                          </a:ln>
                          <a:solidFill>
                            <a:srgbClr val="002060"/>
                          </a:solidFill>
                          <a:effectLst/>
                          <a:latin typeface="+mj-lt"/>
                        </a:rPr>
                        <a:t>pyomyositis</a:t>
                      </a:r>
                      <a:r>
                        <a:rPr kumimoji="0" lang="en-US" sz="1400" b="1" i="0" u="none" strike="noStrike" cap="none" normalizeH="0" baseline="0" dirty="0" smtClean="0">
                          <a:ln>
                            <a:noFill/>
                          </a:ln>
                          <a:solidFill>
                            <a:srgbClr val="002060"/>
                          </a:solidFill>
                          <a:effectLst/>
                          <a:latin typeface="+mj-lt"/>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751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DRUGS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STEROIDS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STATINS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B-BLOCKERS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ZIDOVUDINE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AMIODARONE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CHLOROQUINE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CLOFIBRATE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VINCRISTINE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CYCLOSPORINE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OPIATES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E-AMINOCPROIC ACIDS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COLCHICINE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2060"/>
                          </a:solidFill>
                          <a:effectLst/>
                          <a:latin typeface="+mj-lt"/>
                        </a:rPr>
                        <a:t>D-PENICILLAMINE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r>
              <a:tr h="1627961">
                <a:tc vMerge="1">
                  <a:txBody>
                    <a:bodyPr/>
                    <a:lstStyle/>
                    <a:p>
                      <a:endParaRPr lang="en-US"/>
                    </a:p>
                  </a:txBody>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39947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subTitle" idx="1"/>
          </p:nvPr>
        </p:nvSpPr>
        <p:spPr>
          <a:xfrm>
            <a:off x="1066800" y="1371600"/>
            <a:ext cx="7696200" cy="5105400"/>
          </a:xfrm>
        </p:spPr>
        <p:txBody>
          <a:bodyPr>
            <a:normAutofit/>
          </a:bodyPr>
          <a:lstStyle/>
          <a:p>
            <a:r>
              <a:rPr lang="en-US" sz="2800" b="1" u="sng" dirty="0">
                <a:solidFill>
                  <a:srgbClr val="002060"/>
                </a:solidFill>
                <a:latin typeface="+mj-lt"/>
                <a:ea typeface="Malgun Gothic" pitchFamily="34" charset="-127"/>
              </a:rPr>
              <a:t>WHAT WE NEED TO LEARN TODAY</a:t>
            </a:r>
          </a:p>
          <a:p>
            <a:endParaRPr lang="en-US" sz="2800" b="1" dirty="0">
              <a:solidFill>
                <a:srgbClr val="002060"/>
              </a:solidFill>
              <a:latin typeface="+mj-lt"/>
            </a:endParaRPr>
          </a:p>
          <a:p>
            <a:pPr marL="742950" indent="-742950" algn="l">
              <a:buFont typeface="Arial" pitchFamily="34" charset="0"/>
              <a:buChar char="•"/>
            </a:pPr>
            <a:r>
              <a:rPr lang="en-US" sz="2800" b="1" dirty="0">
                <a:solidFill>
                  <a:srgbClr val="002060"/>
                </a:solidFill>
                <a:latin typeface="+mj-lt"/>
              </a:rPr>
              <a:t>Muscle structure &amp; physiology</a:t>
            </a:r>
          </a:p>
          <a:p>
            <a:pPr marL="742950" indent="-742950" algn="l">
              <a:buFont typeface="Arial" pitchFamily="34" charset="0"/>
              <a:buChar char="•"/>
            </a:pPr>
            <a:r>
              <a:rPr lang="en-US" sz="2800" b="1" dirty="0">
                <a:solidFill>
                  <a:srgbClr val="002060"/>
                </a:solidFill>
                <a:latin typeface="+mj-lt"/>
              </a:rPr>
              <a:t>Clinical manifestations</a:t>
            </a:r>
          </a:p>
          <a:p>
            <a:pPr marL="742950" indent="-742950" algn="l">
              <a:buFont typeface="Arial" pitchFamily="34" charset="0"/>
              <a:buChar char="•"/>
            </a:pPr>
            <a:r>
              <a:rPr lang="en-US" sz="2800" b="1" dirty="0">
                <a:solidFill>
                  <a:srgbClr val="002060"/>
                </a:solidFill>
                <a:latin typeface="+mj-lt"/>
              </a:rPr>
              <a:t>Diagnostic approach</a:t>
            </a:r>
          </a:p>
          <a:p>
            <a:pPr marL="742950" indent="-742950" algn="l">
              <a:buFont typeface="Arial" pitchFamily="34" charset="0"/>
              <a:buChar char="•"/>
            </a:pPr>
            <a:r>
              <a:rPr lang="en-US" sz="2800" b="1" dirty="0">
                <a:solidFill>
                  <a:srgbClr val="002060"/>
                </a:solidFill>
                <a:latin typeface="+mj-lt"/>
              </a:rPr>
              <a:t>Individual </a:t>
            </a:r>
            <a:r>
              <a:rPr lang="en-US" sz="2800" b="1" dirty="0" smtClean="0">
                <a:solidFill>
                  <a:srgbClr val="002060"/>
                </a:solidFill>
                <a:latin typeface="+mj-lt"/>
              </a:rPr>
              <a:t>myopathies</a:t>
            </a:r>
            <a:endParaRPr lang="en-US" sz="2800" b="1" dirty="0">
              <a:solidFill>
                <a:srgbClr val="002060"/>
              </a:solidFill>
              <a:latin typeface="+mj-lt"/>
            </a:endParaRPr>
          </a:p>
        </p:txBody>
      </p:sp>
    </p:spTree>
    <p:extLst>
      <p:ext uri="{BB962C8B-B14F-4D97-AF65-F5344CB8AC3E}">
        <p14:creationId xmlns:p14="http://schemas.microsoft.com/office/powerpoint/2010/main" val="2153322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371602"/>
            <a:ext cx="8153400" cy="3323987"/>
          </a:xfrm>
          <a:prstGeom prst="rect">
            <a:avLst/>
          </a:prstGeom>
        </p:spPr>
        <p:txBody>
          <a:bodyPr wrap="square">
            <a:spAutoFit/>
          </a:bodyPr>
          <a:lstStyle/>
          <a:p>
            <a:r>
              <a:rPr lang="en-US" sz="2800" dirty="0"/>
              <a:t>In practice, patients mainly seek neurological advice because of </a:t>
            </a:r>
          </a:p>
          <a:p>
            <a:endParaRPr lang="en-US" sz="2800" dirty="0"/>
          </a:p>
          <a:p>
            <a:pPr>
              <a:lnSpc>
                <a:spcPct val="150000"/>
              </a:lnSpc>
            </a:pPr>
            <a:r>
              <a:rPr lang="en-US" sz="2800" dirty="0" smtClean="0"/>
              <a:t>	muscular </a:t>
            </a:r>
            <a:r>
              <a:rPr lang="en-US" sz="2800" dirty="0"/>
              <a:t>symptoms and signs, 	accidentally discovered </a:t>
            </a:r>
            <a:r>
              <a:rPr lang="en-US" sz="2800" dirty="0" smtClean="0"/>
              <a:t>CK elevation </a:t>
            </a:r>
          </a:p>
          <a:p>
            <a:pPr>
              <a:lnSpc>
                <a:spcPct val="150000"/>
              </a:lnSpc>
            </a:pPr>
            <a:r>
              <a:rPr lang="en-US" sz="2800" dirty="0"/>
              <a:t>	genetic counseling.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2"/>
            <a:ext cx="8077200" cy="5907823"/>
          </a:xfrm>
          <a:prstGeom prst="rect">
            <a:avLst/>
          </a:prstGeom>
        </p:spPr>
        <p:txBody>
          <a:bodyPr wrap="square">
            <a:spAutoFit/>
          </a:bodyPr>
          <a:lstStyle/>
          <a:p>
            <a:r>
              <a:rPr lang="en-US" sz="3200" b="1" dirty="0"/>
              <a:t>Symptoms Associated with Myopathies</a:t>
            </a:r>
          </a:p>
          <a:p>
            <a:endParaRPr lang="en-US" sz="1200" b="1" dirty="0"/>
          </a:p>
          <a:p>
            <a:r>
              <a:rPr lang="en-US" sz="2400" b="1" dirty="0"/>
              <a:t>	</a:t>
            </a:r>
            <a:r>
              <a:rPr lang="en-US" sz="2800" b="1" dirty="0"/>
              <a:t>Negative Symptoms:</a:t>
            </a:r>
          </a:p>
          <a:p>
            <a:r>
              <a:rPr lang="en-US" sz="2400" b="1" dirty="0"/>
              <a:t>		Exercise intolerance</a:t>
            </a:r>
          </a:p>
          <a:p>
            <a:r>
              <a:rPr lang="en-US" sz="2400" b="1" dirty="0"/>
              <a:t>		Fatigue</a:t>
            </a:r>
          </a:p>
          <a:p>
            <a:r>
              <a:rPr lang="en-US" sz="2400" b="1" dirty="0"/>
              <a:t>		Muscle atrophy</a:t>
            </a:r>
          </a:p>
          <a:p>
            <a:r>
              <a:rPr lang="en-US" sz="2400" b="1" dirty="0"/>
              <a:t>		Weakness</a:t>
            </a:r>
          </a:p>
          <a:p>
            <a:endParaRPr lang="en-US" sz="2400" b="1" dirty="0"/>
          </a:p>
          <a:p>
            <a:r>
              <a:rPr lang="en-US" sz="2800" b="1" dirty="0"/>
              <a:t>	Positive Symptoms:</a:t>
            </a:r>
          </a:p>
          <a:p>
            <a:r>
              <a:rPr lang="en-US" sz="2400" b="1" dirty="0"/>
              <a:t>		Cramps</a:t>
            </a:r>
          </a:p>
          <a:p>
            <a:r>
              <a:rPr lang="en-US" sz="2400" b="1" dirty="0"/>
              <a:t>		Contractures</a:t>
            </a:r>
          </a:p>
          <a:p>
            <a:r>
              <a:rPr lang="en-US" sz="2400" b="1" dirty="0"/>
              <a:t>		Muscle hypertrophy</a:t>
            </a:r>
          </a:p>
          <a:p>
            <a:r>
              <a:rPr lang="en-US" sz="2400" b="1" dirty="0"/>
              <a:t>		</a:t>
            </a:r>
            <a:r>
              <a:rPr lang="en-US" sz="2400" b="1" dirty="0" err="1"/>
              <a:t>Myalgia</a:t>
            </a:r>
            <a:endParaRPr lang="en-US" sz="2400" b="1" dirty="0"/>
          </a:p>
          <a:p>
            <a:r>
              <a:rPr lang="en-US" sz="2400" b="1" dirty="0"/>
              <a:t>		</a:t>
            </a:r>
            <a:r>
              <a:rPr lang="en-US" sz="2400" b="1" dirty="0" err="1"/>
              <a:t>Myoglobinuria</a:t>
            </a:r>
            <a:endParaRPr lang="en-US" sz="2400" b="1" dirty="0"/>
          </a:p>
          <a:p>
            <a:r>
              <a:rPr lang="en-US" sz="2400" b="1" dirty="0"/>
              <a:t>		Stiffness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9600"/>
            <a:ext cx="8001000" cy="5416868"/>
          </a:xfrm>
          <a:prstGeom prst="rect">
            <a:avLst/>
          </a:prstGeom>
        </p:spPr>
        <p:txBody>
          <a:bodyPr wrap="square">
            <a:spAutoFit/>
          </a:bodyPr>
          <a:lstStyle/>
          <a:p>
            <a:r>
              <a:rPr lang="en-US" sz="3200" b="1" dirty="0"/>
              <a:t>Approach to the patient with muscle weakness:</a:t>
            </a:r>
          </a:p>
          <a:p>
            <a:endParaRPr lang="en-US" sz="1200" b="1" dirty="0"/>
          </a:p>
          <a:p>
            <a:r>
              <a:rPr lang="en-US" sz="2400" b="1" dirty="0"/>
              <a:t>The evaluation of the patient presenting with a complaint of “weakness” involves three steps:</a:t>
            </a:r>
          </a:p>
          <a:p>
            <a:endParaRPr lang="en-US" sz="2400" b="1" dirty="0"/>
          </a:p>
          <a:p>
            <a:r>
              <a:rPr lang="en-US" sz="2400" b="1" dirty="0"/>
              <a:t>	</a:t>
            </a:r>
            <a:r>
              <a:rPr lang="en-US" sz="2000" b="1" dirty="0"/>
              <a:t>Distinguishing true muscle weakness from asthenia or 	motor impairment not due to loss of muscle power</a:t>
            </a:r>
          </a:p>
          <a:p>
            <a:r>
              <a:rPr lang="en-US" sz="2000" b="1" dirty="0"/>
              <a:t>	</a:t>
            </a:r>
          </a:p>
          <a:p>
            <a:r>
              <a:rPr lang="en-US" sz="2000" b="1" dirty="0"/>
              <a:t>	Localizing, within the neuromuscular system, the site of 	the lesion that is producing weakness</a:t>
            </a:r>
          </a:p>
          <a:p>
            <a:r>
              <a:rPr lang="en-US" sz="2000" b="1" dirty="0"/>
              <a:t>	</a:t>
            </a:r>
          </a:p>
          <a:p>
            <a:r>
              <a:rPr lang="en-US" sz="2000" b="1" dirty="0"/>
              <a:t>	Determining the cause of the lesion</a:t>
            </a:r>
          </a:p>
          <a:p>
            <a:endParaRPr lang="en-US" b="1" dirty="0"/>
          </a:p>
          <a:p>
            <a:r>
              <a:rPr lang="en-US" b="1" dirty="0"/>
              <a:t>Asthenia</a:t>
            </a:r>
            <a:r>
              <a:rPr lang="en-US" dirty="0"/>
              <a:t> - is a medical term referring to a condition in which the body lacks or has lost strength either as a whole or in any of its parts</a:t>
            </a:r>
            <a:endParaRPr 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3"/>
            <a:ext cx="8229600" cy="5847755"/>
          </a:xfrm>
          <a:prstGeom prst="rect">
            <a:avLst/>
          </a:prstGeom>
        </p:spPr>
        <p:txBody>
          <a:bodyPr wrap="square">
            <a:spAutoFit/>
          </a:bodyPr>
          <a:lstStyle/>
          <a:p>
            <a:r>
              <a:rPr lang="en-US" sz="2800" b="1" dirty="0"/>
              <a:t>DISTINGUISHING TRUE MUSCLE WEAKNESS FROM ASTHENIA</a:t>
            </a:r>
          </a:p>
          <a:p>
            <a:endParaRPr lang="en-US" sz="1400" b="1" dirty="0"/>
          </a:p>
          <a:p>
            <a:r>
              <a:rPr lang="en-US" sz="2400" dirty="0"/>
              <a:t>Many patients who complain of weakness are not objectively weak when muscle strength is formally tested. A careful history and physical</a:t>
            </a:r>
          </a:p>
          <a:p>
            <a:r>
              <a:rPr lang="en-US" sz="2400" dirty="0"/>
              <a:t>examination will permit the distinction </a:t>
            </a:r>
          </a:p>
          <a:p>
            <a:endParaRPr lang="en-US" sz="1600" dirty="0"/>
          </a:p>
          <a:p>
            <a:r>
              <a:rPr lang="en-US" sz="2400" dirty="0"/>
              <a:t>History — systemic disorders like cardiopulmonary disease, joint disease, anemia, </a:t>
            </a:r>
            <a:r>
              <a:rPr lang="en-US" sz="2400" dirty="0" err="1"/>
              <a:t>cachexia</a:t>
            </a:r>
            <a:r>
              <a:rPr lang="en-US" sz="2400" dirty="0"/>
              <a:t> from malignancy or chronic infectious or inflammatory disease, and/or depression. Patients with any of these conditions may be functionally limited but not truly weak - patient is limited by shortness of breath, chest pain, joint pain, fatigue, poor exercise tolerance, </a:t>
            </a:r>
            <a:r>
              <a:rPr lang="en-US" sz="2400" dirty="0" err="1"/>
              <a:t>paresthesias</a:t>
            </a:r>
            <a:r>
              <a:rPr lang="en-US" sz="2400" dirty="0"/>
              <a:t>, or spasticity rather than a true decrease in muscle power.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2"/>
            <a:ext cx="4953000" cy="4862870"/>
          </a:xfrm>
          <a:prstGeom prst="rect">
            <a:avLst/>
          </a:prstGeom>
        </p:spPr>
        <p:txBody>
          <a:bodyPr wrap="square">
            <a:spAutoFit/>
          </a:bodyPr>
          <a:lstStyle/>
          <a:p>
            <a:r>
              <a:rPr lang="en-US" sz="3200" b="1" dirty="0"/>
              <a:t>MUSCLE EXAMINATION</a:t>
            </a:r>
            <a:r>
              <a:rPr lang="en-US" sz="3200" dirty="0"/>
              <a:t>:</a:t>
            </a:r>
          </a:p>
          <a:p>
            <a:endParaRPr lang="en-US" sz="1400" dirty="0"/>
          </a:p>
          <a:p>
            <a:r>
              <a:rPr lang="en-US" sz="2200" dirty="0"/>
              <a:t>When evaluating a patient complaining of muscle weakness, the examiner should follow a systematic approach that includes inspection of muscle, palpation and percussion of muscle, manual muscle strength testing, and assessment of motor function. Joint examination and neurologic examination, including testing of the deep tendon reflexes and sensory testing, are important adjuncts to the muscle examination.</a:t>
            </a:r>
          </a:p>
        </p:txBody>
      </p:sp>
      <p:pic>
        <p:nvPicPr>
          <p:cNvPr id="3" name="Picture 7" descr="ibmquadatrsm"/>
          <p:cNvPicPr>
            <a:picLocks noChangeAspect="1" noChangeArrowheads="1"/>
          </p:cNvPicPr>
          <p:nvPr/>
        </p:nvPicPr>
        <p:blipFill>
          <a:blip r:embed="rId2" cstate="print"/>
          <a:srcRect/>
          <a:stretch>
            <a:fillRect/>
          </a:stretch>
        </p:blipFill>
        <p:spPr>
          <a:xfrm>
            <a:off x="5638800" y="838202"/>
            <a:ext cx="3352800" cy="540036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33402"/>
            <a:ext cx="7772400" cy="2400657"/>
          </a:xfrm>
          <a:prstGeom prst="rect">
            <a:avLst/>
          </a:prstGeom>
        </p:spPr>
        <p:txBody>
          <a:bodyPr wrap="square">
            <a:spAutoFit/>
          </a:bodyPr>
          <a:lstStyle/>
          <a:p>
            <a:r>
              <a:rPr lang="en-US" sz="2000" b="1" dirty="0"/>
              <a:t>Inspection</a:t>
            </a:r>
            <a:r>
              <a:rPr lang="en-US" sz="2000" dirty="0"/>
              <a:t> — </a:t>
            </a:r>
          </a:p>
          <a:p>
            <a:endParaRPr lang="en-US" sz="1000" dirty="0"/>
          </a:p>
          <a:p>
            <a:r>
              <a:rPr lang="en-US" sz="2000" dirty="0"/>
              <a:t>Localized atrophy may be seen as a result either of localized disuse secondary to joint disease or joint pain (</a:t>
            </a:r>
            <a:r>
              <a:rPr lang="en-US" sz="2000" dirty="0" err="1"/>
              <a:t>eg</a:t>
            </a:r>
            <a:r>
              <a:rPr lang="en-US" sz="2000" dirty="0"/>
              <a:t>, quadriceps atrophy associated with chronic knee pain and disuse) or of lesions of the central or peripheral nervous systems (</a:t>
            </a:r>
            <a:r>
              <a:rPr lang="en-US" sz="2000" dirty="0" err="1"/>
              <a:t>eg</a:t>
            </a:r>
            <a:r>
              <a:rPr lang="en-US" sz="2000" dirty="0"/>
              <a:t>, </a:t>
            </a:r>
            <a:r>
              <a:rPr lang="en-US" sz="2000" dirty="0" err="1"/>
              <a:t>thenar</a:t>
            </a:r>
            <a:r>
              <a:rPr lang="en-US" sz="2000" dirty="0"/>
              <a:t> eminence atrophy due to compressive neuropathy of the median nerve or </a:t>
            </a:r>
            <a:r>
              <a:rPr lang="en-US" sz="2000" dirty="0" err="1"/>
              <a:t>hemiatrophy</a:t>
            </a:r>
            <a:r>
              <a:rPr lang="en-US" sz="2000" dirty="0"/>
              <a:t> and </a:t>
            </a:r>
            <a:r>
              <a:rPr lang="en-US" sz="2000" dirty="0" err="1"/>
              <a:t>hemiparesis</a:t>
            </a:r>
            <a:r>
              <a:rPr lang="en-US" sz="2000" dirty="0"/>
              <a:t> following a stroke).</a:t>
            </a:r>
          </a:p>
        </p:txBody>
      </p:sp>
      <p:pic>
        <p:nvPicPr>
          <p:cNvPr id="47106" name="Picture 2" descr="http://www.scielo.br/img/fbpe/anp/v58n3b/2779f1.jpg"/>
          <p:cNvPicPr>
            <a:picLocks noChangeAspect="1" noChangeArrowheads="1"/>
          </p:cNvPicPr>
          <p:nvPr/>
        </p:nvPicPr>
        <p:blipFill>
          <a:blip r:embed="rId2" cstate="print"/>
          <a:srcRect/>
          <a:stretch>
            <a:fillRect/>
          </a:stretch>
        </p:blipFill>
        <p:spPr bwMode="auto">
          <a:xfrm>
            <a:off x="762002" y="3505200"/>
            <a:ext cx="3876675" cy="2733676"/>
          </a:xfrm>
          <a:prstGeom prst="rect">
            <a:avLst/>
          </a:prstGeom>
          <a:noFill/>
        </p:spPr>
      </p:pic>
      <p:pic>
        <p:nvPicPr>
          <p:cNvPr id="47108" name="Picture 4" descr="http://img.medscape.com/pi/emed/ckb/neurology/1134815-1170572-92tn.jpg"/>
          <p:cNvPicPr>
            <a:picLocks noChangeAspect="1" noChangeArrowheads="1"/>
          </p:cNvPicPr>
          <p:nvPr/>
        </p:nvPicPr>
        <p:blipFill>
          <a:blip r:embed="rId3" cstate="print"/>
          <a:srcRect/>
          <a:stretch>
            <a:fillRect/>
          </a:stretch>
        </p:blipFill>
        <p:spPr bwMode="auto">
          <a:xfrm>
            <a:off x="4953000" y="3581400"/>
            <a:ext cx="3352800" cy="256032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4191000" cy="5016758"/>
          </a:xfrm>
          <a:prstGeom prst="rect">
            <a:avLst/>
          </a:prstGeom>
        </p:spPr>
        <p:txBody>
          <a:bodyPr wrap="square">
            <a:spAutoFit/>
          </a:bodyPr>
          <a:lstStyle/>
          <a:p>
            <a:r>
              <a:rPr lang="en-US" sz="2000" dirty="0"/>
              <a:t>Widespread atrophy may occur in longstanding </a:t>
            </a:r>
            <a:r>
              <a:rPr lang="en-US" sz="2000" dirty="0" err="1"/>
              <a:t>polymyositis</a:t>
            </a:r>
            <a:r>
              <a:rPr lang="en-US" sz="2000" dirty="0"/>
              <a:t> unresponsive to therapy and in longstanding muscular dystrophies. The degree of generalized atrophy, as well as a general assessment of the size and musculature of the individual, should be noted as a basis for the subsequent formal testing of muscle strength.</a:t>
            </a:r>
          </a:p>
          <a:p>
            <a:endParaRPr lang="en-US" sz="2000" dirty="0"/>
          </a:p>
          <a:p>
            <a:endParaRPr lang="en-US" sz="2000" dirty="0"/>
          </a:p>
          <a:p>
            <a:r>
              <a:rPr lang="en-US" sz="2000" dirty="0"/>
              <a:t>Enlargement of calf muscles due to pseudohypertrophy is characteristic of the </a:t>
            </a:r>
            <a:r>
              <a:rPr lang="en-US" sz="2000" dirty="0" err="1"/>
              <a:t>Duchenne</a:t>
            </a:r>
            <a:r>
              <a:rPr lang="en-US" sz="2000" dirty="0"/>
              <a:t> and Becker muscular dystrophies. </a:t>
            </a:r>
          </a:p>
        </p:txBody>
      </p:sp>
      <p:pic>
        <p:nvPicPr>
          <p:cNvPr id="94210" name="Picture 2" descr="http://www.neurology.org/content/70/4/322/F1.large.jpg"/>
          <p:cNvPicPr>
            <a:picLocks noChangeAspect="1" noChangeArrowheads="1"/>
          </p:cNvPicPr>
          <p:nvPr/>
        </p:nvPicPr>
        <p:blipFill>
          <a:blip r:embed="rId2" cstate="print"/>
          <a:srcRect/>
          <a:stretch>
            <a:fillRect/>
          </a:stretch>
        </p:blipFill>
        <p:spPr bwMode="auto">
          <a:xfrm>
            <a:off x="5410200" y="381000"/>
            <a:ext cx="3095206" cy="3276600"/>
          </a:xfrm>
          <a:prstGeom prst="rect">
            <a:avLst/>
          </a:prstGeom>
          <a:noFill/>
        </p:spPr>
      </p:pic>
      <p:pic>
        <p:nvPicPr>
          <p:cNvPr id="94212" name="Picture 4" descr="http://neuromuscular.wustl.edu/pics/people/patients/beckerl.jpg"/>
          <p:cNvPicPr>
            <a:picLocks noChangeAspect="1" noChangeArrowheads="1"/>
          </p:cNvPicPr>
          <p:nvPr/>
        </p:nvPicPr>
        <p:blipFill>
          <a:blip r:embed="rId3" cstate="print"/>
          <a:srcRect/>
          <a:stretch>
            <a:fillRect/>
          </a:stretch>
        </p:blipFill>
        <p:spPr bwMode="auto">
          <a:xfrm>
            <a:off x="5943600" y="3810000"/>
            <a:ext cx="2133600" cy="285061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600200"/>
            <a:ext cx="7848600" cy="3693319"/>
          </a:xfrm>
          <a:prstGeom prst="rect">
            <a:avLst/>
          </a:prstGeom>
        </p:spPr>
        <p:txBody>
          <a:bodyPr wrap="square">
            <a:spAutoFit/>
          </a:bodyPr>
          <a:lstStyle/>
          <a:p>
            <a:r>
              <a:rPr lang="en-US" b="1" dirty="0"/>
              <a:t>Palpation and percussion</a:t>
            </a:r>
            <a:r>
              <a:rPr lang="en-US" dirty="0"/>
              <a:t>:</a:t>
            </a:r>
          </a:p>
          <a:p>
            <a:endParaRPr lang="en-US" dirty="0"/>
          </a:p>
          <a:p>
            <a:r>
              <a:rPr lang="en-US" dirty="0"/>
              <a:t>M</a:t>
            </a:r>
            <a:r>
              <a:rPr lang="en-US" dirty="0" smtClean="0"/>
              <a:t>uscle </a:t>
            </a:r>
            <a:r>
              <a:rPr lang="en-US" dirty="0"/>
              <a:t>tenderness suggests an infectious etiology or a metabolic myopathy such as McArdle’s disease. In comparison, tenderness is an unusual finding in the idiopathic inflammatory myopathies such as </a:t>
            </a:r>
            <a:r>
              <a:rPr lang="en-US" dirty="0" err="1"/>
              <a:t>polymyositis</a:t>
            </a:r>
            <a:r>
              <a:rPr lang="en-US" dirty="0"/>
              <a:t> or </a:t>
            </a:r>
            <a:r>
              <a:rPr lang="en-US" dirty="0" err="1"/>
              <a:t>dermatomyositis</a:t>
            </a:r>
            <a:r>
              <a:rPr lang="en-US" dirty="0"/>
              <a:t>.</a:t>
            </a:r>
          </a:p>
          <a:p>
            <a:endParaRPr lang="en-US" dirty="0"/>
          </a:p>
          <a:p>
            <a:r>
              <a:rPr lang="en-US" dirty="0"/>
              <a:t>Increased muscle tone or rigidity is present in Parkinson disease, Increased tone also occurs in upper motor neuron lesions</a:t>
            </a:r>
          </a:p>
          <a:p>
            <a:endParaRPr lang="en-US" dirty="0"/>
          </a:p>
          <a:p>
            <a:r>
              <a:rPr lang="en-US" dirty="0"/>
              <a:t>Myotonia describes abnormal lack of relaxation after muscle contraction and is typical of myotonic dystrophy. </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458200" cy="3262432"/>
          </a:xfrm>
          <a:prstGeom prst="rect">
            <a:avLst/>
          </a:prstGeom>
        </p:spPr>
        <p:txBody>
          <a:bodyPr wrap="square">
            <a:spAutoFit/>
          </a:bodyPr>
          <a:lstStyle/>
          <a:p>
            <a:r>
              <a:rPr lang="en-US" altLang="en-US" sz="2200" dirty="0">
                <a:latin typeface="+mj-lt"/>
                <a:ea typeface="ＭＳ Ｐゴシック" panose="020B0600070205080204" pitchFamily="34" charset="-128"/>
              </a:rPr>
              <a:t>Myotonia is the phenomenon of impaired relaxation of muscle after forceful voluntary contraction and most commonly involves the hands and eyelids. </a:t>
            </a:r>
          </a:p>
          <a:p>
            <a:pPr marL="914400" lvl="1" indent="-514350"/>
            <a:r>
              <a:rPr lang="en-US" altLang="en-US" sz="2000" dirty="0" smtClean="0">
                <a:latin typeface="+mj-lt"/>
                <a:ea typeface="ＭＳ Ｐゴシック" panose="020B0600070205080204" pitchFamily="34" charset="-128"/>
              </a:rPr>
              <a:t>	Myotonia </a:t>
            </a:r>
            <a:r>
              <a:rPr lang="en-US" altLang="en-US" sz="2000" dirty="0">
                <a:latin typeface="+mj-lt"/>
                <a:ea typeface="ＭＳ Ｐゴシック" panose="020B0600070205080204" pitchFamily="34" charset="-128"/>
              </a:rPr>
              <a:t>is due to repetitive depolarization of the muscle </a:t>
            </a:r>
            <a:r>
              <a:rPr lang="en-US" altLang="en-US" sz="2000" dirty="0" smtClean="0">
                <a:latin typeface="+mj-lt"/>
                <a:ea typeface="ＭＳ Ｐゴシック" panose="020B0600070205080204" pitchFamily="34" charset="-128"/>
              </a:rPr>
              <a:t>	membrane</a:t>
            </a:r>
            <a:r>
              <a:rPr lang="en-US" altLang="en-US" sz="2000" dirty="0">
                <a:latin typeface="+mj-lt"/>
                <a:ea typeface="ＭＳ Ｐゴシック" panose="020B0600070205080204" pitchFamily="34" charset="-128"/>
              </a:rPr>
              <a:t>.</a:t>
            </a:r>
          </a:p>
          <a:p>
            <a:pPr marL="914400" lvl="1" indent="-514350"/>
            <a:r>
              <a:rPr lang="en-US" altLang="en-US" sz="2000" dirty="0" smtClean="0">
                <a:latin typeface="+mj-lt"/>
                <a:ea typeface="ＭＳ Ｐゴシック" panose="020B0600070205080204" pitchFamily="34" charset="-128"/>
              </a:rPr>
              <a:t>	Patients </a:t>
            </a:r>
            <a:r>
              <a:rPr lang="en-US" altLang="en-US" sz="2000" dirty="0">
                <a:latin typeface="+mj-lt"/>
                <a:ea typeface="ＭＳ Ｐゴシック" panose="020B0600070205080204" pitchFamily="34" charset="-128"/>
              </a:rPr>
              <a:t>may complain of muscle stiffness or tightness </a:t>
            </a:r>
            <a:r>
              <a:rPr lang="en-US" altLang="en-US" sz="2000" dirty="0" smtClean="0">
                <a:latin typeface="+mj-lt"/>
                <a:ea typeface="ＭＳ Ｐゴシック" panose="020B0600070205080204" pitchFamily="34" charset="-128"/>
              </a:rPr>
              <a:t>	resulting </a:t>
            </a:r>
            <a:r>
              <a:rPr lang="en-US" altLang="en-US" sz="2000" dirty="0">
                <a:latin typeface="+mj-lt"/>
                <a:ea typeface="ＭＳ Ｐゴシック" panose="020B0600070205080204" pitchFamily="34" charset="-128"/>
              </a:rPr>
              <a:t>in difficulty releasing their handgrip after a </a:t>
            </a:r>
            <a:r>
              <a:rPr lang="en-US" altLang="en-US" sz="2000" dirty="0" smtClean="0">
                <a:latin typeface="+mj-lt"/>
                <a:ea typeface="ＭＳ Ｐゴシック" panose="020B0600070205080204" pitchFamily="34" charset="-128"/>
              </a:rPr>
              <a:t>	handshake</a:t>
            </a:r>
            <a:r>
              <a:rPr lang="en-US" altLang="en-US" sz="2000" dirty="0">
                <a:latin typeface="+mj-lt"/>
                <a:ea typeface="ＭＳ Ｐゴシック" panose="020B0600070205080204" pitchFamily="34" charset="-128"/>
              </a:rPr>
              <a:t>, unscrewing a bottle top, or opening </a:t>
            </a:r>
            <a:r>
              <a:rPr lang="en-US" altLang="en-US" sz="2000" dirty="0" smtClean="0">
                <a:latin typeface="+mj-lt"/>
                <a:ea typeface="ＭＳ Ｐゴシック" panose="020B0600070205080204" pitchFamily="34" charset="-128"/>
              </a:rPr>
              <a:t>	their </a:t>
            </a:r>
            <a:r>
              <a:rPr lang="en-US" altLang="en-US" sz="2000" dirty="0">
                <a:latin typeface="+mj-lt"/>
                <a:ea typeface="ＭＳ Ｐゴシック" panose="020B0600070205080204" pitchFamily="34" charset="-128"/>
              </a:rPr>
              <a:t>eyelids if they forcefully shut their eyes. </a:t>
            </a:r>
          </a:p>
          <a:p>
            <a:pPr marL="914400" lvl="1" indent="-514350"/>
            <a:r>
              <a:rPr lang="en-US" altLang="en-US" sz="2000" dirty="0" smtClean="0">
                <a:latin typeface="+mj-lt"/>
                <a:ea typeface="ＭＳ Ｐゴシック" panose="020B0600070205080204" pitchFamily="34" charset="-128"/>
              </a:rPr>
              <a:t>	Myotonia </a:t>
            </a:r>
            <a:r>
              <a:rPr lang="en-US" altLang="en-US" sz="2000" dirty="0">
                <a:latin typeface="+mj-lt"/>
                <a:ea typeface="ＭＳ Ｐゴシック" panose="020B0600070205080204" pitchFamily="34" charset="-128"/>
              </a:rPr>
              <a:t>classically improves with repeated exercise. </a:t>
            </a:r>
          </a:p>
        </p:txBody>
      </p:sp>
      <p:pic>
        <p:nvPicPr>
          <p:cNvPr id="3" name="Picture 2" descr="http://www.myotonia.com.hr/wp-content/gallery/myotonia/image2.jpg"/>
          <p:cNvPicPr>
            <a:picLocks noChangeAspect="1" noChangeArrowheads="1"/>
          </p:cNvPicPr>
          <p:nvPr/>
        </p:nvPicPr>
        <p:blipFill>
          <a:blip r:embed="rId2" cstate="print"/>
          <a:srcRect/>
          <a:stretch>
            <a:fillRect/>
          </a:stretch>
        </p:blipFill>
        <p:spPr bwMode="auto">
          <a:xfrm>
            <a:off x="457199" y="3719632"/>
            <a:ext cx="4232997" cy="3062168"/>
          </a:xfrm>
          <a:prstGeom prst="rect">
            <a:avLst/>
          </a:prstGeom>
          <a:noFill/>
        </p:spPr>
      </p:pic>
      <p:pic>
        <p:nvPicPr>
          <p:cNvPr id="4" name="Picture 6" descr="http://i.ytimg.com/vi/KuhW4F4OhIA/hqdefault.jpg"/>
          <p:cNvPicPr>
            <a:picLocks noChangeAspect="1" noChangeArrowheads="1"/>
          </p:cNvPicPr>
          <p:nvPr/>
        </p:nvPicPr>
        <p:blipFill>
          <a:blip r:embed="rId3" cstate="print"/>
          <a:srcRect/>
          <a:stretch>
            <a:fillRect/>
          </a:stretch>
        </p:blipFill>
        <p:spPr bwMode="auto">
          <a:xfrm>
            <a:off x="5105400" y="3719632"/>
            <a:ext cx="3581400" cy="3067212"/>
          </a:xfrm>
          <a:prstGeom prst="rect">
            <a:avLst/>
          </a:prstGeom>
          <a:noFill/>
        </p:spPr>
      </p:pic>
    </p:spTree>
    <p:extLst>
      <p:ext uri="{BB962C8B-B14F-4D97-AF65-F5344CB8AC3E}">
        <p14:creationId xmlns:p14="http://schemas.microsoft.com/office/powerpoint/2010/main" val="3420854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p:cNvSpPr/>
          <p:nvPr/>
        </p:nvSpPr>
        <p:spPr>
          <a:xfrm>
            <a:off x="609600" y="260640"/>
            <a:ext cx="7772400" cy="1491960"/>
          </a:xfrm>
          <a:prstGeom prst="rect">
            <a:avLst/>
          </a:prstGeom>
        </p:spPr>
        <p:txBody>
          <a:bodyPr lIns="90000" tIns="45000" rIns="90000" bIns="45000" anchor="ctr"/>
          <a:lstStyle/>
          <a:p>
            <a:endParaRPr lang="en-US" sz="2400" b="1" dirty="0"/>
          </a:p>
          <a:p>
            <a:r>
              <a:rPr lang="en-US" sz="2800" b="1" dirty="0"/>
              <a:t>Manual muscle strength testing</a:t>
            </a:r>
            <a:r>
              <a:rPr lang="en-US" sz="2800" dirty="0"/>
              <a:t> </a:t>
            </a:r>
            <a:r>
              <a:rPr lang="en-US" sz="2400" dirty="0"/>
              <a:t>— The Medical Research Council’s grading system for muscle strength is widely used.  The patient’s effort is graded on a scale of 0 to 5:</a:t>
            </a:r>
          </a:p>
          <a:p>
            <a:pPr algn="ctr">
              <a:lnSpc>
                <a:spcPct val="100000"/>
              </a:lnSpc>
            </a:pPr>
            <a:endParaRPr sz="1200" dirty="0"/>
          </a:p>
        </p:txBody>
      </p:sp>
      <p:sp>
        <p:nvSpPr>
          <p:cNvPr id="171" name="CustomShape 2"/>
          <p:cNvSpPr/>
          <p:nvPr/>
        </p:nvSpPr>
        <p:spPr>
          <a:xfrm>
            <a:off x="457200" y="1600200"/>
            <a:ext cx="8228880" cy="4525200"/>
          </a:xfrm>
          <a:prstGeom prst="rect">
            <a:avLst/>
          </a:prstGeom>
        </p:spPr>
      </p:sp>
      <p:graphicFrame>
        <p:nvGraphicFramePr>
          <p:cNvPr id="172" name="Table 3"/>
          <p:cNvGraphicFramePr/>
          <p:nvPr/>
        </p:nvGraphicFramePr>
        <p:xfrm>
          <a:off x="457200" y="2057403"/>
          <a:ext cx="8382000" cy="3873627"/>
        </p:xfrm>
        <a:graphic>
          <a:graphicData uri="http://schemas.openxmlformats.org/drawingml/2006/table">
            <a:tbl>
              <a:tblPr>
                <a:tableStyleId>{3C2FFA5D-87B4-456A-9821-1D502468CF0F}</a:tableStyleId>
              </a:tblPr>
              <a:tblGrid>
                <a:gridCol w="1972173"/>
                <a:gridCol w="6409827"/>
              </a:tblGrid>
              <a:tr h="444246">
                <a:tc>
                  <a:txBody>
                    <a:bodyPr/>
                    <a:lstStyle/>
                    <a:p>
                      <a:pPr algn="ctr">
                        <a:lnSpc>
                          <a:spcPct val="101000"/>
                        </a:lnSpc>
                      </a:pPr>
                      <a:r>
                        <a:rPr lang="en-IN" sz="2400" dirty="0"/>
                        <a:t>Grade 0</a:t>
                      </a:r>
                      <a:endParaRPr dirty="0"/>
                    </a:p>
                  </a:txBody>
                  <a:tcPr/>
                </a:tc>
                <a:tc>
                  <a:txBody>
                    <a:bodyPr/>
                    <a:lstStyle/>
                    <a:p>
                      <a:pPr algn="ctr">
                        <a:lnSpc>
                          <a:spcPct val="101000"/>
                        </a:lnSpc>
                      </a:pPr>
                      <a:r>
                        <a:rPr lang="en-IN" sz="2400"/>
                        <a:t>Complete paralysis</a:t>
                      </a:r>
                      <a:endParaRPr/>
                    </a:p>
                  </a:txBody>
                  <a:tcPr/>
                </a:tc>
              </a:tr>
              <a:tr h="444246">
                <a:tc>
                  <a:txBody>
                    <a:bodyPr/>
                    <a:lstStyle/>
                    <a:p>
                      <a:pPr algn="ctr">
                        <a:lnSpc>
                          <a:spcPct val="101000"/>
                        </a:lnSpc>
                      </a:pPr>
                      <a:r>
                        <a:rPr lang="en-IN" sz="2400"/>
                        <a:t>Grade 1</a:t>
                      </a:r>
                      <a:endParaRPr/>
                    </a:p>
                  </a:txBody>
                  <a:tcPr/>
                </a:tc>
                <a:tc>
                  <a:txBody>
                    <a:bodyPr/>
                    <a:lstStyle/>
                    <a:p>
                      <a:pPr algn="ctr">
                        <a:lnSpc>
                          <a:spcPct val="101000"/>
                        </a:lnSpc>
                      </a:pPr>
                      <a:r>
                        <a:rPr lang="en-IN" sz="2400" dirty="0"/>
                        <a:t>A flicker of contraction only</a:t>
                      </a:r>
                      <a:endParaRPr/>
                    </a:p>
                  </a:txBody>
                  <a:tcPr/>
                </a:tc>
              </a:tr>
              <a:tr h="800354">
                <a:tc>
                  <a:txBody>
                    <a:bodyPr/>
                    <a:lstStyle/>
                    <a:p>
                      <a:pPr algn="ctr">
                        <a:lnSpc>
                          <a:spcPct val="101000"/>
                        </a:lnSpc>
                      </a:pPr>
                      <a:r>
                        <a:rPr lang="en-IN" sz="2400"/>
                        <a:t>Grade 2 </a:t>
                      </a:r>
                      <a:endParaRPr/>
                    </a:p>
                  </a:txBody>
                  <a:tcPr/>
                </a:tc>
                <a:tc>
                  <a:txBody>
                    <a:bodyPr/>
                    <a:lstStyle/>
                    <a:p>
                      <a:pPr algn="ctr">
                        <a:lnSpc>
                          <a:spcPct val="101000"/>
                        </a:lnSpc>
                      </a:pPr>
                      <a:r>
                        <a:rPr lang="en-IN" sz="2400" dirty="0"/>
                        <a:t>Power detectable only when gravity is excluded by postural adjustment</a:t>
                      </a:r>
                      <a:endParaRPr dirty="0"/>
                    </a:p>
                  </a:txBody>
                  <a:tcPr/>
                </a:tc>
              </a:tr>
              <a:tr h="800354">
                <a:tc>
                  <a:txBody>
                    <a:bodyPr/>
                    <a:lstStyle/>
                    <a:p>
                      <a:pPr algn="ctr">
                        <a:lnSpc>
                          <a:spcPct val="101000"/>
                        </a:lnSpc>
                      </a:pPr>
                      <a:r>
                        <a:rPr lang="en-IN" sz="2400"/>
                        <a:t>Grade 3</a:t>
                      </a:r>
                      <a:endParaRPr/>
                    </a:p>
                  </a:txBody>
                  <a:tcPr/>
                </a:tc>
                <a:tc>
                  <a:txBody>
                    <a:bodyPr/>
                    <a:lstStyle/>
                    <a:p>
                      <a:pPr algn="ctr">
                        <a:lnSpc>
                          <a:spcPct val="101000"/>
                        </a:lnSpc>
                      </a:pPr>
                      <a:r>
                        <a:rPr lang="en-IN" sz="2400" dirty="0"/>
                        <a:t>Limb can be held against gravity but not resistance</a:t>
                      </a:r>
                      <a:endParaRPr dirty="0"/>
                    </a:p>
                  </a:txBody>
                  <a:tcPr/>
                </a:tc>
              </a:tr>
              <a:tr h="800354">
                <a:tc>
                  <a:txBody>
                    <a:bodyPr/>
                    <a:lstStyle/>
                    <a:p>
                      <a:pPr algn="ctr">
                        <a:lnSpc>
                          <a:spcPct val="101000"/>
                        </a:lnSpc>
                      </a:pPr>
                      <a:r>
                        <a:rPr lang="en-IN" sz="2400"/>
                        <a:t>Grade 4</a:t>
                      </a:r>
                      <a:endParaRPr/>
                    </a:p>
                  </a:txBody>
                  <a:tcPr/>
                </a:tc>
                <a:tc>
                  <a:txBody>
                    <a:bodyPr/>
                    <a:lstStyle/>
                    <a:p>
                      <a:pPr algn="ctr">
                        <a:lnSpc>
                          <a:spcPct val="101000"/>
                        </a:lnSpc>
                      </a:pPr>
                      <a:r>
                        <a:rPr lang="en-IN" sz="2400" dirty="0"/>
                        <a:t>Limb can be held against gravity and some resistance</a:t>
                      </a:r>
                      <a:endParaRPr dirty="0"/>
                    </a:p>
                  </a:txBody>
                  <a:tcPr/>
                </a:tc>
              </a:tr>
              <a:tr h="444246">
                <a:tc>
                  <a:txBody>
                    <a:bodyPr/>
                    <a:lstStyle/>
                    <a:p>
                      <a:pPr algn="ctr">
                        <a:lnSpc>
                          <a:spcPct val="101000"/>
                        </a:lnSpc>
                      </a:pPr>
                      <a:r>
                        <a:rPr lang="en-IN" sz="2400" dirty="0"/>
                        <a:t>Grade 5 </a:t>
                      </a:r>
                      <a:endParaRPr dirty="0"/>
                    </a:p>
                  </a:txBody>
                  <a:tcPr/>
                </a:tc>
                <a:tc>
                  <a:txBody>
                    <a:bodyPr/>
                    <a:lstStyle/>
                    <a:p>
                      <a:pPr algn="ctr">
                        <a:lnSpc>
                          <a:spcPct val="101000"/>
                        </a:lnSpc>
                      </a:pPr>
                      <a:r>
                        <a:rPr lang="en-IN" sz="2400" dirty="0"/>
                        <a:t>Normal power</a:t>
                      </a:r>
                      <a:endParaRPr dirty="0"/>
                    </a:p>
                  </a:txBody>
                  <a:tcPr/>
                </a:tc>
              </a:tr>
            </a:tbl>
          </a:graphicData>
        </a:graphic>
      </p:graphicFrame>
      <p:sp>
        <p:nvSpPr>
          <p:cNvPr id="5" name="Rectangle 4"/>
          <p:cNvSpPr/>
          <p:nvPr/>
        </p:nvSpPr>
        <p:spPr>
          <a:xfrm>
            <a:off x="304800" y="5943602"/>
            <a:ext cx="8839200" cy="646331"/>
          </a:xfrm>
          <a:prstGeom prst="rect">
            <a:avLst/>
          </a:prstGeom>
        </p:spPr>
        <p:txBody>
          <a:bodyPr wrap="square">
            <a:spAutoFit/>
          </a:bodyPr>
          <a:lstStyle/>
          <a:p>
            <a:r>
              <a:rPr lang="en-US" sz="1200" b="1" dirty="0"/>
              <a:t>This system was initially devised to evaluate trauma victims with rhabdomyolysis and is weighted toward the lower end of the range of strength. It is relatively less sensitive for the evaluation of mild weakness which is the usual range for patients with myopathies. To compensate for this, the addition of 4+ and 4- categories are added to the scale.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381000"/>
            <a:ext cx="8229600" cy="762000"/>
          </a:xfrm>
        </p:spPr>
        <p:txBody>
          <a:bodyPr>
            <a:normAutofit fontScale="90000"/>
          </a:bodyPr>
          <a:lstStyle/>
          <a:p>
            <a:pPr marL="1117600" indent="-1117600"/>
            <a:r>
              <a:rPr lang="en-US" sz="4000" b="1" dirty="0"/>
              <a:t>Skeletal Muscle Structure </a:t>
            </a:r>
            <a:r>
              <a:rPr lang="en-US" sz="4000" dirty="0"/>
              <a:t/>
            </a:r>
            <a:br>
              <a:rPr lang="en-US" sz="4000" dirty="0"/>
            </a:br>
            <a:endParaRPr lang="en-US" sz="4000" dirty="0"/>
          </a:p>
        </p:txBody>
      </p:sp>
      <p:sp>
        <p:nvSpPr>
          <p:cNvPr id="5123" name="Rectangle 5"/>
          <p:cNvSpPr>
            <a:spLocks noGrp="1" noChangeArrowheads="1"/>
          </p:cNvSpPr>
          <p:nvPr>
            <p:ph sz="half" idx="13"/>
          </p:nvPr>
        </p:nvSpPr>
        <p:spPr>
          <a:xfrm>
            <a:off x="457200" y="5257800"/>
            <a:ext cx="8229600" cy="1295400"/>
          </a:xfrm>
        </p:spPr>
        <p:txBody>
          <a:bodyPr/>
          <a:lstStyle/>
          <a:p>
            <a:pPr lvl="1" eaLnBrk="1" hangingPunct="1">
              <a:buNone/>
            </a:pPr>
            <a:r>
              <a:rPr lang="en-US" b="1" dirty="0" smtClean="0">
                <a:solidFill>
                  <a:schemeClr val="tx1"/>
                </a:solidFill>
              </a:rPr>
              <a:t>Muscle = group of fascicles</a:t>
            </a:r>
          </a:p>
          <a:p>
            <a:pPr lvl="1" eaLnBrk="1" hangingPunct="1">
              <a:buNone/>
            </a:pPr>
            <a:r>
              <a:rPr lang="en-US" b="1" dirty="0" smtClean="0">
                <a:solidFill>
                  <a:schemeClr val="tx1"/>
                </a:solidFill>
              </a:rPr>
              <a:t>Muscle fibers extend length of muscle from tendon to tendon</a:t>
            </a:r>
          </a:p>
          <a:p>
            <a:pPr eaLnBrk="1" hangingPunct="1"/>
            <a:endParaRPr lang="en-US" dirty="0" smtClean="0"/>
          </a:p>
        </p:txBody>
      </p:sp>
      <p:pic>
        <p:nvPicPr>
          <p:cNvPr id="5124" name="Picture 6"/>
          <p:cNvPicPr>
            <a:picLocks noGrp="1" noChangeAspect="1" noChangeArrowheads="1"/>
          </p:cNvPicPr>
          <p:nvPr>
            <p:ph sz="quarter" idx="4"/>
          </p:nvPr>
        </p:nvPicPr>
        <p:blipFill>
          <a:blip r:embed="rId2" cstate="print"/>
          <a:srcRect t="2449" b="6386"/>
          <a:stretch>
            <a:fillRect/>
          </a:stretch>
        </p:blipFill>
        <p:spPr>
          <a:xfrm>
            <a:off x="381000" y="990600"/>
            <a:ext cx="4191000" cy="4191000"/>
          </a:xfrm>
          <a:noFill/>
        </p:spPr>
      </p:pic>
      <p:pic>
        <p:nvPicPr>
          <p:cNvPr id="19458" name="Picture 2" descr="http://cnx.org/content/m46476/latest/1007_Muscle_Fibes_(large).jpg"/>
          <p:cNvPicPr>
            <a:picLocks noChangeAspect="1" noChangeArrowheads="1"/>
          </p:cNvPicPr>
          <p:nvPr/>
        </p:nvPicPr>
        <p:blipFill>
          <a:blip r:embed="rId3" cstate="print"/>
          <a:srcRect/>
          <a:stretch>
            <a:fillRect/>
          </a:stretch>
        </p:blipFill>
        <p:spPr bwMode="auto">
          <a:xfrm>
            <a:off x="4876802" y="990600"/>
            <a:ext cx="3990975" cy="415260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
            <a:ext cx="7086600" cy="606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4378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90601"/>
            <a:ext cx="7772400" cy="4893647"/>
          </a:xfrm>
          <a:prstGeom prst="rect">
            <a:avLst/>
          </a:prstGeom>
        </p:spPr>
        <p:txBody>
          <a:bodyPr wrap="square">
            <a:spAutoFit/>
          </a:bodyPr>
          <a:lstStyle/>
          <a:p>
            <a:r>
              <a:rPr lang="en-US" sz="2400" b="1" dirty="0"/>
              <a:t>Distribution of muscle weakness</a:t>
            </a:r>
            <a:r>
              <a:rPr lang="en-US" sz="2400" dirty="0"/>
              <a:t> — The distribution of weakness (localized [asymmetric] or generalized [symmetric]) is an important clue to diagnosis.</a:t>
            </a:r>
          </a:p>
          <a:p>
            <a:endParaRPr lang="en-US" sz="2400" b="1" dirty="0"/>
          </a:p>
          <a:p>
            <a:r>
              <a:rPr lang="en-US" sz="2400" b="1" dirty="0"/>
              <a:t>Localized weakness</a:t>
            </a:r>
            <a:r>
              <a:rPr lang="en-US" sz="2400" dirty="0"/>
              <a:t> — Localized weakness is usually due to disease of the central or peripheral nervous system. </a:t>
            </a:r>
          </a:p>
          <a:p>
            <a:endParaRPr lang="en-US" sz="2400" b="1" dirty="0"/>
          </a:p>
          <a:p>
            <a:r>
              <a:rPr lang="en-US" sz="2400" b="1" dirty="0"/>
              <a:t>Generalized weakness</a:t>
            </a:r>
            <a:r>
              <a:rPr lang="en-US" sz="2400" dirty="0"/>
              <a:t> — Generalized or symmetric muscle weakness may be proximal or distal. Proximal weakness involves the axial musculature, as well as the large muscles of the arms and thighs; it is the hallmark of most myopathies.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4572000" cy="3447098"/>
          </a:xfrm>
          <a:prstGeom prst="rect">
            <a:avLst/>
          </a:prstGeom>
        </p:spPr>
        <p:txBody>
          <a:bodyPr wrap="square">
            <a:spAutoFit/>
          </a:bodyPr>
          <a:lstStyle/>
          <a:p>
            <a:r>
              <a:rPr lang="en-US" sz="2800" b="1" dirty="0"/>
              <a:t>DETERMINING THE CAUSE OF THE LESION:</a:t>
            </a:r>
          </a:p>
          <a:p>
            <a:endParaRPr lang="en-US" sz="1400" b="1" dirty="0"/>
          </a:p>
          <a:p>
            <a:r>
              <a:rPr lang="en-US" sz="2800" dirty="0"/>
              <a:t>	</a:t>
            </a:r>
            <a:r>
              <a:rPr lang="en-US" sz="2400" b="1" dirty="0"/>
              <a:t>Lesions of UMN</a:t>
            </a:r>
          </a:p>
          <a:p>
            <a:r>
              <a:rPr lang="en-US" sz="2400" b="1" dirty="0"/>
              <a:t>	Anterior horn cell 			lesions</a:t>
            </a:r>
          </a:p>
          <a:p>
            <a:r>
              <a:rPr lang="en-US" sz="2400" b="1" dirty="0"/>
              <a:t>	Lesions of the PNS</a:t>
            </a:r>
          </a:p>
          <a:p>
            <a:r>
              <a:rPr lang="en-US" sz="2400" b="1" dirty="0"/>
              <a:t>	NMJ disorders</a:t>
            </a:r>
          </a:p>
          <a:p>
            <a:r>
              <a:rPr lang="en-US" sz="2400" b="1" dirty="0"/>
              <a:t>	Myopathy</a:t>
            </a:r>
          </a:p>
        </p:txBody>
      </p:sp>
      <p:pic>
        <p:nvPicPr>
          <p:cNvPr id="3" name="Picture 2" descr="motor sesory unit"/>
          <p:cNvPicPr>
            <a:picLocks noChangeAspect="1" noChangeArrowheads="1"/>
          </p:cNvPicPr>
          <p:nvPr/>
        </p:nvPicPr>
        <p:blipFill>
          <a:blip r:embed="rId2" cstate="print"/>
          <a:srcRect/>
          <a:stretch>
            <a:fillRect/>
          </a:stretch>
        </p:blipFill>
        <p:spPr bwMode="auto">
          <a:xfrm>
            <a:off x="4953002" y="685800"/>
            <a:ext cx="3946051"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
          <a:ext cx="9144000" cy="6865382"/>
        </p:xfrm>
        <a:graphic>
          <a:graphicData uri="http://schemas.openxmlformats.org/drawingml/2006/table">
            <a:tbl>
              <a:tblPr firstRow="1" bandRow="1">
                <a:tableStyleId>{5C22544A-7EE6-4342-B048-85BDC9FD1C3A}</a:tableStyleId>
              </a:tblPr>
              <a:tblGrid>
                <a:gridCol w="2576946"/>
                <a:gridCol w="1579417"/>
                <a:gridCol w="1911928"/>
                <a:gridCol w="1662546"/>
                <a:gridCol w="1413163"/>
              </a:tblGrid>
              <a:tr h="684176">
                <a:tc>
                  <a:txBody>
                    <a:bodyPr/>
                    <a:lstStyle/>
                    <a:p>
                      <a:endParaRPr lang="en-US" b="1" dirty="0">
                        <a:latin typeface="Lucida Sans" pitchFamily="34" charset="0"/>
                      </a:endParaRPr>
                    </a:p>
                  </a:txBody>
                  <a:tcPr/>
                </a:tc>
                <a:tc>
                  <a:txBody>
                    <a:bodyPr/>
                    <a:lstStyle/>
                    <a:p>
                      <a:pPr algn="ctr"/>
                      <a:r>
                        <a:rPr lang="en-US" b="1" dirty="0" smtClean="0">
                          <a:solidFill>
                            <a:schemeClr val="tx1"/>
                          </a:solidFill>
                          <a:latin typeface="Lucida Sans" pitchFamily="34" charset="0"/>
                        </a:rPr>
                        <a:t>Anterior horn cell</a:t>
                      </a:r>
                      <a:endParaRPr lang="en-US" b="1" dirty="0">
                        <a:solidFill>
                          <a:schemeClr val="tx1"/>
                        </a:solidFill>
                        <a:latin typeface="Lucida Sans" pitchFamily="34" charset="0"/>
                      </a:endParaRPr>
                    </a:p>
                  </a:txBody>
                  <a:tcPr/>
                </a:tc>
                <a:tc>
                  <a:txBody>
                    <a:bodyPr/>
                    <a:lstStyle/>
                    <a:p>
                      <a:pPr algn="ctr"/>
                      <a:r>
                        <a:rPr lang="en-US" b="1" dirty="0" smtClean="0">
                          <a:solidFill>
                            <a:schemeClr val="tx1"/>
                          </a:solidFill>
                          <a:latin typeface="Lucida Sans" pitchFamily="34" charset="0"/>
                        </a:rPr>
                        <a:t>Peripheral nerves</a:t>
                      </a:r>
                      <a:endParaRPr lang="en-US" b="1" dirty="0">
                        <a:solidFill>
                          <a:schemeClr val="tx1"/>
                        </a:solidFill>
                        <a:latin typeface="Lucida Sans" pitchFamily="34" charset="0"/>
                      </a:endParaRPr>
                    </a:p>
                  </a:txBody>
                  <a:tcPr/>
                </a:tc>
                <a:tc>
                  <a:txBody>
                    <a:bodyPr/>
                    <a:lstStyle/>
                    <a:p>
                      <a:pPr algn="ctr"/>
                      <a:r>
                        <a:rPr lang="en-US" b="1" dirty="0" smtClean="0">
                          <a:solidFill>
                            <a:schemeClr val="tx1"/>
                          </a:solidFill>
                          <a:latin typeface="Lucida Sans" pitchFamily="34" charset="0"/>
                        </a:rPr>
                        <a:t>NMJ</a:t>
                      </a:r>
                      <a:r>
                        <a:rPr lang="en-US" b="1" baseline="0" dirty="0" smtClean="0">
                          <a:solidFill>
                            <a:schemeClr val="tx1"/>
                          </a:solidFill>
                          <a:latin typeface="Lucida Sans" pitchFamily="34" charset="0"/>
                        </a:rPr>
                        <a:t> Disorders</a:t>
                      </a:r>
                      <a:endParaRPr lang="en-US" b="1" dirty="0">
                        <a:solidFill>
                          <a:schemeClr val="tx1"/>
                        </a:solidFill>
                        <a:latin typeface="Lucida Sans" pitchFamily="34" charset="0"/>
                      </a:endParaRPr>
                    </a:p>
                  </a:txBody>
                  <a:tcPr/>
                </a:tc>
                <a:tc>
                  <a:txBody>
                    <a:bodyPr/>
                    <a:lstStyle/>
                    <a:p>
                      <a:pPr algn="ctr"/>
                      <a:r>
                        <a:rPr lang="en-US" b="1" dirty="0" smtClean="0">
                          <a:solidFill>
                            <a:schemeClr val="tx1"/>
                          </a:solidFill>
                          <a:latin typeface="Lucida Sans" pitchFamily="34" charset="0"/>
                        </a:rPr>
                        <a:t>Muscle</a:t>
                      </a:r>
                      <a:endParaRPr lang="en-US" b="1" dirty="0">
                        <a:solidFill>
                          <a:schemeClr val="tx1"/>
                        </a:solidFill>
                        <a:latin typeface="Lucida Sans" pitchFamily="34" charset="0"/>
                      </a:endParaRPr>
                    </a:p>
                  </a:txBody>
                  <a:tcPr/>
                </a:tc>
              </a:tr>
              <a:tr h="390958">
                <a:tc>
                  <a:txBody>
                    <a:bodyPr/>
                    <a:lstStyle/>
                    <a:p>
                      <a:r>
                        <a:rPr lang="en-US" sz="1800" b="1" dirty="0" smtClean="0">
                          <a:solidFill>
                            <a:schemeClr val="accent6">
                              <a:lumMod val="50000"/>
                            </a:schemeClr>
                          </a:solidFill>
                          <a:latin typeface="Lucida Sans" pitchFamily="34" charset="0"/>
                          <a:cs typeface="Arial" pitchFamily="34" charset="0"/>
                        </a:rPr>
                        <a:t>CLINICAL</a:t>
                      </a:r>
                      <a:endParaRPr lang="en-US" sz="1800" b="1" dirty="0">
                        <a:solidFill>
                          <a:schemeClr val="accent6">
                            <a:lumMod val="50000"/>
                          </a:schemeClr>
                        </a:solidFill>
                        <a:latin typeface="Lucida Sans" pitchFamily="34" charset="0"/>
                        <a:cs typeface="Arial" pitchFamily="34" charset="0"/>
                      </a:endParaRPr>
                    </a:p>
                  </a:txBody>
                  <a:tcPr/>
                </a:tc>
                <a:tc>
                  <a:txBody>
                    <a:bodyPr/>
                    <a:lstStyle/>
                    <a:p>
                      <a:pPr algn="ctr"/>
                      <a:endParaRPr lang="en-US" sz="1400" b="1" dirty="0">
                        <a:latin typeface="Lucida Sans" pitchFamily="34" charset="0"/>
                        <a:cs typeface="Arial" pitchFamily="34" charset="0"/>
                      </a:endParaRPr>
                    </a:p>
                  </a:txBody>
                  <a:tcPr/>
                </a:tc>
                <a:tc>
                  <a:txBody>
                    <a:bodyPr/>
                    <a:lstStyle/>
                    <a:p>
                      <a:pPr algn="ctr"/>
                      <a:endParaRPr lang="en-US" sz="1400" b="1" dirty="0">
                        <a:latin typeface="Lucida Sans" pitchFamily="34" charset="0"/>
                        <a:cs typeface="Arial" pitchFamily="34" charset="0"/>
                      </a:endParaRPr>
                    </a:p>
                  </a:txBody>
                  <a:tcPr/>
                </a:tc>
                <a:tc>
                  <a:txBody>
                    <a:bodyPr/>
                    <a:lstStyle/>
                    <a:p>
                      <a:pPr algn="ctr"/>
                      <a:endParaRPr lang="en-US" sz="1400" b="1" dirty="0">
                        <a:latin typeface="Lucida Sans" pitchFamily="34" charset="0"/>
                        <a:cs typeface="Arial" pitchFamily="34" charset="0"/>
                      </a:endParaRPr>
                    </a:p>
                  </a:txBody>
                  <a:tcPr/>
                </a:tc>
                <a:tc>
                  <a:txBody>
                    <a:bodyPr/>
                    <a:lstStyle/>
                    <a:p>
                      <a:pPr algn="ctr"/>
                      <a:endParaRPr lang="en-US" sz="1400" b="1" dirty="0">
                        <a:latin typeface="Lucida Sans" pitchFamily="34" charset="0"/>
                        <a:cs typeface="Arial" pitchFamily="34" charset="0"/>
                      </a:endParaRPr>
                    </a:p>
                  </a:txBody>
                  <a:tcPr/>
                </a:tc>
              </a:tr>
              <a:tr h="390958">
                <a:tc>
                  <a:txBody>
                    <a:bodyPr/>
                    <a:lstStyle/>
                    <a:p>
                      <a:r>
                        <a:rPr lang="en-US" sz="1800" b="1" dirty="0" smtClean="0">
                          <a:solidFill>
                            <a:schemeClr val="accent6">
                              <a:lumMod val="50000"/>
                            </a:schemeClr>
                          </a:solidFill>
                          <a:latin typeface="Lucida Sans" pitchFamily="34" charset="0"/>
                          <a:cs typeface="Arial" pitchFamily="34" charset="0"/>
                        </a:rPr>
                        <a:t>Symptoms</a:t>
                      </a:r>
                      <a:endParaRPr lang="en-US" sz="1800" b="1" dirty="0">
                        <a:solidFill>
                          <a:schemeClr val="accent6">
                            <a:lumMod val="50000"/>
                          </a:schemeClr>
                        </a:solidFill>
                        <a:latin typeface="Lucida Sans" pitchFamily="34" charset="0"/>
                        <a:cs typeface="Arial" pitchFamily="34" charset="0"/>
                      </a:endParaRPr>
                    </a:p>
                  </a:txBody>
                  <a:tcPr/>
                </a:tc>
                <a:tc>
                  <a:txBody>
                    <a:bodyPr/>
                    <a:lstStyle/>
                    <a:p>
                      <a:pPr algn="ctr"/>
                      <a:endParaRPr lang="en-US" sz="1400" b="1" dirty="0">
                        <a:latin typeface="Lucida Sans" pitchFamily="34" charset="0"/>
                        <a:cs typeface="Arial" pitchFamily="34" charset="0"/>
                      </a:endParaRPr>
                    </a:p>
                  </a:txBody>
                  <a:tcPr/>
                </a:tc>
                <a:tc>
                  <a:txBody>
                    <a:bodyPr/>
                    <a:lstStyle/>
                    <a:p>
                      <a:pPr algn="ctr"/>
                      <a:endParaRPr lang="en-US" sz="1400" b="1" dirty="0">
                        <a:latin typeface="Lucida Sans" pitchFamily="34" charset="0"/>
                        <a:cs typeface="Arial" pitchFamily="34" charset="0"/>
                      </a:endParaRPr>
                    </a:p>
                  </a:txBody>
                  <a:tcPr/>
                </a:tc>
                <a:tc>
                  <a:txBody>
                    <a:bodyPr/>
                    <a:lstStyle/>
                    <a:p>
                      <a:pPr algn="ctr"/>
                      <a:endParaRPr lang="en-US" sz="1400" b="1">
                        <a:latin typeface="Lucida Sans" pitchFamily="34" charset="0"/>
                        <a:cs typeface="Arial" pitchFamily="34" charset="0"/>
                      </a:endParaRPr>
                    </a:p>
                  </a:txBody>
                  <a:tcPr/>
                </a:tc>
                <a:tc>
                  <a:txBody>
                    <a:bodyPr/>
                    <a:lstStyle/>
                    <a:p>
                      <a:pPr algn="ctr"/>
                      <a:endParaRPr lang="en-US" sz="1400" b="1">
                        <a:latin typeface="Lucida Sans" pitchFamily="34" charset="0"/>
                        <a:cs typeface="Arial" pitchFamily="34" charset="0"/>
                      </a:endParaRPr>
                    </a:p>
                  </a:txBody>
                  <a:tcPr/>
                </a:tc>
              </a:tr>
              <a:tr h="374616">
                <a:tc>
                  <a:txBody>
                    <a:bodyPr/>
                    <a:lstStyle/>
                    <a:p>
                      <a:r>
                        <a:rPr lang="en-US" sz="1600" b="1" dirty="0" err="1" smtClean="0">
                          <a:latin typeface="Lucida Sans" pitchFamily="34" charset="0"/>
                          <a:cs typeface="Arial" pitchFamily="34" charset="0"/>
                        </a:rPr>
                        <a:t>Persistant</a:t>
                      </a:r>
                      <a:r>
                        <a:rPr lang="en-US" sz="1600" b="1" dirty="0" smtClean="0">
                          <a:latin typeface="Lucida Sans" pitchFamily="34" charset="0"/>
                          <a:cs typeface="Arial" pitchFamily="34" charset="0"/>
                        </a:rPr>
                        <a:t> weakness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Variable weakness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Painful cramps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Often</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Rare</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Rare</a:t>
                      </a:r>
                      <a:endParaRPr lang="en-US" sz="1600" b="1" dirty="0">
                        <a:latin typeface="Lucida Sans" pitchFamily="34" charset="0"/>
                        <a:cs typeface="Arial" pitchFamily="34" charset="0"/>
                      </a:endParaRPr>
                    </a:p>
                  </a:txBody>
                  <a:tcPr/>
                </a:tc>
              </a:tr>
              <a:tr h="358378">
                <a:tc>
                  <a:txBody>
                    <a:bodyPr/>
                    <a:lstStyle/>
                    <a:p>
                      <a:r>
                        <a:rPr lang="en-US" sz="1600" b="1" dirty="0" err="1" smtClean="0">
                          <a:latin typeface="Lucida Sans" pitchFamily="34" charset="0"/>
                          <a:cs typeface="Arial" pitchFamily="34" charset="0"/>
                        </a:rPr>
                        <a:t>Myoglobinuria</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Paresthesia</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Bladder</a:t>
                      </a:r>
                      <a:r>
                        <a:rPr lang="en-US" sz="1600" b="1" baseline="0" dirty="0" smtClean="0">
                          <a:latin typeface="Lucida Sans" pitchFamily="34" charset="0"/>
                          <a:cs typeface="Arial" pitchFamily="34" charset="0"/>
                        </a:rPr>
                        <a:t> disorder</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Rare</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Occasional</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r>
              <a:tr h="358378">
                <a:tc>
                  <a:txBody>
                    <a:bodyPr/>
                    <a:lstStyle/>
                    <a:p>
                      <a:endParaRPr lang="en-US" sz="1600" b="1" dirty="0">
                        <a:latin typeface="Lucida Sans" pitchFamily="34" charset="0"/>
                        <a:cs typeface="Arial" pitchFamily="34" charset="0"/>
                      </a:endParaRPr>
                    </a:p>
                  </a:txBody>
                  <a:tcPr/>
                </a:tc>
                <a:tc>
                  <a:txBody>
                    <a:bodyPr/>
                    <a:lstStyle/>
                    <a:p>
                      <a:pPr algn="ctr"/>
                      <a:endParaRPr lang="en-US" sz="1600" b="1" dirty="0">
                        <a:latin typeface="Lucida Sans" pitchFamily="34" charset="0"/>
                        <a:cs typeface="Arial" pitchFamily="34" charset="0"/>
                      </a:endParaRPr>
                    </a:p>
                  </a:txBody>
                  <a:tcPr/>
                </a:tc>
                <a:tc>
                  <a:txBody>
                    <a:bodyPr/>
                    <a:lstStyle/>
                    <a:p>
                      <a:pPr algn="ctr"/>
                      <a:endParaRPr lang="en-US" sz="1600" b="1" dirty="0">
                        <a:latin typeface="Lucida Sans" pitchFamily="34" charset="0"/>
                        <a:cs typeface="Arial" pitchFamily="34" charset="0"/>
                      </a:endParaRPr>
                    </a:p>
                  </a:txBody>
                  <a:tcPr/>
                </a:tc>
                <a:tc>
                  <a:txBody>
                    <a:bodyPr/>
                    <a:lstStyle/>
                    <a:p>
                      <a:pPr algn="ctr"/>
                      <a:endParaRPr lang="en-US" sz="1600" b="1" dirty="0">
                        <a:latin typeface="Lucida Sans" pitchFamily="34" charset="0"/>
                        <a:cs typeface="Arial" pitchFamily="34" charset="0"/>
                      </a:endParaRPr>
                    </a:p>
                  </a:txBody>
                  <a:tcPr/>
                </a:tc>
                <a:tc>
                  <a:txBody>
                    <a:bodyPr/>
                    <a:lstStyle/>
                    <a:p>
                      <a:pPr algn="ctr"/>
                      <a:endParaRPr lang="en-US" sz="1600" b="1" dirty="0">
                        <a:latin typeface="Lucida Sans" pitchFamily="34" charset="0"/>
                        <a:cs typeface="Arial" pitchFamily="34" charset="0"/>
                      </a:endParaRPr>
                    </a:p>
                  </a:txBody>
                  <a:tcPr/>
                </a:tc>
              </a:tr>
              <a:tr h="358378">
                <a:tc>
                  <a:txBody>
                    <a:bodyPr/>
                    <a:lstStyle/>
                    <a:p>
                      <a:r>
                        <a:rPr lang="en-US" sz="1800" b="1" u="sng" dirty="0" smtClean="0">
                          <a:solidFill>
                            <a:schemeClr val="accent6">
                              <a:lumMod val="50000"/>
                            </a:schemeClr>
                          </a:solidFill>
                          <a:latin typeface="Lucida Sans" pitchFamily="34" charset="0"/>
                          <a:cs typeface="Arial" pitchFamily="34" charset="0"/>
                        </a:rPr>
                        <a:t>Signs</a:t>
                      </a:r>
                      <a:endParaRPr lang="en-US" sz="1800" b="1" u="sng" dirty="0">
                        <a:solidFill>
                          <a:schemeClr val="accent6">
                            <a:lumMod val="50000"/>
                          </a:schemeClr>
                        </a:solidFill>
                        <a:latin typeface="Lucida Sans" pitchFamily="34" charset="0"/>
                        <a:cs typeface="Arial" pitchFamily="34" charset="0"/>
                      </a:endParaRPr>
                    </a:p>
                  </a:txBody>
                  <a:tcPr/>
                </a:tc>
                <a:tc>
                  <a:txBody>
                    <a:bodyPr/>
                    <a:lstStyle/>
                    <a:p>
                      <a:pPr algn="ctr"/>
                      <a:endParaRPr lang="en-US" sz="1600" b="1" dirty="0">
                        <a:latin typeface="Lucida Sans" pitchFamily="34" charset="0"/>
                        <a:cs typeface="Arial" pitchFamily="34" charset="0"/>
                      </a:endParaRPr>
                    </a:p>
                  </a:txBody>
                  <a:tcPr/>
                </a:tc>
                <a:tc>
                  <a:txBody>
                    <a:bodyPr/>
                    <a:lstStyle/>
                    <a:p>
                      <a:pPr algn="ctr"/>
                      <a:endParaRPr lang="en-US" sz="1600" b="1" dirty="0">
                        <a:latin typeface="Lucida Sans" pitchFamily="34" charset="0"/>
                        <a:cs typeface="Arial" pitchFamily="34" charset="0"/>
                      </a:endParaRPr>
                    </a:p>
                  </a:txBody>
                  <a:tcPr/>
                </a:tc>
                <a:tc>
                  <a:txBody>
                    <a:bodyPr/>
                    <a:lstStyle/>
                    <a:p>
                      <a:pPr algn="ctr"/>
                      <a:endParaRPr lang="en-US" sz="1600" b="1" dirty="0">
                        <a:latin typeface="Lucida Sans" pitchFamily="34" charset="0"/>
                        <a:cs typeface="Arial" pitchFamily="34" charset="0"/>
                      </a:endParaRPr>
                    </a:p>
                  </a:txBody>
                  <a:tcPr/>
                </a:tc>
                <a:tc>
                  <a:txBody>
                    <a:bodyPr/>
                    <a:lstStyle/>
                    <a:p>
                      <a:pPr algn="ct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Weakness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Wasting</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Rare (late)</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Reflexes lost</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r>
                        <a:rPr lang="en-US" sz="1600" b="1" baseline="0" dirty="0" smtClean="0">
                          <a:latin typeface="Lucida Sans" pitchFamily="34" charset="0"/>
                          <a:cs typeface="Arial" pitchFamily="34" charset="0"/>
                        </a:rPr>
                        <a:t> (late)</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Reflexes increased</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 (ALS)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Babinski</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 (ALS)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r>
              <a:tr h="358378">
                <a:tc>
                  <a:txBody>
                    <a:bodyPr/>
                    <a:lstStyle/>
                    <a:p>
                      <a:r>
                        <a:rPr lang="en-US" sz="1600" b="1" dirty="0" err="1" smtClean="0">
                          <a:latin typeface="Lucida Sans" pitchFamily="34" charset="0"/>
                          <a:cs typeface="Arial" pitchFamily="34" charset="0"/>
                        </a:rPr>
                        <a:t>Acral</a:t>
                      </a:r>
                      <a:r>
                        <a:rPr lang="en-US" sz="1600" b="1" dirty="0" smtClean="0">
                          <a:latin typeface="Lucida Sans" pitchFamily="34" charset="0"/>
                          <a:cs typeface="Arial" pitchFamily="34" charset="0"/>
                        </a:rPr>
                        <a:t> sensory loss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Yes</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r>
              <a:tr h="358378">
                <a:tc>
                  <a:txBody>
                    <a:bodyPr/>
                    <a:lstStyle/>
                    <a:p>
                      <a:r>
                        <a:rPr lang="en-US" sz="1600" b="1" dirty="0" smtClean="0">
                          <a:latin typeface="Lucida Sans" pitchFamily="34" charset="0"/>
                          <a:cs typeface="Arial" pitchFamily="34" charset="0"/>
                        </a:rPr>
                        <a:t>Fasciculation</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Common</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Rare</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c>
                  <a:txBody>
                    <a:bodyPr/>
                    <a:lstStyle/>
                    <a:p>
                      <a:pPr algn="ctr"/>
                      <a:r>
                        <a:rPr lang="en-US" sz="1600" b="1" dirty="0" smtClean="0">
                          <a:latin typeface="Lucida Sans" pitchFamily="34" charset="0"/>
                          <a:cs typeface="Arial" pitchFamily="34" charset="0"/>
                        </a:rPr>
                        <a:t>No</a:t>
                      </a:r>
                      <a:endParaRPr lang="en-US" sz="1600" b="1" dirty="0">
                        <a:latin typeface="Lucida Sans"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
          <a:ext cx="9144000" cy="6684566"/>
        </p:xfrm>
        <a:graphic>
          <a:graphicData uri="http://schemas.openxmlformats.org/drawingml/2006/table">
            <a:tbl>
              <a:tblPr firstRow="1" bandRow="1">
                <a:tableStyleId>{5C22544A-7EE6-4342-B048-85BDC9FD1C3A}</a:tableStyleId>
              </a:tblPr>
              <a:tblGrid>
                <a:gridCol w="3124200"/>
                <a:gridCol w="1600200"/>
                <a:gridCol w="1524000"/>
                <a:gridCol w="1600200"/>
                <a:gridCol w="1295400"/>
              </a:tblGrid>
              <a:tr h="661965">
                <a:tc>
                  <a:txBody>
                    <a:bodyPr/>
                    <a:lstStyle/>
                    <a:p>
                      <a:endParaRPr lang="en-US" sz="2000" b="1" dirty="0">
                        <a:latin typeface="Lucida Sans" pitchFamily="34" charset="0"/>
                      </a:endParaRPr>
                    </a:p>
                  </a:txBody>
                  <a:tcPr/>
                </a:tc>
                <a:tc>
                  <a:txBody>
                    <a:bodyPr/>
                    <a:lstStyle/>
                    <a:p>
                      <a:pPr algn="ctr"/>
                      <a:r>
                        <a:rPr lang="en-US" sz="2000" b="1" dirty="0" smtClean="0">
                          <a:solidFill>
                            <a:schemeClr val="tx1"/>
                          </a:solidFill>
                          <a:latin typeface="Lucida Sans" pitchFamily="34" charset="0"/>
                        </a:rPr>
                        <a:t>Anterior horn cell</a:t>
                      </a:r>
                      <a:endParaRPr lang="en-US" sz="2000" b="1" dirty="0">
                        <a:solidFill>
                          <a:schemeClr val="tx1"/>
                        </a:solidFill>
                        <a:latin typeface="Lucida Sans" pitchFamily="34" charset="0"/>
                      </a:endParaRPr>
                    </a:p>
                  </a:txBody>
                  <a:tcPr/>
                </a:tc>
                <a:tc>
                  <a:txBody>
                    <a:bodyPr/>
                    <a:lstStyle/>
                    <a:p>
                      <a:pPr algn="ctr"/>
                      <a:r>
                        <a:rPr lang="en-US" sz="2000" b="1" dirty="0" smtClean="0">
                          <a:solidFill>
                            <a:schemeClr val="tx1"/>
                          </a:solidFill>
                          <a:latin typeface="Lucida Sans" pitchFamily="34" charset="0"/>
                        </a:rPr>
                        <a:t>Peripheral nerves</a:t>
                      </a:r>
                      <a:endParaRPr lang="en-US" sz="2000" b="1" dirty="0">
                        <a:solidFill>
                          <a:schemeClr val="tx1"/>
                        </a:solidFill>
                        <a:latin typeface="Lucida Sans" pitchFamily="34" charset="0"/>
                      </a:endParaRPr>
                    </a:p>
                  </a:txBody>
                  <a:tcPr/>
                </a:tc>
                <a:tc>
                  <a:txBody>
                    <a:bodyPr/>
                    <a:lstStyle/>
                    <a:p>
                      <a:pPr algn="ctr"/>
                      <a:r>
                        <a:rPr lang="en-US" sz="2000" b="1" dirty="0" smtClean="0">
                          <a:solidFill>
                            <a:schemeClr val="tx1"/>
                          </a:solidFill>
                          <a:latin typeface="Lucida Sans" pitchFamily="34" charset="0"/>
                        </a:rPr>
                        <a:t>NMJ</a:t>
                      </a:r>
                      <a:r>
                        <a:rPr lang="en-US" sz="2000" b="1" baseline="0" dirty="0" smtClean="0">
                          <a:solidFill>
                            <a:schemeClr val="tx1"/>
                          </a:solidFill>
                          <a:latin typeface="Lucida Sans" pitchFamily="34" charset="0"/>
                        </a:rPr>
                        <a:t> Disorders</a:t>
                      </a:r>
                      <a:endParaRPr lang="en-US" sz="2000" b="1" dirty="0">
                        <a:solidFill>
                          <a:schemeClr val="tx1"/>
                        </a:solidFill>
                        <a:latin typeface="Lucida Sans" pitchFamily="34" charset="0"/>
                      </a:endParaRPr>
                    </a:p>
                  </a:txBody>
                  <a:tcPr/>
                </a:tc>
                <a:tc>
                  <a:txBody>
                    <a:bodyPr/>
                    <a:lstStyle/>
                    <a:p>
                      <a:pPr algn="ctr"/>
                      <a:r>
                        <a:rPr lang="en-US" sz="2000" b="1" dirty="0" smtClean="0">
                          <a:solidFill>
                            <a:schemeClr val="tx1"/>
                          </a:solidFill>
                          <a:latin typeface="Lucida Sans" pitchFamily="34" charset="0"/>
                        </a:rPr>
                        <a:t>Muscle</a:t>
                      </a:r>
                      <a:endParaRPr lang="en-US" sz="2000" b="1" dirty="0">
                        <a:solidFill>
                          <a:schemeClr val="tx1"/>
                        </a:solidFill>
                        <a:latin typeface="Lucida Sans" pitchFamily="34" charset="0"/>
                      </a:endParaRPr>
                    </a:p>
                  </a:txBody>
                  <a:tcPr/>
                </a:tc>
              </a:tr>
              <a:tr h="374154">
                <a:tc>
                  <a:txBody>
                    <a:bodyPr/>
                    <a:lstStyle/>
                    <a:p>
                      <a:r>
                        <a:rPr lang="en-US" sz="2000" b="1" dirty="0" smtClean="0">
                          <a:solidFill>
                            <a:schemeClr val="accent6">
                              <a:lumMod val="50000"/>
                            </a:schemeClr>
                          </a:solidFill>
                          <a:latin typeface="Lucida Sans" pitchFamily="34" charset="0"/>
                          <a:cs typeface="Arial" pitchFamily="34" charset="0"/>
                        </a:rPr>
                        <a:t>LABORATORY</a:t>
                      </a:r>
                      <a:endParaRPr lang="en-US" sz="2000" b="1" dirty="0">
                        <a:solidFill>
                          <a:schemeClr val="accent6">
                            <a:lumMod val="50000"/>
                          </a:schemeClr>
                        </a:solidFill>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r>
              <a:tr h="374154">
                <a:tc>
                  <a:txBody>
                    <a:bodyPr/>
                    <a:lstStyle/>
                    <a:p>
                      <a:r>
                        <a:rPr lang="en-US" sz="2000" b="1" dirty="0" smtClean="0">
                          <a:latin typeface="Lucida Sans" pitchFamily="34" charset="0"/>
                          <a:cs typeface="Arial" pitchFamily="34" charset="0"/>
                        </a:rPr>
                        <a:t>Serum Enzymes (CPK )</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r>
                        <a:rPr lang="en-US" sz="2000" b="1" baseline="0" dirty="0" smtClean="0">
                          <a:latin typeface="Lucida Sans" pitchFamily="34" charset="0"/>
                          <a:cs typeface="Arial" pitchFamily="34" charset="0"/>
                        </a:rPr>
                        <a:t> or mild</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endParaRPr lang="en-US" sz="2000" b="1" dirty="0">
                        <a:latin typeface="Lucida Sans" pitchFamily="34" charset="0"/>
                        <a:cs typeface="Arial" pitchFamily="34" charset="0"/>
                      </a:endParaRPr>
                    </a:p>
                  </a:txBody>
                  <a:tcPr/>
                </a:tc>
              </a:tr>
              <a:tr h="661965">
                <a:tc>
                  <a:txBody>
                    <a:bodyPr/>
                    <a:lstStyle/>
                    <a:p>
                      <a:r>
                        <a:rPr lang="en-US" sz="2000" b="1" dirty="0" smtClean="0">
                          <a:latin typeface="Lucida Sans" pitchFamily="34" charset="0"/>
                          <a:cs typeface="Arial" pitchFamily="34" charset="0"/>
                        </a:rPr>
                        <a:t>CSF</a:t>
                      </a:r>
                      <a:r>
                        <a:rPr lang="en-US" sz="2000" b="1" baseline="0" dirty="0" smtClean="0">
                          <a:latin typeface="Lucida Sans" pitchFamily="34" charset="0"/>
                          <a:cs typeface="Arial" pitchFamily="34" charset="0"/>
                        </a:rPr>
                        <a:t> Protein </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r>
                        <a:rPr lang="en-US" sz="2000" b="1" baseline="0" dirty="0" smtClean="0">
                          <a:latin typeface="Lucida Sans" pitchFamily="34" charset="0"/>
                          <a:cs typeface="Arial" pitchFamily="34" charset="0"/>
                        </a:rPr>
                        <a:t> or mild</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r>
              <a:tr h="374154">
                <a:tc>
                  <a:txBody>
                    <a:bodyPr/>
                    <a:lstStyle/>
                    <a:p>
                      <a:r>
                        <a:rPr lang="en-US" sz="2000" b="1" dirty="0" smtClean="0">
                          <a:latin typeface="Lucida Sans" pitchFamily="34" charset="0"/>
                          <a:cs typeface="Arial" pitchFamily="34" charset="0"/>
                        </a:rPr>
                        <a:t>MNC</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Abnormal</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Abnormal</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Normal</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Normal</a:t>
                      </a:r>
                      <a:endParaRPr lang="en-US" sz="2000" b="1" dirty="0">
                        <a:latin typeface="Lucida Sans" pitchFamily="34" charset="0"/>
                        <a:cs typeface="Arial" pitchFamily="34" charset="0"/>
                      </a:endParaRPr>
                    </a:p>
                  </a:txBody>
                  <a:tcPr/>
                </a:tc>
              </a:tr>
              <a:tr h="374154">
                <a:tc>
                  <a:txBody>
                    <a:bodyPr/>
                    <a:lstStyle/>
                    <a:p>
                      <a:r>
                        <a:rPr lang="en-US" sz="2000" b="1" dirty="0" smtClean="0">
                          <a:latin typeface="Lucida Sans" pitchFamily="34" charset="0"/>
                          <a:cs typeface="Arial" pitchFamily="34" charset="0"/>
                        </a:rPr>
                        <a:t>RNS</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Normal</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Normal</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Abnormal</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Normal</a:t>
                      </a:r>
                      <a:endParaRPr lang="en-US" sz="2000" b="1" dirty="0">
                        <a:latin typeface="Lucida Sans" pitchFamily="34" charset="0"/>
                        <a:cs typeface="Arial" pitchFamily="34" charset="0"/>
                      </a:endParaRPr>
                    </a:p>
                  </a:txBody>
                  <a:tcPr/>
                </a:tc>
              </a:tr>
              <a:tr h="374154">
                <a:tc>
                  <a:txBody>
                    <a:bodyPr/>
                    <a:lstStyle/>
                    <a:p>
                      <a:r>
                        <a:rPr lang="en-US" sz="2000" b="1" dirty="0" smtClean="0">
                          <a:latin typeface="Lucida Sans" pitchFamily="34" charset="0"/>
                          <a:cs typeface="Arial" pitchFamily="34" charset="0"/>
                        </a:rPr>
                        <a:t>EMG</a:t>
                      </a: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r>
              <a:tr h="374154">
                <a:tc>
                  <a:txBody>
                    <a:bodyPr/>
                    <a:lstStyle/>
                    <a:p>
                      <a:r>
                        <a:rPr lang="en-US" sz="2000" b="1" dirty="0" smtClean="0">
                          <a:latin typeface="Lucida Sans" pitchFamily="34" charset="0"/>
                          <a:cs typeface="Arial" pitchFamily="34" charset="0"/>
                        </a:rPr>
                        <a:t> </a:t>
                      </a:r>
                      <a:r>
                        <a:rPr lang="en-US" sz="2000" b="1" dirty="0" err="1" smtClean="0">
                          <a:latin typeface="Lucida Sans" pitchFamily="34" charset="0"/>
                          <a:cs typeface="Arial" pitchFamily="34" charset="0"/>
                        </a:rPr>
                        <a:t>Neurogenic</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r>
              <a:tr h="640079">
                <a:tc>
                  <a:txBody>
                    <a:bodyPr/>
                    <a:lstStyle/>
                    <a:p>
                      <a:r>
                        <a:rPr lang="en-US" sz="2000" b="1" dirty="0" smtClean="0">
                          <a:latin typeface="Lucida Sans" pitchFamily="34" charset="0"/>
                          <a:cs typeface="Arial" pitchFamily="34" charset="0"/>
                        </a:rPr>
                        <a:t> </a:t>
                      </a:r>
                      <a:r>
                        <a:rPr lang="en-US" sz="2000" b="1" dirty="0" err="1" smtClean="0">
                          <a:latin typeface="Lucida Sans" pitchFamily="34" charset="0"/>
                          <a:cs typeface="Arial" pitchFamily="34" charset="0"/>
                        </a:rPr>
                        <a:t>Myogenic</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endParaRPr lang="en-US" sz="2000" b="1" dirty="0">
                        <a:latin typeface="Lucida Sans" pitchFamily="34" charset="0"/>
                        <a:cs typeface="Arial" pitchFamily="34" charset="0"/>
                      </a:endParaRPr>
                    </a:p>
                  </a:txBody>
                  <a:tcPr/>
                </a:tc>
              </a:tr>
              <a:tr h="374154">
                <a:tc>
                  <a:txBody>
                    <a:bodyPr/>
                    <a:lstStyle/>
                    <a:p>
                      <a:endParaRPr lang="en-US" sz="2000" b="1" u="sng" dirty="0">
                        <a:solidFill>
                          <a:schemeClr val="accent6">
                            <a:lumMod val="50000"/>
                          </a:schemeClr>
                        </a:solidFill>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r>
              <a:tr h="374154">
                <a:tc>
                  <a:txBody>
                    <a:bodyPr/>
                    <a:lstStyle/>
                    <a:p>
                      <a:r>
                        <a:rPr lang="en-US" sz="2000" b="1" dirty="0" smtClean="0">
                          <a:latin typeface="Lucida Sans" pitchFamily="34" charset="0"/>
                          <a:cs typeface="Arial" pitchFamily="34" charset="0"/>
                        </a:rPr>
                        <a:t>Biopsy</a:t>
                      </a: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c>
                  <a:txBody>
                    <a:bodyPr/>
                    <a:lstStyle/>
                    <a:p>
                      <a:pPr algn="ctr"/>
                      <a:endParaRPr lang="en-US" sz="2000" b="1" dirty="0">
                        <a:latin typeface="Lucida Sans" pitchFamily="34" charset="0"/>
                        <a:cs typeface="Arial" pitchFamily="34" charset="0"/>
                      </a:endParaRPr>
                    </a:p>
                  </a:txBody>
                  <a:tcPr/>
                </a:tc>
              </a:tr>
              <a:tr h="670559">
                <a:tc>
                  <a:txBody>
                    <a:bodyPr/>
                    <a:lstStyle/>
                    <a:p>
                      <a:r>
                        <a:rPr lang="en-US" sz="2000" b="1" dirty="0" smtClean="0">
                          <a:latin typeface="Lucida Sans" pitchFamily="34" charset="0"/>
                          <a:cs typeface="Arial" pitchFamily="34" charset="0"/>
                        </a:rPr>
                        <a:t> </a:t>
                      </a:r>
                      <a:r>
                        <a:rPr lang="en-US" sz="2000" b="1" dirty="0" err="1" smtClean="0">
                          <a:latin typeface="Lucida Sans" pitchFamily="34" charset="0"/>
                          <a:cs typeface="Arial" pitchFamily="34" charset="0"/>
                        </a:rPr>
                        <a:t>Neurogenic</a:t>
                      </a:r>
                      <a:r>
                        <a:rPr lang="en-US" sz="2000" b="1" baseline="0" dirty="0" smtClean="0">
                          <a:latin typeface="Lucida Sans" pitchFamily="34" charset="0"/>
                          <a:cs typeface="Arial" pitchFamily="34" charset="0"/>
                        </a:rPr>
                        <a:t> </a:t>
                      </a:r>
                      <a:r>
                        <a:rPr lang="en-US" sz="2000" b="1" dirty="0" smtClean="0">
                          <a:latin typeface="Lucida Sans" pitchFamily="34" charset="0"/>
                          <a:cs typeface="Arial" pitchFamily="34" charset="0"/>
                        </a:rPr>
                        <a:t>features</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r>
              <a:tr h="801928">
                <a:tc>
                  <a:txBody>
                    <a:bodyPr/>
                    <a:lstStyle/>
                    <a:p>
                      <a:r>
                        <a:rPr lang="en-US" sz="2000" b="1" dirty="0" smtClean="0">
                          <a:latin typeface="Lucida Sans" pitchFamily="34" charset="0"/>
                          <a:cs typeface="Arial" pitchFamily="34" charset="0"/>
                        </a:rPr>
                        <a:t> </a:t>
                      </a:r>
                      <a:r>
                        <a:rPr lang="en-US" sz="2000" b="1" dirty="0" err="1" smtClean="0">
                          <a:latin typeface="Lucida Sans" pitchFamily="34" charset="0"/>
                          <a:cs typeface="Arial" pitchFamily="34" charset="0"/>
                        </a:rPr>
                        <a:t>Myopathic</a:t>
                      </a:r>
                      <a:r>
                        <a:rPr lang="en-US" sz="2000" b="1" dirty="0" smtClean="0">
                          <a:latin typeface="Lucida Sans" pitchFamily="34" charset="0"/>
                          <a:cs typeface="Arial" pitchFamily="34" charset="0"/>
                        </a:rPr>
                        <a:t>  features</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No</a:t>
                      </a:r>
                      <a:endParaRPr lang="en-US" sz="2000" b="1" dirty="0">
                        <a:latin typeface="Lucida Sans" pitchFamily="34" charset="0"/>
                        <a:cs typeface="Arial" pitchFamily="34" charset="0"/>
                      </a:endParaRPr>
                    </a:p>
                  </a:txBody>
                  <a:tcPr/>
                </a:tc>
                <a:tc>
                  <a:txBody>
                    <a:bodyPr/>
                    <a:lstStyle/>
                    <a:p>
                      <a:pPr algn="ctr"/>
                      <a:r>
                        <a:rPr lang="en-US" sz="2000" b="1" dirty="0" smtClean="0">
                          <a:latin typeface="Lucida Sans" pitchFamily="34" charset="0"/>
                          <a:cs typeface="Arial" pitchFamily="34" charset="0"/>
                        </a:rPr>
                        <a:t>Yes</a:t>
                      </a:r>
                      <a:endParaRPr lang="en-US" sz="2000" b="1" dirty="0">
                        <a:latin typeface="Lucida Sans"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a:spLocks noChangeArrowheads="1"/>
          </p:cNvSpPr>
          <p:nvPr/>
        </p:nvSpPr>
        <p:spPr bwMode="auto">
          <a:xfrm>
            <a:off x="4114800" y="3060938"/>
            <a:ext cx="1371600" cy="1066800"/>
          </a:xfrm>
          <a:prstGeom prst="hexagon">
            <a:avLst>
              <a:gd name="adj" fmla="val 25000"/>
              <a:gd name="vf" fmla="val 115470"/>
            </a:avLst>
          </a:prstGeom>
          <a:solidFill>
            <a:schemeClr val="bg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smtClean="0">
                <a:solidFill>
                  <a:srgbClr val="FFFFFF"/>
                </a:solidFill>
                <a:latin typeface="Calibri" panose="020F0502020204030204" pitchFamily="34" charset="0"/>
              </a:rPr>
              <a:t>History</a:t>
            </a:r>
          </a:p>
        </p:txBody>
      </p:sp>
      <p:cxnSp>
        <p:nvCxnSpPr>
          <p:cNvPr id="7" name="Straight Arrow Connector 6"/>
          <p:cNvCxnSpPr>
            <a:cxnSpLocks noChangeShapeType="1"/>
            <a:stCxn id="5" idx="2"/>
          </p:cNvCxnSpPr>
          <p:nvPr/>
        </p:nvCxnSpPr>
        <p:spPr bwMode="auto">
          <a:xfrm rot="5400000" flipH="1" flipV="1">
            <a:off x="5200650" y="2241788"/>
            <a:ext cx="838200" cy="8001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Straight Arrow Connector 7"/>
          <p:cNvCxnSpPr>
            <a:cxnSpLocks noChangeShapeType="1"/>
            <a:stCxn id="5" idx="2"/>
          </p:cNvCxnSpPr>
          <p:nvPr/>
        </p:nvCxnSpPr>
        <p:spPr bwMode="auto">
          <a:xfrm rot="16200000" flipV="1">
            <a:off x="3600450" y="2279888"/>
            <a:ext cx="838200" cy="7239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Straight Arrow Connector 8"/>
          <p:cNvCxnSpPr>
            <a:cxnSpLocks noChangeShapeType="1"/>
          </p:cNvCxnSpPr>
          <p:nvPr/>
        </p:nvCxnSpPr>
        <p:spPr bwMode="auto">
          <a:xfrm rot="10800000">
            <a:off x="3048000" y="3594338"/>
            <a:ext cx="1028700" cy="1587"/>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Arrow Connector 9"/>
          <p:cNvCxnSpPr>
            <a:cxnSpLocks noChangeShapeType="1"/>
            <a:stCxn id="5" idx="2"/>
          </p:cNvCxnSpPr>
          <p:nvPr/>
        </p:nvCxnSpPr>
        <p:spPr bwMode="auto">
          <a:xfrm>
            <a:off x="5486400" y="3594338"/>
            <a:ext cx="914400" cy="15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rot="16200000" flipH="1">
            <a:off x="5181600" y="4165273"/>
            <a:ext cx="609600" cy="5715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Arrow Connector 11"/>
          <p:cNvCxnSpPr>
            <a:cxnSpLocks noChangeShapeType="1"/>
            <a:stCxn id="5" idx="2"/>
          </p:cNvCxnSpPr>
          <p:nvPr/>
        </p:nvCxnSpPr>
        <p:spPr bwMode="auto">
          <a:xfrm flipH="1">
            <a:off x="3638550" y="4127738"/>
            <a:ext cx="742950" cy="71981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Rounded Rectangle 22"/>
          <p:cNvSpPr>
            <a:spLocks noChangeArrowheads="1"/>
          </p:cNvSpPr>
          <p:nvPr/>
        </p:nvSpPr>
        <p:spPr bwMode="auto">
          <a:xfrm>
            <a:off x="5391150" y="838200"/>
            <a:ext cx="3505200" cy="1143000"/>
          </a:xfrm>
          <a:prstGeom prst="roundRect">
            <a:avLst>
              <a:gd name="adj" fmla="val 16667"/>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smtClean="0">
                <a:solidFill>
                  <a:srgbClr val="FFFFFF"/>
                </a:solidFill>
                <a:latin typeface="Calibri" panose="020F0502020204030204" pitchFamily="34" charset="0"/>
              </a:rPr>
              <a:t>Which negative and/or positive symptoms and signs does the patient demonstrate?</a:t>
            </a:r>
          </a:p>
        </p:txBody>
      </p:sp>
      <p:sp>
        <p:nvSpPr>
          <p:cNvPr id="25" name="Rounded Rectangle 24"/>
          <p:cNvSpPr>
            <a:spLocks noChangeArrowheads="1"/>
          </p:cNvSpPr>
          <p:nvPr/>
        </p:nvSpPr>
        <p:spPr bwMode="auto">
          <a:xfrm>
            <a:off x="152400" y="906701"/>
            <a:ext cx="3733800" cy="1143000"/>
          </a:xfrm>
          <a:prstGeom prst="roundRect">
            <a:avLst>
              <a:gd name="adj" fmla="val 16667"/>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dirty="0" smtClean="0">
                <a:solidFill>
                  <a:srgbClr val="FFFFFF"/>
                </a:solidFill>
                <a:latin typeface="Calibri" panose="020F0502020204030204" pitchFamily="34" charset="0"/>
              </a:rPr>
              <a:t> What is the distribution of weakness?</a:t>
            </a:r>
          </a:p>
        </p:txBody>
      </p:sp>
      <p:sp>
        <p:nvSpPr>
          <p:cNvPr id="29" name="Rounded Rectangle 28"/>
          <p:cNvSpPr>
            <a:spLocks noChangeArrowheads="1"/>
          </p:cNvSpPr>
          <p:nvPr/>
        </p:nvSpPr>
        <p:spPr bwMode="auto">
          <a:xfrm>
            <a:off x="552450" y="3162300"/>
            <a:ext cx="2514600" cy="838200"/>
          </a:xfrm>
          <a:prstGeom prst="roundRect">
            <a:avLst>
              <a:gd name="adj" fmla="val 16667"/>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smtClean="0">
                <a:solidFill>
                  <a:srgbClr val="FFFFFF"/>
                </a:solidFill>
                <a:latin typeface="Calibri" panose="020F0502020204030204" pitchFamily="34" charset="0"/>
              </a:rPr>
              <a:t>Family history</a:t>
            </a:r>
          </a:p>
        </p:txBody>
      </p:sp>
      <p:sp>
        <p:nvSpPr>
          <p:cNvPr id="30" name="Rounded Rectangle 29"/>
          <p:cNvSpPr>
            <a:spLocks noChangeArrowheads="1"/>
          </p:cNvSpPr>
          <p:nvPr/>
        </p:nvSpPr>
        <p:spPr bwMode="auto">
          <a:xfrm>
            <a:off x="6496050" y="3078637"/>
            <a:ext cx="2514600" cy="1066800"/>
          </a:xfrm>
          <a:prstGeom prst="roundRect">
            <a:avLst>
              <a:gd name="adj" fmla="val 16667"/>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dirty="0" smtClean="0">
                <a:solidFill>
                  <a:srgbClr val="FFFFFF"/>
                </a:solidFill>
                <a:latin typeface="Calibri" panose="020F0502020204030204" pitchFamily="34" charset="0"/>
              </a:rPr>
              <a:t>What is the temporal evolution?</a:t>
            </a:r>
          </a:p>
        </p:txBody>
      </p:sp>
      <p:sp>
        <p:nvSpPr>
          <p:cNvPr id="31" name="Rounded Rectangle 30"/>
          <p:cNvSpPr>
            <a:spLocks noChangeArrowheads="1"/>
          </p:cNvSpPr>
          <p:nvPr/>
        </p:nvSpPr>
        <p:spPr bwMode="auto">
          <a:xfrm>
            <a:off x="5867400" y="5052767"/>
            <a:ext cx="3028950" cy="1143000"/>
          </a:xfrm>
          <a:prstGeom prst="roundRect">
            <a:avLst>
              <a:gd name="adj" fmla="val 16667"/>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dirty="0" smtClean="0">
                <a:solidFill>
                  <a:srgbClr val="FFFFFF"/>
                </a:solidFill>
                <a:latin typeface="Calibri" panose="020F0502020204030204" pitchFamily="34" charset="0"/>
              </a:rPr>
              <a:t>Are there precipitating factors that trigger episodic weakness or </a:t>
            </a:r>
            <a:r>
              <a:rPr lang="en-US" altLang="en-US" sz="1800" dirty="0" err="1" smtClean="0">
                <a:solidFill>
                  <a:srgbClr val="FFFFFF"/>
                </a:solidFill>
                <a:latin typeface="Calibri" panose="020F0502020204030204" pitchFamily="34" charset="0"/>
              </a:rPr>
              <a:t>myotonia</a:t>
            </a:r>
            <a:r>
              <a:rPr lang="en-US" altLang="en-US" sz="1800" dirty="0" smtClean="0">
                <a:solidFill>
                  <a:srgbClr val="FFFFFF"/>
                </a:solidFill>
                <a:latin typeface="Calibri" panose="020F0502020204030204" pitchFamily="34" charset="0"/>
              </a:rPr>
              <a:t>?</a:t>
            </a:r>
          </a:p>
        </p:txBody>
      </p:sp>
      <p:sp>
        <p:nvSpPr>
          <p:cNvPr id="33" name="Rounded Rectangle 32"/>
          <p:cNvSpPr>
            <a:spLocks noChangeArrowheads="1"/>
          </p:cNvSpPr>
          <p:nvPr/>
        </p:nvSpPr>
        <p:spPr bwMode="auto">
          <a:xfrm>
            <a:off x="742950" y="5084999"/>
            <a:ext cx="2914650" cy="1143000"/>
          </a:xfrm>
          <a:prstGeom prst="roundRect">
            <a:avLst>
              <a:gd name="adj" fmla="val 16667"/>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dirty="0" smtClean="0">
                <a:solidFill>
                  <a:srgbClr val="FFFFFF"/>
                </a:solidFill>
                <a:latin typeface="Calibri" panose="020F0502020204030204" pitchFamily="34" charset="0"/>
              </a:rPr>
              <a:t>Are associated systemic symptoms or signs present?</a:t>
            </a:r>
          </a:p>
        </p:txBody>
      </p:sp>
    </p:spTree>
    <p:extLst>
      <p:ext uri="{BB962C8B-B14F-4D97-AF65-F5344CB8AC3E}">
        <p14:creationId xmlns:p14="http://schemas.microsoft.com/office/powerpoint/2010/main" val="3146986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8200" y="228600"/>
            <a:ext cx="7391400" cy="1524000"/>
          </a:xfrm>
        </p:spPr>
        <p:txBody>
          <a:bodyPr/>
          <a:lstStyle/>
          <a:p>
            <a:pPr eaLnBrk="1" hangingPunct="1"/>
            <a:r>
              <a:rPr lang="en-US" altLang="en-US" sz="3200" b="1" u="sng" dirty="0" smtClean="0">
                <a:ea typeface="ＭＳ Ｐゴシック" panose="020B0600070205080204" pitchFamily="34" charset="-128"/>
              </a:rPr>
              <a:t>Myopathies Presenting at Birth </a:t>
            </a:r>
          </a:p>
        </p:txBody>
      </p:sp>
      <p:sp>
        <p:nvSpPr>
          <p:cNvPr id="23555" name="Content Placeholder 2"/>
          <p:cNvSpPr>
            <a:spLocks noGrp="1"/>
          </p:cNvSpPr>
          <p:nvPr>
            <p:ph idx="1"/>
          </p:nvPr>
        </p:nvSpPr>
        <p:spPr>
          <a:xfrm>
            <a:off x="990600" y="1871130"/>
            <a:ext cx="6554867" cy="3767670"/>
          </a:xfrm>
        </p:spPr>
        <p:txBody>
          <a:bodyPr>
            <a:normAutofit fontScale="77500" lnSpcReduction="20000"/>
          </a:bodyPr>
          <a:lstStyle/>
          <a:p>
            <a:pPr eaLnBrk="1" hangingPunct="1"/>
            <a:r>
              <a:rPr lang="en-US" altLang="en-US" sz="2800" dirty="0" smtClean="0">
                <a:solidFill>
                  <a:schemeClr val="tx1"/>
                </a:solidFill>
                <a:ea typeface="ＭＳ Ｐゴシック" panose="020B0600070205080204" pitchFamily="34" charset="-128"/>
              </a:rPr>
              <a:t>Congenital myotonic dystrophy </a:t>
            </a:r>
          </a:p>
          <a:p>
            <a:pPr eaLnBrk="1" hangingPunct="1"/>
            <a:r>
              <a:rPr lang="en-US" altLang="en-US" sz="2800" dirty="0" err="1" smtClean="0">
                <a:solidFill>
                  <a:schemeClr val="tx1"/>
                </a:solidFill>
                <a:ea typeface="ＭＳ Ｐゴシック" panose="020B0600070205080204" pitchFamily="34" charset="-128"/>
              </a:rPr>
              <a:t>Centronuclear</a:t>
            </a:r>
            <a:r>
              <a:rPr lang="en-US" altLang="en-US" sz="2800" dirty="0" smtClean="0">
                <a:solidFill>
                  <a:schemeClr val="tx1"/>
                </a:solidFill>
                <a:ea typeface="ＭＳ Ｐゴシック" panose="020B0600070205080204" pitchFamily="34" charset="-128"/>
              </a:rPr>
              <a:t> (</a:t>
            </a:r>
            <a:r>
              <a:rPr lang="en-US" altLang="en-US" sz="2800" dirty="0" err="1" smtClean="0">
                <a:solidFill>
                  <a:schemeClr val="tx1"/>
                </a:solidFill>
                <a:ea typeface="ＭＳ Ｐゴシック" panose="020B0600070205080204" pitchFamily="34" charset="-128"/>
              </a:rPr>
              <a:t>myotubular</a:t>
            </a:r>
            <a:r>
              <a:rPr lang="en-US" altLang="en-US" sz="2800" dirty="0" smtClean="0">
                <a:solidFill>
                  <a:schemeClr val="tx1"/>
                </a:solidFill>
                <a:ea typeface="ＭＳ Ｐゴシック" panose="020B0600070205080204" pitchFamily="34" charset="-128"/>
              </a:rPr>
              <a:t>) myopathy </a:t>
            </a:r>
          </a:p>
          <a:p>
            <a:pPr eaLnBrk="1" hangingPunct="1"/>
            <a:r>
              <a:rPr lang="en-US" altLang="en-US" sz="2800" dirty="0" smtClean="0">
                <a:solidFill>
                  <a:schemeClr val="tx1"/>
                </a:solidFill>
                <a:ea typeface="ＭＳ Ｐゴシック" panose="020B0600070205080204" pitchFamily="34" charset="-128"/>
              </a:rPr>
              <a:t>Congenital fiber-type disproportion </a:t>
            </a:r>
          </a:p>
          <a:p>
            <a:pPr eaLnBrk="1" hangingPunct="1"/>
            <a:r>
              <a:rPr lang="en-US" altLang="en-US" sz="2800" dirty="0" smtClean="0">
                <a:solidFill>
                  <a:schemeClr val="tx1"/>
                </a:solidFill>
                <a:ea typeface="ＭＳ Ｐゴシック" panose="020B0600070205080204" pitchFamily="34" charset="-128"/>
              </a:rPr>
              <a:t>Central core disease</a:t>
            </a:r>
          </a:p>
          <a:p>
            <a:pPr eaLnBrk="1" hangingPunct="1"/>
            <a:r>
              <a:rPr lang="en-US" altLang="en-US" sz="2800" dirty="0" err="1" smtClean="0">
                <a:solidFill>
                  <a:schemeClr val="tx1"/>
                </a:solidFill>
                <a:ea typeface="ＭＳ Ｐゴシック" panose="020B0600070205080204" pitchFamily="34" charset="-128"/>
              </a:rPr>
              <a:t>Nemaline</a:t>
            </a:r>
            <a:r>
              <a:rPr lang="en-US" altLang="en-US" sz="2800" dirty="0" smtClean="0">
                <a:solidFill>
                  <a:schemeClr val="tx1"/>
                </a:solidFill>
                <a:ea typeface="ＭＳ Ｐゴシック" panose="020B0600070205080204" pitchFamily="34" charset="-128"/>
              </a:rPr>
              <a:t> (rod) myopathy </a:t>
            </a:r>
          </a:p>
          <a:p>
            <a:pPr eaLnBrk="1" hangingPunct="1"/>
            <a:r>
              <a:rPr lang="en-US" altLang="en-US" sz="2800" dirty="0" smtClean="0">
                <a:solidFill>
                  <a:schemeClr val="tx1"/>
                </a:solidFill>
                <a:ea typeface="ＭＳ Ｐゴシック" panose="020B0600070205080204" pitchFamily="34" charset="-128"/>
              </a:rPr>
              <a:t>Congenital muscular dystrophy </a:t>
            </a:r>
          </a:p>
          <a:p>
            <a:pPr eaLnBrk="1" hangingPunct="1"/>
            <a:r>
              <a:rPr lang="en-US" altLang="en-US" sz="2800" dirty="0" smtClean="0">
                <a:solidFill>
                  <a:schemeClr val="tx1"/>
                </a:solidFill>
                <a:ea typeface="ＭＳ Ｐゴシック" panose="020B0600070205080204" pitchFamily="34" charset="-128"/>
              </a:rPr>
              <a:t>Lipid storage diseases (carnitine deficiency) </a:t>
            </a:r>
          </a:p>
          <a:p>
            <a:pPr eaLnBrk="1" hangingPunct="1"/>
            <a:r>
              <a:rPr lang="en-US" altLang="en-US" sz="2800" dirty="0" smtClean="0">
                <a:solidFill>
                  <a:schemeClr val="tx1"/>
                </a:solidFill>
                <a:ea typeface="ＭＳ Ｐゴシック" panose="020B0600070205080204" pitchFamily="34" charset="-128"/>
              </a:rPr>
              <a:t>Glycogen storage diseases (acid maltase and phosphorylase deficiencies)</a:t>
            </a:r>
          </a:p>
        </p:txBody>
      </p:sp>
    </p:spTree>
    <p:extLst>
      <p:ext uri="{BB962C8B-B14F-4D97-AF65-F5344CB8AC3E}">
        <p14:creationId xmlns:p14="http://schemas.microsoft.com/office/powerpoint/2010/main" val="1861816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639762"/>
          </a:xfrm>
        </p:spPr>
        <p:txBody>
          <a:bodyPr>
            <a:normAutofit/>
          </a:bodyPr>
          <a:lstStyle/>
          <a:p>
            <a:pPr eaLnBrk="1" hangingPunct="1"/>
            <a:r>
              <a:rPr lang="en-US" altLang="en-US" sz="2800" b="1" dirty="0" smtClean="0">
                <a:ea typeface="ＭＳ Ｐゴシック" panose="020B0600070205080204" pitchFamily="34" charset="-128"/>
              </a:rPr>
              <a:t>Myopathies Presenting in Childhood </a:t>
            </a:r>
          </a:p>
        </p:txBody>
      </p:sp>
      <p:sp>
        <p:nvSpPr>
          <p:cNvPr id="31747" name="Content Placeholder 2"/>
          <p:cNvSpPr>
            <a:spLocks noGrp="1"/>
          </p:cNvSpPr>
          <p:nvPr>
            <p:ph idx="1"/>
          </p:nvPr>
        </p:nvSpPr>
        <p:spPr>
          <a:xfrm>
            <a:off x="457200" y="914400"/>
            <a:ext cx="8229600" cy="5943600"/>
          </a:xfrm>
          <a:ln>
            <a:miter lim="800000"/>
            <a:headEnd/>
            <a:tailEnd/>
          </a:ln>
          <a:extLst/>
        </p:spPr>
        <p:txBody>
          <a:bodyPr numCol="2">
            <a:noAutofit/>
          </a:bodyPr>
          <a:lstStyle/>
          <a:p>
            <a:pPr eaLnBrk="1" hangingPunct="1">
              <a:buFont typeface="Arial" charset="0"/>
              <a:buChar char="•"/>
              <a:defRPr/>
            </a:pPr>
            <a:r>
              <a:rPr lang="en-US" dirty="0" smtClean="0">
                <a:solidFill>
                  <a:schemeClr val="bg1"/>
                </a:solidFill>
              </a:rPr>
              <a:t>Muscular dystrophies</a:t>
            </a:r>
          </a:p>
          <a:p>
            <a:pPr lvl="1" eaLnBrk="1" hangingPunct="1">
              <a:spcAft>
                <a:spcPts val="0"/>
              </a:spcAft>
              <a:buFont typeface="Arial" charset="0"/>
              <a:buChar char="–"/>
              <a:defRPr/>
            </a:pPr>
            <a:r>
              <a:rPr lang="en-US" sz="2000" dirty="0" err="1" smtClean="0">
                <a:solidFill>
                  <a:schemeClr val="tx1"/>
                </a:solidFill>
              </a:rPr>
              <a:t>Duchenne</a:t>
            </a:r>
            <a:r>
              <a:rPr lang="en-US" sz="2000" dirty="0" smtClean="0">
                <a:solidFill>
                  <a:schemeClr val="tx1"/>
                </a:solidFill>
              </a:rPr>
              <a:t> </a:t>
            </a:r>
          </a:p>
          <a:p>
            <a:pPr lvl="1" eaLnBrk="1" hangingPunct="1">
              <a:spcAft>
                <a:spcPts val="0"/>
              </a:spcAft>
              <a:buFont typeface="Arial" charset="0"/>
              <a:buChar char="–"/>
              <a:defRPr/>
            </a:pPr>
            <a:r>
              <a:rPr lang="en-US" sz="2000" dirty="0" smtClean="0">
                <a:solidFill>
                  <a:schemeClr val="tx1"/>
                </a:solidFill>
              </a:rPr>
              <a:t>Becker </a:t>
            </a:r>
          </a:p>
          <a:p>
            <a:pPr lvl="1" eaLnBrk="1" hangingPunct="1">
              <a:spcAft>
                <a:spcPts val="0"/>
              </a:spcAft>
              <a:buFont typeface="Arial" charset="0"/>
              <a:buChar char="–"/>
              <a:defRPr/>
            </a:pPr>
            <a:r>
              <a:rPr lang="en-US" sz="2000" dirty="0" smtClean="0">
                <a:solidFill>
                  <a:schemeClr val="tx1"/>
                </a:solidFill>
              </a:rPr>
              <a:t>Emery-Dreifuss </a:t>
            </a:r>
          </a:p>
          <a:p>
            <a:pPr lvl="1" eaLnBrk="1" hangingPunct="1">
              <a:spcAft>
                <a:spcPts val="0"/>
              </a:spcAft>
              <a:buFont typeface="Arial" charset="0"/>
              <a:buChar char="–"/>
              <a:defRPr/>
            </a:pPr>
            <a:r>
              <a:rPr lang="en-US" sz="2000" dirty="0" err="1" smtClean="0">
                <a:solidFill>
                  <a:schemeClr val="tx1"/>
                </a:solidFill>
              </a:rPr>
              <a:t>Facioscapulohumeral</a:t>
            </a:r>
            <a:r>
              <a:rPr lang="en-US" sz="2000" dirty="0" smtClean="0">
                <a:solidFill>
                  <a:schemeClr val="tx1"/>
                </a:solidFill>
              </a:rPr>
              <a:t> </a:t>
            </a:r>
          </a:p>
          <a:p>
            <a:pPr lvl="1" eaLnBrk="1" hangingPunct="1">
              <a:spcAft>
                <a:spcPts val="0"/>
              </a:spcAft>
              <a:buFont typeface="Arial" charset="0"/>
              <a:buChar char="–"/>
              <a:defRPr/>
            </a:pPr>
            <a:r>
              <a:rPr lang="en-US" sz="2000" dirty="0" smtClean="0">
                <a:solidFill>
                  <a:schemeClr val="tx1"/>
                </a:solidFill>
              </a:rPr>
              <a:t>Limb-girdle </a:t>
            </a:r>
          </a:p>
          <a:p>
            <a:pPr lvl="1" eaLnBrk="1" hangingPunct="1">
              <a:spcAft>
                <a:spcPts val="0"/>
              </a:spcAft>
              <a:buFont typeface="Arial" charset="0"/>
              <a:buChar char="–"/>
              <a:defRPr/>
            </a:pPr>
            <a:r>
              <a:rPr lang="en-US" sz="2000" dirty="0" smtClean="0">
                <a:solidFill>
                  <a:schemeClr val="tx1"/>
                </a:solidFill>
              </a:rPr>
              <a:t>Congenital</a:t>
            </a:r>
          </a:p>
          <a:p>
            <a:pPr eaLnBrk="1" hangingPunct="1">
              <a:buFont typeface="Arial" charset="0"/>
              <a:buChar char="•"/>
              <a:defRPr/>
            </a:pPr>
            <a:r>
              <a:rPr lang="en-US" dirty="0" smtClean="0">
                <a:solidFill>
                  <a:schemeClr val="bg1"/>
                </a:solidFill>
              </a:rPr>
              <a:t>Inflammatory myopathies </a:t>
            </a:r>
          </a:p>
          <a:p>
            <a:pPr lvl="1" eaLnBrk="1" hangingPunct="1">
              <a:buFont typeface="Arial" charset="0"/>
              <a:buChar char="–"/>
              <a:defRPr/>
            </a:pPr>
            <a:r>
              <a:rPr lang="en-US" sz="2000" dirty="0" smtClean="0">
                <a:solidFill>
                  <a:schemeClr val="tx1"/>
                </a:solidFill>
              </a:rPr>
              <a:t>Dermatomyositis </a:t>
            </a:r>
          </a:p>
          <a:p>
            <a:pPr lvl="1" eaLnBrk="1" hangingPunct="1">
              <a:buFont typeface="Arial" charset="0"/>
              <a:buChar char="–"/>
              <a:defRPr/>
            </a:pPr>
            <a:r>
              <a:rPr lang="en-US" sz="2000" dirty="0" smtClean="0">
                <a:solidFill>
                  <a:schemeClr val="tx1"/>
                </a:solidFill>
              </a:rPr>
              <a:t>Polymyositis (rarely)</a:t>
            </a:r>
          </a:p>
          <a:p>
            <a:pPr eaLnBrk="1" hangingPunct="1">
              <a:buFont typeface="Arial" charset="0"/>
              <a:buChar char="•"/>
              <a:defRPr/>
            </a:pPr>
            <a:r>
              <a:rPr lang="en-US" dirty="0" smtClean="0">
                <a:solidFill>
                  <a:schemeClr val="bg1"/>
                </a:solidFill>
              </a:rPr>
              <a:t>Congenital myopathies </a:t>
            </a:r>
          </a:p>
          <a:p>
            <a:pPr lvl="1" eaLnBrk="1" hangingPunct="1">
              <a:buFont typeface="Arial" charset="0"/>
              <a:buChar char="–"/>
              <a:defRPr/>
            </a:pPr>
            <a:r>
              <a:rPr lang="en-US" sz="2000" dirty="0" smtClean="0">
                <a:solidFill>
                  <a:schemeClr val="tx1"/>
                </a:solidFill>
              </a:rPr>
              <a:t>Nemaline </a:t>
            </a:r>
          </a:p>
          <a:p>
            <a:pPr lvl="1" eaLnBrk="1" hangingPunct="1">
              <a:buFont typeface="Arial" charset="0"/>
              <a:buChar char="–"/>
              <a:defRPr/>
            </a:pPr>
            <a:r>
              <a:rPr lang="en-US" sz="2000" dirty="0" err="1" smtClean="0">
                <a:solidFill>
                  <a:schemeClr val="tx1"/>
                </a:solidFill>
              </a:rPr>
              <a:t>Centronuclear</a:t>
            </a:r>
            <a:r>
              <a:rPr lang="en-US" sz="2000" dirty="0" smtClean="0">
                <a:solidFill>
                  <a:schemeClr val="tx1"/>
                </a:solidFill>
              </a:rPr>
              <a:t> </a:t>
            </a:r>
          </a:p>
          <a:p>
            <a:pPr lvl="1" eaLnBrk="1" hangingPunct="1">
              <a:buFont typeface="Arial" charset="0"/>
              <a:buChar char="–"/>
              <a:defRPr/>
            </a:pPr>
            <a:r>
              <a:rPr lang="en-US" sz="2000" dirty="0" smtClean="0">
                <a:solidFill>
                  <a:schemeClr val="tx1"/>
                </a:solidFill>
              </a:rPr>
              <a:t>Central core</a:t>
            </a:r>
          </a:p>
          <a:p>
            <a:pPr eaLnBrk="1" hangingPunct="1">
              <a:buFont typeface="Arial" charset="0"/>
              <a:buChar char="•"/>
              <a:defRPr/>
            </a:pPr>
            <a:r>
              <a:rPr lang="en-US" dirty="0" smtClean="0">
                <a:solidFill>
                  <a:schemeClr val="bg1"/>
                </a:solidFill>
              </a:rPr>
              <a:t>Lipid storage disease (carnitine deficiency) </a:t>
            </a:r>
          </a:p>
          <a:p>
            <a:pPr eaLnBrk="1" hangingPunct="1">
              <a:buFont typeface="Arial" charset="0"/>
              <a:buChar char="•"/>
              <a:defRPr/>
            </a:pPr>
            <a:r>
              <a:rPr lang="en-US" dirty="0" smtClean="0">
                <a:solidFill>
                  <a:schemeClr val="bg1"/>
                </a:solidFill>
              </a:rPr>
              <a:t>Glycogen storage disease (acid maltase deficiency) </a:t>
            </a:r>
          </a:p>
          <a:p>
            <a:pPr eaLnBrk="1" hangingPunct="1">
              <a:buFont typeface="Arial" charset="0"/>
              <a:buChar char="•"/>
              <a:defRPr/>
            </a:pPr>
            <a:r>
              <a:rPr lang="en-US" dirty="0" smtClean="0">
                <a:solidFill>
                  <a:schemeClr val="bg1"/>
                </a:solidFill>
              </a:rPr>
              <a:t>Mitochondrial myopathies </a:t>
            </a:r>
          </a:p>
          <a:p>
            <a:pPr eaLnBrk="1" hangingPunct="1">
              <a:buFont typeface="Arial" charset="0"/>
              <a:buChar char="•"/>
              <a:defRPr/>
            </a:pPr>
            <a:r>
              <a:rPr lang="en-US" dirty="0" smtClean="0">
                <a:solidFill>
                  <a:schemeClr val="bg1"/>
                </a:solidFill>
              </a:rPr>
              <a:t>Endocrine-metabolic disorders</a:t>
            </a:r>
          </a:p>
          <a:p>
            <a:pPr lvl="1" eaLnBrk="1" hangingPunct="1">
              <a:buFont typeface="Arial" charset="0"/>
              <a:buChar char="–"/>
              <a:defRPr/>
            </a:pPr>
            <a:r>
              <a:rPr lang="en-US" sz="2000" dirty="0" err="1" smtClean="0">
                <a:solidFill>
                  <a:schemeClr val="tx1"/>
                </a:solidFill>
              </a:rPr>
              <a:t>Hypokalemia</a:t>
            </a:r>
            <a:r>
              <a:rPr lang="en-US" sz="2000" dirty="0" smtClean="0">
                <a:solidFill>
                  <a:schemeClr val="tx1"/>
                </a:solidFill>
              </a:rPr>
              <a:t> </a:t>
            </a:r>
          </a:p>
          <a:p>
            <a:pPr lvl="1" eaLnBrk="1" hangingPunct="1">
              <a:buFont typeface="Arial" charset="0"/>
              <a:buChar char="–"/>
              <a:defRPr/>
            </a:pPr>
            <a:r>
              <a:rPr lang="en-US" sz="2000" dirty="0" err="1" smtClean="0">
                <a:solidFill>
                  <a:schemeClr val="tx1"/>
                </a:solidFill>
              </a:rPr>
              <a:t>Hypocalcemia</a:t>
            </a:r>
            <a:r>
              <a:rPr lang="en-US" sz="2000" dirty="0" smtClean="0">
                <a:solidFill>
                  <a:schemeClr val="tx1"/>
                </a:solidFill>
              </a:rPr>
              <a:t> </a:t>
            </a:r>
          </a:p>
          <a:p>
            <a:pPr lvl="1" eaLnBrk="1" hangingPunct="1">
              <a:buFont typeface="Arial" charset="0"/>
              <a:buChar char="–"/>
              <a:defRPr/>
            </a:pPr>
            <a:r>
              <a:rPr lang="en-US" sz="2000" dirty="0" err="1" smtClean="0">
                <a:solidFill>
                  <a:schemeClr val="tx1"/>
                </a:solidFill>
              </a:rPr>
              <a:t>Hypercalcemia</a:t>
            </a:r>
            <a:endParaRPr lang="en-US" sz="2000" dirty="0" smtClean="0">
              <a:solidFill>
                <a:schemeClr val="tx1"/>
              </a:solidFill>
            </a:endParaRPr>
          </a:p>
        </p:txBody>
      </p:sp>
    </p:spTree>
    <p:extLst>
      <p:ext uri="{BB962C8B-B14F-4D97-AF65-F5344CB8AC3E}">
        <p14:creationId xmlns:p14="http://schemas.microsoft.com/office/powerpoint/2010/main" val="3653150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69850"/>
            <a:ext cx="8229600" cy="411163"/>
          </a:xfrm>
        </p:spPr>
        <p:txBody>
          <a:bodyPr>
            <a:normAutofit fontScale="90000"/>
          </a:bodyPr>
          <a:lstStyle/>
          <a:p>
            <a:pPr eaLnBrk="1" hangingPunct="1"/>
            <a:r>
              <a:rPr lang="en-US" altLang="en-US" sz="3200" b="1" u="sng" dirty="0" smtClean="0">
                <a:ea typeface="ＭＳ Ｐゴシック" panose="020B0600070205080204" pitchFamily="34" charset="-128"/>
              </a:rPr>
              <a:t>Myopathies Presenting in Adulthood </a:t>
            </a:r>
          </a:p>
        </p:txBody>
      </p:sp>
      <p:sp>
        <p:nvSpPr>
          <p:cNvPr id="32771" name="Content Placeholder 2"/>
          <p:cNvSpPr>
            <a:spLocks noGrp="1"/>
          </p:cNvSpPr>
          <p:nvPr>
            <p:ph idx="1"/>
          </p:nvPr>
        </p:nvSpPr>
        <p:spPr>
          <a:xfrm>
            <a:off x="228600" y="685800"/>
            <a:ext cx="8763000" cy="5867400"/>
          </a:xfrm>
          <a:ln>
            <a:miter lim="800000"/>
            <a:headEnd/>
            <a:tailEnd/>
          </a:ln>
          <a:extLst/>
        </p:spPr>
        <p:txBody>
          <a:bodyPr numCol="2">
            <a:normAutofit fontScale="92500" lnSpcReduction="20000"/>
          </a:bodyPr>
          <a:lstStyle/>
          <a:p>
            <a:pPr eaLnBrk="1" hangingPunct="1">
              <a:buFont typeface="Arial" charset="0"/>
              <a:buChar char="•"/>
              <a:defRPr/>
            </a:pPr>
            <a:r>
              <a:rPr lang="en-US" sz="2400" dirty="0" smtClean="0">
                <a:solidFill>
                  <a:schemeClr val="bg1"/>
                </a:solidFill>
              </a:rPr>
              <a:t>Muscular dystrophies</a:t>
            </a:r>
          </a:p>
          <a:p>
            <a:pPr lvl="1" eaLnBrk="1" hangingPunct="1">
              <a:buFont typeface="Arial" charset="0"/>
              <a:buChar char="–"/>
              <a:defRPr/>
            </a:pPr>
            <a:r>
              <a:rPr lang="en-US" sz="1800" dirty="0" smtClean="0">
                <a:solidFill>
                  <a:schemeClr val="tx1"/>
                </a:solidFill>
              </a:rPr>
              <a:t>Limb-girdle</a:t>
            </a:r>
          </a:p>
          <a:p>
            <a:pPr lvl="1" eaLnBrk="1" hangingPunct="1">
              <a:buFont typeface="Arial" charset="0"/>
              <a:buChar char="–"/>
              <a:defRPr/>
            </a:pPr>
            <a:r>
              <a:rPr lang="en-US" sz="1800" dirty="0" err="1" smtClean="0">
                <a:solidFill>
                  <a:schemeClr val="tx1"/>
                </a:solidFill>
              </a:rPr>
              <a:t>Facioscapulohumeral</a:t>
            </a:r>
            <a:r>
              <a:rPr lang="en-US" sz="1800" dirty="0" smtClean="0">
                <a:solidFill>
                  <a:schemeClr val="tx1"/>
                </a:solidFill>
              </a:rPr>
              <a:t> </a:t>
            </a:r>
          </a:p>
          <a:p>
            <a:pPr lvl="1" eaLnBrk="1" hangingPunct="1">
              <a:buFont typeface="Arial" charset="0"/>
              <a:buChar char="–"/>
              <a:defRPr/>
            </a:pPr>
            <a:r>
              <a:rPr lang="en-US" sz="1800" dirty="0" smtClean="0">
                <a:solidFill>
                  <a:schemeClr val="tx1"/>
                </a:solidFill>
              </a:rPr>
              <a:t>Becker </a:t>
            </a:r>
          </a:p>
          <a:p>
            <a:pPr lvl="1" eaLnBrk="1" hangingPunct="1">
              <a:buFont typeface="Arial" charset="0"/>
              <a:buChar char="–"/>
              <a:defRPr/>
            </a:pPr>
            <a:r>
              <a:rPr lang="en-US" sz="1800" dirty="0" smtClean="0">
                <a:solidFill>
                  <a:schemeClr val="tx1"/>
                </a:solidFill>
              </a:rPr>
              <a:t>Emery-Dreifuss</a:t>
            </a:r>
          </a:p>
          <a:p>
            <a:pPr eaLnBrk="1" hangingPunct="1">
              <a:buFont typeface="Arial" charset="0"/>
              <a:buChar char="•"/>
              <a:defRPr/>
            </a:pPr>
            <a:r>
              <a:rPr lang="en-US" sz="2400" dirty="0" smtClean="0">
                <a:solidFill>
                  <a:schemeClr val="bg1"/>
                </a:solidFill>
              </a:rPr>
              <a:t>Inflammatory myopathies </a:t>
            </a:r>
          </a:p>
          <a:p>
            <a:pPr lvl="1" eaLnBrk="1" hangingPunct="1">
              <a:buFont typeface="Arial" charset="0"/>
              <a:buChar char="–"/>
              <a:defRPr/>
            </a:pPr>
            <a:r>
              <a:rPr lang="en-US" sz="1800" dirty="0" smtClean="0">
                <a:solidFill>
                  <a:schemeClr val="tx1"/>
                </a:solidFill>
              </a:rPr>
              <a:t>Polymyositis </a:t>
            </a:r>
          </a:p>
          <a:p>
            <a:pPr lvl="1" eaLnBrk="1" hangingPunct="1">
              <a:buFont typeface="Arial" charset="0"/>
              <a:buChar char="–"/>
              <a:defRPr/>
            </a:pPr>
            <a:r>
              <a:rPr lang="en-US" sz="1800" dirty="0" smtClean="0">
                <a:solidFill>
                  <a:schemeClr val="tx1"/>
                </a:solidFill>
              </a:rPr>
              <a:t>Dermatomyositis </a:t>
            </a:r>
          </a:p>
          <a:p>
            <a:pPr lvl="1" eaLnBrk="1" hangingPunct="1">
              <a:buFont typeface="Arial" charset="0"/>
              <a:buChar char="–"/>
              <a:defRPr/>
            </a:pPr>
            <a:r>
              <a:rPr lang="en-US" sz="1800" dirty="0" smtClean="0">
                <a:solidFill>
                  <a:schemeClr val="tx1"/>
                </a:solidFill>
              </a:rPr>
              <a:t>Inclusion body myositis </a:t>
            </a:r>
          </a:p>
          <a:p>
            <a:pPr lvl="1" eaLnBrk="1" hangingPunct="1">
              <a:buFont typeface="Arial" charset="0"/>
              <a:buChar char="–"/>
              <a:defRPr/>
            </a:pPr>
            <a:r>
              <a:rPr lang="en-US" sz="1800" dirty="0" smtClean="0">
                <a:solidFill>
                  <a:schemeClr val="tx1"/>
                </a:solidFill>
              </a:rPr>
              <a:t>Viral [HIV]</a:t>
            </a:r>
          </a:p>
          <a:p>
            <a:pPr eaLnBrk="1" hangingPunct="1">
              <a:buFont typeface="Arial" charset="0"/>
              <a:buChar char="•"/>
              <a:defRPr/>
            </a:pPr>
            <a:r>
              <a:rPr lang="en-US" sz="2400" dirty="0" smtClean="0">
                <a:solidFill>
                  <a:schemeClr val="bg1"/>
                </a:solidFill>
              </a:rPr>
              <a:t>Metabolic myopathies </a:t>
            </a:r>
          </a:p>
          <a:p>
            <a:pPr lvl="1" eaLnBrk="1" hangingPunct="1">
              <a:buFont typeface="Arial" charset="0"/>
              <a:buChar char="–"/>
              <a:defRPr/>
            </a:pPr>
            <a:r>
              <a:rPr lang="en-US" sz="1800" dirty="0" smtClean="0">
                <a:solidFill>
                  <a:schemeClr val="tx1"/>
                </a:solidFill>
              </a:rPr>
              <a:t>Acid maltase deficiency </a:t>
            </a:r>
          </a:p>
          <a:p>
            <a:pPr lvl="1" eaLnBrk="1" hangingPunct="1">
              <a:buFont typeface="Arial" charset="0"/>
              <a:buChar char="–"/>
              <a:defRPr/>
            </a:pPr>
            <a:r>
              <a:rPr lang="en-US" sz="1800" dirty="0" smtClean="0">
                <a:solidFill>
                  <a:schemeClr val="tx1"/>
                </a:solidFill>
              </a:rPr>
              <a:t>Lipid storage diseases </a:t>
            </a:r>
          </a:p>
          <a:p>
            <a:pPr lvl="1" eaLnBrk="1" hangingPunct="1">
              <a:buFont typeface="Arial" charset="0"/>
              <a:buChar char="–"/>
              <a:defRPr/>
            </a:pPr>
            <a:r>
              <a:rPr lang="en-US" sz="1800" dirty="0" err="1" smtClean="0">
                <a:solidFill>
                  <a:schemeClr val="tx1"/>
                </a:solidFill>
              </a:rPr>
              <a:t>Debrancher</a:t>
            </a:r>
            <a:r>
              <a:rPr lang="en-US" sz="1800" dirty="0" smtClean="0">
                <a:solidFill>
                  <a:schemeClr val="tx1"/>
                </a:solidFill>
              </a:rPr>
              <a:t> deficiency </a:t>
            </a:r>
          </a:p>
          <a:p>
            <a:pPr lvl="1" eaLnBrk="1" hangingPunct="1">
              <a:buFont typeface="Arial" charset="0"/>
              <a:buChar char="–"/>
              <a:defRPr/>
            </a:pPr>
            <a:r>
              <a:rPr lang="en-US" sz="1800" dirty="0" err="1" smtClean="0">
                <a:solidFill>
                  <a:schemeClr val="tx1"/>
                </a:solidFill>
              </a:rPr>
              <a:t>Phosphorylase</a:t>
            </a:r>
            <a:r>
              <a:rPr lang="en-US" sz="1800" dirty="0" smtClean="0">
                <a:solidFill>
                  <a:schemeClr val="tx1"/>
                </a:solidFill>
              </a:rPr>
              <a:t> </a:t>
            </a:r>
            <a:r>
              <a:rPr lang="en-US" sz="1800" dirty="0" err="1" smtClean="0">
                <a:solidFill>
                  <a:schemeClr val="tx1"/>
                </a:solidFill>
              </a:rPr>
              <a:t>b</a:t>
            </a:r>
            <a:r>
              <a:rPr lang="en-US" sz="1800" dirty="0" smtClean="0">
                <a:solidFill>
                  <a:schemeClr val="tx1"/>
                </a:solidFill>
              </a:rPr>
              <a:t> </a:t>
            </a:r>
            <a:r>
              <a:rPr lang="en-US" sz="1800" dirty="0" err="1" smtClean="0">
                <a:solidFill>
                  <a:schemeClr val="tx1"/>
                </a:solidFill>
              </a:rPr>
              <a:t>kinase</a:t>
            </a:r>
            <a:r>
              <a:rPr lang="en-US" sz="1800" dirty="0" smtClean="0">
                <a:solidFill>
                  <a:schemeClr val="tx1"/>
                </a:solidFill>
              </a:rPr>
              <a:t> deficiency </a:t>
            </a:r>
          </a:p>
          <a:p>
            <a:pPr lvl="1" eaLnBrk="1" hangingPunct="1">
              <a:buFont typeface="Arial" charset="0"/>
              <a:buChar char="–"/>
              <a:defRPr/>
            </a:pPr>
            <a:r>
              <a:rPr lang="en-US" sz="1800" dirty="0" smtClean="0">
                <a:solidFill>
                  <a:schemeClr val="tx1"/>
                </a:solidFill>
              </a:rPr>
              <a:t>Mitochondrial myopathies</a:t>
            </a:r>
          </a:p>
          <a:p>
            <a:pPr eaLnBrk="1" hangingPunct="1">
              <a:buFont typeface="Arial" charset="0"/>
              <a:buChar char="•"/>
              <a:defRPr/>
            </a:pPr>
            <a:r>
              <a:rPr lang="en-US" sz="2400" dirty="0" smtClean="0">
                <a:solidFill>
                  <a:schemeClr val="bg1"/>
                </a:solidFill>
              </a:rPr>
              <a:t>Endocrine myopathies </a:t>
            </a:r>
          </a:p>
          <a:p>
            <a:pPr lvl="1" eaLnBrk="1" hangingPunct="1">
              <a:buFont typeface="Arial" charset="0"/>
              <a:buChar char="–"/>
              <a:defRPr/>
            </a:pPr>
            <a:r>
              <a:rPr lang="en-US" sz="1800" dirty="0" smtClean="0">
                <a:solidFill>
                  <a:schemeClr val="tx1"/>
                </a:solidFill>
              </a:rPr>
              <a:t>Thyroid</a:t>
            </a:r>
          </a:p>
          <a:p>
            <a:pPr lvl="1" eaLnBrk="1" hangingPunct="1">
              <a:buFont typeface="Arial" charset="0"/>
              <a:buChar char="–"/>
              <a:defRPr/>
            </a:pPr>
            <a:r>
              <a:rPr lang="en-US" sz="1800" dirty="0" smtClean="0">
                <a:solidFill>
                  <a:schemeClr val="tx1"/>
                </a:solidFill>
              </a:rPr>
              <a:t>Parathyroid </a:t>
            </a:r>
          </a:p>
          <a:p>
            <a:pPr lvl="1" eaLnBrk="1" hangingPunct="1">
              <a:buFont typeface="Arial" charset="0"/>
              <a:buChar char="–"/>
              <a:defRPr/>
            </a:pPr>
            <a:r>
              <a:rPr lang="en-US" sz="1800" dirty="0" smtClean="0">
                <a:solidFill>
                  <a:schemeClr val="tx1"/>
                </a:solidFill>
              </a:rPr>
              <a:t>Adrenal </a:t>
            </a:r>
          </a:p>
          <a:p>
            <a:pPr lvl="1" eaLnBrk="1" hangingPunct="1">
              <a:buFont typeface="Arial" charset="0"/>
              <a:buChar char="–"/>
              <a:defRPr/>
            </a:pPr>
            <a:r>
              <a:rPr lang="en-US" sz="1800" dirty="0" smtClean="0">
                <a:solidFill>
                  <a:schemeClr val="tx1"/>
                </a:solidFill>
              </a:rPr>
              <a:t>Pituitary disorders</a:t>
            </a:r>
          </a:p>
          <a:p>
            <a:pPr eaLnBrk="1" hangingPunct="1">
              <a:buFont typeface="Arial" charset="0"/>
              <a:buChar char="•"/>
              <a:defRPr/>
            </a:pPr>
            <a:r>
              <a:rPr lang="en-US" sz="2400" dirty="0" smtClean="0">
                <a:solidFill>
                  <a:schemeClr val="bg1"/>
                </a:solidFill>
              </a:rPr>
              <a:t>Toxic myopathies </a:t>
            </a:r>
          </a:p>
          <a:p>
            <a:pPr lvl="1" eaLnBrk="1" hangingPunct="1">
              <a:buFont typeface="Arial" charset="0"/>
              <a:buChar char="–"/>
              <a:defRPr/>
            </a:pPr>
            <a:r>
              <a:rPr lang="en-US" sz="1800" dirty="0" smtClean="0">
                <a:solidFill>
                  <a:schemeClr val="tx1"/>
                </a:solidFill>
              </a:rPr>
              <a:t>Alcohol</a:t>
            </a:r>
          </a:p>
          <a:p>
            <a:pPr lvl="1" eaLnBrk="1" hangingPunct="1">
              <a:buFont typeface="Arial" charset="0"/>
              <a:buChar char="–"/>
              <a:defRPr/>
            </a:pPr>
            <a:r>
              <a:rPr lang="en-US" sz="1800" dirty="0" smtClean="0">
                <a:solidFill>
                  <a:schemeClr val="tx1"/>
                </a:solidFill>
              </a:rPr>
              <a:t>Corticosteroids </a:t>
            </a:r>
          </a:p>
          <a:p>
            <a:pPr lvl="1" eaLnBrk="1" hangingPunct="1">
              <a:buFont typeface="Arial" charset="0"/>
              <a:buChar char="–"/>
              <a:defRPr/>
            </a:pPr>
            <a:r>
              <a:rPr lang="en-US" sz="1800" dirty="0" smtClean="0">
                <a:solidFill>
                  <a:schemeClr val="tx1"/>
                </a:solidFill>
              </a:rPr>
              <a:t>Local injections of narcotics </a:t>
            </a:r>
          </a:p>
          <a:p>
            <a:pPr lvl="1" eaLnBrk="1" hangingPunct="1">
              <a:buFont typeface="Arial" charset="0"/>
              <a:buChar char="–"/>
              <a:defRPr/>
            </a:pPr>
            <a:r>
              <a:rPr lang="en-US" sz="1800" dirty="0" smtClean="0">
                <a:solidFill>
                  <a:schemeClr val="tx1"/>
                </a:solidFill>
              </a:rPr>
              <a:t>Colchicine </a:t>
            </a:r>
          </a:p>
          <a:p>
            <a:pPr lvl="1" eaLnBrk="1" hangingPunct="1">
              <a:buFont typeface="Arial" charset="0"/>
              <a:buChar char="–"/>
              <a:defRPr/>
            </a:pPr>
            <a:r>
              <a:rPr lang="en-US" sz="1800" dirty="0" smtClean="0">
                <a:solidFill>
                  <a:schemeClr val="tx1"/>
                </a:solidFill>
              </a:rPr>
              <a:t>Chloroquine </a:t>
            </a:r>
          </a:p>
          <a:p>
            <a:pPr lvl="1" eaLnBrk="1" hangingPunct="1">
              <a:buFont typeface="Arial" charset="0"/>
              <a:buChar char="–"/>
              <a:defRPr/>
            </a:pPr>
            <a:r>
              <a:rPr lang="en-US" sz="1800" dirty="0" err="1" smtClean="0">
                <a:solidFill>
                  <a:schemeClr val="tx1"/>
                </a:solidFill>
              </a:rPr>
              <a:t>Statins</a:t>
            </a:r>
            <a:endParaRPr lang="en-US" sz="1800" dirty="0" smtClean="0">
              <a:solidFill>
                <a:schemeClr val="tx1"/>
              </a:solidFill>
            </a:endParaRPr>
          </a:p>
          <a:p>
            <a:pPr eaLnBrk="1" hangingPunct="1">
              <a:buFont typeface="Arial" charset="0"/>
              <a:buChar char="•"/>
              <a:defRPr/>
            </a:pPr>
            <a:r>
              <a:rPr lang="en-US" sz="2400" dirty="0" err="1" smtClean="0">
                <a:solidFill>
                  <a:schemeClr val="bg1"/>
                </a:solidFill>
              </a:rPr>
              <a:t>Myotonic</a:t>
            </a:r>
            <a:r>
              <a:rPr lang="en-US" sz="2400" dirty="0" smtClean="0">
                <a:solidFill>
                  <a:schemeClr val="bg1"/>
                </a:solidFill>
              </a:rPr>
              <a:t> dystrophy </a:t>
            </a:r>
          </a:p>
          <a:p>
            <a:pPr eaLnBrk="1" hangingPunct="1">
              <a:buFont typeface="Arial" charset="0"/>
              <a:buChar char="•"/>
              <a:defRPr/>
            </a:pPr>
            <a:r>
              <a:rPr lang="en-US" sz="2400" dirty="0" smtClean="0">
                <a:solidFill>
                  <a:schemeClr val="bg1"/>
                </a:solidFill>
              </a:rPr>
              <a:t>Distal myopathies </a:t>
            </a:r>
          </a:p>
          <a:p>
            <a:pPr eaLnBrk="1" hangingPunct="1">
              <a:buFont typeface="Arial" charset="0"/>
              <a:buChar char="•"/>
              <a:defRPr/>
            </a:pPr>
            <a:r>
              <a:rPr lang="en-US" sz="2400" dirty="0" smtClean="0">
                <a:solidFill>
                  <a:schemeClr val="bg1"/>
                </a:solidFill>
              </a:rPr>
              <a:t>Nemaline myopathy </a:t>
            </a:r>
            <a:r>
              <a:rPr lang="en-US" sz="2400" dirty="0" err="1" smtClean="0">
                <a:solidFill>
                  <a:schemeClr val="bg1"/>
                </a:solidFill>
              </a:rPr>
              <a:t>Centronuclear</a:t>
            </a:r>
            <a:r>
              <a:rPr lang="en-US" sz="2400" dirty="0" smtClean="0">
                <a:solidFill>
                  <a:schemeClr val="bg1"/>
                </a:solidFill>
              </a:rPr>
              <a:t> myopathy</a:t>
            </a:r>
          </a:p>
          <a:p>
            <a:pPr eaLnBrk="1" hangingPunct="1">
              <a:buFont typeface="Arial" charset="0"/>
              <a:buChar char="•"/>
              <a:defRPr/>
            </a:pPr>
            <a:endParaRPr lang="en-US" sz="2400" dirty="0" smtClean="0">
              <a:solidFill>
                <a:schemeClr val="tx1"/>
              </a:solidFill>
            </a:endParaRPr>
          </a:p>
        </p:txBody>
      </p:sp>
    </p:spTree>
    <p:extLst>
      <p:ext uri="{BB962C8B-B14F-4D97-AF65-F5344CB8AC3E}">
        <p14:creationId xmlns:p14="http://schemas.microsoft.com/office/powerpoint/2010/main" val="103079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685800"/>
            <a:ext cx="8229600" cy="838200"/>
          </a:xfrm>
        </p:spPr>
        <p:txBody>
          <a:bodyPr>
            <a:normAutofit/>
          </a:bodyPr>
          <a:lstStyle/>
          <a:p>
            <a:pPr algn="l" eaLnBrk="1" hangingPunct="1"/>
            <a:r>
              <a:rPr lang="en-US" b="1" u="sng" dirty="0"/>
              <a:t>Components of a muscle fiber</a:t>
            </a:r>
          </a:p>
        </p:txBody>
      </p:sp>
      <p:pic>
        <p:nvPicPr>
          <p:cNvPr id="7171" name="Picture 4" descr="figure_12_02_1_l"/>
          <p:cNvPicPr>
            <a:picLocks noGrp="1" noChangeAspect="1" noChangeArrowheads="1"/>
          </p:cNvPicPr>
          <p:nvPr>
            <p:ph idx="1"/>
          </p:nvPr>
        </p:nvPicPr>
        <p:blipFill>
          <a:blip r:embed="rId2" cstate="print"/>
          <a:srcRect/>
          <a:stretch>
            <a:fillRect/>
          </a:stretch>
        </p:blipFill>
        <p:spPr>
          <a:xfrm>
            <a:off x="381000" y="1905000"/>
            <a:ext cx="4225636" cy="3810000"/>
          </a:xfrm>
          <a:noFill/>
        </p:spPr>
      </p:pic>
      <p:pic>
        <p:nvPicPr>
          <p:cNvPr id="17412" name="Picture 4" descr="http://legacy.owensboro.kctcs.edu/gcaplan/anat/images/Image286.gif"/>
          <p:cNvPicPr>
            <a:picLocks noChangeAspect="1" noChangeArrowheads="1"/>
          </p:cNvPicPr>
          <p:nvPr/>
        </p:nvPicPr>
        <p:blipFill>
          <a:blip r:embed="rId3" cstate="print"/>
          <a:srcRect/>
          <a:stretch>
            <a:fillRect/>
          </a:stretch>
        </p:blipFill>
        <p:spPr bwMode="auto">
          <a:xfrm>
            <a:off x="4648201" y="1905003"/>
            <a:ext cx="4191000" cy="380999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381000"/>
            <a:ext cx="6554867" cy="1524000"/>
          </a:xfrm>
          <a:ln>
            <a:miter lim="800000"/>
            <a:headEnd/>
            <a:tailEnd/>
          </a:ln>
          <a:extLst/>
        </p:spPr>
        <p:txBody>
          <a:bodyPr>
            <a:normAutofit fontScale="90000"/>
          </a:bodyPr>
          <a:lstStyle/>
          <a:p>
            <a:pPr eaLnBrk="1" hangingPunct="1">
              <a:defRPr/>
            </a:pPr>
            <a:r>
              <a:rPr lang="en-US" sz="3200" b="1" u="sng" dirty="0" smtClean="0">
                <a:effectLst>
                  <a:glow rad="63500">
                    <a:schemeClr val="accent1">
                      <a:alpha val="75000"/>
                    </a:schemeClr>
                  </a:glow>
                </a:effectLst>
                <a:latin typeface="Arial" panose="020B0604020202020204" pitchFamily="34" charset="0"/>
              </a:rPr>
              <a:t>Diagnosis of </a:t>
            </a:r>
            <a:r>
              <a:rPr lang="en-US" sz="3200" b="1" u="sng" dirty="0" err="1" smtClean="0">
                <a:effectLst>
                  <a:glow rad="63500">
                    <a:schemeClr val="accent1">
                      <a:alpha val="75000"/>
                    </a:schemeClr>
                  </a:glow>
                </a:effectLst>
                <a:latin typeface="Arial" panose="020B0604020202020204" pitchFamily="34" charset="0"/>
              </a:rPr>
              <a:t>Myopathy</a:t>
            </a:r>
            <a:r>
              <a:rPr lang="en-US" sz="3200" b="1" u="sng" dirty="0" smtClean="0">
                <a:effectLst>
                  <a:glow rad="63500">
                    <a:schemeClr val="accent1">
                      <a:alpha val="75000"/>
                    </a:schemeClr>
                  </a:glow>
                </a:effectLst>
                <a:latin typeface="Arial" panose="020B0604020202020204" pitchFamily="34" charset="0"/>
              </a:rPr>
              <a:t> Based on Pattern of Inheritance</a:t>
            </a:r>
          </a:p>
        </p:txBody>
      </p:sp>
      <p:sp>
        <p:nvSpPr>
          <p:cNvPr id="39939" name="Content Placeholder 2"/>
          <p:cNvSpPr>
            <a:spLocks noGrp="1"/>
          </p:cNvSpPr>
          <p:nvPr>
            <p:ph idx="1"/>
          </p:nvPr>
        </p:nvSpPr>
        <p:spPr>
          <a:xfrm>
            <a:off x="914400" y="1873576"/>
            <a:ext cx="7239000" cy="4527223"/>
          </a:xfrm>
          <a:ln>
            <a:miter lim="800000"/>
            <a:headEnd/>
            <a:tailEnd/>
          </a:ln>
          <a:extLst/>
        </p:spPr>
        <p:txBody>
          <a:bodyPr numCol="2">
            <a:normAutofit fontScale="70000" lnSpcReduction="20000"/>
          </a:bodyPr>
          <a:lstStyle/>
          <a:p>
            <a:pPr eaLnBrk="1" hangingPunct="1">
              <a:buFont typeface="Arial" charset="0"/>
              <a:buChar char="•"/>
              <a:defRPr/>
            </a:pPr>
            <a:r>
              <a:rPr lang="en-US" sz="2800" dirty="0" smtClean="0">
                <a:solidFill>
                  <a:schemeClr val="tx1"/>
                </a:solidFill>
              </a:rPr>
              <a:t>X-Linked </a:t>
            </a:r>
          </a:p>
          <a:p>
            <a:pPr lvl="1" eaLnBrk="1" hangingPunct="1">
              <a:buFont typeface="Arial" charset="0"/>
              <a:buChar char="–"/>
              <a:defRPr/>
            </a:pPr>
            <a:r>
              <a:rPr lang="en-US" sz="2400" dirty="0" err="1" smtClean="0">
                <a:solidFill>
                  <a:schemeClr val="tx1"/>
                </a:solidFill>
              </a:rPr>
              <a:t>Duchenne</a:t>
            </a:r>
            <a:r>
              <a:rPr lang="en-US" sz="2400" dirty="0" smtClean="0">
                <a:solidFill>
                  <a:schemeClr val="tx1"/>
                </a:solidFill>
              </a:rPr>
              <a:t> </a:t>
            </a:r>
          </a:p>
          <a:p>
            <a:pPr lvl="1" eaLnBrk="1" hangingPunct="1">
              <a:buFont typeface="Arial" charset="0"/>
              <a:buChar char="–"/>
              <a:defRPr/>
            </a:pPr>
            <a:r>
              <a:rPr lang="en-US" sz="2400" dirty="0" smtClean="0">
                <a:solidFill>
                  <a:schemeClr val="tx1"/>
                </a:solidFill>
              </a:rPr>
              <a:t>Becker </a:t>
            </a:r>
          </a:p>
          <a:p>
            <a:pPr lvl="1" eaLnBrk="1" hangingPunct="1">
              <a:buFont typeface="Arial" charset="0"/>
              <a:buChar char="–"/>
              <a:defRPr/>
            </a:pPr>
            <a:r>
              <a:rPr lang="en-US" sz="2400" dirty="0" smtClean="0">
                <a:solidFill>
                  <a:schemeClr val="tx1"/>
                </a:solidFill>
              </a:rPr>
              <a:t>Emery-Dreifuss </a:t>
            </a:r>
          </a:p>
          <a:p>
            <a:pPr eaLnBrk="1" hangingPunct="1">
              <a:buFont typeface="Arial" charset="0"/>
              <a:buChar char="•"/>
              <a:defRPr/>
            </a:pPr>
            <a:r>
              <a:rPr lang="en-US" sz="2800" dirty="0" err="1" smtClean="0">
                <a:solidFill>
                  <a:schemeClr val="tx1"/>
                </a:solidFill>
              </a:rPr>
              <a:t>Autosomal</a:t>
            </a:r>
            <a:r>
              <a:rPr lang="en-US" sz="2800" dirty="0" smtClean="0">
                <a:solidFill>
                  <a:schemeClr val="tx1"/>
                </a:solidFill>
              </a:rPr>
              <a:t> Dominant </a:t>
            </a:r>
          </a:p>
          <a:p>
            <a:pPr lvl="1" eaLnBrk="1" hangingPunct="1">
              <a:buFont typeface="Arial" charset="0"/>
              <a:buChar char="–"/>
              <a:defRPr/>
            </a:pPr>
            <a:r>
              <a:rPr lang="en-US" sz="2400" dirty="0" err="1" smtClean="0">
                <a:solidFill>
                  <a:schemeClr val="tx1"/>
                </a:solidFill>
              </a:rPr>
              <a:t>Facioscapulohumeral</a:t>
            </a:r>
            <a:endParaRPr lang="en-US" sz="2400" dirty="0" smtClean="0">
              <a:solidFill>
                <a:schemeClr val="tx1"/>
              </a:solidFill>
            </a:endParaRPr>
          </a:p>
          <a:p>
            <a:pPr lvl="1" eaLnBrk="1" hangingPunct="1">
              <a:buFont typeface="Arial" charset="0"/>
              <a:buChar char="–"/>
              <a:defRPr/>
            </a:pPr>
            <a:r>
              <a:rPr lang="en-US" sz="2400" dirty="0" smtClean="0">
                <a:solidFill>
                  <a:schemeClr val="tx1"/>
                </a:solidFill>
              </a:rPr>
              <a:t>Limb-girdle</a:t>
            </a:r>
          </a:p>
          <a:p>
            <a:pPr lvl="1" eaLnBrk="1" hangingPunct="1">
              <a:buFont typeface="Arial" charset="0"/>
              <a:buChar char="–"/>
              <a:defRPr/>
            </a:pPr>
            <a:r>
              <a:rPr lang="en-US" sz="2400" dirty="0" err="1" smtClean="0">
                <a:solidFill>
                  <a:schemeClr val="tx1"/>
                </a:solidFill>
              </a:rPr>
              <a:t>Oculopharyngeal</a:t>
            </a:r>
            <a:r>
              <a:rPr lang="en-US" sz="2400" dirty="0" smtClean="0">
                <a:solidFill>
                  <a:schemeClr val="tx1"/>
                </a:solidFill>
              </a:rPr>
              <a:t> muscular dystrophy</a:t>
            </a:r>
          </a:p>
          <a:p>
            <a:pPr lvl="1" eaLnBrk="1" hangingPunct="1">
              <a:buFont typeface="Arial" charset="0"/>
              <a:buChar char="–"/>
              <a:defRPr/>
            </a:pPr>
            <a:r>
              <a:rPr lang="en-US" sz="2400" dirty="0" err="1" smtClean="0">
                <a:solidFill>
                  <a:schemeClr val="tx1"/>
                </a:solidFill>
              </a:rPr>
              <a:t>Myotonic</a:t>
            </a:r>
            <a:r>
              <a:rPr lang="en-US" sz="2400" dirty="0" smtClean="0">
                <a:solidFill>
                  <a:schemeClr val="tx1"/>
                </a:solidFill>
              </a:rPr>
              <a:t> dystrophy </a:t>
            </a:r>
          </a:p>
          <a:p>
            <a:pPr lvl="1" eaLnBrk="1" hangingPunct="1">
              <a:buFont typeface="Arial" charset="0"/>
              <a:buChar char="–"/>
              <a:defRPr/>
            </a:pPr>
            <a:r>
              <a:rPr lang="en-US" sz="2400" dirty="0" smtClean="0">
                <a:solidFill>
                  <a:schemeClr val="tx1"/>
                </a:solidFill>
              </a:rPr>
              <a:t>Periodic paralysis </a:t>
            </a:r>
          </a:p>
          <a:p>
            <a:pPr lvl="1" eaLnBrk="1" hangingPunct="1">
              <a:buFont typeface="Arial" charset="0"/>
              <a:buChar char="–"/>
              <a:defRPr/>
            </a:pPr>
            <a:r>
              <a:rPr lang="en-US" sz="2400" dirty="0" smtClean="0">
                <a:solidFill>
                  <a:schemeClr val="tx1"/>
                </a:solidFill>
              </a:rPr>
              <a:t>Paramyotonia congenita </a:t>
            </a:r>
          </a:p>
          <a:p>
            <a:pPr lvl="1" eaLnBrk="1" hangingPunct="1">
              <a:buFont typeface="Arial" charset="0"/>
              <a:buChar char="–"/>
              <a:defRPr/>
            </a:pPr>
            <a:r>
              <a:rPr lang="en-US" sz="2400" dirty="0" smtClean="0">
                <a:solidFill>
                  <a:schemeClr val="tx1"/>
                </a:solidFill>
              </a:rPr>
              <a:t>Thomsen disease </a:t>
            </a:r>
          </a:p>
          <a:p>
            <a:pPr lvl="1" eaLnBrk="1" hangingPunct="1">
              <a:buFont typeface="Arial" charset="0"/>
              <a:buChar char="–"/>
              <a:defRPr/>
            </a:pPr>
            <a:r>
              <a:rPr lang="en-US" sz="2400" dirty="0" smtClean="0">
                <a:solidFill>
                  <a:schemeClr val="tx1"/>
                </a:solidFill>
              </a:rPr>
              <a:t>Central core myopathy" </a:t>
            </a:r>
          </a:p>
          <a:p>
            <a:pPr eaLnBrk="1" hangingPunct="1">
              <a:buFont typeface="Arial" charset="0"/>
              <a:buChar char="•"/>
              <a:defRPr/>
            </a:pPr>
            <a:r>
              <a:rPr lang="en-US" sz="2800" dirty="0" err="1" smtClean="0">
                <a:solidFill>
                  <a:schemeClr val="tx1"/>
                </a:solidFill>
              </a:rPr>
              <a:t>Autosomal</a:t>
            </a:r>
            <a:r>
              <a:rPr lang="en-US" sz="2800" dirty="0" smtClean="0">
                <a:solidFill>
                  <a:schemeClr val="tx1"/>
                </a:solidFill>
              </a:rPr>
              <a:t> Recessive </a:t>
            </a:r>
          </a:p>
          <a:p>
            <a:pPr lvl="1" eaLnBrk="1" hangingPunct="1">
              <a:buFont typeface="Arial" charset="0"/>
              <a:buChar char="–"/>
              <a:defRPr/>
            </a:pPr>
            <a:r>
              <a:rPr lang="en-US" sz="2400" dirty="0" smtClean="0">
                <a:solidFill>
                  <a:schemeClr val="tx1"/>
                </a:solidFill>
              </a:rPr>
              <a:t>Limb-girdle </a:t>
            </a:r>
          </a:p>
          <a:p>
            <a:pPr lvl="1" eaLnBrk="1" hangingPunct="1">
              <a:buFont typeface="Arial" charset="0"/>
              <a:buChar char="–"/>
              <a:defRPr/>
            </a:pPr>
            <a:r>
              <a:rPr lang="en-US" sz="2400" dirty="0" smtClean="0">
                <a:solidFill>
                  <a:schemeClr val="tx1"/>
                </a:solidFill>
              </a:rPr>
              <a:t>Metabolic myopathies </a:t>
            </a:r>
          </a:p>
          <a:p>
            <a:pPr lvl="1" eaLnBrk="1" hangingPunct="1">
              <a:buFont typeface="Arial" charset="0"/>
              <a:buChar char="–"/>
              <a:defRPr/>
            </a:pPr>
            <a:r>
              <a:rPr lang="en-US" sz="2400" dirty="0" smtClean="0">
                <a:solidFill>
                  <a:schemeClr val="tx1"/>
                </a:solidFill>
              </a:rPr>
              <a:t>Becker myotonia </a:t>
            </a:r>
          </a:p>
          <a:p>
            <a:pPr eaLnBrk="1" hangingPunct="1">
              <a:buFont typeface="Arial" charset="0"/>
              <a:buChar char="•"/>
              <a:defRPr/>
            </a:pPr>
            <a:r>
              <a:rPr lang="en-US" sz="2800" dirty="0" smtClean="0">
                <a:solidFill>
                  <a:schemeClr val="tx1"/>
                </a:solidFill>
              </a:rPr>
              <a:t>Maternal Transmission </a:t>
            </a:r>
          </a:p>
          <a:p>
            <a:pPr lvl="1" eaLnBrk="1" hangingPunct="1">
              <a:buFont typeface="Arial" charset="0"/>
              <a:buChar char="–"/>
              <a:defRPr/>
            </a:pPr>
            <a:r>
              <a:rPr lang="en-US" sz="2400" dirty="0" smtClean="0">
                <a:solidFill>
                  <a:schemeClr val="tx1"/>
                </a:solidFill>
              </a:rPr>
              <a:t>Mitochondrial myopathies</a:t>
            </a:r>
          </a:p>
        </p:txBody>
      </p:sp>
    </p:spTree>
    <p:extLst>
      <p:ext uri="{BB962C8B-B14F-4D97-AF65-F5344CB8AC3E}">
        <p14:creationId xmlns:p14="http://schemas.microsoft.com/office/powerpoint/2010/main" val="3082648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sp>
        <p:nvSpPr>
          <p:cNvPr id="46083"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46084" name="Picture 3" descr="Approach to Weakne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98214"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6068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09600" y="304802"/>
            <a:ext cx="7772400" cy="63630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8229600" cy="990600"/>
          </a:xfrm>
        </p:spPr>
        <p:txBody>
          <a:bodyPr/>
          <a:lstStyle/>
          <a:p>
            <a:r>
              <a:rPr lang="en-US" dirty="0" smtClean="0"/>
              <a:t>Muscular dystrophies</a:t>
            </a:r>
            <a:endParaRPr lang="en-US" dirty="0"/>
          </a:p>
        </p:txBody>
      </p:sp>
      <p:sp>
        <p:nvSpPr>
          <p:cNvPr id="3" name="Subtitle 2"/>
          <p:cNvSpPr>
            <a:spLocks noGrp="1"/>
          </p:cNvSpPr>
          <p:nvPr>
            <p:ph type="subTitle" idx="1"/>
          </p:nvPr>
        </p:nvSpPr>
        <p:spPr>
          <a:xfrm>
            <a:off x="914400" y="2286000"/>
            <a:ext cx="7315200" cy="4038600"/>
          </a:xfrm>
        </p:spPr>
        <p:txBody>
          <a:bodyPr>
            <a:normAutofit fontScale="32500" lnSpcReduction="20000"/>
          </a:bodyPr>
          <a:lstStyle/>
          <a:p>
            <a:r>
              <a:rPr lang="th-TH" sz="7200" b="1" dirty="0">
                <a:solidFill>
                  <a:schemeClr val="bg1"/>
                </a:solidFill>
              </a:rPr>
              <a:t>A group of noninflammation inherited distroders</a:t>
            </a:r>
          </a:p>
          <a:p>
            <a:r>
              <a:rPr lang="th-TH" sz="7200" b="1" dirty="0">
                <a:solidFill>
                  <a:schemeClr val="bg1"/>
                </a:solidFill>
              </a:rPr>
              <a:t>progressive degeneration and weakness of skeletal muscles</a:t>
            </a:r>
          </a:p>
          <a:p>
            <a:r>
              <a:rPr lang="th-TH" sz="7200" b="1" dirty="0">
                <a:solidFill>
                  <a:schemeClr val="bg1"/>
                </a:solidFill>
              </a:rPr>
              <a:t>without cause in peripheral / central nervous system</a:t>
            </a:r>
          </a:p>
          <a:p>
            <a:pPr algn="l"/>
            <a:endParaRPr lang="en-US" sz="7000" b="1" dirty="0">
              <a:solidFill>
                <a:schemeClr val="bg1"/>
              </a:solidFill>
              <a:latin typeface="+mj-lt"/>
            </a:endParaRPr>
          </a:p>
          <a:p>
            <a:pPr algn="l"/>
            <a:r>
              <a:rPr lang="en-US" sz="7000" b="1" dirty="0">
                <a:solidFill>
                  <a:schemeClr val="bg1"/>
                </a:solidFill>
                <a:latin typeface="+mj-lt"/>
              </a:rPr>
              <a:t>Classified based on the age at onset, distribution of affected muscles and pattern of inheritance.</a:t>
            </a:r>
          </a:p>
          <a:p>
            <a:endParaRPr lang="en-US" b="1" dirty="0">
              <a:solidFill>
                <a:schemeClr val="bg1"/>
              </a:solidFill>
            </a:endParaRPr>
          </a:p>
        </p:txBody>
      </p:sp>
    </p:spTree>
    <p:extLst>
      <p:ext uri="{BB962C8B-B14F-4D97-AF65-F5344CB8AC3E}">
        <p14:creationId xmlns:p14="http://schemas.microsoft.com/office/powerpoint/2010/main" val="37793768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66800" y="1066800"/>
            <a:ext cx="7620000" cy="838200"/>
          </a:xfrm>
        </p:spPr>
        <p:txBody>
          <a:bodyPr/>
          <a:lstStyle/>
          <a:p>
            <a:r>
              <a:rPr lang="th-TH" b="1" u="sng" dirty="0"/>
              <a:t>Classification</a:t>
            </a:r>
          </a:p>
        </p:txBody>
      </p:sp>
      <p:sp>
        <p:nvSpPr>
          <p:cNvPr id="8195" name="Rectangle 3"/>
          <p:cNvSpPr>
            <a:spLocks noGrp="1" noChangeArrowheads="1"/>
          </p:cNvSpPr>
          <p:nvPr>
            <p:ph idx="1"/>
          </p:nvPr>
        </p:nvSpPr>
        <p:spPr>
          <a:xfrm>
            <a:off x="827090" y="2060575"/>
            <a:ext cx="7267575" cy="3044825"/>
          </a:xfrm>
        </p:spPr>
        <p:txBody>
          <a:bodyPr/>
          <a:lstStyle/>
          <a:p>
            <a:r>
              <a:rPr lang="th-TH" sz="2800" dirty="0"/>
              <a:t>Sex-linked: DMD, BMD, EDMD</a:t>
            </a:r>
          </a:p>
          <a:p>
            <a:r>
              <a:rPr lang="th-TH" sz="2800" dirty="0"/>
              <a:t>Autosomal recessive: LGMD, infantile FSHD</a:t>
            </a:r>
          </a:p>
          <a:p>
            <a:r>
              <a:rPr lang="th-TH" sz="2800" dirty="0"/>
              <a:t>Autosomal dominant: FSHD, distalMD, ocular MD, oculopharyngeal MD.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giveforward.com/blog/wp-content/uploads/2014/02/MD.png"/>
          <p:cNvPicPr>
            <a:picLocks noChangeAspect="1" noChangeArrowheads="1"/>
          </p:cNvPicPr>
          <p:nvPr/>
        </p:nvPicPr>
        <p:blipFill>
          <a:blip r:embed="rId2" cstate="print"/>
          <a:srcRect/>
          <a:stretch>
            <a:fillRect/>
          </a:stretch>
        </p:blipFill>
        <p:spPr bwMode="auto">
          <a:xfrm>
            <a:off x="381000" y="1219200"/>
            <a:ext cx="8534400" cy="5638800"/>
          </a:xfrm>
          <a:prstGeom prst="rect">
            <a:avLst/>
          </a:prstGeom>
          <a:noFill/>
        </p:spPr>
      </p:pic>
      <p:sp>
        <p:nvSpPr>
          <p:cNvPr id="3" name="TextBox 2"/>
          <p:cNvSpPr txBox="1"/>
          <p:nvPr/>
        </p:nvSpPr>
        <p:spPr>
          <a:xfrm>
            <a:off x="1371602" y="609602"/>
            <a:ext cx="6684843" cy="584775"/>
          </a:xfrm>
          <a:prstGeom prst="rect">
            <a:avLst/>
          </a:prstGeom>
          <a:noFill/>
        </p:spPr>
        <p:txBody>
          <a:bodyPr wrap="none" rtlCol="0">
            <a:spAutoFit/>
          </a:bodyPr>
          <a:lstStyle/>
          <a:p>
            <a:r>
              <a:rPr lang="en-US" sz="3200" b="1" dirty="0"/>
              <a:t>Progressive  Muscular Dystrophies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9000" contrast="14000"/>
          </a:blip>
          <a:srcRect/>
          <a:stretch>
            <a:fillRect/>
          </a:stretch>
        </p:blipFill>
        <p:spPr bwMode="auto">
          <a:xfrm>
            <a:off x="0" y="0"/>
            <a:ext cx="9144000" cy="685800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9205964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3048000" y="0"/>
            <a:ext cx="5715000" cy="6858000"/>
          </a:xfrm>
          <a:prstGeom prst="rect">
            <a:avLst/>
          </a:prstGeom>
          <a:noFill/>
          <a:ln w="9525">
            <a:noFill/>
            <a:miter lim="800000"/>
            <a:headEnd/>
            <a:tailEnd/>
          </a:ln>
        </p:spPr>
      </p:pic>
      <p:sp>
        <p:nvSpPr>
          <p:cNvPr id="4" name="Oval 3"/>
          <p:cNvSpPr/>
          <p:nvPr/>
        </p:nvSpPr>
        <p:spPr>
          <a:xfrm>
            <a:off x="76200" y="0"/>
            <a:ext cx="2895599"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mj-lt"/>
              </a:rPr>
              <a:t>Duchene &amp; Becker </a:t>
            </a:r>
          </a:p>
        </p:txBody>
      </p:sp>
      <p:sp>
        <p:nvSpPr>
          <p:cNvPr id="6" name="Oval 5"/>
          <p:cNvSpPr/>
          <p:nvPr/>
        </p:nvSpPr>
        <p:spPr>
          <a:xfrm>
            <a:off x="152401" y="1219200"/>
            <a:ext cx="2819398"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rPr>
              <a:t>Emery-</a:t>
            </a:r>
            <a:r>
              <a:rPr lang="en-US" sz="2000" b="1" dirty="0" err="1">
                <a:solidFill>
                  <a:schemeClr val="tx1"/>
                </a:solidFill>
                <a:latin typeface="+mj-lt"/>
              </a:rPr>
              <a:t>Dreifuss</a:t>
            </a:r>
            <a:endParaRPr lang="en-US" sz="2000" b="1" dirty="0">
              <a:solidFill>
                <a:schemeClr val="tx1"/>
              </a:solidFill>
              <a:latin typeface="+mj-lt"/>
            </a:endParaRPr>
          </a:p>
        </p:txBody>
      </p:sp>
      <p:sp>
        <p:nvSpPr>
          <p:cNvPr id="7" name="Oval 6"/>
          <p:cNvSpPr/>
          <p:nvPr/>
        </p:nvSpPr>
        <p:spPr>
          <a:xfrm>
            <a:off x="152400" y="2362200"/>
            <a:ext cx="25908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rPr>
              <a:t>Limb-Girdle</a:t>
            </a:r>
          </a:p>
        </p:txBody>
      </p:sp>
      <p:sp>
        <p:nvSpPr>
          <p:cNvPr id="8" name="Oval 7"/>
          <p:cNvSpPr/>
          <p:nvPr/>
        </p:nvSpPr>
        <p:spPr>
          <a:xfrm>
            <a:off x="304800" y="3505200"/>
            <a:ext cx="25146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rPr>
              <a:t>FSHD</a:t>
            </a:r>
          </a:p>
        </p:txBody>
      </p:sp>
      <p:sp>
        <p:nvSpPr>
          <p:cNvPr id="11" name="Oval 10"/>
          <p:cNvSpPr/>
          <p:nvPr/>
        </p:nvSpPr>
        <p:spPr>
          <a:xfrm>
            <a:off x="152400" y="4648200"/>
            <a:ext cx="2743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DM1/Distal muscular </a:t>
            </a:r>
            <a:r>
              <a:rPr lang="en-US" sz="2000" b="1" dirty="0" smtClean="0">
                <a:solidFill>
                  <a:schemeClr val="tx1"/>
                </a:solidFill>
              </a:rPr>
              <a:t>dystrophy</a:t>
            </a:r>
            <a:endParaRPr lang="en-US" sz="2000" b="1" dirty="0">
              <a:solidFill>
                <a:schemeClr val="tx1"/>
              </a:solidFill>
            </a:endParaRPr>
          </a:p>
        </p:txBody>
      </p:sp>
      <p:sp>
        <p:nvSpPr>
          <p:cNvPr id="13" name="Oval 12"/>
          <p:cNvSpPr/>
          <p:nvPr/>
        </p:nvSpPr>
        <p:spPr>
          <a:xfrm>
            <a:off x="304800" y="5791200"/>
            <a:ext cx="25908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err="1">
                <a:solidFill>
                  <a:schemeClr val="tx1"/>
                </a:solidFill>
                <a:latin typeface="+mj-lt"/>
              </a:rPr>
              <a:t>Oculo</a:t>
            </a:r>
            <a:endParaRPr lang="en-US" sz="1900" b="1" dirty="0">
              <a:solidFill>
                <a:schemeClr val="tx1"/>
              </a:solidFill>
              <a:latin typeface="+mj-lt"/>
            </a:endParaRPr>
          </a:p>
          <a:p>
            <a:pPr algn="ctr"/>
            <a:r>
              <a:rPr lang="en-US" sz="1900" b="1" dirty="0">
                <a:solidFill>
                  <a:schemeClr val="tx1"/>
                </a:solidFill>
                <a:latin typeface="+mj-lt"/>
              </a:rPr>
              <a:t>pharyngeal</a:t>
            </a:r>
          </a:p>
        </p:txBody>
      </p:sp>
    </p:spTree>
    <p:extLst>
      <p:ext uri="{BB962C8B-B14F-4D97-AF65-F5344CB8AC3E}">
        <p14:creationId xmlns:p14="http://schemas.microsoft.com/office/powerpoint/2010/main" val="2524715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81000" y="304800"/>
            <a:ext cx="7772400" cy="1143000"/>
          </a:xfrm>
        </p:spPr>
        <p:txBody>
          <a:bodyPr>
            <a:normAutofit/>
          </a:bodyPr>
          <a:lstStyle/>
          <a:p>
            <a:r>
              <a:rPr lang="th-TH" b="1" u="sng" dirty="0"/>
              <a:t>Duchenne Muscular dystrophy</a:t>
            </a:r>
          </a:p>
        </p:txBody>
      </p:sp>
      <p:pic>
        <p:nvPicPr>
          <p:cNvPr id="74756" name="Picture 4" descr="dmdbmd_musclefiber"/>
          <p:cNvPicPr>
            <a:picLocks noGrp="1" noChangeAspect="1" noChangeArrowheads="1"/>
          </p:cNvPicPr>
          <p:nvPr>
            <p:ph type="clipArt" sz="half" idx="1"/>
          </p:nvPr>
        </p:nvPicPr>
        <p:blipFill>
          <a:blip r:embed="rId2" cstate="print"/>
          <a:srcRect/>
          <a:stretch>
            <a:fillRect/>
          </a:stretch>
        </p:blipFill>
        <p:spPr>
          <a:xfrm>
            <a:off x="304800" y="1371600"/>
            <a:ext cx="2733340" cy="3657600"/>
          </a:xfrm>
        </p:spPr>
      </p:pic>
      <p:pic>
        <p:nvPicPr>
          <p:cNvPr id="74757" name="Picture 5" descr="dystrophin diagram"/>
          <p:cNvPicPr>
            <a:picLocks noChangeAspect="1" noChangeArrowheads="1"/>
          </p:cNvPicPr>
          <p:nvPr/>
        </p:nvPicPr>
        <p:blipFill>
          <a:blip r:embed="rId3" cstate="print"/>
          <a:srcRect/>
          <a:stretch>
            <a:fillRect/>
          </a:stretch>
        </p:blipFill>
        <p:spPr bwMode="auto">
          <a:xfrm>
            <a:off x="3200400" y="1447800"/>
            <a:ext cx="2940050" cy="2438400"/>
          </a:xfrm>
          <a:prstGeom prst="rect">
            <a:avLst/>
          </a:prstGeom>
          <a:solidFill>
            <a:srgbClr val="FFFFFF"/>
          </a:solidFill>
        </p:spPr>
      </p:pic>
      <p:pic>
        <p:nvPicPr>
          <p:cNvPr id="74758" name="Picture 6" descr="duchene becker diagram"/>
          <p:cNvPicPr>
            <a:picLocks noChangeAspect="1" noChangeArrowheads="1"/>
          </p:cNvPicPr>
          <p:nvPr/>
        </p:nvPicPr>
        <p:blipFill>
          <a:blip r:embed="rId4" cstate="print"/>
          <a:srcRect l="5688" r="24911" b="71028"/>
          <a:stretch>
            <a:fillRect/>
          </a:stretch>
        </p:blipFill>
        <p:spPr bwMode="auto">
          <a:xfrm>
            <a:off x="3581400" y="4038600"/>
            <a:ext cx="4724400" cy="1143000"/>
          </a:xfrm>
          <a:prstGeom prst="rect">
            <a:avLst/>
          </a:prstGeom>
          <a:solidFill>
            <a:srgbClr val="FFFFFF"/>
          </a:solidFill>
        </p:spPr>
      </p:pic>
      <p:pic>
        <p:nvPicPr>
          <p:cNvPr id="74760" name="Picture 8" descr="duchene becker diagram"/>
          <p:cNvPicPr>
            <a:picLocks noChangeAspect="1" noChangeArrowheads="1"/>
          </p:cNvPicPr>
          <p:nvPr/>
        </p:nvPicPr>
        <p:blipFill>
          <a:blip r:embed="rId4" cstate="print"/>
          <a:srcRect l="1340" t="37523" r="75882" b="32185"/>
          <a:stretch>
            <a:fillRect/>
          </a:stretch>
        </p:blipFill>
        <p:spPr bwMode="auto">
          <a:xfrm>
            <a:off x="3581400" y="5257800"/>
            <a:ext cx="1676400" cy="1578610"/>
          </a:xfrm>
          <a:prstGeom prst="rect">
            <a:avLst/>
          </a:prstGeom>
          <a:solidFill>
            <a:srgbClr val="FFFFFF"/>
          </a:solidFill>
        </p:spPr>
      </p:pic>
      <p:pic>
        <p:nvPicPr>
          <p:cNvPr id="74761" name="Picture 9" descr="duchene becker diagram"/>
          <p:cNvPicPr>
            <a:picLocks noChangeAspect="1" noChangeArrowheads="1"/>
          </p:cNvPicPr>
          <p:nvPr/>
        </p:nvPicPr>
        <p:blipFill>
          <a:blip r:embed="rId4" cstate="print"/>
          <a:srcRect l="5360" t="73494" r="55783"/>
          <a:stretch>
            <a:fillRect/>
          </a:stretch>
        </p:blipFill>
        <p:spPr bwMode="auto">
          <a:xfrm>
            <a:off x="5334000" y="5257800"/>
            <a:ext cx="2971800" cy="1600200"/>
          </a:xfrm>
          <a:prstGeom prst="rect">
            <a:avLst/>
          </a:prstGeom>
          <a:solidFill>
            <a:srgbClr val="FFFFFF"/>
          </a:solidFill>
        </p:spPr>
      </p:pic>
      <p:pic>
        <p:nvPicPr>
          <p:cNvPr id="8" name="Picture 7" descr="http://www.geneeditingservice.com/hanlab/images/DGC.jpg"/>
          <p:cNvPicPr>
            <a:picLocks noChangeAspect="1" noChangeArrowheads="1"/>
          </p:cNvPicPr>
          <p:nvPr/>
        </p:nvPicPr>
        <p:blipFill>
          <a:blip r:embed="rId5" cstate="print"/>
          <a:srcRect/>
          <a:stretch>
            <a:fillRect/>
          </a:stretch>
        </p:blipFill>
        <p:spPr bwMode="auto">
          <a:xfrm>
            <a:off x="6324600" y="1447800"/>
            <a:ext cx="2819400" cy="24384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th-TH" b="1" u="sng" dirty="0"/>
              <a:t>DMD: Clinical manifestation</a:t>
            </a:r>
          </a:p>
        </p:txBody>
      </p:sp>
      <p:sp>
        <p:nvSpPr>
          <p:cNvPr id="11268" name="Rectangle 4"/>
          <p:cNvSpPr>
            <a:spLocks noGrp="1" noChangeArrowheads="1"/>
          </p:cNvSpPr>
          <p:nvPr>
            <p:ph type="body" sz="half" idx="2"/>
          </p:nvPr>
        </p:nvSpPr>
        <p:spPr>
          <a:xfrm>
            <a:off x="4572000" y="1989138"/>
            <a:ext cx="4114800" cy="4114800"/>
          </a:xfrm>
        </p:spPr>
        <p:txBody>
          <a:bodyPr/>
          <a:lstStyle/>
          <a:p>
            <a:r>
              <a:rPr lang="th-TH" b="1" dirty="0">
                <a:latin typeface="Arial Unicode MS" pitchFamily="34" charset="-128"/>
                <a:ea typeface="Arial Unicode MS" pitchFamily="34" charset="-128"/>
                <a:cs typeface="Arial Unicode MS" pitchFamily="34" charset="-128"/>
              </a:rPr>
              <a:t>Onset : age 3-6 years</a:t>
            </a:r>
          </a:p>
          <a:p>
            <a:r>
              <a:rPr lang="th-TH" b="1" dirty="0">
                <a:latin typeface="Arial Unicode MS" pitchFamily="34" charset="-128"/>
                <a:ea typeface="Arial Unicode MS" pitchFamily="34" charset="-128"/>
                <a:cs typeface="Arial Unicode MS" pitchFamily="34" charset="-128"/>
              </a:rPr>
              <a:t>Progressive weakness</a:t>
            </a:r>
          </a:p>
          <a:p>
            <a:r>
              <a:rPr lang="th-TH" b="1" dirty="0">
                <a:latin typeface="Arial Unicode MS" pitchFamily="34" charset="-128"/>
                <a:ea typeface="Arial Unicode MS" pitchFamily="34" charset="-128"/>
                <a:cs typeface="Arial Unicode MS" pitchFamily="34" charset="-128"/>
              </a:rPr>
              <a:t>Pseudohypertrophy of calf muscles</a:t>
            </a:r>
          </a:p>
          <a:p>
            <a:r>
              <a:rPr lang="th-TH" b="1" dirty="0">
                <a:latin typeface="Arial Unicode MS" pitchFamily="34" charset="-128"/>
                <a:ea typeface="Arial Unicode MS" pitchFamily="34" charset="-128"/>
                <a:cs typeface="Arial Unicode MS" pitchFamily="34" charset="-128"/>
              </a:rPr>
              <a:t>Spinal deformity</a:t>
            </a:r>
          </a:p>
          <a:p>
            <a:r>
              <a:rPr lang="th-TH" b="1" dirty="0">
                <a:latin typeface="Arial Unicode MS" pitchFamily="34" charset="-128"/>
                <a:ea typeface="Arial Unicode MS" pitchFamily="34" charset="-128"/>
                <a:cs typeface="Arial Unicode MS" pitchFamily="34" charset="-128"/>
              </a:rPr>
              <a:t>Cardiopulmonary involvement</a:t>
            </a:r>
          </a:p>
          <a:p>
            <a:r>
              <a:rPr lang="th-TH" b="1" dirty="0">
                <a:latin typeface="Arial Unicode MS" pitchFamily="34" charset="-128"/>
                <a:ea typeface="Arial Unicode MS" pitchFamily="34" charset="-128"/>
                <a:cs typeface="Arial Unicode MS" pitchFamily="34" charset="-128"/>
              </a:rPr>
              <a:t>Mild - moderate MR</a:t>
            </a:r>
          </a:p>
          <a:p>
            <a:endParaRPr lang="th-TH" dirty="0">
              <a:latin typeface="Arial Unicode MS" pitchFamily="34" charset="-128"/>
              <a:ea typeface="Arial Unicode MS" pitchFamily="34" charset="-128"/>
              <a:cs typeface="Arial Unicode MS" pitchFamily="34" charset="-128"/>
            </a:endParaRPr>
          </a:p>
        </p:txBody>
      </p:sp>
      <p:pic>
        <p:nvPicPr>
          <p:cNvPr id="11271" name="Picture 7" descr="muscular dystrophy"/>
          <p:cNvPicPr>
            <a:picLocks noChangeAspect="1" noChangeArrowheads="1"/>
          </p:cNvPicPr>
          <p:nvPr/>
        </p:nvPicPr>
        <p:blipFill>
          <a:blip r:embed="rId2" cstate="print"/>
          <a:srcRect/>
          <a:stretch>
            <a:fillRect/>
          </a:stretch>
        </p:blipFill>
        <p:spPr bwMode="auto">
          <a:xfrm>
            <a:off x="685800" y="1600200"/>
            <a:ext cx="3657600" cy="496561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457200" y="274638"/>
            <a:ext cx="8229600" cy="1020762"/>
          </a:xfrm>
        </p:spPr>
        <p:txBody>
          <a:bodyPr>
            <a:normAutofit/>
          </a:bodyPr>
          <a:lstStyle/>
          <a:p>
            <a:pPr algn="ctr" eaLnBrk="1" hangingPunct="1"/>
            <a:r>
              <a:rPr lang="en-US" sz="4000" b="1" u="sng" dirty="0"/>
              <a:t>Muscle fiber components</a:t>
            </a:r>
          </a:p>
        </p:txBody>
      </p:sp>
      <p:sp>
        <p:nvSpPr>
          <p:cNvPr id="8197" name="Rectangle 5"/>
          <p:cNvSpPr>
            <a:spLocks noGrp="1" noChangeArrowheads="1"/>
          </p:cNvSpPr>
          <p:nvPr>
            <p:ph sz="quarter" idx="4"/>
          </p:nvPr>
        </p:nvSpPr>
        <p:spPr>
          <a:xfrm>
            <a:off x="457200" y="1600202"/>
            <a:ext cx="7315200" cy="4525963"/>
          </a:xfrm>
        </p:spPr>
        <p:txBody>
          <a:bodyPr>
            <a:normAutofit/>
          </a:bodyPr>
          <a:lstStyle/>
          <a:p>
            <a:pPr eaLnBrk="1" hangingPunct="1">
              <a:lnSpc>
                <a:spcPct val="80000"/>
              </a:lnSpc>
            </a:pPr>
            <a:r>
              <a:rPr lang="en-US" sz="2800" dirty="0" err="1"/>
              <a:t>Sarcolemma</a:t>
            </a:r>
            <a:r>
              <a:rPr lang="en-US" sz="2800" dirty="0"/>
              <a:t>: muscle cell membrane</a:t>
            </a:r>
          </a:p>
          <a:p>
            <a:pPr eaLnBrk="1" hangingPunct="1">
              <a:lnSpc>
                <a:spcPct val="80000"/>
              </a:lnSpc>
            </a:pPr>
            <a:r>
              <a:rPr lang="en-US" sz="2800" dirty="0" err="1"/>
              <a:t>Sarcoplasma</a:t>
            </a:r>
            <a:r>
              <a:rPr lang="en-US" sz="2800" dirty="0"/>
              <a:t>: muscle cell cytoplasm</a:t>
            </a:r>
          </a:p>
          <a:p>
            <a:pPr eaLnBrk="1" hangingPunct="1">
              <a:lnSpc>
                <a:spcPct val="80000"/>
              </a:lnSpc>
            </a:pPr>
            <a:r>
              <a:rPr lang="en-US" sz="2800" dirty="0"/>
              <a:t>Motor end plate: contact surface with axon terminal</a:t>
            </a:r>
          </a:p>
          <a:p>
            <a:pPr eaLnBrk="1" hangingPunct="1">
              <a:lnSpc>
                <a:spcPct val="80000"/>
              </a:lnSpc>
            </a:pPr>
            <a:r>
              <a:rPr lang="en-US" sz="2800" dirty="0"/>
              <a:t>T tubule: cell membrane extension into the </a:t>
            </a:r>
            <a:r>
              <a:rPr lang="en-US" sz="2800" dirty="0" err="1"/>
              <a:t>sarcoplasm</a:t>
            </a:r>
            <a:r>
              <a:rPr lang="en-US" sz="2800" dirty="0"/>
              <a:t> (to reach the myofibrils)</a:t>
            </a:r>
          </a:p>
          <a:p>
            <a:pPr eaLnBrk="1" hangingPunct="1">
              <a:lnSpc>
                <a:spcPct val="80000"/>
              </a:lnSpc>
            </a:pPr>
            <a:r>
              <a:rPr lang="en-US" sz="2800" dirty="0" err="1"/>
              <a:t>Cisternae</a:t>
            </a:r>
            <a:r>
              <a:rPr lang="en-US" sz="2800" dirty="0"/>
              <a:t>: areas of the ER dedicated to Ca++ storage (located on each side of the T-tubules)</a:t>
            </a:r>
          </a:p>
          <a:p>
            <a:pPr eaLnBrk="1" hangingPunct="1">
              <a:lnSpc>
                <a:spcPct val="80000"/>
              </a:lnSpc>
            </a:pPr>
            <a:r>
              <a:rPr lang="en-US" sz="2800" dirty="0"/>
              <a:t>Myofibrils: organized into </a:t>
            </a:r>
            <a:r>
              <a:rPr lang="en-US" sz="2800" dirty="0" err="1"/>
              <a:t>sarcomeres</a:t>
            </a:r>
            <a:endParaRPr lang="en-US" sz="2800" dirty="0"/>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85800"/>
            <a:ext cx="7543800" cy="5232202"/>
          </a:xfrm>
          <a:prstGeom prst="rect">
            <a:avLst/>
          </a:prstGeom>
        </p:spPr>
        <p:txBody>
          <a:bodyPr wrap="square">
            <a:spAutoFit/>
          </a:bodyPr>
          <a:lstStyle/>
          <a:p>
            <a:endParaRPr lang="en-US" sz="1000" dirty="0">
              <a:solidFill>
                <a:srgbClr val="002060"/>
              </a:solidFill>
              <a:latin typeface="+mj-lt"/>
            </a:endParaRPr>
          </a:p>
          <a:p>
            <a:r>
              <a:rPr lang="en-US" dirty="0">
                <a:solidFill>
                  <a:srgbClr val="002060"/>
                </a:solidFill>
                <a:latin typeface="+mj-lt"/>
              </a:rPr>
              <a:t>Serum CK : Elevated 20-100x normal</a:t>
            </a:r>
          </a:p>
          <a:p>
            <a:r>
              <a:rPr lang="en-US" dirty="0"/>
              <a:t>		</a:t>
            </a:r>
            <a:r>
              <a:rPr lang="en-US" dirty="0">
                <a:solidFill>
                  <a:srgbClr val="002060"/>
                </a:solidFill>
                <a:latin typeface="+mj-lt"/>
              </a:rPr>
              <a:t>Abnormal at birth but declines late in the 		</a:t>
            </a:r>
            <a:r>
              <a:rPr lang="en-US" dirty="0" smtClean="0">
                <a:solidFill>
                  <a:srgbClr val="002060"/>
                </a:solidFill>
                <a:latin typeface="+mj-lt"/>
              </a:rPr>
              <a:t>	disease </a:t>
            </a:r>
            <a:r>
              <a:rPr lang="en-US" dirty="0">
                <a:solidFill>
                  <a:srgbClr val="002060"/>
                </a:solidFill>
                <a:latin typeface="+mj-lt"/>
              </a:rPr>
              <a:t>because of inactivity and loss of 				muscle mass </a:t>
            </a:r>
          </a:p>
          <a:p>
            <a:endParaRPr lang="en-US" dirty="0">
              <a:solidFill>
                <a:srgbClr val="002060"/>
              </a:solidFill>
              <a:latin typeface="+mj-lt"/>
            </a:endParaRPr>
          </a:p>
          <a:p>
            <a:r>
              <a:rPr lang="en-US" dirty="0">
                <a:solidFill>
                  <a:srgbClr val="002060"/>
                </a:solidFill>
                <a:latin typeface="+mj-lt"/>
              </a:rPr>
              <a:t>EMG : 	</a:t>
            </a:r>
            <a:r>
              <a:rPr lang="en-US" dirty="0" err="1">
                <a:solidFill>
                  <a:srgbClr val="002060"/>
                </a:solidFill>
                <a:latin typeface="+mj-lt"/>
              </a:rPr>
              <a:t>Myopathic</a:t>
            </a:r>
            <a:r>
              <a:rPr lang="en-US" dirty="0">
                <a:solidFill>
                  <a:srgbClr val="002060"/>
                </a:solidFill>
                <a:latin typeface="+mj-lt"/>
              </a:rPr>
              <a:t> features</a:t>
            </a:r>
          </a:p>
          <a:p>
            <a:endParaRPr lang="en-US" dirty="0">
              <a:solidFill>
                <a:srgbClr val="002060"/>
              </a:solidFill>
              <a:latin typeface="+mj-lt"/>
            </a:endParaRPr>
          </a:p>
          <a:p>
            <a:r>
              <a:rPr lang="en-US" dirty="0">
                <a:solidFill>
                  <a:srgbClr val="002060"/>
                </a:solidFill>
                <a:latin typeface="+mj-lt"/>
              </a:rPr>
              <a:t>Muscle Biopsy: </a:t>
            </a:r>
            <a:endParaRPr lang="en-US" dirty="0"/>
          </a:p>
          <a:p>
            <a:r>
              <a:rPr lang="en-US" dirty="0"/>
              <a:t>	</a:t>
            </a:r>
            <a:r>
              <a:rPr lang="en-US" dirty="0" smtClean="0">
                <a:solidFill>
                  <a:srgbClr val="002060"/>
                </a:solidFill>
                <a:latin typeface="+mj-lt"/>
              </a:rPr>
              <a:t>Definitive </a:t>
            </a:r>
            <a:r>
              <a:rPr lang="en-US" dirty="0">
                <a:solidFill>
                  <a:srgbClr val="002060"/>
                </a:solidFill>
                <a:latin typeface="+mj-lt"/>
              </a:rPr>
              <a:t>diagnosis is established on the basis of 	dystrophin deficiency </a:t>
            </a:r>
            <a:endParaRPr lang="en-US" dirty="0"/>
          </a:p>
          <a:p>
            <a:r>
              <a:rPr lang="en-US" dirty="0"/>
              <a:t>	</a:t>
            </a:r>
            <a:r>
              <a:rPr lang="en-US" dirty="0" err="1">
                <a:solidFill>
                  <a:srgbClr val="002060"/>
                </a:solidFill>
                <a:latin typeface="+mj-lt"/>
              </a:rPr>
              <a:t>Immunocytochemical</a:t>
            </a:r>
            <a:r>
              <a:rPr lang="en-US" dirty="0">
                <a:solidFill>
                  <a:srgbClr val="002060"/>
                </a:solidFill>
                <a:latin typeface="+mj-lt"/>
              </a:rPr>
              <a:t> staining of muscle with </a:t>
            </a:r>
            <a:r>
              <a:rPr lang="en-US" dirty="0" err="1">
                <a:solidFill>
                  <a:srgbClr val="002060"/>
                </a:solidFill>
                <a:latin typeface="+mj-lt"/>
              </a:rPr>
              <a:t>dystrophin</a:t>
            </a:r>
            <a:r>
              <a:rPr lang="en-US" dirty="0">
                <a:solidFill>
                  <a:srgbClr val="002060"/>
                </a:solidFill>
                <a:latin typeface="+mj-lt"/>
              </a:rPr>
              <a:t> 	antibodies </a:t>
            </a:r>
          </a:p>
          <a:p>
            <a:r>
              <a:rPr lang="en-US" dirty="0">
                <a:solidFill>
                  <a:srgbClr val="002060"/>
                </a:solidFill>
                <a:latin typeface="+mj-lt"/>
              </a:rPr>
              <a:t>		</a:t>
            </a:r>
            <a:endParaRPr lang="en-US" dirty="0" smtClean="0">
              <a:solidFill>
                <a:srgbClr val="002060"/>
              </a:solidFill>
              <a:latin typeface="+mj-lt"/>
            </a:endParaRPr>
          </a:p>
          <a:p>
            <a:r>
              <a:rPr lang="en-US" dirty="0">
                <a:solidFill>
                  <a:srgbClr val="002060"/>
                </a:solidFill>
                <a:latin typeface="+mj-lt"/>
              </a:rPr>
              <a:t>	</a:t>
            </a:r>
            <a:r>
              <a:rPr lang="en-US" dirty="0" smtClean="0">
                <a:solidFill>
                  <a:srgbClr val="002060"/>
                </a:solidFill>
                <a:latin typeface="+mj-lt"/>
              </a:rPr>
              <a:t>Can </a:t>
            </a:r>
            <a:r>
              <a:rPr lang="en-US" dirty="0">
                <a:solidFill>
                  <a:srgbClr val="002060"/>
                </a:solidFill>
                <a:latin typeface="+mj-lt"/>
              </a:rPr>
              <a:t>be used to demonstrate absence or deficiency 		of dystrophin localizing to the </a:t>
            </a:r>
            <a:r>
              <a:rPr lang="en-US" dirty="0" err="1">
                <a:solidFill>
                  <a:srgbClr val="002060"/>
                </a:solidFill>
                <a:latin typeface="+mj-lt"/>
              </a:rPr>
              <a:t>sarcolemmal</a:t>
            </a:r>
            <a:r>
              <a:rPr lang="en-US" dirty="0">
                <a:solidFill>
                  <a:srgbClr val="002060"/>
                </a:solidFill>
                <a:latin typeface="+mj-lt"/>
              </a:rPr>
              <a:t> 			membrane.</a:t>
            </a:r>
          </a:p>
          <a:p>
            <a:pPr>
              <a:buFontTx/>
              <a:buNone/>
            </a:pPr>
            <a:r>
              <a:rPr lang="en-US" dirty="0">
                <a:solidFill>
                  <a:srgbClr val="002060"/>
                </a:solidFill>
                <a:latin typeface="+mj-lt"/>
              </a:rPr>
              <a:t>             </a:t>
            </a:r>
          </a:p>
          <a:p>
            <a:pPr>
              <a:buFontTx/>
              <a:buNone/>
            </a:pPr>
            <a:r>
              <a:rPr lang="en-US" dirty="0">
                <a:solidFill>
                  <a:srgbClr val="002060"/>
                </a:solidFill>
                <a:latin typeface="+mj-lt"/>
              </a:rPr>
              <a:t>DNA analysis : mutation of gene that encodes  </a:t>
            </a:r>
            <a:r>
              <a:rPr lang="en-US" dirty="0" smtClean="0">
                <a:solidFill>
                  <a:srgbClr val="002060"/>
                </a:solidFill>
                <a:latin typeface="+mj-lt"/>
              </a:rPr>
              <a:t>dystrophin</a:t>
            </a:r>
            <a:endParaRPr lang="en-US" dirty="0">
              <a:solidFill>
                <a:srgbClr val="002060"/>
              </a:solidFill>
              <a:latin typeface="+mj-lt"/>
            </a:endParaRPr>
          </a:p>
        </p:txBody>
      </p:sp>
    </p:spTree>
    <p:extLst>
      <p:ext uri="{BB962C8B-B14F-4D97-AF65-F5344CB8AC3E}">
        <p14:creationId xmlns:p14="http://schemas.microsoft.com/office/powerpoint/2010/main" val="38085993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9" descr="p"/>
          <p:cNvPicPr>
            <a:picLocks noGrp="1" noChangeAspect="1" noChangeArrowheads="1"/>
          </p:cNvPicPr>
          <p:nvPr>
            <p:ph type="clipArt" sz="half" idx="4294967295"/>
          </p:nvPr>
        </p:nvPicPr>
        <p:blipFill>
          <a:blip r:embed="rId2" cstate="print"/>
          <a:srcRect l="1111" r="75555" b="2509"/>
          <a:stretch>
            <a:fillRect/>
          </a:stretch>
        </p:blipFill>
        <p:spPr>
          <a:xfrm>
            <a:off x="0" y="533400"/>
            <a:ext cx="1600200" cy="5181600"/>
          </a:xfrm>
          <a:noFill/>
          <a:ln/>
        </p:spPr>
      </p:pic>
      <p:sp>
        <p:nvSpPr>
          <p:cNvPr id="35850" name="Text Box 10"/>
          <p:cNvSpPr txBox="1">
            <a:spLocks noChangeArrowheads="1"/>
          </p:cNvSpPr>
          <p:nvPr/>
        </p:nvSpPr>
        <p:spPr bwMode="auto">
          <a:xfrm>
            <a:off x="1295400" y="5791202"/>
            <a:ext cx="7315200" cy="830997"/>
          </a:xfrm>
          <a:prstGeom prst="rect">
            <a:avLst/>
          </a:prstGeom>
          <a:noFill/>
          <a:ln w="12700" cap="sq">
            <a:noFill/>
            <a:miter lim="800000"/>
            <a:headEnd type="none" w="sm" len="sm"/>
            <a:tailEnd type="none" w="sm" len="sm"/>
          </a:ln>
          <a:effectLst/>
        </p:spPr>
        <p:txBody>
          <a:bodyPr>
            <a:spAutoFit/>
          </a:bodyPr>
          <a:lstStyle/>
          <a:p>
            <a:pPr eaLnBrk="0" hangingPunct="0"/>
            <a:r>
              <a:rPr lang="en-US" sz="2400">
                <a:latin typeface="Arial" charset="0"/>
                <a:cs typeface="Arial" charset="0"/>
              </a:rPr>
              <a:t>Pseudohypertrhophy of calf muscle, Tip toe gait</a:t>
            </a:r>
          </a:p>
          <a:p>
            <a:pPr eaLnBrk="0" hangingPunct="0"/>
            <a:r>
              <a:rPr lang="en-US" sz="2400">
                <a:latin typeface="Arial" charset="0"/>
                <a:cs typeface="Arial" charset="0"/>
              </a:rPr>
              <a:t>forward tilt of pelvis, compensatory lordosis</a:t>
            </a:r>
            <a:endParaRPr lang="th-TH" sz="2400">
              <a:latin typeface="Arial" charset="0"/>
              <a:cs typeface="Arial" charset="0"/>
            </a:endParaRPr>
          </a:p>
        </p:txBody>
      </p:sp>
      <p:sp>
        <p:nvSpPr>
          <p:cNvPr id="35851" name="Text Box 11"/>
          <p:cNvSpPr txBox="1">
            <a:spLocks noChangeArrowheads="1"/>
          </p:cNvSpPr>
          <p:nvPr/>
        </p:nvSpPr>
        <p:spPr bwMode="auto">
          <a:xfrm>
            <a:off x="6232525" y="5756275"/>
            <a:ext cx="184150" cy="457200"/>
          </a:xfrm>
          <a:prstGeom prst="rect">
            <a:avLst/>
          </a:prstGeom>
          <a:noFill/>
          <a:ln w="12700" cap="sq">
            <a:noFill/>
            <a:miter lim="800000"/>
            <a:headEnd type="none" w="sm" len="sm"/>
            <a:tailEnd type="none" w="sm" len="sm"/>
          </a:ln>
          <a:effectLst/>
        </p:spPr>
        <p:txBody>
          <a:bodyPr wrap="none">
            <a:spAutoFit/>
          </a:bodyPr>
          <a:lstStyle/>
          <a:p>
            <a:pPr eaLnBrk="0" hangingPunct="0"/>
            <a:endParaRPr lang="th-TH" sz="2400">
              <a:latin typeface="Times New Roman" pitchFamily="18" charset="0"/>
            </a:endParaRPr>
          </a:p>
        </p:txBody>
      </p:sp>
      <p:pic>
        <p:nvPicPr>
          <p:cNvPr id="35852" name="Picture 12" descr="dmdboys"/>
          <p:cNvPicPr>
            <a:picLocks noChangeAspect="1" noChangeArrowheads="1"/>
          </p:cNvPicPr>
          <p:nvPr/>
        </p:nvPicPr>
        <p:blipFill>
          <a:blip r:embed="rId3" cstate="print"/>
          <a:srcRect l="1405" r="12206" b="8875"/>
          <a:stretch>
            <a:fillRect/>
          </a:stretch>
        </p:blipFill>
        <p:spPr bwMode="auto">
          <a:xfrm>
            <a:off x="1679573" y="762000"/>
            <a:ext cx="3352800" cy="3249613"/>
          </a:xfrm>
          <a:prstGeom prst="rect">
            <a:avLst/>
          </a:prstGeom>
          <a:noFill/>
        </p:spPr>
      </p:pic>
      <p:pic>
        <p:nvPicPr>
          <p:cNvPr id="35853" name="Picture 13" descr="p"/>
          <p:cNvPicPr>
            <a:picLocks noChangeAspect="1" noChangeArrowheads="1"/>
          </p:cNvPicPr>
          <p:nvPr/>
        </p:nvPicPr>
        <p:blipFill>
          <a:blip r:embed="rId2" cstate="print"/>
          <a:srcRect l="33333" r="43333" b="1076"/>
          <a:stretch>
            <a:fillRect/>
          </a:stretch>
        </p:blipFill>
        <p:spPr bwMode="auto">
          <a:xfrm>
            <a:off x="5105400" y="533400"/>
            <a:ext cx="1576388" cy="5181600"/>
          </a:xfrm>
          <a:prstGeom prst="rect">
            <a:avLst/>
          </a:prstGeom>
          <a:noFill/>
          <a:ln w="9525">
            <a:noFill/>
            <a:miter lim="800000"/>
            <a:headEnd/>
            <a:tailEnd/>
          </a:ln>
          <a:effectLst/>
        </p:spPr>
      </p:pic>
      <p:pic>
        <p:nvPicPr>
          <p:cNvPr id="35854" name="Picture 14" descr="p"/>
          <p:cNvPicPr>
            <a:picLocks noChangeAspect="1" noChangeArrowheads="1"/>
          </p:cNvPicPr>
          <p:nvPr/>
        </p:nvPicPr>
        <p:blipFill>
          <a:blip r:embed="rId2" cstate="print"/>
          <a:srcRect l="66667" r="6667" b="1076"/>
          <a:stretch>
            <a:fillRect/>
          </a:stretch>
        </p:blipFill>
        <p:spPr bwMode="auto">
          <a:xfrm>
            <a:off x="6629402" y="533400"/>
            <a:ext cx="1801813"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
          <p:cNvPicPr>
            <a:picLocks noChangeAspect="1" noChangeArrowheads="1"/>
          </p:cNvPicPr>
          <p:nvPr/>
        </p:nvPicPr>
        <p:blipFill>
          <a:blip r:embed="rId2" cstate="print"/>
          <a:srcRect r="4559" b="1755"/>
          <a:stretch>
            <a:fillRect/>
          </a:stretch>
        </p:blipFill>
        <p:spPr bwMode="auto">
          <a:xfrm>
            <a:off x="2133600" y="1676400"/>
            <a:ext cx="3581400" cy="4891668"/>
          </a:xfrm>
          <a:prstGeom prst="rect">
            <a:avLst/>
          </a:prstGeom>
          <a:noFill/>
        </p:spPr>
      </p:pic>
      <p:sp>
        <p:nvSpPr>
          <p:cNvPr id="40963" name="Text Box 3"/>
          <p:cNvSpPr txBox="1">
            <a:spLocks noChangeArrowheads="1"/>
          </p:cNvSpPr>
          <p:nvPr/>
        </p:nvSpPr>
        <p:spPr bwMode="auto">
          <a:xfrm>
            <a:off x="762002" y="981075"/>
            <a:ext cx="7467599" cy="523220"/>
          </a:xfrm>
          <a:prstGeom prst="rect">
            <a:avLst/>
          </a:prstGeom>
          <a:noFill/>
          <a:ln w="12700" cap="sq">
            <a:noFill/>
            <a:miter lim="800000"/>
            <a:headEnd type="none" w="sm" len="sm"/>
            <a:tailEnd type="none" w="sm" len="sm"/>
          </a:ln>
          <a:effectLst/>
        </p:spPr>
        <p:txBody>
          <a:bodyPr wrap="square">
            <a:spAutoFit/>
          </a:bodyPr>
          <a:lstStyle/>
          <a:p>
            <a:pPr eaLnBrk="0" hangingPunct="0"/>
            <a:r>
              <a:rPr lang="en-US" sz="2800" b="1" u="sng" dirty="0">
                <a:latin typeface="Arial" charset="0"/>
                <a:cs typeface="Arial" charset="0"/>
              </a:rPr>
              <a:t>Disappearance of </a:t>
            </a:r>
            <a:r>
              <a:rPr lang="en-US" sz="2800" b="1" u="sng" dirty="0" err="1">
                <a:latin typeface="Arial" charset="0"/>
                <a:cs typeface="Arial" charset="0"/>
              </a:rPr>
              <a:t>lordosis</a:t>
            </a:r>
            <a:r>
              <a:rPr lang="en-US" sz="2800" b="1" u="sng" dirty="0">
                <a:latin typeface="Arial" charset="0"/>
                <a:cs typeface="Arial" charset="0"/>
              </a:rPr>
              <a:t> while sitting</a:t>
            </a:r>
            <a:endParaRPr lang="th-TH" sz="2800" b="1" u="sng" dirty="0">
              <a:latin typeface="Arial" charset="0"/>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th-TH" b="1" u="sng" dirty="0"/>
              <a:t>DMD: Natural history</a:t>
            </a:r>
          </a:p>
        </p:txBody>
      </p:sp>
      <p:pic>
        <p:nvPicPr>
          <p:cNvPr id="14343" name="Picture 7" descr="dmdbmd_ventilation"/>
          <p:cNvPicPr>
            <a:picLocks noGrp="1" noChangeAspect="1" noChangeArrowheads="1"/>
          </p:cNvPicPr>
          <p:nvPr>
            <p:ph type="clipArt" sz="half" idx="1"/>
          </p:nvPr>
        </p:nvPicPr>
        <p:blipFill>
          <a:blip r:embed="rId2" cstate="print"/>
          <a:srcRect/>
          <a:stretch>
            <a:fillRect/>
          </a:stretch>
        </p:blipFill>
        <p:spPr>
          <a:xfrm>
            <a:off x="225652" y="1595438"/>
            <a:ext cx="4278312" cy="2833688"/>
          </a:xfrm>
        </p:spPr>
      </p:pic>
      <p:sp>
        <p:nvSpPr>
          <p:cNvPr id="14339" name="Rectangle 3"/>
          <p:cNvSpPr>
            <a:spLocks noGrp="1" noChangeArrowheads="1"/>
          </p:cNvSpPr>
          <p:nvPr>
            <p:ph type="body" sz="half" idx="2"/>
          </p:nvPr>
        </p:nvSpPr>
        <p:spPr>
          <a:xfrm>
            <a:off x="4540100" y="1595438"/>
            <a:ext cx="4603899" cy="3057527"/>
          </a:xfrm>
        </p:spPr>
        <p:txBody>
          <a:bodyPr>
            <a:noAutofit/>
          </a:bodyPr>
          <a:lstStyle/>
          <a:p>
            <a:r>
              <a:rPr lang="th-TH" dirty="0">
                <a:latin typeface="Arial Unicode MS" pitchFamily="34" charset="-128"/>
                <a:ea typeface="Arial Unicode MS" pitchFamily="34" charset="-128"/>
                <a:cs typeface="Arial Unicode MS" pitchFamily="34" charset="-128"/>
              </a:rPr>
              <a:t>Progress slowly and continuously</a:t>
            </a:r>
          </a:p>
          <a:p>
            <a:r>
              <a:rPr lang="th-TH" dirty="0">
                <a:latin typeface="Arial Unicode MS" pitchFamily="34" charset="-128"/>
                <a:ea typeface="Arial Unicode MS" pitchFamily="34" charset="-128"/>
                <a:cs typeface="Arial Unicode MS" pitchFamily="34" charset="-128"/>
              </a:rPr>
              <a:t>muscle weakness</a:t>
            </a:r>
          </a:p>
          <a:p>
            <a:pPr lvl="1"/>
            <a:r>
              <a:rPr lang="th-TH" sz="2000" dirty="0">
                <a:latin typeface="Arial Unicode MS" pitchFamily="34" charset="-128"/>
                <a:ea typeface="Arial Unicode MS" pitchFamily="34" charset="-128"/>
                <a:cs typeface="Arial Unicode MS" pitchFamily="34" charset="-128"/>
              </a:rPr>
              <a:t>lower --&gt; upper extremities</a:t>
            </a:r>
          </a:p>
          <a:p>
            <a:r>
              <a:rPr lang="th-TH" dirty="0">
                <a:latin typeface="Arial Unicode MS" pitchFamily="34" charset="-128"/>
                <a:ea typeface="Arial Unicode MS" pitchFamily="34" charset="-128"/>
                <a:cs typeface="Arial Unicode MS" pitchFamily="34" charset="-128"/>
              </a:rPr>
              <a:t>unable to ambulate: 10 year (7-12)</a:t>
            </a:r>
          </a:p>
          <a:p>
            <a:r>
              <a:rPr lang="th-TH" dirty="0">
                <a:latin typeface="Arial Unicode MS" pitchFamily="34" charset="-128"/>
                <a:ea typeface="Arial Unicode MS" pitchFamily="34" charset="-128"/>
                <a:cs typeface="Arial Unicode MS" pitchFamily="34" charset="-128"/>
              </a:rPr>
              <a:t>death from pulmonary/ cardiac failure: 2-3rd decade</a:t>
            </a:r>
          </a:p>
        </p:txBody>
      </p:sp>
      <p:pic>
        <p:nvPicPr>
          <p:cNvPr id="14344" name="Picture 8" descr="prognosis"/>
          <p:cNvPicPr>
            <a:picLocks noChangeAspect="1" noChangeArrowheads="1"/>
          </p:cNvPicPr>
          <p:nvPr/>
        </p:nvPicPr>
        <p:blipFill>
          <a:blip r:embed="rId3" cstate="print"/>
          <a:srcRect b="25882"/>
          <a:stretch>
            <a:fillRect/>
          </a:stretch>
        </p:blipFill>
        <p:spPr bwMode="auto">
          <a:xfrm>
            <a:off x="225652" y="4429126"/>
            <a:ext cx="4307264" cy="1482725"/>
          </a:xfrm>
          <a:prstGeom prst="rect">
            <a:avLst/>
          </a:prstGeom>
          <a:noFill/>
        </p:spPr>
      </p:pic>
      <p:pic>
        <p:nvPicPr>
          <p:cNvPr id="6" name="Picture 2" descr="https://encrypted-tbn2.gstatic.com/images?q=tbn:ANd9GcTrh_fBHSvQ1vuz6GNPY15woBOV3C8kX68VADFwaOaK4KDpXEAS"/>
          <p:cNvPicPr>
            <a:picLocks noChangeAspect="1" noChangeArrowheads="1"/>
          </p:cNvPicPr>
          <p:nvPr/>
        </p:nvPicPr>
        <p:blipFill>
          <a:blip r:embed="rId4" cstate="print">
            <a:lum bright="-12000" contrast="17000"/>
          </a:blip>
          <a:srcRect/>
          <a:stretch>
            <a:fillRect/>
          </a:stretch>
        </p:blipFill>
        <p:spPr bwMode="auto">
          <a:xfrm>
            <a:off x="4520574" y="4343400"/>
            <a:ext cx="4515417" cy="21336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8164862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8153400" cy="4862870"/>
          </a:xfrm>
          <a:prstGeom prst="rect">
            <a:avLst/>
          </a:prstGeom>
        </p:spPr>
        <p:txBody>
          <a:bodyPr wrap="square">
            <a:spAutoFit/>
          </a:bodyPr>
          <a:lstStyle/>
          <a:p>
            <a:endParaRPr lang="en-US" dirty="0"/>
          </a:p>
          <a:p>
            <a:r>
              <a:rPr lang="en-US" sz="3200" b="1" i="1" u="sng" dirty="0">
                <a:solidFill>
                  <a:schemeClr val="accent1"/>
                </a:solidFill>
                <a:latin typeface="+mj-lt"/>
              </a:rPr>
              <a:t>Becker’s Muscular dystrophy </a:t>
            </a:r>
          </a:p>
          <a:p>
            <a:endParaRPr lang="en-US" sz="1600" b="1" i="1" u="sng" dirty="0">
              <a:solidFill>
                <a:schemeClr val="accent1"/>
              </a:solidFill>
              <a:latin typeface="+mj-lt"/>
            </a:endParaRPr>
          </a:p>
          <a:p>
            <a:r>
              <a:rPr lang="en-US" sz="2800" b="1" dirty="0">
                <a:solidFill>
                  <a:srgbClr val="002060"/>
                </a:solidFill>
                <a:latin typeface="+mj-lt"/>
              </a:rPr>
              <a:t>	</a:t>
            </a:r>
            <a:r>
              <a:rPr lang="en-US" sz="2400" b="1" dirty="0">
                <a:solidFill>
                  <a:srgbClr val="002060"/>
                </a:solidFill>
                <a:latin typeface="+mj-lt"/>
              </a:rPr>
              <a:t>Less-severe form of XR muscular dystrophy </a:t>
            </a:r>
          </a:p>
          <a:p>
            <a:r>
              <a:rPr lang="en-US" sz="2400" b="1" dirty="0">
                <a:solidFill>
                  <a:srgbClr val="002060"/>
                </a:solidFill>
                <a:latin typeface="+mj-lt"/>
              </a:rPr>
              <a:t>	Allelic defects of same gene of </a:t>
            </a:r>
            <a:r>
              <a:rPr lang="en-US" sz="2400" b="1" dirty="0" err="1">
                <a:solidFill>
                  <a:srgbClr val="002060"/>
                </a:solidFill>
                <a:latin typeface="+mj-lt"/>
              </a:rPr>
              <a:t>Duchenne</a:t>
            </a:r>
            <a:r>
              <a:rPr lang="en-US" sz="2400" b="1" dirty="0">
                <a:solidFill>
                  <a:srgbClr val="002060"/>
                </a:solidFill>
                <a:latin typeface="+mj-lt"/>
              </a:rPr>
              <a:t> </a:t>
            </a:r>
          </a:p>
          <a:p>
            <a:endParaRPr lang="en-US" sz="2400" b="1" dirty="0">
              <a:solidFill>
                <a:srgbClr val="002060"/>
              </a:solidFill>
              <a:latin typeface="+mj-lt"/>
            </a:endParaRPr>
          </a:p>
          <a:p>
            <a:r>
              <a:rPr lang="en-US" sz="2400" b="1" dirty="0">
                <a:solidFill>
                  <a:srgbClr val="002060"/>
                </a:solidFill>
                <a:latin typeface="+mj-lt"/>
              </a:rPr>
              <a:t>Incidence : –3 per 100,000 live-born males </a:t>
            </a:r>
          </a:p>
          <a:p>
            <a:r>
              <a:rPr lang="en-US" sz="2400" b="1" dirty="0">
                <a:solidFill>
                  <a:srgbClr val="002060"/>
                </a:solidFill>
                <a:latin typeface="+mj-lt"/>
              </a:rPr>
              <a:t>		~10 times less frequent than </a:t>
            </a:r>
            <a:r>
              <a:rPr lang="en-US" sz="2400" b="1" dirty="0" err="1">
                <a:solidFill>
                  <a:srgbClr val="002060"/>
                </a:solidFill>
                <a:latin typeface="+mj-lt"/>
              </a:rPr>
              <a:t>Duchenne</a:t>
            </a:r>
            <a:r>
              <a:rPr lang="en-US" sz="2400" b="1" dirty="0">
                <a:solidFill>
                  <a:srgbClr val="002060"/>
                </a:solidFill>
                <a:latin typeface="+mj-lt"/>
              </a:rPr>
              <a:t> </a:t>
            </a:r>
          </a:p>
          <a:p>
            <a:endParaRPr lang="en-US" sz="2400" b="1" dirty="0">
              <a:solidFill>
                <a:srgbClr val="002060"/>
              </a:solidFill>
              <a:latin typeface="+mj-lt"/>
            </a:endParaRPr>
          </a:p>
          <a:p>
            <a:r>
              <a:rPr lang="en-US" sz="2400" b="1" dirty="0">
                <a:solidFill>
                  <a:srgbClr val="002060"/>
                </a:solidFill>
                <a:latin typeface="+mj-lt"/>
              </a:rPr>
              <a:t>Age : Most between ages 5 and 15 </a:t>
            </a:r>
          </a:p>
          <a:p>
            <a:r>
              <a:rPr lang="en-US" sz="2400" b="1" dirty="0">
                <a:solidFill>
                  <a:srgbClr val="002060"/>
                </a:solidFill>
                <a:latin typeface="+mj-lt"/>
              </a:rPr>
              <a:t>	Onset in the third or fourth decade or even 	later can occur </a:t>
            </a:r>
          </a:p>
          <a:p>
            <a:endParaRPr lang="en-US" sz="2400" b="1" dirty="0">
              <a:solidFill>
                <a:srgbClr val="002060"/>
              </a:solidFill>
              <a:latin typeface="+mj-lt"/>
            </a:endParaRPr>
          </a:p>
        </p:txBody>
      </p:sp>
    </p:spTree>
    <p:extLst>
      <p:ext uri="{BB962C8B-B14F-4D97-AF65-F5344CB8AC3E}">
        <p14:creationId xmlns:p14="http://schemas.microsoft.com/office/powerpoint/2010/main" val="8811360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228600"/>
            <a:ext cx="8229600" cy="1219200"/>
          </a:xfrm>
        </p:spPr>
        <p:txBody>
          <a:bodyPr>
            <a:normAutofit/>
          </a:bodyPr>
          <a:lstStyle/>
          <a:p>
            <a:r>
              <a:rPr lang="en-US" sz="2400" b="1" u="sng" dirty="0"/>
              <a:t>Emery- </a:t>
            </a:r>
            <a:r>
              <a:rPr lang="en-US" sz="2400" b="1" u="sng" dirty="0" err="1"/>
              <a:t>Dreifuss</a:t>
            </a:r>
            <a:r>
              <a:rPr lang="en-US" sz="2400" b="1" u="sng" dirty="0"/>
              <a:t> muscular dystrophy - </a:t>
            </a:r>
            <a:r>
              <a:rPr lang="en-US" sz="2400" b="1" u="sng" dirty="0" err="1"/>
              <a:t>EDMd</a:t>
            </a:r>
            <a:endParaRPr lang="en-US" sz="2400" b="1" u="sng" dirty="0"/>
          </a:p>
        </p:txBody>
      </p:sp>
      <p:sp>
        <p:nvSpPr>
          <p:cNvPr id="3" name="Subtitle 2"/>
          <p:cNvSpPr>
            <a:spLocks noGrp="1"/>
          </p:cNvSpPr>
          <p:nvPr>
            <p:ph type="subTitle" idx="1"/>
          </p:nvPr>
        </p:nvSpPr>
        <p:spPr>
          <a:xfrm>
            <a:off x="609600" y="1600200"/>
            <a:ext cx="7848600" cy="4648200"/>
          </a:xfrm>
        </p:spPr>
        <p:txBody>
          <a:bodyPr>
            <a:noAutofit/>
          </a:bodyPr>
          <a:lstStyle/>
          <a:p>
            <a:pPr algn="l"/>
            <a:r>
              <a:rPr lang="en-US" sz="1800" dirty="0">
                <a:solidFill>
                  <a:srgbClr val="002060"/>
                </a:solidFill>
                <a:latin typeface="+mj-lt"/>
              </a:rPr>
              <a:t>Inheritance- There are 2 genetically distinct forms.</a:t>
            </a:r>
          </a:p>
          <a:p>
            <a:pPr algn="l"/>
            <a:r>
              <a:rPr lang="en-US" sz="1800" dirty="0">
                <a:solidFill>
                  <a:srgbClr val="002060"/>
                </a:solidFill>
                <a:latin typeface="+mj-lt"/>
              </a:rPr>
              <a:t>	X-linked :</a:t>
            </a:r>
            <a:r>
              <a:rPr lang="en-US" sz="1800" dirty="0" err="1">
                <a:solidFill>
                  <a:srgbClr val="002060"/>
                </a:solidFill>
                <a:latin typeface="+mj-lt"/>
              </a:rPr>
              <a:t>Emerin</a:t>
            </a:r>
            <a:r>
              <a:rPr lang="en-US" sz="1800" dirty="0">
                <a:solidFill>
                  <a:srgbClr val="002060"/>
                </a:solidFill>
                <a:latin typeface="+mj-lt"/>
              </a:rPr>
              <a:t> mutations most common, FHL1 mutation </a:t>
            </a:r>
            <a:r>
              <a:rPr lang="en-US" sz="1800" dirty="0" smtClean="0">
                <a:solidFill>
                  <a:srgbClr val="002060"/>
                </a:solidFill>
                <a:latin typeface="+mj-lt"/>
              </a:rPr>
              <a:t>				also similar </a:t>
            </a:r>
            <a:r>
              <a:rPr lang="en-US" sz="1800" dirty="0">
                <a:solidFill>
                  <a:srgbClr val="002060"/>
                </a:solidFill>
                <a:latin typeface="+mj-lt"/>
              </a:rPr>
              <a:t>phenotype</a:t>
            </a:r>
          </a:p>
          <a:p>
            <a:pPr algn="l"/>
            <a:r>
              <a:rPr lang="en-US" sz="1800" dirty="0">
                <a:solidFill>
                  <a:srgbClr val="002060"/>
                </a:solidFill>
                <a:latin typeface="+mj-lt"/>
              </a:rPr>
              <a:t>	AD: Mutations LMNA gene for </a:t>
            </a:r>
            <a:r>
              <a:rPr lang="en-US" sz="1800" dirty="0" err="1">
                <a:solidFill>
                  <a:srgbClr val="002060"/>
                </a:solidFill>
                <a:latin typeface="+mj-lt"/>
              </a:rPr>
              <a:t>lamin</a:t>
            </a:r>
            <a:r>
              <a:rPr lang="en-US" sz="1800" dirty="0">
                <a:solidFill>
                  <a:srgbClr val="002060"/>
                </a:solidFill>
                <a:latin typeface="+mj-lt"/>
              </a:rPr>
              <a:t> A/C( LGMD1B) , but </a:t>
            </a:r>
            <a:r>
              <a:rPr lang="en-US" sz="1800" dirty="0" smtClean="0">
                <a:solidFill>
                  <a:srgbClr val="002060"/>
                </a:solidFill>
                <a:latin typeface="+mj-lt"/>
              </a:rPr>
              <a:t>		clinical symptoms </a:t>
            </a:r>
            <a:r>
              <a:rPr lang="en-US" sz="1800" dirty="0">
                <a:solidFill>
                  <a:srgbClr val="002060"/>
                </a:solidFill>
                <a:latin typeface="+mj-lt"/>
              </a:rPr>
              <a:t>are 	closely related </a:t>
            </a:r>
          </a:p>
          <a:p>
            <a:pPr algn="l"/>
            <a:endParaRPr lang="en-US" sz="1800" dirty="0">
              <a:solidFill>
                <a:srgbClr val="002060"/>
              </a:solidFill>
              <a:latin typeface="+mj-lt"/>
            </a:endParaRPr>
          </a:p>
          <a:p>
            <a:pPr algn="l"/>
            <a:r>
              <a:rPr lang="en-US" sz="1800" dirty="0">
                <a:solidFill>
                  <a:srgbClr val="002060"/>
                </a:solidFill>
                <a:latin typeface="+mj-lt"/>
              </a:rPr>
              <a:t>Onset – early childhood &amp; teenage years</a:t>
            </a:r>
          </a:p>
          <a:p>
            <a:pPr algn="l"/>
            <a:endParaRPr lang="en-US" sz="1800" dirty="0">
              <a:solidFill>
                <a:srgbClr val="002060"/>
              </a:solidFill>
              <a:latin typeface="+mj-lt"/>
            </a:endParaRPr>
          </a:p>
          <a:p>
            <a:pPr algn="l"/>
            <a:r>
              <a:rPr lang="en-US" sz="1800" dirty="0">
                <a:solidFill>
                  <a:srgbClr val="002060"/>
                </a:solidFill>
                <a:latin typeface="+mj-lt"/>
              </a:rPr>
              <a:t>Clinical – prominent and early contractures ( elbows, neck) often 	preceding  muscle weakness.</a:t>
            </a:r>
          </a:p>
          <a:p>
            <a:pPr algn="l"/>
            <a:r>
              <a:rPr lang="en-US" sz="1800" dirty="0">
                <a:solidFill>
                  <a:srgbClr val="002060"/>
                </a:solidFill>
                <a:latin typeface="+mj-lt"/>
              </a:rPr>
              <a:t>            - muscle weakness is in a limb- girdle distribution</a:t>
            </a:r>
          </a:p>
          <a:p>
            <a:pPr algn="l"/>
            <a:r>
              <a:rPr lang="en-US" sz="1800" dirty="0">
                <a:solidFill>
                  <a:srgbClr val="002060"/>
                </a:solidFill>
                <a:latin typeface="+mj-lt"/>
              </a:rPr>
              <a:t>           - dilated cardiomyopathy may occur and may result in </a:t>
            </a:r>
            <a:r>
              <a:rPr lang="en-US" sz="1800" dirty="0" smtClean="0">
                <a:solidFill>
                  <a:srgbClr val="002060"/>
                </a:solidFill>
                <a:latin typeface="+mj-lt"/>
              </a:rPr>
              <a:t>				sudden death</a:t>
            </a:r>
            <a:r>
              <a:rPr lang="en-US" sz="1800" dirty="0">
                <a:solidFill>
                  <a:srgbClr val="002060"/>
                </a:solidFill>
                <a:latin typeface="+mj-lt"/>
              </a:rPr>
              <a:t>,  arrhythmia, &amp; conduction defects</a:t>
            </a:r>
            <a:r>
              <a:rPr lang="en-US" sz="1800" dirty="0" smtClean="0">
                <a:solidFill>
                  <a:srgbClr val="002060"/>
                </a:solidFill>
                <a:latin typeface="+mj-lt"/>
              </a:rPr>
              <a:t>.</a:t>
            </a:r>
            <a:endParaRPr lang="en-US" sz="1800" dirty="0">
              <a:solidFill>
                <a:srgbClr val="002060"/>
              </a:solidFill>
              <a:latin typeface="+mj-lt"/>
            </a:endParaRPr>
          </a:p>
        </p:txBody>
      </p:sp>
    </p:spTree>
    <p:extLst>
      <p:ext uri="{BB962C8B-B14F-4D97-AF65-F5344CB8AC3E}">
        <p14:creationId xmlns:p14="http://schemas.microsoft.com/office/powerpoint/2010/main" val="16207035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50" name="Picture 6" descr="edmdlboy"/>
          <p:cNvPicPr>
            <a:picLocks noChangeAspect="1" noChangeArrowheads="1"/>
          </p:cNvPicPr>
          <p:nvPr/>
        </p:nvPicPr>
        <p:blipFill>
          <a:blip r:embed="rId2" cstate="print"/>
          <a:srcRect/>
          <a:stretch>
            <a:fillRect/>
          </a:stretch>
        </p:blipFill>
        <p:spPr bwMode="auto">
          <a:xfrm>
            <a:off x="457200" y="304800"/>
            <a:ext cx="4038600" cy="3200400"/>
          </a:xfrm>
          <a:prstGeom prst="rect">
            <a:avLst/>
          </a:prstGeom>
          <a:noFill/>
        </p:spPr>
      </p:pic>
      <p:pic>
        <p:nvPicPr>
          <p:cNvPr id="6" name="Picture 4" descr="http://nursingcrib.com/wp-content/uploads/fascioscapulohumeral.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04800"/>
            <a:ext cx="3581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BonneFig (EDMD)"/>
          <p:cNvPicPr>
            <a:picLocks noChangeAspect="1" noChangeArrowheads="1"/>
          </p:cNvPicPr>
          <p:nvPr/>
        </p:nvPicPr>
        <p:blipFill>
          <a:blip r:embed="rId4" cstate="print"/>
          <a:srcRect/>
          <a:stretch>
            <a:fillRect/>
          </a:stretch>
        </p:blipFill>
        <p:spPr bwMode="auto">
          <a:xfrm>
            <a:off x="457200" y="3542122"/>
            <a:ext cx="4038600" cy="3276600"/>
          </a:xfrm>
          <a:prstGeom prst="rect">
            <a:avLst/>
          </a:prstGeom>
          <a:noFill/>
        </p:spPr>
      </p:pic>
      <p:pic>
        <p:nvPicPr>
          <p:cNvPr id="11" name="Picture 6" descr="fa-rare_EDMDbody"/>
          <p:cNvPicPr>
            <a:picLocks noChangeAspect="1" noChangeArrowheads="1"/>
          </p:cNvPicPr>
          <p:nvPr/>
        </p:nvPicPr>
        <p:blipFill>
          <a:blip r:embed="rId5" cstate="print"/>
          <a:srcRect/>
          <a:stretch>
            <a:fillRect/>
          </a:stretch>
        </p:blipFill>
        <p:spPr>
          <a:xfrm>
            <a:off x="5410200" y="3581400"/>
            <a:ext cx="2133600" cy="3237322"/>
          </a:xfrm>
          <a:prstGeom prst="rect">
            <a:avLst/>
          </a:prstGeom>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8305800" cy="685800"/>
          </a:xfrm>
        </p:spPr>
        <p:txBody>
          <a:bodyPr>
            <a:noAutofit/>
          </a:bodyPr>
          <a:lstStyle/>
          <a:p>
            <a:r>
              <a:rPr lang="en-US" sz="3200" dirty="0" smtClean="0"/>
              <a:t/>
            </a:r>
            <a:br>
              <a:rPr lang="en-US" sz="3200" dirty="0" smtClean="0"/>
            </a:br>
            <a:r>
              <a:rPr lang="en-US" sz="2600" b="1" u="sng" dirty="0" smtClean="0"/>
              <a:t>Limb- </a:t>
            </a:r>
            <a:r>
              <a:rPr lang="en-US" sz="2600" b="1" u="sng" dirty="0"/>
              <a:t>girdle muscular dystrophy - LGMD </a:t>
            </a:r>
          </a:p>
        </p:txBody>
      </p:sp>
      <p:sp>
        <p:nvSpPr>
          <p:cNvPr id="3" name="Subtitle 2"/>
          <p:cNvSpPr>
            <a:spLocks noGrp="1"/>
          </p:cNvSpPr>
          <p:nvPr>
            <p:ph type="subTitle" idx="1"/>
          </p:nvPr>
        </p:nvSpPr>
        <p:spPr>
          <a:xfrm>
            <a:off x="685800" y="1295400"/>
            <a:ext cx="8458200" cy="5562600"/>
          </a:xfrm>
        </p:spPr>
        <p:txBody>
          <a:bodyPr>
            <a:normAutofit fontScale="40000" lnSpcReduction="20000"/>
          </a:bodyPr>
          <a:lstStyle/>
          <a:p>
            <a:pPr algn="l"/>
            <a:r>
              <a:rPr lang="en-US" sz="4500" dirty="0">
                <a:solidFill>
                  <a:srgbClr val="002060"/>
                </a:solidFill>
              </a:rPr>
              <a:t>Represents more than 1 genetic disorder</a:t>
            </a:r>
          </a:p>
          <a:p>
            <a:pPr algn="l"/>
            <a:r>
              <a:rPr lang="en-US" sz="4500" dirty="0">
                <a:solidFill>
                  <a:srgbClr val="002060"/>
                </a:solidFill>
              </a:rPr>
              <a:t>Inheritance : </a:t>
            </a:r>
            <a:r>
              <a:rPr lang="en-US" sz="4500" dirty="0" err="1">
                <a:solidFill>
                  <a:srgbClr val="002060"/>
                </a:solidFill>
              </a:rPr>
              <a:t>Autosomal</a:t>
            </a:r>
            <a:r>
              <a:rPr lang="en-US" sz="4500" dirty="0">
                <a:solidFill>
                  <a:srgbClr val="002060"/>
                </a:solidFill>
              </a:rPr>
              <a:t> dominant/ recessive</a:t>
            </a:r>
          </a:p>
          <a:p>
            <a:pPr algn="l"/>
            <a:r>
              <a:rPr lang="en-US" sz="4500" dirty="0">
                <a:solidFill>
                  <a:srgbClr val="002060"/>
                </a:solidFill>
              </a:rPr>
              <a:t>Defective gene : several genes</a:t>
            </a:r>
          </a:p>
          <a:p>
            <a:pPr algn="l"/>
            <a:r>
              <a:rPr lang="en-US" sz="4500" dirty="0">
                <a:solidFill>
                  <a:srgbClr val="002060"/>
                </a:solidFill>
              </a:rPr>
              <a:t>Systematic classification is based on inheritance pattern </a:t>
            </a:r>
          </a:p>
          <a:p>
            <a:pPr algn="l"/>
            <a:r>
              <a:rPr lang="en-US" sz="4500" dirty="0">
                <a:solidFill>
                  <a:srgbClr val="002060"/>
                </a:solidFill>
              </a:rPr>
              <a:t>		–</a:t>
            </a:r>
            <a:r>
              <a:rPr lang="en-US" sz="4500" dirty="0" err="1">
                <a:solidFill>
                  <a:srgbClr val="002060"/>
                </a:solidFill>
              </a:rPr>
              <a:t>Autosomal</a:t>
            </a:r>
            <a:r>
              <a:rPr lang="en-US" sz="4500" dirty="0">
                <a:solidFill>
                  <a:srgbClr val="002060"/>
                </a:solidFill>
              </a:rPr>
              <a:t> dominant (LGMD1) </a:t>
            </a:r>
          </a:p>
          <a:p>
            <a:pPr algn="l"/>
            <a:r>
              <a:rPr lang="en-US" sz="4500" dirty="0">
                <a:solidFill>
                  <a:srgbClr val="002060"/>
                </a:solidFill>
              </a:rPr>
              <a:t>		–</a:t>
            </a:r>
            <a:r>
              <a:rPr lang="en-US" sz="4500" dirty="0" err="1">
                <a:solidFill>
                  <a:srgbClr val="002060"/>
                </a:solidFill>
              </a:rPr>
              <a:t>Autosomal</a:t>
            </a:r>
            <a:r>
              <a:rPr lang="en-US" sz="4500" dirty="0">
                <a:solidFill>
                  <a:srgbClr val="002060"/>
                </a:solidFill>
              </a:rPr>
              <a:t> recessive (LGMD2</a:t>
            </a:r>
          </a:p>
          <a:p>
            <a:pPr algn="l"/>
            <a:r>
              <a:rPr lang="en-US" sz="4500" dirty="0">
                <a:solidFill>
                  <a:srgbClr val="002060"/>
                </a:solidFill>
              </a:rPr>
              <a:t>Classification employs a sequential alphabetical lettering 	system</a:t>
            </a:r>
          </a:p>
          <a:p>
            <a:pPr algn="l"/>
            <a:r>
              <a:rPr lang="en-US" sz="4500" dirty="0">
                <a:solidFill>
                  <a:srgbClr val="002060"/>
                </a:solidFill>
              </a:rPr>
              <a:t>		 (LGMD1A, LGMD2A, etc.)</a:t>
            </a:r>
          </a:p>
          <a:p>
            <a:pPr algn="l"/>
            <a:r>
              <a:rPr lang="en-US" sz="4500" dirty="0">
                <a:solidFill>
                  <a:srgbClr val="002060"/>
                </a:solidFill>
              </a:rPr>
              <a:t>M:F – 1:1</a:t>
            </a:r>
          </a:p>
          <a:p>
            <a:pPr algn="l"/>
            <a:r>
              <a:rPr lang="en-US" sz="4500" dirty="0">
                <a:solidFill>
                  <a:srgbClr val="002060"/>
                </a:solidFill>
              </a:rPr>
              <a:t>Onset – late 1</a:t>
            </a:r>
            <a:r>
              <a:rPr lang="en-US" sz="4500" baseline="30000" dirty="0">
                <a:solidFill>
                  <a:srgbClr val="002060"/>
                </a:solidFill>
              </a:rPr>
              <a:t>st</a:t>
            </a:r>
            <a:r>
              <a:rPr lang="en-US" sz="4500" dirty="0">
                <a:solidFill>
                  <a:srgbClr val="002060"/>
                </a:solidFill>
              </a:rPr>
              <a:t> to 4</a:t>
            </a:r>
            <a:r>
              <a:rPr lang="en-US" sz="4500" baseline="30000" dirty="0">
                <a:solidFill>
                  <a:srgbClr val="002060"/>
                </a:solidFill>
              </a:rPr>
              <a:t>th</a:t>
            </a:r>
            <a:r>
              <a:rPr lang="en-US" sz="4500" dirty="0">
                <a:solidFill>
                  <a:srgbClr val="002060"/>
                </a:solidFill>
              </a:rPr>
              <a:t> decade</a:t>
            </a:r>
          </a:p>
          <a:p>
            <a:pPr algn="l"/>
            <a:r>
              <a:rPr lang="en-US" sz="4500" dirty="0">
                <a:solidFill>
                  <a:srgbClr val="002060"/>
                </a:solidFill>
              </a:rPr>
              <a:t>Clinical – 	progressive weakness of pelvic &amp; shoulder  girdle muscles</a:t>
            </a:r>
          </a:p>
          <a:p>
            <a:pPr algn="l"/>
            <a:r>
              <a:rPr lang="en-US" sz="4500" dirty="0">
                <a:solidFill>
                  <a:srgbClr val="002060"/>
                </a:solidFill>
              </a:rPr>
              <a:t>             		 diaphragmatic weakness &amp; cardiomyopathy  may also occur</a:t>
            </a:r>
          </a:p>
          <a:p>
            <a:pPr algn="l"/>
            <a:r>
              <a:rPr lang="en-US" sz="4500" dirty="0">
                <a:solidFill>
                  <a:srgbClr val="002060"/>
                </a:solidFill>
              </a:rPr>
              <a:t>             		 intellectual function is intact</a:t>
            </a:r>
          </a:p>
          <a:p>
            <a:pPr algn="l"/>
            <a:endParaRPr lang="en-US" sz="4500" dirty="0">
              <a:solidFill>
                <a:srgbClr val="002060"/>
              </a:solidFill>
            </a:endParaRPr>
          </a:p>
          <a:p>
            <a:pPr algn="l"/>
            <a:r>
              <a:rPr lang="en-US" sz="4500" dirty="0">
                <a:solidFill>
                  <a:srgbClr val="002060"/>
                </a:solidFill>
              </a:rPr>
              <a:t>Treatment – </a:t>
            </a:r>
            <a:r>
              <a:rPr lang="en-US" sz="4500" dirty="0" smtClean="0">
                <a:solidFill>
                  <a:srgbClr val="002060"/>
                </a:solidFill>
              </a:rPr>
              <a:t>supportive</a:t>
            </a:r>
            <a:endParaRPr lang="en-US" dirty="0" smtClean="0"/>
          </a:p>
          <a:p>
            <a:endParaRPr lang="en-US" dirty="0" smtClean="0"/>
          </a:p>
          <a:p>
            <a:endParaRPr lang="en-US" dirty="0"/>
          </a:p>
        </p:txBody>
      </p:sp>
    </p:spTree>
    <p:extLst>
      <p:ext uri="{BB962C8B-B14F-4D97-AF65-F5344CB8AC3E}">
        <p14:creationId xmlns:p14="http://schemas.microsoft.com/office/powerpoint/2010/main" val="20474888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cielo.br/img/revistas/anp/v72n9/0004-282X-anp-72-09-721-gf04.jpg"/>
          <p:cNvPicPr>
            <a:picLocks noChangeAspect="1" noChangeArrowheads="1"/>
          </p:cNvPicPr>
          <p:nvPr/>
        </p:nvPicPr>
        <p:blipFill>
          <a:blip r:embed="rId2" cstate="print"/>
          <a:srcRect/>
          <a:stretch>
            <a:fillRect/>
          </a:stretch>
        </p:blipFill>
        <p:spPr bwMode="auto">
          <a:xfrm>
            <a:off x="228600" y="1295400"/>
            <a:ext cx="4572001" cy="3429000"/>
          </a:xfrm>
          <a:prstGeom prst="rect">
            <a:avLst/>
          </a:prstGeom>
          <a:noFill/>
        </p:spPr>
      </p:pic>
      <p:pic>
        <p:nvPicPr>
          <p:cNvPr id="6" name="Picture 8" descr="limbgirdle"/>
          <p:cNvPicPr>
            <a:picLocks noChangeAspect="1" noChangeArrowheads="1"/>
          </p:cNvPicPr>
          <p:nvPr/>
        </p:nvPicPr>
        <p:blipFill>
          <a:blip r:embed="rId3" cstate="print"/>
          <a:srcRect b="11569"/>
          <a:stretch>
            <a:fillRect/>
          </a:stretch>
        </p:blipFill>
        <p:spPr>
          <a:xfrm>
            <a:off x="5029200" y="1166616"/>
            <a:ext cx="3457575" cy="3576638"/>
          </a:xfrm>
          <a:prstGeom prst="rect">
            <a:avLst/>
          </a:prstGeom>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219200" y="267494"/>
            <a:ext cx="7467600" cy="1027906"/>
          </a:xfrm>
        </p:spPr>
        <p:txBody>
          <a:bodyPr/>
          <a:lstStyle/>
          <a:p>
            <a:pPr algn="l" eaLnBrk="1" hangingPunct="1"/>
            <a:r>
              <a:rPr lang="en-US" sz="4000" b="1" u="sng" dirty="0"/>
              <a:t>The </a:t>
            </a:r>
            <a:r>
              <a:rPr lang="en-US" sz="4000" b="1" u="sng" dirty="0" err="1"/>
              <a:t>sarcomere</a:t>
            </a:r>
            <a:endParaRPr lang="en-US" sz="4000" b="1" u="sng" dirty="0"/>
          </a:p>
        </p:txBody>
      </p:sp>
      <p:sp>
        <p:nvSpPr>
          <p:cNvPr id="9220" name="Rectangle 5"/>
          <p:cNvSpPr>
            <a:spLocks noGrp="1" noChangeArrowheads="1"/>
          </p:cNvSpPr>
          <p:nvPr>
            <p:ph sz="half" idx="13"/>
          </p:nvPr>
        </p:nvSpPr>
        <p:spPr>
          <a:xfrm>
            <a:off x="4648200" y="1143001"/>
            <a:ext cx="4038600" cy="5105400"/>
          </a:xfrm>
        </p:spPr>
        <p:txBody>
          <a:bodyPr>
            <a:noAutofit/>
          </a:bodyPr>
          <a:lstStyle/>
          <a:p>
            <a:pPr eaLnBrk="1" hangingPunct="1"/>
            <a:r>
              <a:rPr lang="en-US" b="1" dirty="0"/>
              <a:t>The myofibrils are organized into a repetitive pattern, the </a:t>
            </a:r>
            <a:r>
              <a:rPr lang="en-US" b="1" dirty="0" err="1"/>
              <a:t>sarcomere</a:t>
            </a:r>
            <a:endParaRPr lang="en-US" b="1" dirty="0"/>
          </a:p>
          <a:p>
            <a:pPr eaLnBrk="1" hangingPunct="1"/>
            <a:r>
              <a:rPr lang="en-US" b="1" dirty="0"/>
              <a:t>Myosin: thick filament</a:t>
            </a:r>
          </a:p>
          <a:p>
            <a:pPr eaLnBrk="1" hangingPunct="1"/>
            <a:r>
              <a:rPr lang="en-US" b="1" dirty="0" err="1"/>
              <a:t>Actin</a:t>
            </a:r>
            <a:r>
              <a:rPr lang="en-US" b="1" dirty="0"/>
              <a:t>: thin filament</a:t>
            </a:r>
          </a:p>
          <a:p>
            <a:pPr eaLnBrk="1" hangingPunct="1"/>
            <a:r>
              <a:rPr lang="en-US" b="1" dirty="0"/>
              <a:t>Bands formed by pattern: A and I and H bands</a:t>
            </a:r>
          </a:p>
          <a:p>
            <a:pPr eaLnBrk="1" hangingPunct="1"/>
            <a:r>
              <a:rPr lang="en-US" b="1" dirty="0"/>
              <a:t>Z line: area of attachment of the </a:t>
            </a:r>
            <a:r>
              <a:rPr lang="en-US" b="1" dirty="0" err="1"/>
              <a:t>actin</a:t>
            </a:r>
            <a:r>
              <a:rPr lang="en-US" b="1" dirty="0"/>
              <a:t> fibers</a:t>
            </a:r>
          </a:p>
          <a:p>
            <a:pPr eaLnBrk="1" hangingPunct="1"/>
            <a:r>
              <a:rPr lang="en-US" b="1" dirty="0"/>
              <a:t>M line: Myosin fiber centers</a:t>
            </a:r>
          </a:p>
        </p:txBody>
      </p:sp>
      <p:pic>
        <p:nvPicPr>
          <p:cNvPr id="9219" name="Picture 4" descr="figure_12_03_l"/>
          <p:cNvPicPr>
            <a:picLocks noGrp="1" noChangeAspect="1" noChangeArrowheads="1"/>
          </p:cNvPicPr>
          <p:nvPr>
            <p:ph sz="quarter" idx="4"/>
          </p:nvPr>
        </p:nvPicPr>
        <p:blipFill>
          <a:blip r:embed="rId3" cstate="print"/>
          <a:srcRect/>
          <a:stretch>
            <a:fillRect/>
          </a:stretch>
        </p:blipFill>
        <p:spPr>
          <a:xfrm>
            <a:off x="609600" y="1143002"/>
            <a:ext cx="4038600" cy="2836863"/>
          </a:xfrm>
          <a:noFill/>
        </p:spPr>
      </p:pic>
      <p:pic>
        <p:nvPicPr>
          <p:cNvPr id="15361" name="Picture 1" descr="C:\Users\KUKAS\Music\126943006.png"/>
          <p:cNvPicPr>
            <a:picLocks noChangeAspect="1" noChangeArrowheads="1"/>
          </p:cNvPicPr>
          <p:nvPr/>
        </p:nvPicPr>
        <p:blipFill>
          <a:blip r:embed="rId4" cstate="print"/>
          <a:srcRect/>
          <a:stretch>
            <a:fillRect/>
          </a:stretch>
        </p:blipFill>
        <p:spPr bwMode="auto">
          <a:xfrm>
            <a:off x="609602" y="4038371"/>
            <a:ext cx="4031267" cy="2591029"/>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sz="quarter" idx="4"/>
          </p:nvPr>
        </p:nvSpPr>
        <p:spPr>
          <a:xfrm>
            <a:off x="381000" y="1143000"/>
            <a:ext cx="3819525" cy="4114800"/>
          </a:xfrm>
        </p:spPr>
        <p:txBody>
          <a:bodyPr/>
          <a:lstStyle/>
          <a:p>
            <a:r>
              <a:rPr lang="en-US" dirty="0"/>
              <a:t>Natural history</a:t>
            </a:r>
          </a:p>
          <a:p>
            <a:pPr lvl="1"/>
            <a:r>
              <a:rPr lang="en-US" dirty="0"/>
              <a:t>Slow progression</a:t>
            </a:r>
          </a:p>
          <a:p>
            <a:pPr lvl="1"/>
            <a:r>
              <a:rPr lang="en-US" dirty="0"/>
              <a:t>After onset &gt; 20 y: contracture &amp; disability</a:t>
            </a:r>
          </a:p>
          <a:p>
            <a:pPr lvl="1"/>
            <a:r>
              <a:rPr lang="en-US" dirty="0"/>
              <a:t>Rarely significant scoliosis</a:t>
            </a:r>
            <a:endParaRPr lang="th-TH" dirty="0"/>
          </a:p>
        </p:txBody>
      </p:sp>
      <p:pic>
        <p:nvPicPr>
          <p:cNvPr id="45061" name="Picture 5" descr="karen-handweight (LGMD)"/>
          <p:cNvPicPr>
            <a:picLocks noChangeAspect="1" noChangeArrowheads="1"/>
          </p:cNvPicPr>
          <p:nvPr/>
        </p:nvPicPr>
        <p:blipFill>
          <a:blip r:embed="rId2" cstate="print"/>
          <a:srcRect/>
          <a:stretch>
            <a:fillRect/>
          </a:stretch>
        </p:blipFill>
        <p:spPr bwMode="auto">
          <a:xfrm>
            <a:off x="4648200" y="1219200"/>
            <a:ext cx="3657600" cy="463776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socialstyrelsen.se/rarediseases/Bilder/LGMD_eng.gif"/>
          <p:cNvPicPr>
            <a:picLocks noChangeAspect="1" noChangeArrowheads="1"/>
          </p:cNvPicPr>
          <p:nvPr/>
        </p:nvPicPr>
        <p:blipFill>
          <a:blip r:embed="rId2" cstate="print"/>
          <a:srcRect/>
          <a:stretch>
            <a:fillRect/>
          </a:stretch>
        </p:blipFill>
        <p:spPr bwMode="auto">
          <a:xfrm>
            <a:off x="1" y="0"/>
            <a:ext cx="9125275"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219200"/>
            <a:ext cx="7315200" cy="3908762"/>
          </a:xfrm>
          <a:prstGeom prst="rect">
            <a:avLst/>
          </a:prstGeom>
        </p:spPr>
        <p:txBody>
          <a:bodyPr wrap="square">
            <a:spAutoFit/>
          </a:bodyPr>
          <a:lstStyle/>
          <a:p>
            <a:r>
              <a:rPr lang="en-US" sz="3200" b="1" u="sng" dirty="0"/>
              <a:t>Dominant LGMD subtype numbers:</a:t>
            </a:r>
            <a:endParaRPr lang="en-US" sz="3200" u="sng" dirty="0"/>
          </a:p>
          <a:p>
            <a:endParaRPr lang="en-US" sz="2400" dirty="0"/>
          </a:p>
          <a:p>
            <a:r>
              <a:rPr lang="en-US" sz="2200" b="1" dirty="0"/>
              <a:t>	LGMD1A (</a:t>
            </a:r>
            <a:r>
              <a:rPr lang="en-US" sz="2200" b="1" dirty="0" err="1"/>
              <a:t>myotilin</a:t>
            </a:r>
            <a:r>
              <a:rPr lang="en-US" sz="2200" b="1" dirty="0"/>
              <a:t> mutation)</a:t>
            </a:r>
          </a:p>
          <a:p>
            <a:r>
              <a:rPr lang="en-US" sz="2200" b="1" dirty="0"/>
              <a:t>	LGMD1B (</a:t>
            </a:r>
            <a:r>
              <a:rPr lang="en-US" sz="2200" b="1" dirty="0" err="1"/>
              <a:t>lamin</a:t>
            </a:r>
            <a:r>
              <a:rPr lang="en-US" sz="2200" b="1" dirty="0"/>
              <a:t> A/C mutation)</a:t>
            </a:r>
          </a:p>
          <a:p>
            <a:r>
              <a:rPr lang="en-US" sz="2200" b="1" dirty="0"/>
              <a:t>	LGMD1C (</a:t>
            </a:r>
            <a:r>
              <a:rPr lang="en-US" sz="2200" b="1" dirty="0" err="1"/>
              <a:t>caveolin</a:t>
            </a:r>
            <a:r>
              <a:rPr lang="en-US" sz="2200" b="1" dirty="0"/>
              <a:t> 3 mutation)</a:t>
            </a:r>
          </a:p>
          <a:p>
            <a:r>
              <a:rPr lang="en-US" sz="2200" b="1" dirty="0"/>
              <a:t>	LGMD1D (DNAJB6 mutation)</a:t>
            </a:r>
          </a:p>
          <a:p>
            <a:r>
              <a:rPr lang="en-US" sz="2200" b="1" dirty="0"/>
              <a:t>	LGMD1E, also called </a:t>
            </a:r>
            <a:r>
              <a:rPr lang="en-US" sz="2200" b="1" dirty="0" err="1"/>
              <a:t>desmin</a:t>
            </a:r>
            <a:r>
              <a:rPr lang="en-US" sz="2200" b="1" dirty="0"/>
              <a:t> myopathy</a:t>
            </a:r>
          </a:p>
          <a:p>
            <a:r>
              <a:rPr lang="en-US" sz="2200" b="1" dirty="0"/>
              <a:t>	LGMD1F (chromosome 7 mutation)</a:t>
            </a:r>
          </a:p>
          <a:p>
            <a:r>
              <a:rPr lang="en-US" sz="2200" b="1" dirty="0"/>
              <a:t>	LGMD1G (chromosome 4 mutation)</a:t>
            </a:r>
          </a:p>
          <a:p>
            <a:r>
              <a:rPr lang="en-US" sz="2200" b="1" dirty="0"/>
              <a:t>	LGMD1H (chromosome 3 mutation)</a:t>
            </a:r>
          </a:p>
          <a:p>
            <a:endParaRPr lang="en-US" sz="16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2"/>
            <a:ext cx="8305800" cy="5816977"/>
          </a:xfrm>
          <a:prstGeom prst="rect">
            <a:avLst/>
          </a:prstGeom>
        </p:spPr>
        <p:txBody>
          <a:bodyPr wrap="square">
            <a:spAutoFit/>
          </a:bodyPr>
          <a:lstStyle/>
          <a:p>
            <a:r>
              <a:rPr lang="en-US" sz="3200" b="1" u="sng" dirty="0"/>
              <a:t>Recessive LGMD subtype numbers:</a:t>
            </a:r>
          </a:p>
          <a:p>
            <a:r>
              <a:rPr lang="en-US" sz="2000" b="1" dirty="0"/>
              <a:t>	</a:t>
            </a:r>
          </a:p>
          <a:p>
            <a:r>
              <a:rPr lang="en-US" sz="2000" b="1" dirty="0"/>
              <a:t>	LGMD2A (</a:t>
            </a:r>
            <a:r>
              <a:rPr lang="en-US" sz="2000" b="1" dirty="0" err="1"/>
              <a:t>calpain</a:t>
            </a:r>
            <a:r>
              <a:rPr lang="en-US" sz="2000" b="1" dirty="0"/>
              <a:t> mutations)</a:t>
            </a:r>
          </a:p>
          <a:p>
            <a:r>
              <a:rPr lang="en-US" sz="2000" b="1" dirty="0"/>
              <a:t>	LGMD2B (</a:t>
            </a:r>
            <a:r>
              <a:rPr lang="en-US" sz="2000" b="1" dirty="0" err="1"/>
              <a:t>dysferlin</a:t>
            </a:r>
            <a:r>
              <a:rPr lang="en-US" sz="2000" b="1" dirty="0"/>
              <a:t> mutations)</a:t>
            </a:r>
          </a:p>
          <a:p>
            <a:r>
              <a:rPr lang="en-US" sz="2000" b="1" dirty="0"/>
              <a:t>	LGMD2C, also called SCARMD1 </a:t>
            </a:r>
            <a:r>
              <a:rPr lang="en-US" sz="1400" b="1" dirty="0"/>
              <a:t>(gamma </a:t>
            </a:r>
            <a:r>
              <a:rPr lang="en-US" sz="1400" b="1" dirty="0" err="1"/>
              <a:t>sarcoglycan</a:t>
            </a:r>
            <a:r>
              <a:rPr lang="en-US" sz="1400" b="1" dirty="0"/>
              <a:t> mutations)</a:t>
            </a:r>
          </a:p>
          <a:p>
            <a:r>
              <a:rPr lang="en-US" sz="2000" b="1" dirty="0"/>
              <a:t>	LGMD2D, also called SCARMD2 </a:t>
            </a:r>
            <a:r>
              <a:rPr lang="en-US" sz="1400" b="1" dirty="0"/>
              <a:t>(alpha </a:t>
            </a:r>
            <a:r>
              <a:rPr lang="en-US" sz="1400" b="1" dirty="0" err="1"/>
              <a:t>sarcoglycan</a:t>
            </a:r>
            <a:r>
              <a:rPr lang="en-US" sz="1400" b="1" dirty="0"/>
              <a:t> mutations)</a:t>
            </a:r>
          </a:p>
          <a:p>
            <a:r>
              <a:rPr lang="en-US" sz="2000" b="1" dirty="0"/>
              <a:t>	LGMD2E (beta </a:t>
            </a:r>
            <a:r>
              <a:rPr lang="en-US" sz="2000" b="1" dirty="0" err="1"/>
              <a:t>sarcoglycan</a:t>
            </a:r>
            <a:r>
              <a:rPr lang="en-US" sz="2000" b="1" dirty="0"/>
              <a:t> mutations)</a:t>
            </a:r>
          </a:p>
          <a:p>
            <a:r>
              <a:rPr lang="en-US" sz="2000" b="1" dirty="0"/>
              <a:t>	LGMD2F (delta </a:t>
            </a:r>
            <a:r>
              <a:rPr lang="en-US" sz="2000" b="1" dirty="0" err="1"/>
              <a:t>sarcoglycan</a:t>
            </a:r>
            <a:r>
              <a:rPr lang="en-US" sz="2000" b="1" dirty="0"/>
              <a:t> mutations)</a:t>
            </a:r>
          </a:p>
          <a:p>
            <a:r>
              <a:rPr lang="en-US" sz="2000" b="1" dirty="0"/>
              <a:t>	LGMD2G (</a:t>
            </a:r>
            <a:r>
              <a:rPr lang="en-US" sz="2000" b="1" dirty="0" err="1"/>
              <a:t>telethonin</a:t>
            </a:r>
            <a:r>
              <a:rPr lang="en-US" sz="2000" b="1" dirty="0"/>
              <a:t> mutations)</a:t>
            </a:r>
          </a:p>
          <a:p>
            <a:r>
              <a:rPr lang="en-US" sz="2000" b="1" dirty="0"/>
              <a:t>	LGMD2H (TRIM32 mutations)</a:t>
            </a:r>
          </a:p>
          <a:p>
            <a:r>
              <a:rPr lang="en-US" sz="2000" b="1" dirty="0"/>
              <a:t>	LGMD2I (FKRP mutations)</a:t>
            </a:r>
          </a:p>
          <a:p>
            <a:r>
              <a:rPr lang="en-US" sz="2000" b="1" dirty="0"/>
              <a:t>	LGMD2J (</a:t>
            </a:r>
            <a:r>
              <a:rPr lang="en-US" sz="2000" b="1" dirty="0" err="1"/>
              <a:t>titin</a:t>
            </a:r>
            <a:r>
              <a:rPr lang="en-US" sz="2000" b="1" dirty="0"/>
              <a:t> mutations)</a:t>
            </a:r>
          </a:p>
          <a:p>
            <a:r>
              <a:rPr lang="en-US" sz="2000" b="1" dirty="0"/>
              <a:t>	LGMD2K (POMT1 mutations)</a:t>
            </a:r>
          </a:p>
          <a:p>
            <a:r>
              <a:rPr lang="en-US" sz="2000" b="1" dirty="0"/>
              <a:t>	LGMD2L (ANO5 mutations)</a:t>
            </a:r>
          </a:p>
          <a:p>
            <a:r>
              <a:rPr lang="en-US" sz="2000" b="1" dirty="0"/>
              <a:t>	LGMD2M (</a:t>
            </a:r>
            <a:r>
              <a:rPr lang="en-US" sz="2000" b="1" dirty="0" err="1"/>
              <a:t>fukutin</a:t>
            </a:r>
            <a:r>
              <a:rPr lang="en-US" sz="2000" b="1" dirty="0"/>
              <a:t> mutations)</a:t>
            </a:r>
          </a:p>
          <a:p>
            <a:r>
              <a:rPr lang="en-US" sz="2000" b="1" dirty="0"/>
              <a:t>	LGMD2N (POMT2 mutations)</a:t>
            </a:r>
          </a:p>
          <a:p>
            <a:r>
              <a:rPr lang="en-US" sz="2000" b="1" dirty="0"/>
              <a:t>	LGMD2O (POMGnT1 mutations)</a:t>
            </a:r>
          </a:p>
          <a:p>
            <a:r>
              <a:rPr lang="en-US" sz="2000" b="1" dirty="0"/>
              <a:t>	LGMD2Q (</a:t>
            </a:r>
            <a:r>
              <a:rPr lang="en-US" sz="2000" b="1" dirty="0" err="1"/>
              <a:t>plectin</a:t>
            </a:r>
            <a:r>
              <a:rPr lang="en-US" sz="2000" b="1" dirty="0"/>
              <a:t> mutations)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contrast="10000"/>
          </a:blip>
          <a:srcRect/>
          <a:stretch>
            <a:fillRect/>
          </a:stretch>
        </p:blipFill>
        <p:spPr bwMode="auto">
          <a:xfrm rot="5400000">
            <a:off x="1143003" y="-1143000"/>
            <a:ext cx="6857997" cy="91440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17803"/>
            <a:ext cx="8153400" cy="5509200"/>
          </a:xfrm>
          <a:prstGeom prst="rect">
            <a:avLst/>
          </a:prstGeom>
          <a:noFill/>
        </p:spPr>
        <p:txBody>
          <a:bodyPr wrap="square" rtlCol="0">
            <a:spAutoFit/>
          </a:bodyPr>
          <a:lstStyle/>
          <a:p>
            <a:r>
              <a:rPr lang="en-US" sz="3200" b="1" u="sng" dirty="0">
                <a:solidFill>
                  <a:schemeClr val="accent2">
                    <a:lumMod val="40000"/>
                    <a:lumOff val="60000"/>
                  </a:schemeClr>
                </a:solidFill>
              </a:rPr>
              <a:t>MYOTONIC DYSTROPHY</a:t>
            </a:r>
          </a:p>
          <a:p>
            <a:endParaRPr lang="en-US" sz="1200" dirty="0"/>
          </a:p>
          <a:p>
            <a:r>
              <a:rPr lang="en-US" sz="2200" dirty="0" err="1"/>
              <a:t>Myotonic</a:t>
            </a:r>
            <a:r>
              <a:rPr lang="en-US" sz="2200" dirty="0"/>
              <a:t> dystrophy (DM) is a clinically and genetically heterogeneous disorder. There are two major forms:</a:t>
            </a:r>
          </a:p>
          <a:p>
            <a:r>
              <a:rPr lang="en-US" sz="2200" dirty="0"/>
              <a:t>	DM1</a:t>
            </a:r>
          </a:p>
          <a:p>
            <a:r>
              <a:rPr lang="en-US" sz="2200" dirty="0"/>
              <a:t>	DM2, recognized in 1994 as a milder version of DM1.</a:t>
            </a:r>
          </a:p>
          <a:p>
            <a:endParaRPr lang="en-US" sz="2200" dirty="0"/>
          </a:p>
          <a:p>
            <a:r>
              <a:rPr lang="en-US" sz="2200" dirty="0" err="1"/>
              <a:t>Autosomal</a:t>
            </a:r>
            <a:r>
              <a:rPr lang="en-US" sz="2200" dirty="0"/>
              <a:t> dominant conditions are among the most common forms of adult-onset muscular dystrophy.</a:t>
            </a:r>
          </a:p>
          <a:p>
            <a:endParaRPr lang="en-US" sz="2200" dirty="0"/>
          </a:p>
          <a:p>
            <a:r>
              <a:rPr lang="en-US" sz="2200" dirty="0"/>
              <a:t>Myotonic dystrophy type 1 (DM1) and myotonic dystrophy type 2 (DM2) are multisystem disorders characterized by skeletal muscle weakness and </a:t>
            </a:r>
            <a:r>
              <a:rPr lang="en-US" sz="2200" dirty="0" err="1"/>
              <a:t>myotonia</a:t>
            </a:r>
            <a:r>
              <a:rPr lang="en-US" sz="2200" dirty="0"/>
              <a:t>, cardiac conduction abnormalities, cataracts, testicular failure, </a:t>
            </a:r>
            <a:r>
              <a:rPr lang="en-US" sz="2200" dirty="0" err="1"/>
              <a:t>hypogammaglobulinemia</a:t>
            </a:r>
            <a:r>
              <a:rPr lang="en-US" sz="2200" dirty="0"/>
              <a:t>, impaired sleep and excessive daytime sleepiness, and insulin resistance.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4505" y="533400"/>
            <a:ext cx="7543800" cy="1754326"/>
          </a:xfrm>
          <a:prstGeom prst="rect">
            <a:avLst/>
          </a:prstGeom>
        </p:spPr>
        <p:txBody>
          <a:bodyPr wrap="square">
            <a:spAutoFit/>
          </a:bodyPr>
          <a:lstStyle/>
          <a:p>
            <a:r>
              <a:rPr lang="en-US" b="1" dirty="0"/>
              <a:t>Patients with DM1 often have a characteristic facial appearance due to the pattern and longstanding nature of the muscle weakness and wasting. The face is long and narrow and the palate is high arched. The cheeks are hollowed and the jaw sags. </a:t>
            </a:r>
            <a:r>
              <a:rPr lang="en-US" b="1" dirty="0" err="1"/>
              <a:t>Ptosis</a:t>
            </a:r>
            <a:r>
              <a:rPr lang="en-US" b="1" dirty="0"/>
              <a:t> and wasting of the </a:t>
            </a:r>
            <a:r>
              <a:rPr lang="en-US" b="1" dirty="0" err="1"/>
              <a:t>sternocleidomastoid</a:t>
            </a:r>
            <a:r>
              <a:rPr lang="en-US" b="1" dirty="0"/>
              <a:t> muscles are common in DM1 and typically absent in DM2.</a:t>
            </a:r>
          </a:p>
        </p:txBody>
      </p:sp>
      <p:graphicFrame>
        <p:nvGraphicFramePr>
          <p:cNvPr id="3" name="Table 2"/>
          <p:cNvGraphicFramePr>
            <a:graphicFrameLocks noGrp="1"/>
          </p:cNvGraphicFramePr>
          <p:nvPr>
            <p:extLst>
              <p:ext uri="{D42A27DB-BD31-4B8C-83A1-F6EECF244321}">
                <p14:modId xmlns:p14="http://schemas.microsoft.com/office/powerpoint/2010/main" val="1114806440"/>
              </p:ext>
            </p:extLst>
          </p:nvPr>
        </p:nvGraphicFramePr>
        <p:xfrm>
          <a:off x="734505" y="2544124"/>
          <a:ext cx="7696200" cy="4009075"/>
        </p:xfrm>
        <a:graphic>
          <a:graphicData uri="http://schemas.openxmlformats.org/drawingml/2006/table">
            <a:tbl>
              <a:tblPr/>
              <a:tblGrid>
                <a:gridCol w="2999295"/>
                <a:gridCol w="2131505"/>
                <a:gridCol w="2565400"/>
              </a:tblGrid>
              <a:tr h="318417">
                <a:tc>
                  <a:txBody>
                    <a:bodyPr/>
                    <a:lstStyle/>
                    <a:p>
                      <a:pPr algn="ctr" fontAlgn="ctr"/>
                      <a:r>
                        <a:rPr lang="en-US" sz="1400" b="1" dirty="0">
                          <a:solidFill>
                            <a:schemeClr val="bg1"/>
                          </a:solidFill>
                        </a:rPr>
                        <a:t>Clinical Feature</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400" b="1" dirty="0">
                          <a:solidFill>
                            <a:schemeClr val="bg1"/>
                          </a:solidFill>
                        </a:rPr>
                        <a:t>DM1*</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400" b="1" dirty="0">
                          <a:solidFill>
                            <a:schemeClr val="bg1"/>
                          </a:solidFill>
                        </a:rPr>
                        <a:t>DM2, percent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EEEEEE"/>
                    </a:solidFill>
                  </a:tcPr>
                </a:tc>
              </a:tr>
              <a:tr h="318417">
                <a:tc gridSpan="3">
                  <a:txBody>
                    <a:bodyPr/>
                    <a:lstStyle/>
                    <a:p>
                      <a:pPr fontAlgn="t"/>
                      <a:r>
                        <a:rPr lang="en-US" sz="1600" b="1" dirty="0">
                          <a:solidFill>
                            <a:schemeClr val="bg1"/>
                          </a:solidFill>
                        </a:rPr>
                        <a:t>Weakness</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555555"/>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18417">
                <a:tc>
                  <a:txBody>
                    <a:bodyPr/>
                    <a:lstStyle/>
                    <a:p>
                      <a:pPr fontAlgn="t"/>
                      <a:r>
                        <a:rPr lang="en-US" sz="1600" b="1" dirty="0">
                          <a:solidFill>
                            <a:schemeClr val="bg1"/>
                          </a:solidFill>
                        </a:rPr>
                        <a:t>Neck flexion</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555555"/>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555555"/>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a:solidFill>
                            <a:schemeClr val="bg1"/>
                          </a:solidFill>
                        </a:rPr>
                        <a:t>75</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555555"/>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18417">
                <a:tc>
                  <a:txBody>
                    <a:bodyPr/>
                    <a:lstStyle/>
                    <a:p>
                      <a:pPr fontAlgn="t"/>
                      <a:r>
                        <a:rPr lang="en-US" sz="1600" b="1" dirty="0">
                          <a:solidFill>
                            <a:schemeClr val="bg1"/>
                          </a:solidFill>
                        </a:rPr>
                        <a:t>Facial muscles</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a:solidFill>
                            <a:schemeClr val="bg1"/>
                          </a:solidFill>
                        </a:rPr>
                        <a:t>12</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18417">
                <a:tc>
                  <a:txBody>
                    <a:bodyPr/>
                    <a:lstStyle/>
                    <a:p>
                      <a:pPr fontAlgn="t"/>
                      <a:r>
                        <a:rPr lang="en-US" sz="1600" b="1" dirty="0">
                          <a:solidFill>
                            <a:schemeClr val="bg1"/>
                          </a:solidFill>
                        </a:rPr>
                        <a:t>Hip flexion</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a:solidFill>
                            <a:schemeClr val="bg1"/>
                          </a:solidFill>
                        </a:rPr>
                        <a:t>64</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571661">
                <a:tc>
                  <a:txBody>
                    <a:bodyPr/>
                    <a:lstStyle/>
                    <a:p>
                      <a:pPr fontAlgn="t"/>
                      <a:r>
                        <a:rPr lang="en-US" sz="1600" b="1" dirty="0">
                          <a:solidFill>
                            <a:schemeClr val="bg1"/>
                          </a:solidFill>
                        </a:rPr>
                        <a:t>Thumb/finger deep flexors</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a:solidFill>
                            <a:schemeClr val="bg1"/>
                          </a:solidFill>
                        </a:rPr>
                        <a:t>55</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18417">
                <a:tc>
                  <a:txBody>
                    <a:bodyPr/>
                    <a:lstStyle/>
                    <a:p>
                      <a:pPr fontAlgn="t"/>
                      <a:r>
                        <a:rPr lang="en-US" sz="1600" b="1">
                          <a:solidFill>
                            <a:schemeClr val="bg1"/>
                          </a:solidFill>
                        </a:rPr>
                        <a:t>Ankle dorsiflexion</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a:solidFill>
                            <a:schemeClr val="bg1"/>
                          </a:solidFill>
                        </a:rPr>
                        <a:t>16</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18417">
                <a:tc>
                  <a:txBody>
                    <a:bodyPr/>
                    <a:lstStyle/>
                    <a:p>
                      <a:pPr fontAlgn="t"/>
                      <a:r>
                        <a:rPr lang="en-US" sz="1600" b="1">
                          <a:solidFill>
                            <a:schemeClr val="bg1"/>
                          </a:solidFill>
                        </a:rPr>
                        <a:t>Shoulder abductors</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20</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18417">
                <a:tc>
                  <a:txBody>
                    <a:bodyPr/>
                    <a:lstStyle/>
                    <a:p>
                      <a:pPr fontAlgn="t"/>
                      <a:r>
                        <a:rPr lang="en-US" sz="1600" b="1">
                          <a:solidFill>
                            <a:schemeClr val="bg1"/>
                          </a:solidFill>
                        </a:rPr>
                        <a:t>Elbow extension</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31</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571661">
                <a:tc>
                  <a:txBody>
                    <a:bodyPr/>
                    <a:lstStyle/>
                    <a:p>
                      <a:pPr fontAlgn="t"/>
                      <a:r>
                        <a:rPr lang="en-US" sz="1600" b="1" dirty="0">
                          <a:solidFill>
                            <a:schemeClr val="bg1"/>
                          </a:solidFill>
                        </a:rPr>
                        <a:t>Myotonia on examination</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555555"/>
                      </a:solidFill>
                      <a:prstDash val="solid"/>
                      <a:round/>
                      <a:headEnd type="none" w="med" len="med"/>
                      <a:tailEnd type="none" w="med" len="med"/>
                    </a:lnB>
                  </a:tcPr>
                </a:tc>
                <a:tc>
                  <a:txBody>
                    <a:bodyPr/>
                    <a:lstStyle/>
                    <a:p>
                      <a:pPr fontAlgn="t"/>
                      <a:r>
                        <a:rPr lang="en-US" sz="1600" b="1">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75</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318417">
                <a:tc>
                  <a:txBody>
                    <a:bodyPr/>
                    <a:lstStyle/>
                    <a:p>
                      <a:pPr fontAlgn="t"/>
                      <a:r>
                        <a:rPr lang="en-US" sz="1600" b="1">
                          <a:solidFill>
                            <a:schemeClr val="bg1"/>
                          </a:solidFill>
                        </a:rPr>
                        <a:t>Cataracts</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555555"/>
                      </a:solidFill>
                      <a:prstDash val="solid"/>
                      <a:round/>
                      <a:headEnd type="none" w="med" len="med"/>
                      <a:tailEnd type="none" w="med" len="med"/>
                    </a:lnT>
                    <a:lnB w="9525" cap="flat" cmpd="sng" algn="ctr">
                      <a:solidFill>
                        <a:srgbClr val="555555"/>
                      </a:solidFill>
                      <a:prstDash val="solid"/>
                      <a:round/>
                      <a:headEnd type="none" w="med" len="med"/>
                      <a:tailEnd type="none" w="med" len="med"/>
                    </a:lnB>
                  </a:tcPr>
                </a:tc>
                <a:tc>
                  <a:txBody>
                    <a:bodyPr/>
                    <a:lstStyle/>
                    <a:p>
                      <a:pPr fontAlgn="t"/>
                      <a:r>
                        <a:rPr lang="en-US" sz="1600" b="1">
                          <a:solidFill>
                            <a:schemeClr val="bg1"/>
                          </a:solidFill>
                        </a:rPr>
                        <a:t>++</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fontAlgn="t"/>
                      <a:r>
                        <a:rPr lang="en-US" sz="1600" b="1" dirty="0">
                          <a:solidFill>
                            <a:schemeClr val="bg1"/>
                          </a:solidFill>
                        </a:rPr>
                        <a:t>60</a:t>
                      </a:r>
                    </a:p>
                  </a:txBody>
                  <a:tcPr marL="44167" marR="44167" marT="22084" marB="2208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133121" name="Rectangle 1"/>
          <p:cNvSpPr>
            <a:spLocks noChangeArrowheads="1"/>
          </p:cNvSpPr>
          <p:nvPr/>
        </p:nvSpPr>
        <p:spPr bwMode="auto">
          <a:xfrm>
            <a:off x="0" y="-276999"/>
            <a:ext cx="6946132"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200" b="1">
                <a:solidFill>
                  <a:srgbClr val="000000"/>
                </a:solidFill>
                <a:latin typeface="Verdana" pitchFamily="34" charset="0"/>
                <a:cs typeface="Arial" pitchFamily="34" charset="0"/>
              </a:rPr>
              <a:t>Differences in clinical features between myotonic dystrophy type 1 and type 2</a:t>
            </a:r>
            <a:endParaRPr lang="en-US" sz="800">
              <a:latin typeface="Arial" pitchFamily="34" charset="0"/>
              <a:cs typeface="Arial" pitchFamily="34" charset="0"/>
            </a:endParaRPr>
          </a:p>
          <a:p>
            <a:pPr eaLnBrk="0" fontAlgn="base" hangingPunct="0">
              <a:spcBef>
                <a:spcPct val="0"/>
              </a:spcBef>
              <a:spcAft>
                <a:spcPct val="0"/>
              </a:spcAft>
            </a:pPr>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da.org/sites/default/files/pictures/MMD_f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92" y="399364"/>
            <a:ext cx="2518131" cy="27180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lassconnection.s3.amazonaws.com/695/flashcards/739695/jpg/28613272758101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7682" y="399364"/>
            <a:ext cx="2514600" cy="27180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hxbenefit.com/wp-content/uploads/2011/10/Myotonic-Dystroph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682" y="3213213"/>
            <a:ext cx="2514600" cy="29589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drugline.org/img/term/myotonic-dystrophy-10037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040" y="3213214"/>
            <a:ext cx="2499083" cy="295898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8c4625.medialib.glogster.com/media/013d400eee089ad1d2882d9e4685bba6e1785ca95784cfb636e0d3beefc5bd81/2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9841" y="399364"/>
            <a:ext cx="3637959" cy="577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9049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066802"/>
            <a:ext cx="7162800" cy="5324535"/>
          </a:xfrm>
          <a:prstGeom prst="rect">
            <a:avLst/>
          </a:prstGeom>
        </p:spPr>
        <p:txBody>
          <a:bodyPr wrap="square">
            <a:spAutoFit/>
          </a:bodyPr>
          <a:lstStyle/>
          <a:p>
            <a:r>
              <a:rPr lang="en-US" sz="2000" b="1" dirty="0"/>
              <a:t>DM1 results from an expansion of a CTG </a:t>
            </a:r>
            <a:r>
              <a:rPr lang="en-US" sz="2000" b="1" dirty="0" err="1"/>
              <a:t>trinucleotide</a:t>
            </a:r>
            <a:r>
              <a:rPr lang="en-US" sz="2000" b="1" dirty="0"/>
              <a:t> repeat in the 3'-untranslated region of the DMPK gene. DM2 is caused by an expanded CCTG </a:t>
            </a:r>
            <a:r>
              <a:rPr lang="en-US" sz="2000" b="1" dirty="0" err="1"/>
              <a:t>tetranucleotide</a:t>
            </a:r>
            <a:r>
              <a:rPr lang="en-US" sz="2000" b="1" dirty="0"/>
              <a:t> repeat expansion located in </a:t>
            </a:r>
            <a:r>
              <a:rPr lang="en-US" sz="2000" b="1" dirty="0" err="1"/>
              <a:t>intron</a:t>
            </a:r>
            <a:r>
              <a:rPr lang="en-US" sz="2000" b="1" dirty="0"/>
              <a:t> 1 of the ZNF9 gene. </a:t>
            </a:r>
          </a:p>
          <a:p>
            <a:endParaRPr lang="en-US" sz="2000" b="1" dirty="0"/>
          </a:p>
          <a:p>
            <a:r>
              <a:rPr lang="en-US" sz="2000" b="1" dirty="0"/>
              <a:t>The diagnosis of </a:t>
            </a:r>
            <a:r>
              <a:rPr lang="en-US" sz="2000" b="1" dirty="0" err="1"/>
              <a:t>myotonic</a:t>
            </a:r>
            <a:r>
              <a:rPr lang="en-US" sz="2000" b="1" dirty="0"/>
              <a:t> dystrophy can usually be made clinically in a patient with the characteristic presentation and a positive family history. Genetic testing for an expanded CTG repeat in the DMPK gene is the gold standard for confirming the diagnosis of DM1. Testing for the CCTG repeat in the ZNF9 gene is appropriate if DM1 testing is negative. </a:t>
            </a:r>
          </a:p>
          <a:p>
            <a:endParaRPr lang="en-US" sz="2000" b="1" dirty="0"/>
          </a:p>
          <a:p>
            <a:r>
              <a:rPr lang="en-US" sz="2000" b="1" dirty="0"/>
              <a:t>Electromyography will usually demonstrate the presence of </a:t>
            </a:r>
            <a:r>
              <a:rPr lang="en-US" sz="2000" b="1" dirty="0" err="1"/>
              <a:t>myotonia</a:t>
            </a:r>
            <a:r>
              <a:rPr lang="en-US" sz="2000" b="1" dirty="0"/>
              <a:t> if this has not been found clinically or if uncertainty persists regarding its presence or absence on examination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143000" y="267494"/>
            <a:ext cx="7543800" cy="1399032"/>
          </a:xfrm>
        </p:spPr>
        <p:txBody>
          <a:bodyPr>
            <a:normAutofit/>
          </a:bodyPr>
          <a:lstStyle/>
          <a:p>
            <a:r>
              <a:rPr lang="en-US" sz="3200" b="1" u="sng" dirty="0" err="1"/>
              <a:t>Fascioscapulohumeral</a:t>
            </a:r>
            <a:r>
              <a:rPr lang="en-US" sz="3200" b="1" u="sng" dirty="0"/>
              <a:t> muscular dystrophy</a:t>
            </a:r>
            <a:endParaRPr lang="th-TH" sz="3200" b="1" u="sng" dirty="0"/>
          </a:p>
        </p:txBody>
      </p:sp>
      <p:sp>
        <p:nvSpPr>
          <p:cNvPr id="48132" name="Rectangle 4"/>
          <p:cNvSpPr>
            <a:spLocks noGrp="1" noChangeArrowheads="1"/>
          </p:cNvSpPr>
          <p:nvPr>
            <p:ph sz="half" idx="13"/>
          </p:nvPr>
        </p:nvSpPr>
        <p:spPr>
          <a:xfrm>
            <a:off x="4876801" y="1905002"/>
            <a:ext cx="4078288" cy="4227513"/>
          </a:xfrm>
        </p:spPr>
        <p:txBody>
          <a:bodyPr/>
          <a:lstStyle/>
          <a:p>
            <a:r>
              <a:rPr lang="en-US" dirty="0"/>
              <a:t>Clinical manifestation</a:t>
            </a:r>
          </a:p>
          <a:p>
            <a:pPr lvl="1"/>
            <a:r>
              <a:rPr lang="en-US" dirty="0"/>
              <a:t>Age of onset: late childhood/ early adult</a:t>
            </a:r>
          </a:p>
          <a:p>
            <a:pPr lvl="1"/>
            <a:r>
              <a:rPr lang="en-US" dirty="0"/>
              <a:t>No cardiac, CNS involvement</a:t>
            </a:r>
            <a:endParaRPr lang="th-TH" dirty="0"/>
          </a:p>
        </p:txBody>
      </p:sp>
      <p:sp>
        <p:nvSpPr>
          <p:cNvPr id="48131" name="Rectangle 3"/>
          <p:cNvSpPr>
            <a:spLocks noGrp="1" noChangeArrowheads="1"/>
          </p:cNvSpPr>
          <p:nvPr>
            <p:ph sz="quarter" idx="4"/>
          </p:nvPr>
        </p:nvSpPr>
        <p:spPr>
          <a:xfrm>
            <a:off x="914402" y="1905002"/>
            <a:ext cx="4087813" cy="4227513"/>
          </a:xfrm>
        </p:spPr>
        <p:txBody>
          <a:bodyPr/>
          <a:lstStyle/>
          <a:p>
            <a:r>
              <a:rPr lang="en-US" dirty="0" err="1"/>
              <a:t>Etilogy</a:t>
            </a:r>
            <a:endParaRPr lang="en-US" dirty="0"/>
          </a:p>
          <a:p>
            <a:pPr lvl="1"/>
            <a:r>
              <a:rPr lang="en-US" dirty="0" err="1"/>
              <a:t>Autosomal</a:t>
            </a:r>
            <a:r>
              <a:rPr lang="en-US" dirty="0"/>
              <a:t> dominant</a:t>
            </a:r>
          </a:p>
          <a:p>
            <a:pPr lvl="1"/>
            <a:r>
              <a:rPr lang="en-US" dirty="0"/>
              <a:t>Gene defect (</a:t>
            </a:r>
            <a:r>
              <a:rPr lang="en-US" i="1" dirty="0"/>
              <a:t>FRG1</a:t>
            </a:r>
            <a:r>
              <a:rPr lang="en-US" dirty="0"/>
              <a:t>)</a:t>
            </a:r>
          </a:p>
          <a:p>
            <a:pPr lvl="1"/>
            <a:r>
              <a:rPr lang="en-US" dirty="0"/>
              <a:t>Chromosome 4q35</a:t>
            </a:r>
          </a:p>
          <a:p>
            <a:r>
              <a:rPr lang="en-US" dirty="0"/>
              <a:t>Epidemiology</a:t>
            </a:r>
          </a:p>
          <a:p>
            <a:pPr lvl="1"/>
            <a:r>
              <a:rPr lang="en-US" dirty="0"/>
              <a:t>Female &gt; male</a:t>
            </a:r>
          </a:p>
          <a:p>
            <a:pPr>
              <a:buFont typeface="Wingdings" pitchFamily="2" charset="2"/>
              <a:buNone/>
            </a:pPr>
            <a:endParaRPr lang="th-TH"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_12_05d_l"/>
          <p:cNvPicPr>
            <a:picLocks noChangeAspect="1" noChangeArrowheads="1"/>
          </p:cNvPicPr>
          <p:nvPr/>
        </p:nvPicPr>
        <p:blipFill>
          <a:blip r:embed="rId3" cstate="print"/>
          <a:srcRect/>
          <a:stretch>
            <a:fillRect/>
          </a:stretch>
        </p:blipFill>
        <p:spPr bwMode="auto">
          <a:xfrm>
            <a:off x="152400" y="2133600"/>
            <a:ext cx="4535057" cy="3276600"/>
          </a:xfrm>
          <a:prstGeom prst="rect">
            <a:avLst/>
          </a:prstGeom>
          <a:noFill/>
          <a:ln w="9525">
            <a:noFill/>
            <a:miter lim="800000"/>
            <a:headEnd/>
            <a:tailEnd/>
          </a:ln>
        </p:spPr>
      </p:pic>
      <p:sp>
        <p:nvSpPr>
          <p:cNvPr id="10244" name="Rectangle 4"/>
          <p:cNvSpPr>
            <a:spLocks noGrp="1" noChangeArrowheads="1"/>
          </p:cNvSpPr>
          <p:nvPr>
            <p:ph type="title"/>
          </p:nvPr>
        </p:nvSpPr>
        <p:spPr>
          <a:xfrm>
            <a:off x="457200" y="274638"/>
            <a:ext cx="8229600" cy="1706562"/>
          </a:xfrm>
        </p:spPr>
        <p:txBody>
          <a:bodyPr>
            <a:normAutofit/>
          </a:bodyPr>
          <a:lstStyle/>
          <a:p>
            <a:pPr eaLnBrk="1" hangingPunct="1"/>
            <a:r>
              <a:rPr lang="en-US" sz="4000" b="1" u="sng" dirty="0"/>
              <a:t>The </a:t>
            </a:r>
            <a:r>
              <a:rPr lang="en-US" sz="4000" b="1" u="sng" dirty="0" err="1"/>
              <a:t>sarcomere</a:t>
            </a:r>
            <a:endParaRPr lang="en-US" sz="4000" b="1" u="sng" dirty="0"/>
          </a:p>
        </p:txBody>
      </p:sp>
      <p:pic>
        <p:nvPicPr>
          <p:cNvPr id="14338" name="Picture 2" descr="http://classconnection.s3.amazonaws.com/535/flashcards/3547535/png/sarcomere-1410A199CE34EFF6241.png"/>
          <p:cNvPicPr>
            <a:picLocks noChangeAspect="1" noChangeArrowheads="1"/>
          </p:cNvPicPr>
          <p:nvPr/>
        </p:nvPicPr>
        <p:blipFill>
          <a:blip r:embed="rId4" cstate="print"/>
          <a:srcRect/>
          <a:stretch>
            <a:fillRect/>
          </a:stretch>
        </p:blipFill>
        <p:spPr bwMode="auto">
          <a:xfrm>
            <a:off x="4724400" y="2090896"/>
            <a:ext cx="4267200" cy="3319304"/>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n-US" b="1" u="sng" dirty="0"/>
              <a:t>FSMD: Clinical manifestation</a:t>
            </a:r>
            <a:endParaRPr lang="th-TH" b="1" u="sng" dirty="0"/>
          </a:p>
        </p:txBody>
      </p:sp>
      <p:pic>
        <p:nvPicPr>
          <p:cNvPr id="49161" name="Picture 9" descr="FSMD"/>
          <p:cNvPicPr>
            <a:picLocks noGrp="1" noChangeAspect="1" noChangeArrowheads="1"/>
          </p:cNvPicPr>
          <p:nvPr>
            <p:ph type="clipArt" sz="half" idx="1"/>
          </p:nvPr>
        </p:nvPicPr>
        <p:blipFill>
          <a:blip r:embed="rId2" cstate="print"/>
          <a:srcRect b="10100"/>
          <a:stretch>
            <a:fillRect/>
          </a:stretch>
        </p:blipFill>
        <p:spPr>
          <a:xfrm>
            <a:off x="1349377" y="2147890"/>
            <a:ext cx="3821113" cy="3679825"/>
          </a:xfrm>
          <a:noFill/>
          <a:ln/>
        </p:spPr>
      </p:pic>
      <p:sp>
        <p:nvSpPr>
          <p:cNvPr id="49156" name="Rectangle 4"/>
          <p:cNvSpPr>
            <a:spLocks noGrp="1" noChangeArrowheads="1"/>
          </p:cNvSpPr>
          <p:nvPr>
            <p:ph type="body" sz="half" idx="2"/>
          </p:nvPr>
        </p:nvSpPr>
        <p:spPr>
          <a:xfrm>
            <a:off x="5135565" y="2017713"/>
            <a:ext cx="3819525" cy="4114800"/>
          </a:xfrm>
        </p:spPr>
        <p:txBody>
          <a:bodyPr>
            <a:normAutofit fontScale="92500" lnSpcReduction="10000"/>
          </a:bodyPr>
          <a:lstStyle/>
          <a:p>
            <a:r>
              <a:rPr lang="en-US" sz="2800"/>
              <a:t>Muscle weakness</a:t>
            </a:r>
          </a:p>
          <a:p>
            <a:pPr lvl="1"/>
            <a:r>
              <a:rPr lang="en-US" sz="2400"/>
              <a:t>face, shoulder, upper arm</a:t>
            </a:r>
          </a:p>
          <a:p>
            <a:pPr lvl="1"/>
            <a:endParaRPr lang="en-US" sz="2400"/>
          </a:p>
          <a:p>
            <a:r>
              <a:rPr lang="en-US" sz="2800"/>
              <a:t>Sparing</a:t>
            </a:r>
          </a:p>
          <a:p>
            <a:pPr lvl="1"/>
            <a:r>
              <a:rPr lang="en-US" sz="2400"/>
              <a:t>Deltoid</a:t>
            </a:r>
          </a:p>
          <a:p>
            <a:pPr lvl="1"/>
            <a:r>
              <a:rPr lang="en-US" sz="2400"/>
              <a:t>Distal pectoralis major</a:t>
            </a:r>
          </a:p>
          <a:p>
            <a:pPr lvl="1"/>
            <a:r>
              <a:rPr lang="en-US" sz="2400"/>
              <a:t>Erector spinae</a:t>
            </a:r>
          </a:p>
          <a:p>
            <a:pPr lvl="1"/>
            <a:endParaRPr lang="th-TH" sz="240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b="1" u="sng" dirty="0"/>
              <a:t>FSMD: Clinical manifestation</a:t>
            </a:r>
            <a:endParaRPr lang="th-TH" b="1" u="sng" dirty="0"/>
          </a:p>
        </p:txBody>
      </p:sp>
      <p:pic>
        <p:nvPicPr>
          <p:cNvPr id="50182" name="Picture 6" descr="fa-fshd_back"/>
          <p:cNvPicPr>
            <a:picLocks noGrp="1" noChangeAspect="1" noChangeArrowheads="1"/>
          </p:cNvPicPr>
          <p:nvPr>
            <p:ph type="clipArt" sz="half" idx="1"/>
          </p:nvPr>
        </p:nvPicPr>
        <p:blipFill>
          <a:blip r:embed="rId2" cstate="print"/>
          <a:srcRect/>
          <a:stretch>
            <a:fillRect/>
          </a:stretch>
        </p:blipFill>
        <p:spPr>
          <a:xfrm>
            <a:off x="838200" y="2057400"/>
            <a:ext cx="2575778" cy="3124200"/>
          </a:xfrm>
          <a:noFill/>
          <a:ln/>
        </p:spPr>
      </p:pic>
      <p:sp>
        <p:nvSpPr>
          <p:cNvPr id="50180" name="Rectangle 4"/>
          <p:cNvSpPr>
            <a:spLocks noGrp="1" noChangeArrowheads="1"/>
          </p:cNvSpPr>
          <p:nvPr>
            <p:ph type="body" sz="half" idx="2"/>
          </p:nvPr>
        </p:nvSpPr>
        <p:spPr>
          <a:xfrm>
            <a:off x="5334000" y="2017715"/>
            <a:ext cx="3429000" cy="3087687"/>
          </a:xfrm>
        </p:spPr>
        <p:txBody>
          <a:bodyPr>
            <a:normAutofit fontScale="85000" lnSpcReduction="10000"/>
          </a:bodyPr>
          <a:lstStyle/>
          <a:p>
            <a:r>
              <a:rPr lang="en-US" sz="2800" dirty="0"/>
              <a:t>Winging scapula</a:t>
            </a:r>
          </a:p>
          <a:p>
            <a:r>
              <a:rPr lang="en-US" sz="2800" dirty="0"/>
              <a:t>Markedly decreased shoulder flexion &amp; abduction</a:t>
            </a:r>
          </a:p>
          <a:p>
            <a:r>
              <a:rPr lang="en-US" sz="2800" dirty="0"/>
              <a:t>Horizontal clavicles</a:t>
            </a:r>
          </a:p>
          <a:p>
            <a:r>
              <a:rPr lang="en-US" sz="2800" dirty="0"/>
              <a:t>Rare scoliosis</a:t>
            </a:r>
            <a:endParaRPr lang="th-TH" sz="2800" dirty="0"/>
          </a:p>
        </p:txBody>
      </p:sp>
      <p:pic>
        <p:nvPicPr>
          <p:cNvPr id="50184" name="Picture 8" descr="fa-fshd_lordosis"/>
          <p:cNvPicPr>
            <a:picLocks noChangeAspect="1" noChangeArrowheads="1"/>
          </p:cNvPicPr>
          <p:nvPr/>
        </p:nvPicPr>
        <p:blipFill>
          <a:blip r:embed="rId3" cstate="print"/>
          <a:srcRect/>
          <a:stretch>
            <a:fillRect/>
          </a:stretch>
        </p:blipFill>
        <p:spPr bwMode="auto">
          <a:xfrm>
            <a:off x="3581402" y="2057400"/>
            <a:ext cx="1325563" cy="2274888"/>
          </a:xfrm>
          <a:prstGeom prst="rect">
            <a:avLst/>
          </a:prstGeom>
          <a:noFill/>
        </p:spPr>
      </p:pic>
      <p:pic>
        <p:nvPicPr>
          <p:cNvPr id="53250" name="Picture 2" descr="http://216.164.47.13/images/homeHero2.jpg"/>
          <p:cNvPicPr>
            <a:picLocks noChangeAspect="1" noChangeArrowheads="1"/>
          </p:cNvPicPr>
          <p:nvPr/>
        </p:nvPicPr>
        <p:blipFill>
          <a:blip r:embed="rId4" cstate="print"/>
          <a:srcRect/>
          <a:stretch>
            <a:fillRect/>
          </a:stretch>
        </p:blipFill>
        <p:spPr bwMode="auto">
          <a:xfrm>
            <a:off x="3886200" y="4933951"/>
            <a:ext cx="3543300" cy="1924051"/>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57202"/>
            <a:ext cx="4724400" cy="5555367"/>
          </a:xfrm>
          <a:prstGeom prst="rect">
            <a:avLst/>
          </a:prstGeom>
        </p:spPr>
        <p:txBody>
          <a:bodyPr wrap="square">
            <a:spAutoFit/>
          </a:bodyPr>
          <a:lstStyle/>
          <a:p>
            <a:r>
              <a:rPr lang="en-US" sz="2800" b="1" u="sng" dirty="0">
                <a:solidFill>
                  <a:schemeClr val="accent1"/>
                </a:solidFill>
              </a:rPr>
              <a:t>Congenital muscular dystrophy (CMD) </a:t>
            </a:r>
          </a:p>
          <a:p>
            <a:endParaRPr lang="en-US" sz="1100" b="1" u="sng" dirty="0">
              <a:solidFill>
                <a:schemeClr val="accent1"/>
              </a:solidFill>
            </a:endParaRPr>
          </a:p>
          <a:p>
            <a:r>
              <a:rPr lang="en-US" dirty="0"/>
              <a:t>refers to a group of muscular dystrophies that become apparent at or near birth. Many types are slowly progressive; some shorten life span.</a:t>
            </a:r>
          </a:p>
          <a:p>
            <a:r>
              <a:rPr lang="en-US" dirty="0"/>
              <a:t>At least 30 different types of CMD are now recognized. At first glance, the various types of CMD seem to have little in common other than their early onset. But on the molecular level, the types can be grouped because it affect proteins in the extracellular matrix, such as </a:t>
            </a:r>
            <a:r>
              <a:rPr lang="en-US" dirty="0" err="1"/>
              <a:t>laminin</a:t>
            </a:r>
            <a:r>
              <a:rPr lang="en-US" dirty="0"/>
              <a:t> 211, integrin, collagen 6 or alpha-</a:t>
            </a:r>
            <a:r>
              <a:rPr lang="en-US" dirty="0" err="1"/>
              <a:t>dystroglycan</a:t>
            </a:r>
            <a:r>
              <a:rPr lang="en-US" dirty="0"/>
              <a:t>.</a:t>
            </a:r>
          </a:p>
          <a:p>
            <a:r>
              <a:rPr lang="en-US" dirty="0"/>
              <a:t>The proteins known as </a:t>
            </a:r>
            <a:r>
              <a:rPr lang="en-US" dirty="0" err="1"/>
              <a:t>fukutin</a:t>
            </a:r>
            <a:r>
              <a:rPr lang="en-US" dirty="0"/>
              <a:t>, </a:t>
            </a:r>
            <a:r>
              <a:rPr lang="en-US" dirty="0" err="1"/>
              <a:t>fukutin</a:t>
            </a:r>
            <a:r>
              <a:rPr lang="en-US" dirty="0"/>
              <a:t>-related protein, POMT1, POMT2, POMGnT1, LARGE and others all participate in glycosylation) of alpha-</a:t>
            </a:r>
            <a:r>
              <a:rPr lang="en-US" dirty="0" err="1"/>
              <a:t>dystroglycan</a:t>
            </a:r>
            <a:r>
              <a:rPr lang="en-US" dirty="0"/>
              <a:t>. </a:t>
            </a:r>
          </a:p>
        </p:txBody>
      </p:sp>
      <p:pic>
        <p:nvPicPr>
          <p:cNvPr id="1026" name="Picture 2" descr="http://mda.org/sites/default/files/pictures/CMD_proteins_illustr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1" y="1524000"/>
            <a:ext cx="3733801"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776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a:bodyPr>
          <a:lstStyle/>
          <a:p>
            <a:r>
              <a:rPr lang="en-US"/>
              <a:t>CMD: Clinical manifestation</a:t>
            </a:r>
            <a:endParaRPr lang="th-TH"/>
          </a:p>
        </p:txBody>
      </p:sp>
      <p:pic>
        <p:nvPicPr>
          <p:cNvPr id="65542" name="Picture 6" descr="fa-rare_CMDbody"/>
          <p:cNvPicPr>
            <a:picLocks noGrp="1" noChangeAspect="1" noChangeArrowheads="1"/>
          </p:cNvPicPr>
          <p:nvPr>
            <p:ph type="clipArt" sz="half" idx="1"/>
          </p:nvPr>
        </p:nvPicPr>
        <p:blipFill>
          <a:blip r:embed="rId2" cstate="print"/>
          <a:stretch>
            <a:fillRect/>
          </a:stretch>
        </p:blipFill>
        <p:spPr>
          <a:xfrm>
            <a:off x="1296988" y="2628900"/>
            <a:ext cx="1266825" cy="2819400"/>
          </a:xfrm>
          <a:noFill/>
          <a:ln/>
        </p:spPr>
      </p:pic>
      <p:sp>
        <p:nvSpPr>
          <p:cNvPr id="65539" name="Rectangle 3"/>
          <p:cNvSpPr>
            <a:spLocks noGrp="1" noChangeArrowheads="1"/>
          </p:cNvSpPr>
          <p:nvPr>
            <p:ph type="body" sz="half" idx="2"/>
          </p:nvPr>
        </p:nvSpPr>
        <p:spPr>
          <a:xfrm>
            <a:off x="5148263" y="2060575"/>
            <a:ext cx="3486150" cy="4114800"/>
          </a:xfrm>
        </p:spPr>
        <p:txBody>
          <a:bodyPr/>
          <a:lstStyle/>
          <a:p>
            <a:r>
              <a:rPr lang="en-US"/>
              <a:t>Stiffness of joint</a:t>
            </a:r>
          </a:p>
          <a:p>
            <a:r>
              <a:rPr lang="en-US"/>
              <a:t>Congenital hip dislocation, subluxation</a:t>
            </a:r>
          </a:p>
          <a:p>
            <a:r>
              <a:rPr lang="en-US"/>
              <a:t>Achillis tendon contracture, talipes equinovarus</a:t>
            </a:r>
          </a:p>
          <a:p>
            <a:r>
              <a:rPr lang="en-US"/>
              <a:t>Scoliosis</a:t>
            </a:r>
            <a:endParaRPr lang="th-TH"/>
          </a:p>
        </p:txBody>
      </p:sp>
      <p:pic>
        <p:nvPicPr>
          <p:cNvPr id="65543" name="Picture 7" descr="fa-rare_contractureCMD"/>
          <p:cNvPicPr>
            <a:picLocks noChangeAspect="1" noChangeArrowheads="1"/>
          </p:cNvPicPr>
          <p:nvPr/>
        </p:nvPicPr>
        <p:blipFill>
          <a:blip r:embed="rId3" cstate="print"/>
          <a:srcRect/>
          <a:stretch>
            <a:fillRect/>
          </a:stretch>
        </p:blipFill>
        <p:spPr bwMode="auto">
          <a:xfrm>
            <a:off x="3124200" y="3810000"/>
            <a:ext cx="1974850" cy="2438400"/>
          </a:xfrm>
          <a:prstGeom prst="rect">
            <a:avLst/>
          </a:prstGeom>
          <a:noFill/>
        </p:spPr>
      </p:pic>
      <p:pic>
        <p:nvPicPr>
          <p:cNvPr id="65545" name="Picture 9" descr="congenital muscular dystrophy"/>
          <p:cNvPicPr>
            <a:picLocks noChangeAspect="1" noChangeArrowheads="1"/>
          </p:cNvPicPr>
          <p:nvPr/>
        </p:nvPicPr>
        <p:blipFill>
          <a:blip r:embed="rId4" cstate="print"/>
          <a:srcRect/>
          <a:stretch>
            <a:fillRect/>
          </a:stretch>
        </p:blipFill>
        <p:spPr bwMode="auto">
          <a:xfrm>
            <a:off x="3200400" y="2362202"/>
            <a:ext cx="1828800" cy="127952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81000" y="304800"/>
            <a:ext cx="8305800" cy="63008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uscles affected in distal muscular dystro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609600"/>
            <a:ext cx="238125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98" y="381001"/>
            <a:ext cx="6084903" cy="5847755"/>
          </a:xfrm>
          <a:prstGeom prst="rect">
            <a:avLst/>
          </a:prstGeom>
        </p:spPr>
        <p:txBody>
          <a:bodyPr wrap="square">
            <a:spAutoFit/>
          </a:bodyPr>
          <a:lstStyle/>
          <a:p>
            <a:r>
              <a:rPr lang="en-US" sz="2800" b="1" u="sng" dirty="0"/>
              <a:t>Distal muscular dystrophy</a:t>
            </a:r>
          </a:p>
          <a:p>
            <a:endParaRPr lang="en-US" sz="1000" dirty="0"/>
          </a:p>
          <a:p>
            <a:r>
              <a:rPr lang="en-US" sz="1600" b="1" dirty="0"/>
              <a:t>First described in 1902, DD is a class of muscular dystrophies that primarily affect distal muscles, which are those of the lower arms, hands, lower legs and feet.</a:t>
            </a:r>
          </a:p>
          <a:p>
            <a:r>
              <a:rPr lang="en-US" sz="1600" b="1" dirty="0"/>
              <a:t>? mutation in any of at least eight genes and not all are known yet. </a:t>
            </a:r>
          </a:p>
          <a:p>
            <a:r>
              <a:rPr lang="en-US" sz="1600" b="1" dirty="0"/>
              <a:t>? slow progress therefore the patient may not know that they have it until they are in their late 40’s or 50’s. </a:t>
            </a:r>
          </a:p>
          <a:p>
            <a:r>
              <a:rPr lang="en-US" sz="1600" b="1" dirty="0"/>
              <a:t>There are eight known types of distal muscular dystrophy. 	</a:t>
            </a:r>
            <a:r>
              <a:rPr lang="en-US" sz="1600" b="1" dirty="0" err="1"/>
              <a:t>Welander’s</a:t>
            </a:r>
            <a:r>
              <a:rPr lang="en-US" sz="1600" b="1" dirty="0"/>
              <a:t> distal myopathy, </a:t>
            </a:r>
          </a:p>
          <a:p>
            <a:r>
              <a:rPr lang="en-US" sz="1600" b="1" dirty="0"/>
              <a:t>	Finnish (</a:t>
            </a:r>
            <a:r>
              <a:rPr lang="en-US" sz="1600" b="1" dirty="0" err="1"/>
              <a:t>tibial</a:t>
            </a:r>
            <a:r>
              <a:rPr lang="en-US" sz="1600" b="1" dirty="0"/>
              <a:t>) distal myopathy, </a:t>
            </a:r>
          </a:p>
          <a:p>
            <a:r>
              <a:rPr lang="en-US" sz="1600" b="1" dirty="0"/>
              <a:t>	Miyoshi distal myopathy, </a:t>
            </a:r>
          </a:p>
          <a:p>
            <a:r>
              <a:rPr lang="en-US" sz="1600" b="1" dirty="0"/>
              <a:t>	</a:t>
            </a:r>
            <a:r>
              <a:rPr lang="en-US" sz="1600" b="1" dirty="0" err="1"/>
              <a:t>Nonaka</a:t>
            </a:r>
            <a:r>
              <a:rPr lang="en-US" sz="1600" b="1" dirty="0"/>
              <a:t> distal myopathy, </a:t>
            </a:r>
          </a:p>
          <a:p>
            <a:r>
              <a:rPr lang="en-US" sz="1600" b="1" dirty="0"/>
              <a:t>	</a:t>
            </a:r>
            <a:r>
              <a:rPr lang="en-US" sz="1600" b="1" dirty="0" err="1"/>
              <a:t>Gowers</a:t>
            </a:r>
            <a:r>
              <a:rPr lang="en-US" sz="1600" b="1" dirty="0"/>
              <a:t>-Laing distal myopathy, </a:t>
            </a:r>
          </a:p>
          <a:p>
            <a:r>
              <a:rPr lang="en-US" sz="1600" b="1" dirty="0"/>
              <a:t>	Hereditary inclusion-body myositis type 1, </a:t>
            </a:r>
          </a:p>
          <a:p>
            <a:r>
              <a:rPr lang="en-US" sz="1600" b="1" dirty="0"/>
              <a:t>	Distal myopathy with vocal cord and 			pharyngeal weakness, </a:t>
            </a:r>
          </a:p>
          <a:p>
            <a:r>
              <a:rPr lang="en-US" sz="1600" b="1" dirty="0"/>
              <a:t>	ZASP-related myopathy. </a:t>
            </a:r>
          </a:p>
          <a:p>
            <a:endParaRPr lang="en-US" sz="1600" b="1" dirty="0"/>
          </a:p>
          <a:p>
            <a:r>
              <a:rPr lang="en-US" sz="1600" b="1" dirty="0"/>
              <a:t>All of these affect different regions of the extremities and can show up as early as 5 years of age to as late as 50 years old</a:t>
            </a:r>
          </a:p>
        </p:txBody>
      </p:sp>
    </p:spTree>
    <p:extLst>
      <p:ext uri="{BB962C8B-B14F-4D97-AF65-F5344CB8AC3E}">
        <p14:creationId xmlns:p14="http://schemas.microsoft.com/office/powerpoint/2010/main" val="27356604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304802"/>
          <a:ext cx="8763000" cy="6204699"/>
        </p:xfrm>
        <a:graphic>
          <a:graphicData uri="http://schemas.openxmlformats.org/drawingml/2006/table">
            <a:tbl>
              <a:tblPr firstRow="1" bandRow="1">
                <a:tableStyleId>{5C22544A-7EE6-4342-B048-85BDC9FD1C3A}</a:tableStyleId>
              </a:tblPr>
              <a:tblGrid>
                <a:gridCol w="8763000"/>
              </a:tblGrid>
              <a:tr h="466442">
                <a:tc>
                  <a:txBody>
                    <a:bodyPr/>
                    <a:lstStyle/>
                    <a:p>
                      <a:r>
                        <a:rPr lang="en-US" sz="3600" u="sng" dirty="0" smtClean="0"/>
                        <a:t>Ocular muscular dystrophy</a:t>
                      </a:r>
                      <a:endParaRPr lang="en-US" sz="3600" u="sng" dirty="0"/>
                    </a:p>
                  </a:txBody>
                  <a:tcPr/>
                </a:tc>
              </a:tr>
              <a:tr h="502921">
                <a:tc>
                  <a:txBody>
                    <a:bodyPr/>
                    <a:lstStyle/>
                    <a:p>
                      <a:r>
                        <a:rPr kumimoji="0" lang="en-US" sz="1600" b="1" kern="1200" baseline="0" dirty="0" smtClean="0">
                          <a:solidFill>
                            <a:schemeClr val="dk1"/>
                          </a:solidFill>
                          <a:latin typeface="+mn-lt"/>
                          <a:ea typeface="+mn-ea"/>
                          <a:cs typeface="+mn-cs"/>
                        </a:rPr>
                        <a:t>OPMD is an </a:t>
                      </a:r>
                      <a:r>
                        <a:rPr kumimoji="0" lang="en-US" sz="1600" b="1" kern="1200" baseline="0" dirty="0" err="1" smtClean="0">
                          <a:solidFill>
                            <a:schemeClr val="dk1"/>
                          </a:solidFill>
                          <a:latin typeface="+mn-lt"/>
                          <a:ea typeface="+mn-ea"/>
                          <a:cs typeface="+mn-cs"/>
                        </a:rPr>
                        <a:t>autosomal</a:t>
                      </a:r>
                      <a:r>
                        <a:rPr kumimoji="0" lang="en-US" sz="1600" b="1" kern="1200" baseline="0" dirty="0" smtClean="0">
                          <a:solidFill>
                            <a:schemeClr val="dk1"/>
                          </a:solidFill>
                          <a:latin typeface="+mn-lt"/>
                          <a:ea typeface="+mn-ea"/>
                          <a:cs typeface="+mn-cs"/>
                        </a:rPr>
                        <a:t> dominant myopathy with complete </a:t>
                      </a:r>
                      <a:r>
                        <a:rPr kumimoji="0" lang="en-US" sz="1600" b="1" kern="1200" baseline="0" dirty="0" err="1" smtClean="0">
                          <a:solidFill>
                            <a:schemeClr val="dk1"/>
                          </a:solidFill>
                          <a:latin typeface="+mn-lt"/>
                          <a:ea typeface="+mn-ea"/>
                          <a:cs typeface="+mn-cs"/>
                        </a:rPr>
                        <a:t>penetrance</a:t>
                      </a:r>
                      <a:r>
                        <a:rPr kumimoji="0" lang="en-US" sz="1600" b="1" kern="1200" baseline="0" dirty="0" smtClean="0">
                          <a:solidFill>
                            <a:schemeClr val="dk1"/>
                          </a:solidFill>
                          <a:latin typeface="+mn-lt"/>
                          <a:ea typeface="+mn-ea"/>
                          <a:cs typeface="+mn-cs"/>
                        </a:rPr>
                        <a:t>.</a:t>
                      </a:r>
                      <a:endParaRPr lang="en-US" sz="1600" b="1" dirty="0"/>
                    </a:p>
                  </a:txBody>
                  <a:tcPr/>
                </a:tc>
              </a:tr>
              <a:tr h="473992">
                <a:tc>
                  <a:txBody>
                    <a:bodyPr/>
                    <a:lstStyle/>
                    <a:p>
                      <a:r>
                        <a:rPr kumimoji="0" lang="en-US" sz="1600" b="1" kern="1200" baseline="0" dirty="0" smtClean="0">
                          <a:solidFill>
                            <a:schemeClr val="dk1"/>
                          </a:solidFill>
                          <a:latin typeface="+mn-lt"/>
                          <a:ea typeface="+mn-ea"/>
                          <a:cs typeface="+mn-cs"/>
                        </a:rPr>
                        <a:t>Onset middle age with </a:t>
                      </a:r>
                      <a:r>
                        <a:rPr kumimoji="0" lang="en-US" sz="1600" b="1" kern="1200" baseline="0" dirty="0" err="1" smtClean="0">
                          <a:solidFill>
                            <a:schemeClr val="dk1"/>
                          </a:solidFill>
                          <a:latin typeface="+mn-lt"/>
                          <a:ea typeface="+mn-ea"/>
                          <a:cs typeface="+mn-cs"/>
                        </a:rPr>
                        <a:t>ptosis</a:t>
                      </a:r>
                      <a:endParaRPr lang="en-US" sz="1600" b="1" dirty="0"/>
                    </a:p>
                  </a:txBody>
                  <a:tcPr/>
                </a:tc>
              </a:tr>
              <a:tr h="973808">
                <a:tc>
                  <a:txBody>
                    <a:bodyPr/>
                    <a:lstStyle/>
                    <a:p>
                      <a:r>
                        <a:rPr kumimoji="0" lang="en-US" sz="1600" b="1" kern="1200" baseline="0" dirty="0" smtClean="0">
                          <a:solidFill>
                            <a:schemeClr val="dk1"/>
                          </a:solidFill>
                          <a:latin typeface="+mn-lt"/>
                          <a:ea typeface="+mn-ea"/>
                          <a:cs typeface="+mn-cs"/>
                        </a:rPr>
                        <a:t>Ocular and pharyngeal muscle involvement.</a:t>
                      </a:r>
                    </a:p>
                    <a:p>
                      <a:r>
                        <a:rPr kumimoji="0" lang="en-US" sz="1600" b="1" kern="1200" baseline="0" dirty="0" smtClean="0">
                          <a:solidFill>
                            <a:schemeClr val="dk1"/>
                          </a:solidFill>
                          <a:latin typeface="+mn-lt"/>
                          <a:ea typeface="+mn-ea"/>
                          <a:cs typeface="+mn-cs"/>
                        </a:rPr>
                        <a:t>Clinical features — OPMD typically presents with </a:t>
                      </a:r>
                      <a:r>
                        <a:rPr kumimoji="0" lang="en-US" sz="1600" b="1" kern="1200" baseline="0" dirty="0" err="1" smtClean="0">
                          <a:solidFill>
                            <a:schemeClr val="dk1"/>
                          </a:solidFill>
                          <a:latin typeface="+mn-lt"/>
                          <a:ea typeface="+mn-ea"/>
                          <a:cs typeface="+mn-cs"/>
                        </a:rPr>
                        <a:t>ptosis</a:t>
                      </a:r>
                      <a:r>
                        <a:rPr kumimoji="0" lang="en-US" sz="1600" b="1" kern="1200" baseline="0" dirty="0" smtClean="0">
                          <a:solidFill>
                            <a:schemeClr val="dk1"/>
                          </a:solidFill>
                          <a:latin typeface="+mn-lt"/>
                          <a:ea typeface="+mn-ea"/>
                          <a:cs typeface="+mn-cs"/>
                        </a:rPr>
                        <a:t>, </a:t>
                      </a:r>
                      <a:r>
                        <a:rPr kumimoji="0" lang="en-US" sz="1600" b="1" kern="1200" baseline="0" dirty="0" err="1" smtClean="0">
                          <a:solidFill>
                            <a:schemeClr val="dk1"/>
                          </a:solidFill>
                          <a:latin typeface="+mn-lt"/>
                          <a:ea typeface="+mn-ea"/>
                          <a:cs typeface="+mn-cs"/>
                        </a:rPr>
                        <a:t>dysarthria</a:t>
                      </a:r>
                      <a:r>
                        <a:rPr kumimoji="0" lang="en-US" sz="1600" b="1" kern="1200" baseline="0" dirty="0" smtClean="0">
                          <a:solidFill>
                            <a:schemeClr val="dk1"/>
                          </a:solidFill>
                          <a:latin typeface="+mn-lt"/>
                          <a:ea typeface="+mn-ea"/>
                          <a:cs typeface="+mn-cs"/>
                        </a:rPr>
                        <a:t>, and </a:t>
                      </a:r>
                      <a:r>
                        <a:rPr kumimoji="0" lang="en-US" sz="1600" b="1" kern="1200" baseline="0" dirty="0" err="1" smtClean="0">
                          <a:solidFill>
                            <a:schemeClr val="dk1"/>
                          </a:solidFill>
                          <a:latin typeface="+mn-lt"/>
                          <a:ea typeface="+mn-ea"/>
                          <a:cs typeface="+mn-cs"/>
                        </a:rPr>
                        <a:t>dysphagia</a:t>
                      </a:r>
                      <a:r>
                        <a:rPr kumimoji="0" lang="en-US" sz="1600" b="1" kern="1200" baseline="0" dirty="0" smtClean="0">
                          <a:solidFill>
                            <a:schemeClr val="dk1"/>
                          </a:solidFill>
                          <a:latin typeface="+mn-lt"/>
                          <a:ea typeface="+mn-ea"/>
                          <a:cs typeface="+mn-cs"/>
                        </a:rPr>
                        <a:t>. It can also be associated with proximal and distal extremity weakness. </a:t>
                      </a:r>
                      <a:endParaRPr lang="en-US" sz="1600" b="1" dirty="0"/>
                    </a:p>
                  </a:txBody>
                  <a:tcPr/>
                </a:tc>
              </a:tr>
              <a:tr h="455031">
                <a:tc>
                  <a:txBody>
                    <a:bodyPr/>
                    <a:lstStyle/>
                    <a:p>
                      <a:r>
                        <a:rPr kumimoji="0" lang="en-US" sz="1600" b="1" kern="1200" baseline="0" dirty="0" smtClean="0">
                          <a:solidFill>
                            <a:schemeClr val="dk1"/>
                          </a:solidFill>
                          <a:latin typeface="+mn-lt"/>
                          <a:ea typeface="+mn-ea"/>
                          <a:cs typeface="+mn-cs"/>
                        </a:rPr>
                        <a:t>Serum CK levels may be elevated</a:t>
                      </a:r>
                      <a:endParaRPr lang="en-US" sz="1600" b="1" dirty="0"/>
                    </a:p>
                  </a:txBody>
                  <a:tcPr/>
                </a:tc>
              </a:tr>
              <a:tr h="1175498">
                <a:tc>
                  <a:txBody>
                    <a:bodyPr/>
                    <a:lstStyle/>
                    <a:p>
                      <a:r>
                        <a:rPr kumimoji="0" lang="en-US" sz="1600" b="1" kern="1200" baseline="0" dirty="0" smtClean="0">
                          <a:solidFill>
                            <a:schemeClr val="dk1"/>
                          </a:solidFill>
                          <a:latin typeface="+mn-lt"/>
                          <a:ea typeface="+mn-ea"/>
                          <a:cs typeface="+mn-cs"/>
                        </a:rPr>
                        <a:t>Genetic testing reveals (GCN)12-17 </a:t>
                      </a:r>
                      <a:r>
                        <a:rPr kumimoji="0" lang="en-US" sz="1600" b="1" kern="1200" baseline="0" dirty="0" err="1" smtClean="0">
                          <a:solidFill>
                            <a:schemeClr val="dk1"/>
                          </a:solidFill>
                          <a:latin typeface="+mn-lt"/>
                          <a:ea typeface="+mn-ea"/>
                          <a:cs typeface="+mn-cs"/>
                        </a:rPr>
                        <a:t>trinucleotide</a:t>
                      </a:r>
                      <a:r>
                        <a:rPr kumimoji="0" lang="en-US" sz="1600" b="1" kern="1200" baseline="0" dirty="0" smtClean="0">
                          <a:solidFill>
                            <a:schemeClr val="dk1"/>
                          </a:solidFill>
                          <a:latin typeface="+mn-lt"/>
                          <a:ea typeface="+mn-ea"/>
                          <a:cs typeface="+mn-cs"/>
                        </a:rPr>
                        <a:t> repeat expansions in </a:t>
                      </a:r>
                      <a:r>
                        <a:rPr kumimoji="0" lang="en-US" sz="1600" b="1" kern="1200" baseline="0" dirty="0" err="1" smtClean="0">
                          <a:solidFill>
                            <a:schemeClr val="dk1"/>
                          </a:solidFill>
                          <a:latin typeface="+mn-lt"/>
                          <a:ea typeface="+mn-ea"/>
                          <a:cs typeface="+mn-cs"/>
                        </a:rPr>
                        <a:t>exon</a:t>
                      </a:r>
                      <a:r>
                        <a:rPr kumimoji="0" lang="en-US" sz="1600" b="1" kern="1200" baseline="0" dirty="0" smtClean="0">
                          <a:solidFill>
                            <a:schemeClr val="dk1"/>
                          </a:solidFill>
                          <a:latin typeface="+mn-lt"/>
                          <a:ea typeface="+mn-ea"/>
                          <a:cs typeface="+mn-cs"/>
                        </a:rPr>
                        <a:t> 1 of PABPN1, the</a:t>
                      </a:r>
                    </a:p>
                    <a:p>
                      <a:r>
                        <a:rPr kumimoji="0" lang="en-US" sz="1600" b="1" kern="1200" baseline="0" dirty="0" err="1" smtClean="0">
                          <a:solidFill>
                            <a:schemeClr val="dk1"/>
                          </a:solidFill>
                          <a:latin typeface="+mn-lt"/>
                          <a:ea typeface="+mn-ea"/>
                          <a:cs typeface="+mn-cs"/>
                        </a:rPr>
                        <a:t>polyadenylation</a:t>
                      </a:r>
                      <a:r>
                        <a:rPr kumimoji="0" lang="en-US" sz="1600" b="1" kern="1200" baseline="0" dirty="0" smtClean="0">
                          <a:solidFill>
                            <a:schemeClr val="dk1"/>
                          </a:solidFill>
                          <a:latin typeface="+mn-lt"/>
                          <a:ea typeface="+mn-ea"/>
                          <a:cs typeface="+mn-cs"/>
                        </a:rPr>
                        <a:t>-binding protein nuclear 1 gene. OPMD was initially described as a (GCG)8-13/</a:t>
                      </a:r>
                      <a:r>
                        <a:rPr kumimoji="0" lang="en-US" sz="1600" b="1" kern="1200" baseline="0" dirty="0" err="1" smtClean="0">
                          <a:solidFill>
                            <a:schemeClr val="dk1"/>
                          </a:solidFill>
                          <a:latin typeface="+mn-lt"/>
                          <a:ea typeface="+mn-ea"/>
                          <a:cs typeface="+mn-cs"/>
                        </a:rPr>
                        <a:t>polyalanine</a:t>
                      </a:r>
                      <a:r>
                        <a:rPr kumimoji="0" lang="en-US" sz="1600" b="1" kern="1200" baseline="0" dirty="0" smtClean="0">
                          <a:solidFill>
                            <a:schemeClr val="dk1"/>
                          </a:solidFill>
                          <a:latin typeface="+mn-lt"/>
                          <a:ea typeface="+mn-ea"/>
                          <a:cs typeface="+mn-cs"/>
                        </a:rPr>
                        <a:t> disease.</a:t>
                      </a:r>
                      <a:endParaRPr lang="en-US" sz="1600" b="1" dirty="0"/>
                    </a:p>
                  </a:txBody>
                  <a:tcPr/>
                </a:tc>
              </a:tr>
              <a:tr h="807871">
                <a:tc>
                  <a:txBody>
                    <a:bodyPr/>
                    <a:lstStyle/>
                    <a:p>
                      <a:r>
                        <a:rPr kumimoji="0" lang="en-US" sz="1600" b="1" kern="1200" baseline="0" dirty="0" smtClean="0">
                          <a:solidFill>
                            <a:schemeClr val="dk1"/>
                          </a:solidFill>
                          <a:latin typeface="+mn-lt"/>
                          <a:ea typeface="+mn-ea"/>
                          <a:cs typeface="+mn-cs"/>
                        </a:rPr>
                        <a:t>variation of fiber size and "rimmed" vacuoles on light microscopy and 8.5 nm </a:t>
                      </a:r>
                      <a:r>
                        <a:rPr kumimoji="0" lang="en-US" sz="1600" b="1" kern="1200" baseline="0" dirty="0" err="1" smtClean="0">
                          <a:solidFill>
                            <a:schemeClr val="dk1"/>
                          </a:solidFill>
                          <a:latin typeface="+mn-lt"/>
                          <a:ea typeface="+mn-ea"/>
                          <a:cs typeface="+mn-cs"/>
                        </a:rPr>
                        <a:t>intranuclear</a:t>
                      </a:r>
                      <a:r>
                        <a:rPr kumimoji="0" lang="en-US" sz="1600" b="1" kern="1200" baseline="0" dirty="0" smtClean="0">
                          <a:solidFill>
                            <a:schemeClr val="dk1"/>
                          </a:solidFill>
                          <a:latin typeface="+mn-lt"/>
                          <a:ea typeface="+mn-ea"/>
                          <a:cs typeface="+mn-cs"/>
                        </a:rPr>
                        <a:t> tubular filaments on electron microscopy</a:t>
                      </a:r>
                      <a:endParaRPr lang="en-US" sz="1600" b="1" dirty="0"/>
                    </a:p>
                  </a:txBody>
                  <a:tcPr/>
                </a:tc>
              </a:tr>
              <a:tr h="1175498">
                <a:tc>
                  <a:txBody>
                    <a:bodyPr/>
                    <a:lstStyle/>
                    <a:p>
                      <a:r>
                        <a:rPr kumimoji="0" lang="en-US" sz="1600" b="1" kern="1200" baseline="0" dirty="0" smtClean="0">
                          <a:solidFill>
                            <a:schemeClr val="dk1"/>
                          </a:solidFill>
                          <a:latin typeface="+mn-lt"/>
                          <a:ea typeface="+mn-ea"/>
                          <a:cs typeface="+mn-cs"/>
                        </a:rPr>
                        <a:t>Supportive</a:t>
                      </a:r>
                    </a:p>
                    <a:p>
                      <a:r>
                        <a:rPr kumimoji="0" lang="en-US" sz="1600" b="1" kern="1200" baseline="0" dirty="0" err="1" smtClean="0">
                          <a:solidFill>
                            <a:schemeClr val="dk1"/>
                          </a:solidFill>
                          <a:latin typeface="+mn-lt"/>
                          <a:ea typeface="+mn-ea"/>
                          <a:cs typeface="+mn-cs"/>
                        </a:rPr>
                        <a:t>cricopharyngeal</a:t>
                      </a:r>
                      <a:r>
                        <a:rPr kumimoji="0" lang="en-US" sz="1600" b="1" kern="1200" baseline="0" dirty="0" smtClean="0">
                          <a:solidFill>
                            <a:schemeClr val="dk1"/>
                          </a:solidFill>
                          <a:latin typeface="+mn-lt"/>
                          <a:ea typeface="+mn-ea"/>
                          <a:cs typeface="+mn-cs"/>
                        </a:rPr>
                        <a:t> </a:t>
                      </a:r>
                      <a:r>
                        <a:rPr kumimoji="0" lang="en-US" sz="1600" b="1" kern="1200" baseline="0" dirty="0" err="1" smtClean="0">
                          <a:solidFill>
                            <a:schemeClr val="dk1"/>
                          </a:solidFill>
                          <a:latin typeface="+mn-lt"/>
                          <a:ea typeface="+mn-ea"/>
                          <a:cs typeface="+mn-cs"/>
                        </a:rPr>
                        <a:t>myotomy</a:t>
                      </a:r>
                      <a:r>
                        <a:rPr kumimoji="0" lang="en-US" sz="1600" b="1" kern="1200" baseline="0" dirty="0" smtClean="0">
                          <a:solidFill>
                            <a:schemeClr val="dk1"/>
                          </a:solidFill>
                          <a:latin typeface="+mn-lt"/>
                          <a:ea typeface="+mn-ea"/>
                          <a:cs typeface="+mn-cs"/>
                        </a:rPr>
                        <a:t> - </a:t>
                      </a:r>
                      <a:r>
                        <a:rPr kumimoji="0" lang="en-US" sz="1600" b="1" kern="1200" baseline="0" dirty="0" err="1" smtClean="0">
                          <a:solidFill>
                            <a:schemeClr val="dk1"/>
                          </a:solidFill>
                          <a:latin typeface="+mn-lt"/>
                          <a:ea typeface="+mn-ea"/>
                          <a:cs typeface="+mn-cs"/>
                        </a:rPr>
                        <a:t>dysphagia</a:t>
                      </a:r>
                      <a:r>
                        <a:rPr kumimoji="0" lang="en-US" sz="1600" b="1" kern="1200" baseline="0" dirty="0" smtClean="0">
                          <a:solidFill>
                            <a:schemeClr val="dk1"/>
                          </a:solidFill>
                          <a:latin typeface="+mn-lt"/>
                          <a:ea typeface="+mn-ea"/>
                          <a:cs typeface="+mn-cs"/>
                        </a:rPr>
                        <a:t> </a:t>
                      </a:r>
                    </a:p>
                    <a:p>
                      <a:r>
                        <a:rPr kumimoji="0" lang="en-US" sz="1600" b="1" kern="1200" baseline="0" dirty="0" err="1" smtClean="0">
                          <a:solidFill>
                            <a:schemeClr val="dk1"/>
                          </a:solidFill>
                          <a:latin typeface="+mn-lt"/>
                          <a:ea typeface="+mn-ea"/>
                          <a:cs typeface="+mn-cs"/>
                        </a:rPr>
                        <a:t>doxycycline</a:t>
                      </a:r>
                      <a:r>
                        <a:rPr kumimoji="0" lang="en-US" sz="1600" b="1" kern="1200" baseline="0" dirty="0" smtClean="0">
                          <a:solidFill>
                            <a:schemeClr val="dk1"/>
                          </a:solidFill>
                          <a:latin typeface="+mn-lt"/>
                          <a:ea typeface="+mn-ea"/>
                          <a:cs typeface="+mn-cs"/>
                        </a:rPr>
                        <a:t> treatment ?</a:t>
                      </a:r>
                    </a:p>
                    <a:p>
                      <a:r>
                        <a:rPr kumimoji="0" lang="en-US" sz="1600" b="1" kern="1200" baseline="0" dirty="0" err="1" smtClean="0">
                          <a:solidFill>
                            <a:schemeClr val="dk1"/>
                          </a:solidFill>
                          <a:latin typeface="+mn-lt"/>
                          <a:ea typeface="+mn-ea"/>
                          <a:cs typeface="+mn-cs"/>
                        </a:rPr>
                        <a:t>cystamine</a:t>
                      </a:r>
                      <a:r>
                        <a:rPr kumimoji="0" lang="en-US" sz="1600" b="1" kern="1200" baseline="0" dirty="0" smtClean="0">
                          <a:solidFill>
                            <a:schemeClr val="dk1"/>
                          </a:solidFill>
                          <a:latin typeface="+mn-lt"/>
                          <a:ea typeface="+mn-ea"/>
                          <a:cs typeface="+mn-cs"/>
                        </a:rPr>
                        <a:t> treatment ?</a:t>
                      </a:r>
                      <a:endParaRPr lang="en-US" sz="1600" b="1" dirty="0"/>
                    </a:p>
                  </a:txBody>
                  <a:tcPr/>
                </a:tc>
              </a:tr>
            </a:tbl>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3810000" y="533400"/>
            <a:ext cx="4847422" cy="5867400"/>
          </a:xfrm>
          <a:prstGeom prst="rect">
            <a:avLst/>
          </a:prstGeom>
          <a:noFill/>
          <a:ln w="9525">
            <a:noFill/>
            <a:miter lim="800000"/>
            <a:headEnd/>
            <a:tailEnd/>
          </a:ln>
        </p:spPr>
      </p:pic>
      <p:pic>
        <p:nvPicPr>
          <p:cNvPr id="3" name="Picture 6" descr="fa-rare_OPMDbody"/>
          <p:cNvPicPr>
            <a:picLocks noChangeAspect="1" noChangeArrowheads="1"/>
          </p:cNvPicPr>
          <p:nvPr/>
        </p:nvPicPr>
        <p:blipFill>
          <a:blip r:embed="rId3" cstate="print"/>
          <a:srcRect/>
          <a:stretch>
            <a:fillRect/>
          </a:stretch>
        </p:blipFill>
        <p:spPr>
          <a:xfrm>
            <a:off x="457200" y="609601"/>
            <a:ext cx="2819400" cy="5791201"/>
          </a:xfrm>
          <a:prstGeom prst="rect">
            <a:avLst/>
          </a:prstGeom>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144000" cy="6846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imal mitochondrion diagram en (edit).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304800"/>
            <a:ext cx="3276600" cy="31717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304802"/>
            <a:ext cx="7239000" cy="5847755"/>
          </a:xfrm>
          <a:prstGeom prst="rect">
            <a:avLst/>
          </a:prstGeom>
        </p:spPr>
        <p:txBody>
          <a:bodyPr wrap="square">
            <a:spAutoFit/>
          </a:bodyPr>
          <a:lstStyle/>
          <a:p>
            <a:r>
              <a:rPr lang="en-US" sz="3200" b="1" u="sng" dirty="0">
                <a:latin typeface="Arial" panose="020B0604020202020204" pitchFamily="34" charset="0"/>
                <a:cs typeface="Arial" panose="020B0604020202020204" pitchFamily="34" charset="0"/>
              </a:rPr>
              <a:t>Mitochondrial Myopathies: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Mitochondria are the cellular organelles </a:t>
            </a:r>
          </a:p>
          <a:p>
            <a:r>
              <a:rPr lang="en-US" b="1" dirty="0">
                <a:latin typeface="Arial" panose="020B0604020202020204" pitchFamily="34" charset="0"/>
                <a:cs typeface="Arial" panose="020B0604020202020204" pitchFamily="34" charset="0"/>
              </a:rPr>
              <a:t>responsible for oxidative </a:t>
            </a:r>
          </a:p>
          <a:p>
            <a:r>
              <a:rPr lang="en-US" b="1" dirty="0" err="1">
                <a:latin typeface="Arial" panose="020B0604020202020204" pitchFamily="34" charset="0"/>
                <a:cs typeface="Arial" panose="020B0604020202020204" pitchFamily="34" charset="0"/>
              </a:rPr>
              <a:t>phosphorylation</a:t>
            </a:r>
            <a:r>
              <a:rPr lang="en-US" b="1" dirty="0">
                <a:latin typeface="Arial" panose="020B0604020202020204" pitchFamily="34" charset="0"/>
                <a:cs typeface="Arial" panose="020B0604020202020204" pitchFamily="34" charset="0"/>
              </a:rPr>
              <a:t>, which produces </a:t>
            </a:r>
          </a:p>
          <a:p>
            <a:r>
              <a:rPr lang="en-US" b="1" dirty="0">
                <a:latin typeface="Arial" panose="020B0604020202020204" pitchFamily="34" charset="0"/>
                <a:cs typeface="Arial" panose="020B0604020202020204" pitchFamily="34" charset="0"/>
              </a:rPr>
              <a:t>energy in the form of adenosine </a:t>
            </a:r>
          </a:p>
          <a:p>
            <a:r>
              <a:rPr lang="en-US" b="1" dirty="0" err="1">
                <a:latin typeface="Arial" panose="020B0604020202020204" pitchFamily="34" charset="0"/>
                <a:cs typeface="Arial" panose="020B0604020202020204" pitchFamily="34" charset="0"/>
              </a:rPr>
              <a:t>triphosphate</a:t>
            </a:r>
            <a:r>
              <a:rPr lang="en-US" b="1" dirty="0">
                <a:latin typeface="Arial" panose="020B0604020202020204" pitchFamily="34" charset="0"/>
                <a:cs typeface="Arial" panose="020B0604020202020204" pitchFamily="34" charset="0"/>
              </a:rPr>
              <a:t> (ATP). This process </a:t>
            </a:r>
          </a:p>
          <a:p>
            <a:r>
              <a:rPr lang="en-US" b="1" dirty="0">
                <a:latin typeface="Arial" panose="020B0604020202020204" pitchFamily="34" charset="0"/>
                <a:cs typeface="Arial" panose="020B0604020202020204" pitchFamily="34" charset="0"/>
              </a:rPr>
              <a:t>is accomplished by the respiratory</a:t>
            </a:r>
          </a:p>
          <a:p>
            <a:r>
              <a:rPr lang="en-US" b="1" dirty="0">
                <a:latin typeface="Arial" panose="020B0604020202020204" pitchFamily="34" charset="0"/>
                <a:cs typeface="Arial" panose="020B0604020202020204" pitchFamily="34" charset="0"/>
              </a:rPr>
              <a:t>chain located in the inner mitochondrial </a:t>
            </a:r>
          </a:p>
          <a:p>
            <a:r>
              <a:rPr lang="en-US" b="1" dirty="0">
                <a:latin typeface="Arial" panose="020B0604020202020204" pitchFamily="34" charset="0"/>
                <a:cs typeface="Arial" panose="020B0604020202020204" pitchFamily="34" charset="0"/>
              </a:rPr>
              <a:t>membrane</a:t>
            </a:r>
          </a:p>
          <a:p>
            <a:endParaRPr lang="en-US" b="1" dirty="0">
              <a:latin typeface="Arial" panose="020B0604020202020204" pitchFamily="34" charset="0"/>
              <a:cs typeface="Arial" panose="020B0604020202020204" pitchFamily="34" charset="0"/>
            </a:endParaRPr>
          </a:p>
          <a:p>
            <a:r>
              <a:rPr lang="en-US" b="1" dirty="0"/>
              <a:t>Mitochondrial diseases are a group of disorders caused by pathologic dysfunction of the mitochondrial respiratory chain that present with a wide range of clinical expression. Organ systems relying most on aerobic metabolism are preferentially affected and involvement of the nervous system in general (referred to as mitochondrial </a:t>
            </a:r>
            <a:r>
              <a:rPr lang="en-US" b="1" dirty="0" err="1"/>
              <a:t>encephalomyopathy</a:t>
            </a:r>
            <a:r>
              <a:rPr lang="en-US" b="1" dirty="0"/>
              <a:t>) is common. When skeletal muscle is affected, either alone or with central nervous system disease, the term mitochondrial myopathy is used.</a:t>
            </a:r>
          </a:p>
        </p:txBody>
      </p:sp>
    </p:spTree>
    <p:extLst>
      <p:ext uri="{BB962C8B-B14F-4D97-AF65-F5344CB8AC3E}">
        <p14:creationId xmlns:p14="http://schemas.microsoft.com/office/powerpoint/2010/main" val="3360836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
          <p:cNvSpPr>
            <a:spLocks noGrp="1" noChangeArrowheads="1"/>
          </p:cNvSpPr>
          <p:nvPr>
            <p:ph type="title"/>
          </p:nvPr>
        </p:nvSpPr>
        <p:spPr>
          <a:xfrm>
            <a:off x="152400" y="381000"/>
            <a:ext cx="4419600" cy="1295400"/>
          </a:xfrm>
        </p:spPr>
        <p:txBody>
          <a:bodyPr>
            <a:noAutofit/>
          </a:bodyPr>
          <a:lstStyle/>
          <a:p>
            <a:pPr algn="l" eaLnBrk="1" hangingPunct="1"/>
            <a:r>
              <a:rPr lang="en-US" b="1" u="sng" dirty="0"/>
              <a:t>Myosin structure </a:t>
            </a:r>
          </a:p>
        </p:txBody>
      </p:sp>
      <p:sp>
        <p:nvSpPr>
          <p:cNvPr id="11270" name="Rectangle 14"/>
          <p:cNvSpPr>
            <a:spLocks noGrp="1" noChangeArrowheads="1"/>
          </p:cNvSpPr>
          <p:nvPr>
            <p:ph type="body" sz="half" idx="1"/>
          </p:nvPr>
        </p:nvSpPr>
        <p:spPr>
          <a:xfrm>
            <a:off x="457200" y="609600"/>
            <a:ext cx="4038600" cy="5516565"/>
          </a:xfrm>
        </p:spPr>
        <p:txBody>
          <a:bodyPr>
            <a:normAutofit/>
          </a:bodyPr>
          <a:lstStyle/>
          <a:p>
            <a:pPr eaLnBrk="1" hangingPunct="1"/>
            <a:r>
              <a:rPr lang="en-US" b="1" dirty="0"/>
              <a:t>Many myosin molecules per filament, golf club shape</a:t>
            </a:r>
          </a:p>
          <a:p>
            <a:pPr eaLnBrk="1" hangingPunct="1"/>
            <a:r>
              <a:rPr lang="en-US" b="1" dirty="0"/>
              <a:t>Long tail topped by a thickening: the head </a:t>
            </a:r>
            <a:r>
              <a:rPr lang="en-US" b="1" dirty="0">
                <a:sym typeface="Wingdings" pitchFamily="2" charset="2"/>
              </a:rPr>
              <a:t> forms </a:t>
            </a:r>
            <a:r>
              <a:rPr lang="en-US" b="1" dirty="0" err="1">
                <a:sym typeface="Wingdings" pitchFamily="2" charset="2"/>
              </a:rPr>
              <a:t>crossbridges</a:t>
            </a:r>
            <a:r>
              <a:rPr lang="en-US" b="1" dirty="0">
                <a:sym typeface="Wingdings" pitchFamily="2" charset="2"/>
              </a:rPr>
              <a:t> with the thin filament</a:t>
            </a:r>
          </a:p>
          <a:p>
            <a:pPr eaLnBrk="1" hangingPunct="1"/>
            <a:r>
              <a:rPr lang="en-US" b="1" dirty="0">
                <a:sym typeface="Wingdings" pitchFamily="2" charset="2"/>
              </a:rPr>
              <a:t>Presence of the enzyme, </a:t>
            </a:r>
            <a:r>
              <a:rPr lang="en-US" b="1" dirty="0" err="1">
                <a:sym typeface="Wingdings" pitchFamily="2" charset="2"/>
              </a:rPr>
              <a:t>ATPase</a:t>
            </a:r>
            <a:r>
              <a:rPr lang="en-US" b="1" dirty="0">
                <a:sym typeface="Wingdings" pitchFamily="2" charset="2"/>
              </a:rPr>
              <a:t> in the head  release energy for contraction </a:t>
            </a:r>
            <a:endParaRPr lang="en-US" b="1" dirty="0"/>
          </a:p>
        </p:txBody>
      </p:sp>
      <p:pic>
        <p:nvPicPr>
          <p:cNvPr id="11267" name="Picture 10" descr="figure_12_05a_l"/>
          <p:cNvPicPr>
            <a:picLocks noGrp="1" noChangeAspect="1" noChangeArrowheads="1"/>
          </p:cNvPicPr>
          <p:nvPr>
            <p:ph sz="quarter" idx="2"/>
          </p:nvPr>
        </p:nvPicPr>
        <p:blipFill>
          <a:blip r:embed="rId2" cstate="print"/>
          <a:stretch>
            <a:fillRect/>
          </a:stretch>
        </p:blipFill>
        <p:spPr>
          <a:xfrm>
            <a:off x="4619625" y="3048000"/>
            <a:ext cx="4038600" cy="1333735"/>
          </a:xfrm>
          <a:noFill/>
        </p:spPr>
      </p:pic>
      <p:pic>
        <p:nvPicPr>
          <p:cNvPr id="11269" name="Picture 13" descr="figure_12_05c_l"/>
          <p:cNvPicPr>
            <a:picLocks noChangeAspect="1" noChangeArrowheads="1"/>
          </p:cNvPicPr>
          <p:nvPr/>
        </p:nvPicPr>
        <p:blipFill>
          <a:blip r:embed="rId3" cstate="print"/>
          <a:srcRect/>
          <a:stretch>
            <a:fillRect/>
          </a:stretch>
        </p:blipFill>
        <p:spPr bwMode="auto">
          <a:xfrm>
            <a:off x="3810000" y="4876800"/>
            <a:ext cx="4495800" cy="1600200"/>
          </a:xfrm>
          <a:prstGeom prst="rect">
            <a:avLst/>
          </a:prstGeom>
          <a:noFill/>
          <a:ln w="9525">
            <a:noFill/>
            <a:miter lim="800000"/>
            <a:headEnd/>
            <a:tailEnd/>
          </a:ln>
        </p:spPr>
      </p:pic>
      <p:pic>
        <p:nvPicPr>
          <p:cNvPr id="12290" name="Picture 2" descr="http://www.sigmaaldrich.com/content/dam/sigma-aldrich/life-science/metabolomics/enzyme-explorer/myosin.gif"/>
          <p:cNvPicPr>
            <a:picLocks noChangeAspect="1" noChangeArrowheads="1"/>
          </p:cNvPicPr>
          <p:nvPr/>
        </p:nvPicPr>
        <p:blipFill>
          <a:blip r:embed="rId4" cstate="print"/>
          <a:srcRect/>
          <a:stretch>
            <a:fillRect/>
          </a:stretch>
        </p:blipFill>
        <p:spPr bwMode="auto">
          <a:xfrm>
            <a:off x="4539006" y="190500"/>
            <a:ext cx="4514850" cy="25146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266" y="457201"/>
            <a:ext cx="8211065" cy="5909310"/>
          </a:xfrm>
          <a:prstGeom prst="rect">
            <a:avLst/>
          </a:prstGeom>
        </p:spPr>
        <p:txBody>
          <a:bodyPr wrap="square">
            <a:spAutoFit/>
          </a:bodyPr>
          <a:lstStyle/>
          <a:p>
            <a:r>
              <a:rPr lang="en-US" b="1" dirty="0">
                <a:latin typeface="+mj-lt"/>
              </a:rPr>
              <a:t>Accumulating evidence suggests that mitochondrial disorders are among the most common inherited metabolic diseases. Muscle is frequently affected, although in some cases the severity is mild or subclinical</a:t>
            </a:r>
            <a:endParaRPr lang="en-US" sz="2000" b="1" dirty="0">
              <a:latin typeface="+mj-lt"/>
            </a:endParaRPr>
          </a:p>
          <a:p>
            <a:endParaRPr lang="en-US" b="1" dirty="0">
              <a:latin typeface="+mj-lt"/>
            </a:endParaRPr>
          </a:p>
          <a:p>
            <a:r>
              <a:rPr lang="en-US" b="1" dirty="0">
                <a:latin typeface="+mj-lt"/>
              </a:rPr>
              <a:t>The phenotypic expression of mitochondrial </a:t>
            </a:r>
            <a:r>
              <a:rPr lang="en-US" b="1" dirty="0" err="1">
                <a:latin typeface="+mj-lt"/>
              </a:rPr>
              <a:t>encephalomyopathies</a:t>
            </a:r>
            <a:r>
              <a:rPr lang="en-US" b="1" dirty="0">
                <a:latin typeface="+mj-lt"/>
              </a:rPr>
              <a:t> is extremely variable. </a:t>
            </a:r>
            <a:endParaRPr lang="en-US" b="1" dirty="0">
              <a:latin typeface="+mj-lt"/>
              <a:cs typeface="Arial" panose="020B0604020202020204" pitchFamily="34" charset="0"/>
            </a:endParaRPr>
          </a:p>
          <a:p>
            <a:r>
              <a:rPr lang="en-US" b="1" dirty="0">
                <a:latin typeface="Arial" panose="020B0604020202020204" pitchFamily="34" charset="0"/>
                <a:cs typeface="Arial" panose="020B0604020202020204" pitchFamily="34" charset="0"/>
              </a:rPr>
              <a:t>The following groups illustrate the different ways mitochondrial myopathies can present clinically:</a:t>
            </a:r>
          </a:p>
          <a:p>
            <a:endParaRPr lang="en-US" b="1" dirty="0"/>
          </a:p>
          <a:p>
            <a:r>
              <a:rPr lang="en-US" b="1" dirty="0"/>
              <a:t>	As chronic progressive external </a:t>
            </a:r>
            <a:r>
              <a:rPr lang="en-US" b="1" dirty="0" err="1"/>
              <a:t>ophthalmoplegia</a:t>
            </a:r>
            <a:r>
              <a:rPr lang="en-US" b="1" dirty="0"/>
              <a:t> (with or 	without mild proximal muscle weakness) or </a:t>
            </a:r>
            <a:r>
              <a:rPr lang="en-US" b="1" dirty="0" err="1"/>
              <a:t>KearnsSayre</a:t>
            </a:r>
            <a:endParaRPr lang="en-US" b="1" dirty="0"/>
          </a:p>
          <a:p>
            <a:r>
              <a:rPr lang="en-US" b="1" dirty="0"/>
              <a:t>	syndrome</a:t>
            </a:r>
          </a:p>
          <a:p>
            <a:endParaRPr lang="en-US" b="1" dirty="0"/>
          </a:p>
          <a:p>
            <a:r>
              <a:rPr lang="en-US" b="1" dirty="0"/>
              <a:t>	As an isolated myopathy with or without exercise intolerance ● 	and/or myalgia</a:t>
            </a:r>
          </a:p>
          <a:p>
            <a:endParaRPr lang="en-US" b="1" dirty="0"/>
          </a:p>
          <a:p>
            <a:r>
              <a:rPr lang="en-US" b="1" dirty="0"/>
              <a:t>	As a severe myopathy or </a:t>
            </a:r>
            <a:r>
              <a:rPr lang="en-US" b="1" dirty="0" err="1"/>
              <a:t>encephalomyopathy</a:t>
            </a:r>
            <a:r>
              <a:rPr lang="en-US" b="1" dirty="0"/>
              <a:t> of infancy and </a:t>
            </a:r>
          </a:p>
          <a:p>
            <a:endParaRPr lang="en-US" b="1" dirty="0"/>
          </a:p>
          <a:p>
            <a:r>
              <a:rPr lang="en-US" b="1" dirty="0"/>
              <a:t>	As a predominantly multisystem disease with myopathy (</a:t>
            </a:r>
            <a:r>
              <a:rPr lang="en-US" b="1" dirty="0" err="1"/>
              <a:t>eg</a:t>
            </a:r>
            <a:r>
              <a:rPr lang="en-US" b="1" dirty="0"/>
              <a:t>, 	MELAS and MERRF)</a:t>
            </a:r>
          </a:p>
          <a:p>
            <a:endParaRPr lang="en-US" b="1" dirty="0"/>
          </a:p>
        </p:txBody>
      </p:sp>
    </p:spTree>
    <p:extLst>
      <p:ext uri="{BB962C8B-B14F-4D97-AF65-F5344CB8AC3E}">
        <p14:creationId xmlns:p14="http://schemas.microsoft.com/office/powerpoint/2010/main" val="27751156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029" y="473755"/>
            <a:ext cx="6382265" cy="5909310"/>
          </a:xfrm>
          <a:prstGeom prst="rect">
            <a:avLst/>
          </a:prstGeom>
        </p:spPr>
        <p:txBody>
          <a:bodyPr wrap="square">
            <a:spAutoFit/>
          </a:bodyPr>
          <a:lstStyle/>
          <a:p>
            <a:r>
              <a:rPr lang="en-US" b="1" dirty="0">
                <a:latin typeface="Arial" pitchFamily="34" charset="0"/>
                <a:cs typeface="Arial" pitchFamily="34" charset="0"/>
              </a:rPr>
              <a:t>Lactate — Elevated lactate levels in plasma or cerebrospinal fluid (CSF) can be a supportive feature for the diagnosis of mitochondrial disease. </a:t>
            </a:r>
          </a:p>
          <a:p>
            <a:endParaRPr lang="en-US" b="1" dirty="0">
              <a:latin typeface="Arial" pitchFamily="34" charset="0"/>
              <a:cs typeface="Arial" pitchFamily="34" charset="0"/>
            </a:endParaRPr>
          </a:p>
          <a:p>
            <a:r>
              <a:rPr lang="en-US" b="1" dirty="0">
                <a:latin typeface="Arial" pitchFamily="34" charset="0"/>
                <a:cs typeface="Arial" pitchFamily="34" charset="0"/>
              </a:rPr>
              <a:t>Exercise testing — Exercise testing can aid the diagnosis of mitochondrial myopathy when the phenotype is nonspecific, particularly for patients presenting only with exercise intolerance and fatigue. </a:t>
            </a:r>
          </a:p>
          <a:p>
            <a:endParaRPr lang="en-US" b="1" dirty="0">
              <a:latin typeface="Arial" pitchFamily="34" charset="0"/>
              <a:cs typeface="Arial" pitchFamily="34" charset="0"/>
            </a:endParaRPr>
          </a:p>
          <a:p>
            <a:r>
              <a:rPr lang="en-US" b="1" dirty="0">
                <a:latin typeface="Arial" pitchFamily="34" charset="0"/>
                <a:cs typeface="Arial" pitchFamily="34" charset="0"/>
              </a:rPr>
              <a:t>Muscle biopsy —muscle biopsy remains one of the main tools for diagnosing a mitochondrial disorder. Even biopsies of clinically asymptomatic patients can show pathologic abnormalities that are specific for mitochondrial dysfunction.</a:t>
            </a:r>
          </a:p>
          <a:p>
            <a:r>
              <a:rPr lang="en-US" b="1" dirty="0">
                <a:latin typeface="Arial" pitchFamily="34" charset="0"/>
                <a:cs typeface="Arial" pitchFamily="34" charset="0"/>
              </a:rPr>
              <a:t>The classic hallmark of mitochondrial diseases is  - "ragged red fibers" (RRF).</a:t>
            </a:r>
          </a:p>
          <a:p>
            <a:endParaRPr lang="en-US" b="1" dirty="0">
              <a:latin typeface="Arial" pitchFamily="34" charset="0"/>
              <a:cs typeface="Arial" pitchFamily="34" charset="0"/>
            </a:endParaRPr>
          </a:p>
          <a:p>
            <a:r>
              <a:rPr lang="en-US" b="1" dirty="0">
                <a:latin typeface="Arial" pitchFamily="34" charset="0"/>
                <a:cs typeface="Arial" pitchFamily="34" charset="0"/>
              </a:rPr>
              <a:t>Biochemical analyses — Measurement of respiratory chain function -</a:t>
            </a:r>
          </a:p>
          <a:p>
            <a:endParaRPr lang="en-US" b="1" dirty="0">
              <a:latin typeface="Arial" pitchFamily="34" charset="0"/>
              <a:cs typeface="Arial" pitchFamily="34" charset="0"/>
            </a:endParaRPr>
          </a:p>
          <a:p>
            <a:r>
              <a:rPr lang="en-US" b="1" dirty="0">
                <a:latin typeface="Arial" pitchFamily="34" charset="0"/>
                <a:cs typeface="Arial" pitchFamily="34" charset="0"/>
              </a:rPr>
              <a:t>Molecular genetic studies — </a:t>
            </a:r>
          </a:p>
        </p:txBody>
      </p:sp>
      <p:pic>
        <p:nvPicPr>
          <p:cNvPr id="2050" name="Picture 2" descr="http://neuromuscular.wustl.edu/pics/biopsy/muscle/exercise/exercisegtl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2" y="609600"/>
            <a:ext cx="240888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505201"/>
            <a:ext cx="2362200" cy="2400329"/>
          </a:xfrm>
          <a:prstGeom prst="rect">
            <a:avLst/>
          </a:prstGeom>
        </p:spPr>
      </p:pic>
    </p:spTree>
    <p:extLst>
      <p:ext uri="{BB962C8B-B14F-4D97-AF65-F5344CB8AC3E}">
        <p14:creationId xmlns:p14="http://schemas.microsoft.com/office/powerpoint/2010/main" val="38383786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819400"/>
            <a:ext cx="7239000" cy="584775"/>
          </a:xfrm>
          <a:prstGeom prst="rect">
            <a:avLst/>
          </a:prstGeom>
          <a:noFill/>
        </p:spPr>
        <p:txBody>
          <a:bodyPr wrap="square" rtlCol="0">
            <a:spAutoFit/>
          </a:bodyPr>
          <a:lstStyle/>
          <a:p>
            <a:r>
              <a:rPr lang="en-US" sz="3200" b="1" u="sng" dirty="0" smtClean="0"/>
              <a:t>PRIMARY METABOLIC MYOPATHIES</a:t>
            </a:r>
            <a:endParaRPr lang="en-US" sz="3200" b="1" u="sng" dirty="0"/>
          </a:p>
        </p:txBody>
      </p:sp>
    </p:spTree>
    <p:extLst>
      <p:ext uri="{BB962C8B-B14F-4D97-AF65-F5344CB8AC3E}">
        <p14:creationId xmlns:p14="http://schemas.microsoft.com/office/powerpoint/2010/main" val="2174925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21763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85800"/>
            <a:ext cx="7924800" cy="5016758"/>
          </a:xfrm>
          <a:prstGeom prst="rect">
            <a:avLst/>
          </a:prstGeom>
        </p:spPr>
        <p:txBody>
          <a:bodyPr wrap="square">
            <a:spAutoFit/>
          </a:bodyPr>
          <a:lstStyle/>
          <a:p>
            <a:r>
              <a:rPr lang="en-US" sz="3200" b="1" u="sng" dirty="0"/>
              <a:t>Drug-induced myopathies</a:t>
            </a:r>
          </a:p>
          <a:p>
            <a:endParaRPr lang="en-US" sz="2400" dirty="0"/>
          </a:p>
          <a:p>
            <a:r>
              <a:rPr lang="en-US" sz="2400" dirty="0"/>
              <a:t>Drug-induced myopathy is among the most common causes of muscle disease. It ranges from mild myalgias with or without mild weakness to chronic myopathy with severe weakness and to massive rhabdomyolysis with acute renal failure</a:t>
            </a:r>
          </a:p>
          <a:p>
            <a:endParaRPr lang="en-US" sz="2400" dirty="0"/>
          </a:p>
          <a:p>
            <a:r>
              <a:rPr lang="en-US" sz="2400" dirty="0"/>
              <a:t>Drug-induced myopathy may result from several different mechanisms, including direct myotoxicity,</a:t>
            </a:r>
          </a:p>
          <a:p>
            <a:r>
              <a:rPr lang="en-US" sz="2400" dirty="0"/>
              <a:t>immunologically induced inflammatory myopathy, indirect muscle damage, or a combination of multiple mechanisms.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33401"/>
            <a:ext cx="8229600" cy="5940088"/>
          </a:xfrm>
          <a:prstGeom prst="rect">
            <a:avLst/>
          </a:prstGeom>
        </p:spPr>
        <p:txBody>
          <a:bodyPr wrap="square">
            <a:spAutoFit/>
          </a:bodyPr>
          <a:lstStyle/>
          <a:p>
            <a:r>
              <a:rPr lang="en-US" sz="2000" b="1" dirty="0"/>
              <a:t>Drugs that may cause direct myotoxicity include:</a:t>
            </a:r>
          </a:p>
          <a:p>
            <a:r>
              <a:rPr lang="en-US" sz="2000" b="1" dirty="0"/>
              <a:t>		Alcohol </a:t>
            </a:r>
          </a:p>
          <a:p>
            <a:r>
              <a:rPr lang="en-US" sz="2000" b="1" dirty="0"/>
              <a:t>		Cocaine </a:t>
            </a:r>
          </a:p>
          <a:p>
            <a:r>
              <a:rPr lang="en-US" sz="2000" b="1" dirty="0"/>
              <a:t>		</a:t>
            </a:r>
            <a:r>
              <a:rPr lang="en-US" sz="2000" b="1" dirty="0" err="1"/>
              <a:t>Glucocorticoids</a:t>
            </a:r>
            <a:r>
              <a:rPr lang="en-US" sz="2000" b="1" dirty="0"/>
              <a:t> </a:t>
            </a:r>
          </a:p>
          <a:p>
            <a:r>
              <a:rPr lang="en-US" sz="2000" b="1" dirty="0"/>
              <a:t>		Lipid-lowering drugs </a:t>
            </a:r>
          </a:p>
          <a:p>
            <a:r>
              <a:rPr lang="en-US" sz="2000" b="1" dirty="0"/>
              <a:t>		</a:t>
            </a:r>
            <a:r>
              <a:rPr lang="en-US" sz="2000" b="1" dirty="0" err="1"/>
              <a:t>Antimalarials</a:t>
            </a:r>
            <a:r>
              <a:rPr lang="en-US" sz="2000" b="1" dirty="0"/>
              <a:t> </a:t>
            </a:r>
          </a:p>
          <a:p>
            <a:r>
              <a:rPr lang="en-US" sz="2000" b="1" dirty="0"/>
              <a:t>		</a:t>
            </a:r>
            <a:r>
              <a:rPr lang="en-US" sz="2000" b="1" dirty="0" err="1"/>
              <a:t>Colchicine</a:t>
            </a:r>
            <a:r>
              <a:rPr lang="en-US" sz="2000" b="1" dirty="0"/>
              <a:t> </a:t>
            </a:r>
          </a:p>
          <a:p>
            <a:r>
              <a:rPr lang="en-US" sz="2000" b="1" dirty="0"/>
              <a:t>		</a:t>
            </a:r>
            <a:r>
              <a:rPr lang="en-US" sz="2000" b="1" dirty="0" err="1"/>
              <a:t>Zidovudine</a:t>
            </a:r>
            <a:r>
              <a:rPr lang="en-US" sz="2000" b="1" dirty="0"/>
              <a:t> </a:t>
            </a:r>
          </a:p>
          <a:p>
            <a:endParaRPr lang="en-US" sz="1000" b="1" dirty="0"/>
          </a:p>
          <a:p>
            <a:r>
              <a:rPr lang="en-US" sz="2000" b="1" dirty="0"/>
              <a:t>Drugs that may cause an immunologically induced inflammatory myopathy include </a:t>
            </a:r>
          </a:p>
          <a:p>
            <a:r>
              <a:rPr lang="en-US" sz="2000" b="1" dirty="0"/>
              <a:t>		Interferon alpha</a:t>
            </a:r>
          </a:p>
          <a:p>
            <a:r>
              <a:rPr lang="en-US" sz="2000" b="1" dirty="0"/>
              <a:t>		D-</a:t>
            </a:r>
            <a:r>
              <a:rPr lang="en-US" sz="2000" b="1" dirty="0" err="1"/>
              <a:t>penicillamine</a:t>
            </a:r>
            <a:r>
              <a:rPr lang="en-US" sz="2000" b="1" dirty="0"/>
              <a:t> </a:t>
            </a:r>
          </a:p>
          <a:p>
            <a:endParaRPr lang="en-US" sz="1000" b="1" dirty="0"/>
          </a:p>
          <a:p>
            <a:r>
              <a:rPr lang="en-US" sz="2000" b="1" dirty="0"/>
              <a:t>Indirect muscle damage — drug-induced coma with subsequent ischemic muscle compression, drug-induced </a:t>
            </a:r>
            <a:r>
              <a:rPr lang="en-US" sz="2000" b="1" dirty="0" err="1"/>
              <a:t>hypokalemia</a:t>
            </a:r>
            <a:r>
              <a:rPr lang="en-US" sz="2000" b="1" dirty="0"/>
              <a:t> (</a:t>
            </a:r>
            <a:r>
              <a:rPr lang="en-US" sz="2000" b="1" dirty="0" err="1"/>
              <a:t>eg</a:t>
            </a:r>
            <a:r>
              <a:rPr lang="en-US" sz="2000" b="1" dirty="0"/>
              <a:t>, diuretics), drug-induced hyperkinetic states (</a:t>
            </a:r>
            <a:r>
              <a:rPr lang="en-US" sz="2000" b="1" dirty="0" err="1"/>
              <a:t>eg</a:t>
            </a:r>
            <a:r>
              <a:rPr lang="en-US" sz="2000" b="1" dirty="0"/>
              <a:t>, delirium tremens or seizures secondary to alcohol), </a:t>
            </a:r>
            <a:r>
              <a:rPr lang="en-US" sz="2000" b="1" dirty="0" err="1"/>
              <a:t>dystonic</a:t>
            </a:r>
            <a:r>
              <a:rPr lang="en-US" sz="2000" b="1" dirty="0"/>
              <a:t> states associated with </a:t>
            </a:r>
            <a:r>
              <a:rPr lang="en-US" sz="2000" b="1" dirty="0" err="1"/>
              <a:t>phenothiazines</a:t>
            </a:r>
            <a:r>
              <a:rPr lang="en-US" sz="2000" b="1" dirty="0"/>
              <a:t>, hyperthermia related to cocaine use, and the </a:t>
            </a:r>
            <a:r>
              <a:rPr lang="en-US" sz="2000" b="1" dirty="0" err="1"/>
              <a:t>neuroleptic</a:t>
            </a:r>
            <a:r>
              <a:rPr lang="en-US" sz="2000" b="1" dirty="0"/>
              <a:t> malignant syndrome.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14400"/>
            <a:ext cx="8001000" cy="5016758"/>
          </a:xfrm>
          <a:prstGeom prst="rect">
            <a:avLst/>
          </a:prstGeom>
        </p:spPr>
        <p:txBody>
          <a:bodyPr wrap="square">
            <a:spAutoFit/>
          </a:bodyPr>
          <a:lstStyle/>
          <a:p>
            <a:r>
              <a:rPr lang="en-US" sz="3200" b="1" u="sng" dirty="0" err="1"/>
              <a:t>Glucocorticoid</a:t>
            </a:r>
            <a:r>
              <a:rPr lang="en-US" sz="3200" b="1" u="sng" dirty="0"/>
              <a:t>-induced myopathy</a:t>
            </a:r>
          </a:p>
          <a:p>
            <a:endParaRPr lang="en-US" sz="1200" dirty="0"/>
          </a:p>
          <a:p>
            <a:r>
              <a:rPr lang="en-US" sz="2200" dirty="0"/>
              <a:t>Myopathy, a well-recognized side effect of </a:t>
            </a:r>
            <a:r>
              <a:rPr lang="en-US" sz="2200" dirty="0" err="1"/>
              <a:t>glucocorticoid</a:t>
            </a:r>
            <a:r>
              <a:rPr lang="en-US" sz="2200" dirty="0"/>
              <a:t> (corticosteroid) therapy, can occur with any of the </a:t>
            </a:r>
            <a:r>
              <a:rPr lang="en-US" sz="2200" dirty="0" err="1"/>
              <a:t>glucocorticoid</a:t>
            </a:r>
            <a:r>
              <a:rPr lang="en-US" sz="2200" dirty="0"/>
              <a:t> preparations. The risk may be increased in older or malnourished patients and in those with cancer.</a:t>
            </a:r>
          </a:p>
          <a:p>
            <a:endParaRPr lang="en-US" sz="1200" dirty="0"/>
          </a:p>
          <a:p>
            <a:r>
              <a:rPr lang="en-US" sz="2200" dirty="0" err="1"/>
              <a:t>Glucocorticoid</a:t>
            </a:r>
            <a:r>
              <a:rPr lang="en-US" sz="2200" dirty="0"/>
              <a:t>-induced myopathy can occur with the initiation of systemic therapy as well as in chronic</a:t>
            </a:r>
          </a:p>
          <a:p>
            <a:r>
              <a:rPr lang="en-US" sz="2200" dirty="0"/>
              <a:t>maintenance therapy when the dose is increased. Affected patients typically present with gradual onset over several weeks of proximal muscle weakness accompanied by muscle wasting. A common manifestation is difficulty getting up from a chair or climbing stairs. Myalgias and muscle tenderness are not observed.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371599"/>
            <a:ext cx="7620000" cy="4154984"/>
          </a:xfrm>
          <a:prstGeom prst="rect">
            <a:avLst/>
          </a:prstGeom>
        </p:spPr>
        <p:txBody>
          <a:bodyPr wrap="square">
            <a:spAutoFit/>
          </a:bodyPr>
          <a:lstStyle/>
          <a:p>
            <a:r>
              <a:rPr lang="en-US" sz="2200" dirty="0" err="1"/>
              <a:t>Glucocorticoids</a:t>
            </a:r>
            <a:r>
              <a:rPr lang="en-US" sz="2200" dirty="0"/>
              <a:t> have a direct catabolic effect on skeletal muscle via effects on intermediary metabolism that provide amino acids as a substrate for </a:t>
            </a:r>
            <a:r>
              <a:rPr lang="en-US" sz="2200" dirty="0" err="1"/>
              <a:t>gluconeogenesis</a:t>
            </a:r>
            <a:r>
              <a:rPr lang="en-US" sz="2200" dirty="0"/>
              <a:t>. </a:t>
            </a:r>
          </a:p>
          <a:p>
            <a:endParaRPr lang="en-US" sz="2200" dirty="0"/>
          </a:p>
          <a:p>
            <a:r>
              <a:rPr lang="en-US" sz="2200" dirty="0"/>
              <a:t>Activation of the </a:t>
            </a:r>
            <a:r>
              <a:rPr lang="en-US" sz="2200" dirty="0" err="1"/>
              <a:t>glucocorticoid</a:t>
            </a:r>
            <a:r>
              <a:rPr lang="en-US" sz="2200" dirty="0"/>
              <a:t> receptor</a:t>
            </a:r>
          </a:p>
          <a:p>
            <a:r>
              <a:rPr lang="en-US" sz="2200" dirty="0"/>
              <a:t>appears to be involved, since myopathy can be prevented by a </a:t>
            </a:r>
            <a:r>
              <a:rPr lang="en-US" sz="2200" dirty="0" err="1"/>
              <a:t>glucocorticoid</a:t>
            </a:r>
            <a:r>
              <a:rPr lang="en-US" sz="2200" dirty="0"/>
              <a:t> receptor antagonist.</a:t>
            </a:r>
          </a:p>
          <a:p>
            <a:endParaRPr lang="en-US" sz="2200" dirty="0"/>
          </a:p>
          <a:p>
            <a:r>
              <a:rPr lang="en-US" sz="2200" dirty="0"/>
              <a:t>An additional mechanism in critical illness was suggested in an experimental model. </a:t>
            </a:r>
            <a:r>
              <a:rPr lang="en-US" sz="2200" dirty="0" err="1"/>
              <a:t>Glucocorticoid</a:t>
            </a:r>
            <a:r>
              <a:rPr lang="en-US" sz="2200" dirty="0"/>
              <a:t> therapy interfered with insulin-like growth factor-I (IGF-I) signaling, leading to increased </a:t>
            </a:r>
            <a:r>
              <a:rPr lang="en-US" sz="2200" dirty="0" err="1"/>
              <a:t>myocyte</a:t>
            </a:r>
            <a:r>
              <a:rPr lang="en-US" sz="2200" dirty="0"/>
              <a:t> apoptosis.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914402"/>
            <a:ext cx="7696200" cy="5786199"/>
          </a:xfrm>
          <a:prstGeom prst="rect">
            <a:avLst/>
          </a:prstGeom>
        </p:spPr>
        <p:txBody>
          <a:bodyPr wrap="square">
            <a:spAutoFit/>
          </a:bodyPr>
          <a:lstStyle/>
          <a:p>
            <a:r>
              <a:rPr lang="en-US" sz="2000" dirty="0"/>
              <a:t>Onset of weakness – 	dose and duration of weakness - Daily doses in excess of 40 to 60 mg/day can induce clinically important weakness within two weeks and almost always result in some degree of muscle weakness when continued for more than one month. unusual in patients treated with less than 10 mg/day of prednisone or its equivalent. 	</a:t>
            </a:r>
          </a:p>
          <a:p>
            <a:r>
              <a:rPr lang="en-US" sz="2000" dirty="0"/>
              <a:t>Inhaled </a:t>
            </a:r>
            <a:r>
              <a:rPr lang="en-US" sz="2000" dirty="0" err="1"/>
              <a:t>glucocorticoids</a:t>
            </a:r>
            <a:r>
              <a:rPr lang="en-US" sz="2000" dirty="0"/>
              <a:t> are rarely associated with muscle weakness.</a:t>
            </a:r>
          </a:p>
          <a:p>
            <a:endParaRPr lang="en-US" sz="2000" dirty="0"/>
          </a:p>
          <a:p>
            <a:r>
              <a:rPr lang="en-US" sz="2000" dirty="0"/>
              <a:t>The diagnosis of </a:t>
            </a:r>
            <a:r>
              <a:rPr lang="en-US" sz="2000" dirty="0" err="1"/>
              <a:t>glucocorticoid</a:t>
            </a:r>
            <a:r>
              <a:rPr lang="en-US" sz="2000" dirty="0"/>
              <a:t>-induced myopathy is one of exclusion, </a:t>
            </a:r>
          </a:p>
          <a:p>
            <a:r>
              <a:rPr lang="en-US" sz="2000" dirty="0"/>
              <a:t>	absence of other causes of myopathy. </a:t>
            </a:r>
          </a:p>
          <a:p>
            <a:r>
              <a:rPr lang="en-US" sz="2000" dirty="0"/>
              <a:t>	demonstrating improved strength within three to four 	weeks 	after appropriate dose reduction. </a:t>
            </a:r>
          </a:p>
          <a:p>
            <a:endParaRPr lang="en-US" sz="1000" dirty="0"/>
          </a:p>
          <a:p>
            <a:r>
              <a:rPr lang="en-US" sz="2000" dirty="0"/>
              <a:t>Muscle strength begins to improve within three to four weeks after appropriate dose reduction and eventually resolves in virtually all patients if </a:t>
            </a:r>
            <a:r>
              <a:rPr lang="en-US" sz="2000" dirty="0" err="1"/>
              <a:t>glucocorticoid</a:t>
            </a:r>
            <a:r>
              <a:rPr lang="en-US" sz="2000" dirty="0"/>
              <a:t> therapy can be discontinued.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97348"/>
            <a:ext cx="8229600" cy="6740307"/>
          </a:xfrm>
          <a:prstGeom prst="rect">
            <a:avLst/>
          </a:prstGeom>
        </p:spPr>
        <p:txBody>
          <a:bodyPr wrap="square">
            <a:spAutoFit/>
          </a:bodyPr>
          <a:lstStyle/>
          <a:p>
            <a:r>
              <a:rPr lang="en-US" sz="2800" b="1" u="sng" dirty="0"/>
              <a:t>Statin associated adverse muscle events are </a:t>
            </a:r>
            <a:r>
              <a:rPr lang="en-US" sz="2800" b="1" u="sng" dirty="0" smtClean="0"/>
              <a:t>variable:</a:t>
            </a:r>
            <a:endParaRPr lang="en-US" sz="2800" b="1" u="sng" dirty="0"/>
          </a:p>
          <a:p>
            <a:endParaRPr lang="en-US" sz="2000" dirty="0" smtClean="0"/>
          </a:p>
          <a:p>
            <a:r>
              <a:rPr lang="en-US" sz="2000" dirty="0" smtClean="0"/>
              <a:t>Myalgia</a:t>
            </a:r>
            <a:r>
              <a:rPr lang="en-US" sz="2000" dirty="0"/>
              <a:t>: A symptom of </a:t>
            </a:r>
            <a:r>
              <a:rPr lang="en-US" sz="2000" dirty="0" err="1"/>
              <a:t>musclediscomfort</a:t>
            </a:r>
            <a:r>
              <a:rPr lang="en-US" sz="2000" dirty="0"/>
              <a:t>, including muscle aches, soreness, stiffness, tenderness, or cramps with or soon after exercise, with a normal </a:t>
            </a:r>
            <a:r>
              <a:rPr lang="en-US" sz="2000" dirty="0" err="1"/>
              <a:t>creatine</a:t>
            </a:r>
            <a:r>
              <a:rPr lang="en-US" sz="2000" dirty="0"/>
              <a:t> kinase (CK) level. </a:t>
            </a:r>
          </a:p>
          <a:p>
            <a:endParaRPr lang="en-US" sz="1200" dirty="0"/>
          </a:p>
          <a:p>
            <a:r>
              <a:rPr lang="en-US" sz="2000" dirty="0"/>
              <a:t>Myopathy: Muscle weakness (not due to pain), with or without an elevation in CK level.</a:t>
            </a:r>
          </a:p>
          <a:p>
            <a:endParaRPr lang="en-US" sz="1200" dirty="0"/>
          </a:p>
          <a:p>
            <a:r>
              <a:rPr lang="en-US" sz="2000" dirty="0" err="1"/>
              <a:t>Myositis</a:t>
            </a:r>
            <a:r>
              <a:rPr lang="en-US" sz="2000" dirty="0"/>
              <a:t>: Muscle inflammation.</a:t>
            </a:r>
          </a:p>
          <a:p>
            <a:endParaRPr lang="en-US" sz="1200" dirty="0"/>
          </a:p>
          <a:p>
            <a:r>
              <a:rPr lang="en-US" sz="2000" dirty="0" err="1"/>
              <a:t>Myonecrosis</a:t>
            </a:r>
            <a:r>
              <a:rPr lang="en-US" sz="2000" dirty="0"/>
              <a:t>: Elevation in muscle enzymes compared with either baseline CK levels (while not on </a:t>
            </a:r>
            <a:r>
              <a:rPr lang="en-US" sz="2000" dirty="0" err="1"/>
              <a:t>statin</a:t>
            </a:r>
            <a:r>
              <a:rPr lang="en-US" sz="2000" dirty="0"/>
              <a:t> therapy) or the upper limit of normal that has been adjusted for age, race, and sex:</a:t>
            </a:r>
          </a:p>
          <a:p>
            <a:r>
              <a:rPr lang="en-US" sz="2000" dirty="0"/>
              <a:t>		Mild: Threefold to 10 fold elevation in CK</a:t>
            </a:r>
          </a:p>
          <a:p>
            <a:r>
              <a:rPr lang="en-US" sz="2000" dirty="0"/>
              <a:t>		Moderate: Tenfold to 50 fold elevation in CK</a:t>
            </a:r>
          </a:p>
          <a:p>
            <a:r>
              <a:rPr lang="en-US" sz="2000" dirty="0"/>
              <a:t>		Severe: Fiftyfold or greater elevation in CK</a:t>
            </a:r>
          </a:p>
          <a:p>
            <a:endParaRPr lang="en-US" sz="2000" dirty="0"/>
          </a:p>
          <a:p>
            <a:r>
              <a:rPr lang="en-US" sz="2000" dirty="0"/>
              <a:t>Clinical rhabdomyolysis: </a:t>
            </a:r>
            <a:r>
              <a:rPr lang="en-US" sz="2000" dirty="0" err="1"/>
              <a:t>myonecrosis</a:t>
            </a:r>
            <a:r>
              <a:rPr lang="en-US" sz="2000" dirty="0"/>
              <a:t> with </a:t>
            </a:r>
            <a:r>
              <a:rPr lang="en-US" sz="2000" dirty="0" err="1"/>
              <a:t>myoglobinuria</a:t>
            </a:r>
            <a:r>
              <a:rPr lang="en-US" sz="2000" dirty="0"/>
              <a:t> or acute renal failure (an increase in serum </a:t>
            </a:r>
            <a:r>
              <a:rPr lang="en-US" sz="2000" dirty="0" err="1"/>
              <a:t>creatinine</a:t>
            </a:r>
            <a:r>
              <a:rPr lang="en-US" sz="2000" dirty="0"/>
              <a:t> of least 0.5 mg/</a:t>
            </a:r>
            <a:r>
              <a:rPr lang="en-US" sz="2000" dirty="0" err="1"/>
              <a:t>dL</a:t>
            </a:r>
            <a:r>
              <a:rPr lang="en-US" sz="2000" dirty="0"/>
              <a:t> [44 </a:t>
            </a:r>
            <a:r>
              <a:rPr lang="en-US" sz="2000" dirty="0" err="1"/>
              <a:t>micromol</a:t>
            </a:r>
            <a:r>
              <a:rPr lang="en-US" sz="2000" dirty="0"/>
              <a:t>/L]).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gure_12_04_l"/>
          <p:cNvPicPr>
            <a:picLocks noChangeAspect="1" noChangeArrowheads="1"/>
          </p:cNvPicPr>
          <p:nvPr/>
        </p:nvPicPr>
        <p:blipFill>
          <a:blip r:embed="rId3" cstate="print"/>
          <a:srcRect/>
          <a:stretch>
            <a:fillRect/>
          </a:stretch>
        </p:blipFill>
        <p:spPr bwMode="auto">
          <a:xfrm>
            <a:off x="4829666" y="381000"/>
            <a:ext cx="4267200" cy="6324600"/>
          </a:xfrm>
          <a:prstGeom prst="rect">
            <a:avLst/>
          </a:prstGeom>
          <a:noFill/>
          <a:ln w="9525">
            <a:noFill/>
            <a:miter lim="800000"/>
            <a:headEnd/>
            <a:tailEnd/>
          </a:ln>
        </p:spPr>
      </p:pic>
      <p:sp>
        <p:nvSpPr>
          <p:cNvPr id="12292" name="Rectangle 4"/>
          <p:cNvSpPr>
            <a:spLocks noGrp="1" noChangeArrowheads="1"/>
          </p:cNvSpPr>
          <p:nvPr>
            <p:ph type="title"/>
          </p:nvPr>
        </p:nvSpPr>
        <p:spPr>
          <a:xfrm>
            <a:off x="457200" y="228600"/>
            <a:ext cx="4267200" cy="1143000"/>
          </a:xfrm>
        </p:spPr>
        <p:txBody>
          <a:bodyPr>
            <a:noAutofit/>
          </a:bodyPr>
          <a:lstStyle/>
          <a:p>
            <a:pPr algn="l" eaLnBrk="1" hangingPunct="1"/>
            <a:r>
              <a:rPr lang="en-US" b="1" u="sng" dirty="0" err="1"/>
              <a:t>Actin</a:t>
            </a:r>
            <a:r>
              <a:rPr lang="en-US" b="1" u="sng" dirty="0"/>
              <a:t> structure</a:t>
            </a:r>
          </a:p>
        </p:txBody>
      </p:sp>
      <p:sp>
        <p:nvSpPr>
          <p:cNvPr id="12293" name="Rectangle 5"/>
          <p:cNvSpPr>
            <a:spLocks noGrp="1" noChangeArrowheads="1"/>
          </p:cNvSpPr>
          <p:nvPr>
            <p:ph sz="quarter" idx="4"/>
          </p:nvPr>
        </p:nvSpPr>
        <p:spPr>
          <a:xfrm>
            <a:off x="0" y="1219200"/>
            <a:ext cx="4800600" cy="3810000"/>
          </a:xfrm>
        </p:spPr>
        <p:txBody>
          <a:bodyPr>
            <a:noAutofit/>
          </a:bodyPr>
          <a:lstStyle/>
          <a:p>
            <a:pPr eaLnBrk="1" hangingPunct="1">
              <a:lnSpc>
                <a:spcPct val="80000"/>
              </a:lnSpc>
              <a:buNone/>
            </a:pPr>
            <a:r>
              <a:rPr lang="en-US" b="1" dirty="0" smtClean="0"/>
              <a:t>	</a:t>
            </a:r>
          </a:p>
          <a:p>
            <a:pPr eaLnBrk="1" hangingPunct="1">
              <a:lnSpc>
                <a:spcPct val="80000"/>
              </a:lnSpc>
              <a:buNone/>
            </a:pPr>
            <a:endParaRPr lang="en-US" b="1" dirty="0"/>
          </a:p>
          <a:p>
            <a:pPr eaLnBrk="1" hangingPunct="1">
              <a:lnSpc>
                <a:spcPct val="80000"/>
              </a:lnSpc>
              <a:buNone/>
            </a:pPr>
            <a:endParaRPr lang="en-US" b="1" dirty="0" smtClean="0"/>
          </a:p>
          <a:p>
            <a:pPr eaLnBrk="1" hangingPunct="1">
              <a:lnSpc>
                <a:spcPct val="80000"/>
              </a:lnSpc>
              <a:buNone/>
            </a:pPr>
            <a:r>
              <a:rPr lang="en-US" b="1" dirty="0" smtClean="0"/>
              <a:t>	Formed </a:t>
            </a:r>
            <a:r>
              <a:rPr lang="en-US" b="1" dirty="0"/>
              <a:t>by 3 different proteins</a:t>
            </a:r>
            <a:r>
              <a:rPr lang="en-US" b="1" dirty="0" smtClean="0"/>
              <a:t>:</a:t>
            </a:r>
            <a:endParaRPr lang="en-US" b="1" dirty="0"/>
          </a:p>
          <a:p>
            <a:pPr eaLnBrk="1" hangingPunct="1">
              <a:lnSpc>
                <a:spcPct val="80000"/>
              </a:lnSpc>
              <a:buFontTx/>
              <a:buNone/>
            </a:pPr>
            <a:r>
              <a:rPr lang="en-US" b="1" dirty="0"/>
              <a:t>	</a:t>
            </a:r>
            <a:endParaRPr lang="en-US" sz="1000" b="1" dirty="0" smtClean="0"/>
          </a:p>
          <a:p>
            <a:pPr eaLnBrk="1" hangingPunct="1">
              <a:lnSpc>
                <a:spcPct val="80000"/>
              </a:lnSpc>
              <a:buFontTx/>
              <a:buNone/>
            </a:pPr>
            <a:r>
              <a:rPr lang="en-US" b="1" dirty="0"/>
              <a:t>	</a:t>
            </a:r>
            <a:r>
              <a:rPr lang="en-US" b="1" dirty="0" smtClean="0"/>
              <a:t>globular </a:t>
            </a:r>
            <a:r>
              <a:rPr lang="en-US" b="1" dirty="0"/>
              <a:t>(G) actins: bind to myosin heads</a:t>
            </a:r>
          </a:p>
          <a:p>
            <a:pPr eaLnBrk="1" hangingPunct="1">
              <a:lnSpc>
                <a:spcPct val="80000"/>
              </a:lnSpc>
              <a:buFontTx/>
              <a:buNone/>
            </a:pPr>
            <a:r>
              <a:rPr lang="en-US" b="1" dirty="0"/>
              <a:t> </a:t>
            </a:r>
          </a:p>
          <a:p>
            <a:pPr eaLnBrk="1" hangingPunct="1">
              <a:lnSpc>
                <a:spcPct val="80000"/>
              </a:lnSpc>
              <a:buFontTx/>
              <a:buNone/>
            </a:pPr>
            <a:r>
              <a:rPr lang="en-US" b="1" dirty="0"/>
              <a:t>	</a:t>
            </a:r>
            <a:r>
              <a:rPr lang="en-US" b="1" dirty="0" err="1"/>
              <a:t>tropomyosin</a:t>
            </a:r>
            <a:r>
              <a:rPr lang="en-US" b="1" dirty="0"/>
              <a:t>: long, fibrous molecule, extending over </a:t>
            </a:r>
            <a:r>
              <a:rPr lang="en-US" b="1" dirty="0" err="1"/>
              <a:t>actin</a:t>
            </a:r>
            <a:r>
              <a:rPr lang="en-US" b="1" dirty="0"/>
              <a:t>, and preventing interaction between </a:t>
            </a:r>
            <a:r>
              <a:rPr lang="en-US" b="1" dirty="0" err="1"/>
              <a:t>actin</a:t>
            </a:r>
            <a:r>
              <a:rPr lang="en-US" b="1" dirty="0"/>
              <a:t> and myosin</a:t>
            </a:r>
          </a:p>
          <a:p>
            <a:pPr eaLnBrk="1" hangingPunct="1">
              <a:lnSpc>
                <a:spcPct val="80000"/>
              </a:lnSpc>
              <a:buFontTx/>
              <a:buNone/>
            </a:pPr>
            <a:r>
              <a:rPr lang="en-US" b="1" dirty="0"/>
              <a:t> </a:t>
            </a:r>
          </a:p>
          <a:p>
            <a:pPr eaLnBrk="1" hangingPunct="1">
              <a:lnSpc>
                <a:spcPct val="80000"/>
              </a:lnSpc>
              <a:buFontTx/>
              <a:buNone/>
            </a:pPr>
            <a:r>
              <a:rPr lang="en-US" b="1" dirty="0"/>
              <a:t>	</a:t>
            </a:r>
            <a:r>
              <a:rPr lang="en-US" b="1" dirty="0" err="1"/>
              <a:t>troponin</a:t>
            </a:r>
            <a:r>
              <a:rPr lang="en-US" b="1" dirty="0"/>
              <a:t>: binds reversibly to calcium and able to move </a:t>
            </a:r>
            <a:r>
              <a:rPr lang="en-US" b="1" dirty="0" err="1"/>
              <a:t>tropomyosin</a:t>
            </a:r>
            <a:r>
              <a:rPr lang="en-US" b="1" dirty="0"/>
              <a:t> away from the </a:t>
            </a:r>
            <a:r>
              <a:rPr lang="en-US" b="1" dirty="0" err="1"/>
              <a:t>actin</a:t>
            </a:r>
            <a:r>
              <a:rPr lang="en-US" b="1" dirty="0"/>
              <a:t> active site</a:t>
            </a:r>
          </a:p>
        </p:txBody>
      </p:sp>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2"/>
          <a:ext cx="9144000" cy="6887009"/>
        </p:xfrm>
        <a:graphic>
          <a:graphicData uri="http://schemas.openxmlformats.org/drawingml/2006/table">
            <a:tbl>
              <a:tblPr firstRow="1" bandRow="1">
                <a:tableStyleId>{5C22544A-7EE6-4342-B048-85BDC9FD1C3A}</a:tableStyleId>
              </a:tblPr>
              <a:tblGrid>
                <a:gridCol w="2438400"/>
                <a:gridCol w="3657600"/>
                <a:gridCol w="3048000"/>
              </a:tblGrid>
              <a:tr h="786937">
                <a:tc>
                  <a:txBody>
                    <a:bodyPr/>
                    <a:lstStyle/>
                    <a:p>
                      <a:endParaRPr lang="en-US" sz="1400" b="1" dirty="0"/>
                    </a:p>
                  </a:txBody>
                  <a:tcPr/>
                </a:tc>
                <a:tc>
                  <a:txBody>
                    <a:bodyPr/>
                    <a:lstStyle/>
                    <a:p>
                      <a:r>
                        <a:rPr lang="en-US" sz="1800" b="1" baseline="0" dirty="0" smtClean="0">
                          <a:latin typeface="+mn-lt"/>
                        </a:rPr>
                        <a:t>Toxic </a:t>
                      </a:r>
                      <a:r>
                        <a:rPr lang="en-US" sz="1800" b="1" baseline="0" dirty="0" err="1" smtClean="0">
                          <a:latin typeface="+mn-lt"/>
                        </a:rPr>
                        <a:t>statin</a:t>
                      </a:r>
                      <a:r>
                        <a:rPr lang="en-US" sz="1800" b="1" baseline="0" dirty="0" smtClean="0">
                          <a:latin typeface="+mn-lt"/>
                        </a:rPr>
                        <a:t> myopathy</a:t>
                      </a:r>
                      <a:endParaRPr lang="en-US" sz="1800" b="1" dirty="0">
                        <a:latin typeface="+mn-lt"/>
                      </a:endParaRPr>
                    </a:p>
                  </a:txBody>
                  <a:tcPr/>
                </a:tc>
                <a:tc>
                  <a:txBody>
                    <a:bodyPr/>
                    <a:lstStyle/>
                    <a:p>
                      <a:r>
                        <a:rPr lang="en-US" sz="1800" b="1" baseline="0" dirty="0" err="1" smtClean="0">
                          <a:latin typeface="AdvPA0C4"/>
                        </a:rPr>
                        <a:t>Statin</a:t>
                      </a:r>
                      <a:r>
                        <a:rPr lang="en-US" sz="1800" b="1" baseline="0" dirty="0" smtClean="0">
                          <a:latin typeface="AdvPA0C4"/>
                        </a:rPr>
                        <a:t>-associated autoimmune myopathy</a:t>
                      </a:r>
                      <a:endParaRPr lang="en-US" sz="1800" b="1" dirty="0"/>
                    </a:p>
                  </a:txBody>
                  <a:tcPr/>
                </a:tc>
              </a:tr>
              <a:tr h="828937">
                <a:tc>
                  <a:txBody>
                    <a:bodyPr/>
                    <a:lstStyle/>
                    <a:p>
                      <a:r>
                        <a:rPr kumimoji="0" lang="en-US" sz="1600" b="1" kern="1200" baseline="0" dirty="0" smtClean="0">
                          <a:solidFill>
                            <a:schemeClr val="dk1"/>
                          </a:solidFill>
                          <a:latin typeface="+mn-lt"/>
                          <a:ea typeface="+mn-ea"/>
                          <a:cs typeface="+mn-cs"/>
                        </a:rPr>
                        <a:t>Symptoms</a:t>
                      </a:r>
                      <a:endParaRPr lang="en-US" sz="1600" b="1" dirty="0"/>
                    </a:p>
                  </a:txBody>
                  <a:tcPr/>
                </a:tc>
                <a:tc>
                  <a:txBody>
                    <a:bodyPr/>
                    <a:lstStyle/>
                    <a:p>
                      <a:r>
                        <a:rPr kumimoji="0" lang="en-US" sz="1600" b="1" kern="1200" baseline="0" dirty="0" smtClean="0">
                          <a:solidFill>
                            <a:schemeClr val="dk1"/>
                          </a:solidFill>
                          <a:latin typeface="+mn-lt"/>
                          <a:ea typeface="+mn-ea"/>
                          <a:cs typeface="+mn-cs"/>
                        </a:rPr>
                        <a:t>Myalgias common; Weakness infrequent</a:t>
                      </a:r>
                      <a:endParaRPr lang="en-US" sz="1600" b="1" dirty="0"/>
                    </a:p>
                  </a:txBody>
                  <a:tcPr/>
                </a:tc>
                <a:tc>
                  <a:txBody>
                    <a:bodyPr/>
                    <a:lstStyle/>
                    <a:p>
                      <a:r>
                        <a:rPr kumimoji="0" lang="en-US" sz="1600" b="1" kern="1200" baseline="0" dirty="0" smtClean="0">
                          <a:solidFill>
                            <a:schemeClr val="dk1"/>
                          </a:solidFill>
                          <a:latin typeface="+mn-lt"/>
                          <a:ea typeface="+mn-ea"/>
                          <a:cs typeface="+mn-cs"/>
                        </a:rPr>
                        <a:t>Myalgias common; Weakness common</a:t>
                      </a:r>
                      <a:endParaRPr lang="en-US" sz="1600" b="1" dirty="0"/>
                    </a:p>
                  </a:txBody>
                  <a:tcPr/>
                </a:tc>
              </a:tr>
              <a:tr h="769827">
                <a:tc>
                  <a:txBody>
                    <a:bodyPr/>
                    <a:lstStyle/>
                    <a:p>
                      <a:r>
                        <a:rPr kumimoji="0" lang="en-US" sz="1600" b="1" kern="1200" baseline="0" dirty="0" smtClean="0">
                          <a:solidFill>
                            <a:schemeClr val="dk1"/>
                          </a:solidFill>
                          <a:latin typeface="+mn-lt"/>
                          <a:ea typeface="+mn-ea"/>
                          <a:cs typeface="+mn-cs"/>
                        </a:rPr>
                        <a:t>Maximum </a:t>
                      </a:r>
                      <a:r>
                        <a:rPr kumimoji="0" lang="en-US" sz="1600" b="1" kern="1200" baseline="0" dirty="0" err="1" smtClean="0">
                          <a:solidFill>
                            <a:schemeClr val="dk1"/>
                          </a:solidFill>
                          <a:latin typeface="+mn-lt"/>
                          <a:ea typeface="+mn-ea"/>
                          <a:cs typeface="+mn-cs"/>
                        </a:rPr>
                        <a:t>creatine</a:t>
                      </a:r>
                      <a:r>
                        <a:rPr kumimoji="0" lang="en-US" sz="1600" b="1" kern="1200" baseline="0" dirty="0" smtClean="0">
                          <a:solidFill>
                            <a:schemeClr val="dk1"/>
                          </a:solidFill>
                          <a:latin typeface="+mn-lt"/>
                          <a:ea typeface="+mn-ea"/>
                          <a:cs typeface="+mn-cs"/>
                        </a:rPr>
                        <a:t> </a:t>
                      </a:r>
                      <a:r>
                        <a:rPr kumimoji="0" lang="en-US" sz="1600" b="1" kern="1200" baseline="0" dirty="0" err="1" smtClean="0">
                          <a:solidFill>
                            <a:schemeClr val="dk1"/>
                          </a:solidFill>
                          <a:latin typeface="+mn-lt"/>
                          <a:ea typeface="+mn-ea"/>
                          <a:cs typeface="+mn-cs"/>
                        </a:rPr>
                        <a:t>kinase</a:t>
                      </a:r>
                      <a:r>
                        <a:rPr kumimoji="0" lang="en-US" sz="1600" b="1" kern="1200" baseline="0" dirty="0" smtClean="0">
                          <a:solidFill>
                            <a:schemeClr val="dk1"/>
                          </a:solidFill>
                          <a:latin typeface="+mn-lt"/>
                          <a:ea typeface="+mn-ea"/>
                          <a:cs typeface="+mn-cs"/>
                        </a:rPr>
                        <a:t> (IU/l)</a:t>
                      </a:r>
                      <a:endParaRPr lang="en-US" sz="1600" b="1" dirty="0"/>
                    </a:p>
                  </a:txBody>
                  <a:tcPr/>
                </a:tc>
                <a:tc>
                  <a:txBody>
                    <a:bodyPr/>
                    <a:lstStyle/>
                    <a:p>
                      <a:r>
                        <a:rPr kumimoji="0" lang="en-US" sz="1600" b="1" kern="1200" baseline="0" dirty="0" smtClean="0">
                          <a:solidFill>
                            <a:schemeClr val="dk1"/>
                          </a:solidFill>
                          <a:latin typeface="+mn-lt"/>
                          <a:ea typeface="+mn-ea"/>
                          <a:cs typeface="+mn-cs"/>
                        </a:rPr>
                        <a:t>Normal (with mild disease) to </a:t>
                      </a:r>
                      <a:r>
                        <a:rPr kumimoji="0" lang="en-US" sz="1600" b="1" i="1" kern="1200" baseline="0" dirty="0" smtClean="0">
                          <a:solidFill>
                            <a:schemeClr val="dk1"/>
                          </a:solidFill>
                          <a:latin typeface="+mn-lt"/>
                          <a:ea typeface="+mn-ea"/>
                          <a:cs typeface="+mn-cs"/>
                        </a:rPr>
                        <a:t>&gt;100 000 (with </a:t>
                      </a:r>
                      <a:r>
                        <a:rPr kumimoji="0" lang="en-US" sz="1600" b="1" kern="1200" baseline="0" dirty="0" smtClean="0">
                          <a:solidFill>
                            <a:schemeClr val="dk1"/>
                          </a:solidFill>
                          <a:latin typeface="+mn-lt"/>
                          <a:ea typeface="+mn-ea"/>
                          <a:cs typeface="+mn-cs"/>
                        </a:rPr>
                        <a:t>rhabdomyolysis)</a:t>
                      </a:r>
                      <a:endParaRPr lang="en-US" sz="1600" b="1" dirty="0"/>
                    </a:p>
                  </a:txBody>
                  <a:tcPr/>
                </a:tc>
                <a:tc>
                  <a:txBody>
                    <a:bodyPr/>
                    <a:lstStyle/>
                    <a:p>
                      <a:r>
                        <a:rPr kumimoji="0" lang="en-US" sz="1600" b="1" kern="1200" baseline="0" dirty="0" smtClean="0">
                          <a:solidFill>
                            <a:schemeClr val="dk1"/>
                          </a:solidFill>
                          <a:latin typeface="+mn-lt"/>
                          <a:ea typeface="+mn-ea"/>
                          <a:cs typeface="+mn-cs"/>
                        </a:rPr>
                        <a:t>1000–50 000 IU/l</a:t>
                      </a:r>
                      <a:endParaRPr lang="en-US" sz="1600" b="1" dirty="0"/>
                    </a:p>
                  </a:txBody>
                  <a:tcPr/>
                </a:tc>
              </a:tr>
              <a:tr h="1911132">
                <a:tc>
                  <a:txBody>
                    <a:bodyPr/>
                    <a:lstStyle/>
                    <a:p>
                      <a:r>
                        <a:rPr kumimoji="0" lang="en-US" sz="1600" b="1" kern="1200" baseline="0" dirty="0" smtClean="0">
                          <a:solidFill>
                            <a:schemeClr val="dk1"/>
                          </a:solidFill>
                          <a:latin typeface="+mn-lt"/>
                          <a:ea typeface="+mn-ea"/>
                          <a:cs typeface="+mn-cs"/>
                        </a:rPr>
                        <a:t>Muscle biopsy</a:t>
                      </a:r>
                      <a:endParaRPr lang="en-US" sz="1600" b="1" dirty="0"/>
                    </a:p>
                  </a:txBody>
                  <a:tcPr/>
                </a:tc>
                <a:tc>
                  <a:txBody>
                    <a:bodyPr/>
                    <a:lstStyle/>
                    <a:p>
                      <a:r>
                        <a:rPr kumimoji="0" lang="en-US" sz="1600" b="1" kern="1200" baseline="0" dirty="0" smtClean="0">
                          <a:solidFill>
                            <a:schemeClr val="dk1"/>
                          </a:solidFill>
                          <a:latin typeface="+mn-lt"/>
                          <a:ea typeface="+mn-ea"/>
                          <a:cs typeface="+mn-cs"/>
                        </a:rPr>
                        <a:t>Mild disease: </a:t>
                      </a:r>
                      <a:r>
                        <a:rPr kumimoji="0" lang="en-US" sz="1600" b="1" kern="1200" baseline="0" dirty="0" err="1" smtClean="0">
                          <a:solidFill>
                            <a:schemeClr val="dk1"/>
                          </a:solidFill>
                          <a:latin typeface="+mn-lt"/>
                          <a:ea typeface="+mn-ea"/>
                          <a:cs typeface="+mn-cs"/>
                        </a:rPr>
                        <a:t>cytochrome</a:t>
                      </a:r>
                      <a:r>
                        <a:rPr kumimoji="0" lang="en-US" sz="1600" b="1" kern="1200" baseline="0" dirty="0" smtClean="0">
                          <a:solidFill>
                            <a:schemeClr val="dk1"/>
                          </a:solidFill>
                          <a:latin typeface="+mn-lt"/>
                          <a:ea typeface="+mn-ea"/>
                          <a:cs typeface="+mn-cs"/>
                        </a:rPr>
                        <a:t> </a:t>
                      </a:r>
                      <a:r>
                        <a:rPr kumimoji="0" lang="en-US" sz="1600" b="1" kern="1200" baseline="0" dirty="0" err="1" smtClean="0">
                          <a:solidFill>
                            <a:schemeClr val="dk1"/>
                          </a:solidFill>
                          <a:latin typeface="+mn-lt"/>
                          <a:ea typeface="+mn-ea"/>
                          <a:cs typeface="+mn-cs"/>
                        </a:rPr>
                        <a:t>oxidase</a:t>
                      </a:r>
                      <a:r>
                        <a:rPr kumimoji="0" lang="en-US" sz="1600" b="1" kern="1200" baseline="0" dirty="0" smtClean="0">
                          <a:solidFill>
                            <a:schemeClr val="dk1"/>
                          </a:solidFill>
                          <a:latin typeface="+mn-lt"/>
                          <a:ea typeface="+mn-ea"/>
                          <a:cs typeface="+mn-cs"/>
                        </a:rPr>
                        <a:t> negative </a:t>
                      </a:r>
                      <a:r>
                        <a:rPr kumimoji="0" lang="en-US" sz="1600" b="1" kern="1200" baseline="0" dirty="0" err="1" smtClean="0">
                          <a:solidFill>
                            <a:schemeClr val="dk1"/>
                          </a:solidFill>
                          <a:latin typeface="+mn-lt"/>
                          <a:ea typeface="+mn-ea"/>
                          <a:cs typeface="+mn-cs"/>
                        </a:rPr>
                        <a:t>fibres</a:t>
                      </a:r>
                      <a:r>
                        <a:rPr kumimoji="0" lang="en-US" sz="1600" b="1" kern="1200" baseline="0" dirty="0" smtClean="0">
                          <a:solidFill>
                            <a:schemeClr val="dk1"/>
                          </a:solidFill>
                          <a:latin typeface="+mn-lt"/>
                          <a:ea typeface="+mn-ea"/>
                          <a:cs typeface="+mn-cs"/>
                        </a:rPr>
                        <a:t>, vacuolization; Severe disease: </a:t>
                      </a:r>
                      <a:r>
                        <a:rPr kumimoji="0" lang="en-US" sz="1600" b="1" kern="1200" baseline="0" dirty="0" err="1" smtClean="0">
                          <a:solidFill>
                            <a:schemeClr val="dk1"/>
                          </a:solidFill>
                          <a:latin typeface="+mn-lt"/>
                          <a:ea typeface="+mn-ea"/>
                          <a:cs typeface="+mn-cs"/>
                        </a:rPr>
                        <a:t>myofiber</a:t>
                      </a:r>
                      <a:r>
                        <a:rPr kumimoji="0" lang="en-US" sz="1600" b="1" kern="1200" baseline="0" dirty="0" smtClean="0">
                          <a:solidFill>
                            <a:schemeClr val="dk1"/>
                          </a:solidFill>
                          <a:latin typeface="+mn-lt"/>
                          <a:ea typeface="+mn-ea"/>
                          <a:cs typeface="+mn-cs"/>
                        </a:rPr>
                        <a:t> necrosis and regeneration with minimal inflammation</a:t>
                      </a:r>
                      <a:endParaRPr lang="en-US" sz="1600" b="1" dirty="0"/>
                    </a:p>
                  </a:txBody>
                  <a:tcPr/>
                </a:tc>
                <a:tc>
                  <a:txBody>
                    <a:bodyPr/>
                    <a:lstStyle/>
                    <a:p>
                      <a:r>
                        <a:rPr kumimoji="0" lang="en-US" sz="1600" b="1" kern="1200" baseline="0" dirty="0" err="1" smtClean="0">
                          <a:solidFill>
                            <a:schemeClr val="dk1"/>
                          </a:solidFill>
                          <a:latin typeface="+mn-lt"/>
                          <a:ea typeface="+mn-ea"/>
                          <a:cs typeface="+mn-cs"/>
                        </a:rPr>
                        <a:t>Myofiber</a:t>
                      </a:r>
                      <a:r>
                        <a:rPr kumimoji="0" lang="en-US" sz="1600" b="1" kern="1200" baseline="0" dirty="0" smtClean="0">
                          <a:solidFill>
                            <a:schemeClr val="dk1"/>
                          </a:solidFill>
                          <a:latin typeface="+mn-lt"/>
                          <a:ea typeface="+mn-ea"/>
                          <a:cs typeface="+mn-cs"/>
                        </a:rPr>
                        <a:t> necrosis and regeneration with minimal inflammation; MHC class I</a:t>
                      </a:r>
                    </a:p>
                    <a:p>
                      <a:r>
                        <a:rPr kumimoji="0" lang="en-US" sz="1600" b="1" kern="1200" baseline="0" dirty="0" smtClean="0">
                          <a:solidFill>
                            <a:schemeClr val="dk1"/>
                          </a:solidFill>
                          <a:latin typeface="+mn-lt"/>
                          <a:ea typeface="+mn-ea"/>
                          <a:cs typeface="+mn-cs"/>
                        </a:rPr>
                        <a:t>up-regulation; MAC deposition on </a:t>
                      </a:r>
                      <a:r>
                        <a:rPr kumimoji="0" lang="en-US" sz="1600" b="1" kern="1200" baseline="0" dirty="0" err="1" smtClean="0">
                          <a:solidFill>
                            <a:schemeClr val="dk1"/>
                          </a:solidFill>
                          <a:latin typeface="+mn-lt"/>
                          <a:ea typeface="+mn-ea"/>
                          <a:cs typeface="+mn-cs"/>
                        </a:rPr>
                        <a:t>nonnecrotic</a:t>
                      </a:r>
                      <a:r>
                        <a:rPr kumimoji="0" lang="en-US" sz="1600" b="1" kern="1200" baseline="0" dirty="0" smtClean="0">
                          <a:solidFill>
                            <a:schemeClr val="dk1"/>
                          </a:solidFill>
                          <a:latin typeface="+mn-lt"/>
                          <a:ea typeface="+mn-ea"/>
                          <a:cs typeface="+mn-cs"/>
                        </a:rPr>
                        <a:t> fibers</a:t>
                      </a:r>
                      <a:endParaRPr lang="en-US" sz="1600" b="1" dirty="0"/>
                    </a:p>
                  </a:txBody>
                  <a:tcPr/>
                </a:tc>
              </a:tr>
              <a:tr h="543361">
                <a:tc>
                  <a:txBody>
                    <a:bodyPr/>
                    <a:lstStyle/>
                    <a:p>
                      <a:r>
                        <a:rPr kumimoji="0" lang="en-US" sz="1600" b="1" kern="1200" baseline="0" dirty="0" smtClean="0">
                          <a:solidFill>
                            <a:schemeClr val="dk1"/>
                          </a:solidFill>
                          <a:latin typeface="+mn-lt"/>
                          <a:ea typeface="+mn-ea"/>
                          <a:cs typeface="+mn-cs"/>
                        </a:rPr>
                        <a:t>Genetic risk factors</a:t>
                      </a:r>
                      <a:endParaRPr lang="en-US" sz="1600" b="1" dirty="0"/>
                    </a:p>
                  </a:txBody>
                  <a:tcPr/>
                </a:tc>
                <a:tc>
                  <a:txBody>
                    <a:bodyPr/>
                    <a:lstStyle/>
                    <a:p>
                      <a:r>
                        <a:rPr kumimoji="0" lang="en-US" sz="1600" b="1" kern="1200" baseline="0" dirty="0" smtClean="0">
                          <a:solidFill>
                            <a:schemeClr val="dk1"/>
                          </a:solidFill>
                          <a:latin typeface="+mn-lt"/>
                          <a:ea typeface="+mn-ea"/>
                          <a:cs typeface="+mn-cs"/>
                        </a:rPr>
                        <a:t>SNP in SLCO1B1 gene</a:t>
                      </a:r>
                      <a:endParaRPr lang="en-US" sz="1600" b="1" dirty="0"/>
                    </a:p>
                  </a:txBody>
                  <a:tcPr/>
                </a:tc>
                <a:tc>
                  <a:txBody>
                    <a:bodyPr/>
                    <a:lstStyle/>
                    <a:p>
                      <a:r>
                        <a:rPr kumimoji="0" lang="en-US" sz="1600" b="1" kern="1200" baseline="0" dirty="0" smtClean="0">
                          <a:solidFill>
                            <a:schemeClr val="dk1"/>
                          </a:solidFill>
                          <a:latin typeface="+mn-lt"/>
                          <a:ea typeface="+mn-ea"/>
                          <a:cs typeface="+mn-cs"/>
                        </a:rPr>
                        <a:t>HLA-DRB111:01</a:t>
                      </a:r>
                      <a:endParaRPr lang="en-US" sz="1600" b="1" dirty="0"/>
                    </a:p>
                  </a:txBody>
                  <a:tcPr/>
                </a:tc>
              </a:tr>
              <a:tr h="468415">
                <a:tc>
                  <a:txBody>
                    <a:bodyPr/>
                    <a:lstStyle/>
                    <a:p>
                      <a:r>
                        <a:rPr kumimoji="0" lang="en-US" sz="1600" b="1" kern="1200" baseline="0" dirty="0" smtClean="0">
                          <a:solidFill>
                            <a:schemeClr val="dk1"/>
                          </a:solidFill>
                          <a:latin typeface="+mn-lt"/>
                          <a:ea typeface="+mn-ea"/>
                          <a:cs typeface="+mn-cs"/>
                        </a:rPr>
                        <a:t>Anti-HMGCR antibody</a:t>
                      </a:r>
                      <a:endParaRPr lang="en-US" sz="1600" b="1" dirty="0"/>
                    </a:p>
                  </a:txBody>
                  <a:tcPr/>
                </a:tc>
                <a:tc>
                  <a:txBody>
                    <a:bodyPr/>
                    <a:lstStyle/>
                    <a:p>
                      <a:r>
                        <a:rPr kumimoji="0" lang="en-US" sz="1600" b="1" kern="1200" baseline="0" dirty="0" smtClean="0">
                          <a:solidFill>
                            <a:schemeClr val="dk1"/>
                          </a:solidFill>
                          <a:latin typeface="+mn-lt"/>
                          <a:ea typeface="+mn-ea"/>
                          <a:cs typeface="+mn-cs"/>
                        </a:rPr>
                        <a:t>Absent</a:t>
                      </a:r>
                      <a:endParaRPr lang="en-US" sz="1600" b="1" dirty="0"/>
                    </a:p>
                  </a:txBody>
                  <a:tcPr/>
                </a:tc>
                <a:tc>
                  <a:txBody>
                    <a:bodyPr/>
                    <a:lstStyle/>
                    <a:p>
                      <a:r>
                        <a:rPr kumimoji="0" lang="en-US" sz="1600" b="1" kern="1200" baseline="0" dirty="0" smtClean="0">
                          <a:solidFill>
                            <a:schemeClr val="dk1"/>
                          </a:solidFill>
                          <a:latin typeface="+mn-lt"/>
                          <a:ea typeface="+mn-ea"/>
                          <a:cs typeface="+mn-cs"/>
                        </a:rPr>
                        <a:t>Present</a:t>
                      </a:r>
                      <a:endParaRPr lang="en-US" sz="1600" b="1" dirty="0"/>
                    </a:p>
                  </a:txBody>
                  <a:tcPr/>
                </a:tc>
              </a:tr>
              <a:tr h="749463">
                <a:tc>
                  <a:txBody>
                    <a:bodyPr/>
                    <a:lstStyle/>
                    <a:p>
                      <a:r>
                        <a:rPr kumimoji="0" lang="en-US" sz="1600" b="1" kern="1200" baseline="0" dirty="0" smtClean="0">
                          <a:solidFill>
                            <a:schemeClr val="dk1"/>
                          </a:solidFill>
                          <a:latin typeface="+mn-lt"/>
                          <a:ea typeface="+mn-ea"/>
                          <a:cs typeface="+mn-cs"/>
                        </a:rPr>
                        <a:t>Clinical course after </a:t>
                      </a:r>
                      <a:r>
                        <a:rPr kumimoji="0" lang="en-US" sz="1600" b="1" kern="1200" baseline="0" dirty="0" err="1" smtClean="0">
                          <a:solidFill>
                            <a:schemeClr val="dk1"/>
                          </a:solidFill>
                          <a:latin typeface="+mn-lt"/>
                          <a:ea typeface="+mn-ea"/>
                          <a:cs typeface="+mn-cs"/>
                        </a:rPr>
                        <a:t>statin</a:t>
                      </a:r>
                      <a:r>
                        <a:rPr kumimoji="0" lang="en-US" sz="1600" b="1" kern="1200" baseline="0" dirty="0" smtClean="0">
                          <a:solidFill>
                            <a:schemeClr val="dk1"/>
                          </a:solidFill>
                          <a:latin typeface="+mn-lt"/>
                          <a:ea typeface="+mn-ea"/>
                          <a:cs typeface="+mn-cs"/>
                        </a:rPr>
                        <a:t> discontinuation</a:t>
                      </a:r>
                      <a:endParaRPr lang="en-US" sz="1600" b="1" dirty="0"/>
                    </a:p>
                  </a:txBody>
                  <a:tcPr/>
                </a:tc>
                <a:tc>
                  <a:txBody>
                    <a:bodyPr/>
                    <a:lstStyle/>
                    <a:p>
                      <a:r>
                        <a:rPr kumimoji="0" lang="en-US" sz="1600" b="1" kern="1200" baseline="0" dirty="0" smtClean="0">
                          <a:solidFill>
                            <a:schemeClr val="dk1"/>
                          </a:solidFill>
                          <a:latin typeface="+mn-lt"/>
                          <a:ea typeface="+mn-ea"/>
                          <a:cs typeface="+mn-cs"/>
                        </a:rPr>
                        <a:t>Improvement</a:t>
                      </a:r>
                      <a:endParaRPr lang="en-US" sz="1600" b="1" dirty="0"/>
                    </a:p>
                  </a:txBody>
                  <a:tcPr/>
                </a:tc>
                <a:tc>
                  <a:txBody>
                    <a:bodyPr/>
                    <a:lstStyle/>
                    <a:p>
                      <a:r>
                        <a:rPr kumimoji="0" lang="en-US" sz="1600" b="1" kern="1200" baseline="0" dirty="0" smtClean="0">
                          <a:solidFill>
                            <a:schemeClr val="dk1"/>
                          </a:solidFill>
                          <a:latin typeface="+mn-lt"/>
                          <a:ea typeface="+mn-ea"/>
                          <a:cs typeface="+mn-cs"/>
                        </a:rPr>
                        <a:t>Persistent/progressive weakness and CK elevation</a:t>
                      </a:r>
                      <a:endParaRPr lang="en-US" sz="1600" b="1" dirty="0"/>
                    </a:p>
                  </a:txBody>
                  <a:tcPr/>
                </a:tc>
              </a:tr>
              <a:tr h="828937">
                <a:tc>
                  <a:txBody>
                    <a:bodyPr/>
                    <a:lstStyle/>
                    <a:p>
                      <a:r>
                        <a:rPr kumimoji="0" lang="en-US" sz="1600" b="1" kern="1200" baseline="0" dirty="0" smtClean="0">
                          <a:solidFill>
                            <a:schemeClr val="dk1"/>
                          </a:solidFill>
                          <a:latin typeface="+mn-lt"/>
                          <a:ea typeface="+mn-ea"/>
                          <a:cs typeface="+mn-cs"/>
                        </a:rPr>
                        <a:t>Appropriate therapy</a:t>
                      </a:r>
                      <a:endParaRPr lang="en-US" sz="1600" b="1" dirty="0"/>
                    </a:p>
                  </a:txBody>
                  <a:tcPr/>
                </a:tc>
                <a:tc>
                  <a:txBody>
                    <a:bodyPr/>
                    <a:lstStyle/>
                    <a:p>
                      <a:r>
                        <a:rPr kumimoji="0" lang="en-US" sz="1600" b="1" kern="1200" baseline="0" dirty="0" err="1" smtClean="0">
                          <a:solidFill>
                            <a:schemeClr val="dk1"/>
                          </a:solidFill>
                          <a:latin typeface="+mn-lt"/>
                          <a:ea typeface="+mn-ea"/>
                          <a:cs typeface="+mn-cs"/>
                        </a:rPr>
                        <a:t>Statin</a:t>
                      </a:r>
                      <a:r>
                        <a:rPr kumimoji="0" lang="en-US" sz="1600" b="1" kern="1200" baseline="0" dirty="0" smtClean="0">
                          <a:solidFill>
                            <a:schemeClr val="dk1"/>
                          </a:solidFill>
                          <a:latin typeface="+mn-lt"/>
                          <a:ea typeface="+mn-ea"/>
                          <a:cs typeface="+mn-cs"/>
                        </a:rPr>
                        <a:t> withdrawal (or dose reduction)</a:t>
                      </a:r>
                      <a:endParaRPr lang="en-US" sz="1600" b="1" dirty="0"/>
                    </a:p>
                  </a:txBody>
                  <a:tcPr/>
                </a:tc>
                <a:tc>
                  <a:txBody>
                    <a:bodyPr/>
                    <a:lstStyle/>
                    <a:p>
                      <a:r>
                        <a:rPr kumimoji="0" lang="en-US" sz="1600" b="1" kern="1200" baseline="0" dirty="0" err="1" smtClean="0">
                          <a:solidFill>
                            <a:schemeClr val="dk1"/>
                          </a:solidFill>
                          <a:latin typeface="+mn-lt"/>
                          <a:ea typeface="+mn-ea"/>
                          <a:cs typeface="+mn-cs"/>
                        </a:rPr>
                        <a:t>Statin</a:t>
                      </a:r>
                      <a:r>
                        <a:rPr kumimoji="0" lang="en-US" sz="1600" b="1" kern="1200" baseline="0" dirty="0" smtClean="0">
                          <a:solidFill>
                            <a:schemeClr val="dk1"/>
                          </a:solidFill>
                          <a:latin typeface="+mn-lt"/>
                          <a:ea typeface="+mn-ea"/>
                          <a:cs typeface="+mn-cs"/>
                        </a:rPr>
                        <a:t> withdrawal and</a:t>
                      </a:r>
                    </a:p>
                    <a:p>
                      <a:r>
                        <a:rPr kumimoji="0" lang="en-US" sz="1600" b="1" kern="1200" baseline="0" dirty="0" smtClean="0">
                          <a:solidFill>
                            <a:schemeClr val="dk1"/>
                          </a:solidFill>
                          <a:latin typeface="+mn-lt"/>
                          <a:ea typeface="+mn-ea"/>
                          <a:cs typeface="+mn-cs"/>
                        </a:rPr>
                        <a:t>immunosuppressive therapy</a:t>
                      </a:r>
                      <a:endParaRPr lang="en-US" sz="1600" b="1" dirty="0"/>
                    </a:p>
                  </a:txBody>
                  <a:tcPr/>
                </a:tc>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09603"/>
            <a:ext cx="7696200" cy="6001643"/>
          </a:xfrm>
          <a:prstGeom prst="rect">
            <a:avLst/>
          </a:prstGeom>
        </p:spPr>
        <p:txBody>
          <a:bodyPr wrap="square">
            <a:spAutoFit/>
          </a:bodyPr>
          <a:lstStyle/>
          <a:p>
            <a:r>
              <a:rPr lang="en-US" sz="2800" b="1" u="sng" dirty="0"/>
              <a:t>Endocrine Myopathies: </a:t>
            </a:r>
            <a:endParaRPr lang="en-US" sz="2800" u="sng" dirty="0"/>
          </a:p>
          <a:p>
            <a:r>
              <a:rPr lang="en-US" sz="2400" dirty="0"/>
              <a:t>Major categories of endocrine myopathy include those associated with </a:t>
            </a:r>
          </a:p>
          <a:p>
            <a:pPr marL="457200" indent="-457200">
              <a:buAutoNum type="arabicParenBoth"/>
            </a:pPr>
            <a:r>
              <a:rPr lang="en-US" sz="2400" dirty="0"/>
              <a:t>adrenal dysfunction (as in Cushing disease or steroid myopathy); </a:t>
            </a:r>
          </a:p>
          <a:p>
            <a:pPr marL="457200" indent="-457200">
              <a:buAutoNum type="arabicParenBoth"/>
            </a:pPr>
            <a:r>
              <a:rPr lang="en-US" sz="2400" dirty="0"/>
              <a:t>thyroid dysfunction (as in </a:t>
            </a:r>
            <a:r>
              <a:rPr lang="en-US" sz="2400" dirty="0" err="1"/>
              <a:t>myxedema</a:t>
            </a:r>
            <a:r>
              <a:rPr lang="en-US" sz="2400" dirty="0"/>
              <a:t> coma or </a:t>
            </a:r>
            <a:r>
              <a:rPr lang="en-US" sz="2400" dirty="0" err="1"/>
              <a:t>thyrotoxic</a:t>
            </a:r>
            <a:r>
              <a:rPr lang="en-US" sz="2400" dirty="0"/>
              <a:t> myopathy); </a:t>
            </a:r>
          </a:p>
          <a:p>
            <a:pPr marL="457200" indent="-457200">
              <a:buAutoNum type="arabicParenBoth"/>
            </a:pPr>
            <a:r>
              <a:rPr lang="en-US" sz="2400" dirty="0"/>
              <a:t>parathyroid dysfunction (as in multiple endocrine </a:t>
            </a:r>
            <a:r>
              <a:rPr lang="en-US" sz="2400" dirty="0" err="1"/>
              <a:t>neoplasia</a:t>
            </a:r>
            <a:r>
              <a:rPr lang="en-US" sz="2400" dirty="0"/>
              <a:t>);</a:t>
            </a:r>
          </a:p>
          <a:p>
            <a:pPr marL="457200" indent="-457200">
              <a:buAutoNum type="arabicParenBoth"/>
            </a:pPr>
            <a:r>
              <a:rPr lang="en-US" sz="2400" dirty="0"/>
              <a:t>pituitary dysfunction;</a:t>
            </a:r>
          </a:p>
          <a:p>
            <a:pPr marL="457200" indent="-457200">
              <a:buAutoNum type="arabicParenBoth"/>
            </a:pPr>
            <a:r>
              <a:rPr lang="en-US" sz="2400" dirty="0"/>
              <a:t>islands of </a:t>
            </a:r>
            <a:r>
              <a:rPr lang="en-US" sz="2400" dirty="0" err="1"/>
              <a:t>Langerhans</a:t>
            </a:r>
            <a:r>
              <a:rPr lang="en-US" sz="2400" dirty="0"/>
              <a:t> dysfunction (as in diabetic myopathy from ischemic infarction of the femoral muscles). </a:t>
            </a:r>
          </a:p>
          <a:p>
            <a:pPr marL="457200" indent="-457200"/>
            <a:endParaRPr lang="en-US" sz="1000" dirty="0"/>
          </a:p>
          <a:p>
            <a:pPr marL="457200" indent="-457200"/>
            <a:r>
              <a:rPr lang="en-US" sz="2400" dirty="0"/>
              <a:t>	Steroid myopathy is the most common endocrine myopathy</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371600"/>
            <a:ext cx="8229600" cy="2895600"/>
          </a:xfrm>
        </p:spPr>
        <p:txBody>
          <a:bodyPr>
            <a:normAutofit/>
          </a:bodyPr>
          <a:lstStyle/>
          <a:p>
            <a:r>
              <a:rPr lang="en-US" sz="3600" dirty="0"/>
              <a:t>Idiopathic Inflammatory Myopathies</a:t>
            </a:r>
          </a:p>
        </p:txBody>
      </p:sp>
    </p:spTree>
    <p:extLst>
      <p:ext uri="{BB962C8B-B14F-4D97-AF65-F5344CB8AC3E}">
        <p14:creationId xmlns:p14="http://schemas.microsoft.com/office/powerpoint/2010/main" val="36610145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762001"/>
            <a:ext cx="7010400" cy="5142946"/>
          </a:xfrm>
          <a:prstGeom prst="rect">
            <a:avLst/>
          </a:prstGeom>
        </p:spPr>
        <p:txBody>
          <a:bodyPr wrap="square">
            <a:spAutoFit/>
          </a:bodyPr>
          <a:lstStyle/>
          <a:p>
            <a:pPr>
              <a:spcBef>
                <a:spcPct val="0"/>
              </a:spcBef>
              <a:spcAft>
                <a:spcPct val="25000"/>
              </a:spcAft>
            </a:pPr>
            <a:r>
              <a:rPr lang="en-US" sz="3600" b="1" u="sng" dirty="0">
                <a:solidFill>
                  <a:schemeClr val="accent1"/>
                </a:solidFill>
              </a:rPr>
              <a:t>Clinical Classification</a:t>
            </a:r>
          </a:p>
          <a:p>
            <a:pPr marL="514350" indent="-514350">
              <a:lnSpc>
                <a:spcPct val="95000"/>
              </a:lnSpc>
              <a:spcAft>
                <a:spcPct val="25000"/>
              </a:spcAft>
              <a:buFont typeface="+mj-lt"/>
              <a:buAutoNum type="arabicPeriod"/>
            </a:pPr>
            <a:r>
              <a:rPr lang="en-US" sz="3200" dirty="0" err="1"/>
              <a:t>Polymyositis</a:t>
            </a:r>
            <a:r>
              <a:rPr lang="en-US" sz="3200" dirty="0"/>
              <a:t> (PM)</a:t>
            </a:r>
          </a:p>
          <a:p>
            <a:pPr marL="514350" indent="-514350">
              <a:lnSpc>
                <a:spcPct val="95000"/>
              </a:lnSpc>
              <a:spcAft>
                <a:spcPct val="25000"/>
              </a:spcAft>
              <a:buFont typeface="+mj-lt"/>
              <a:buAutoNum type="arabicPeriod"/>
            </a:pPr>
            <a:r>
              <a:rPr lang="en-US" sz="3200" dirty="0" err="1"/>
              <a:t>Dermatomyositis</a:t>
            </a:r>
            <a:r>
              <a:rPr lang="en-US" sz="3200" dirty="0"/>
              <a:t> (DM)</a:t>
            </a:r>
          </a:p>
          <a:p>
            <a:pPr marL="514350" indent="-514350">
              <a:lnSpc>
                <a:spcPct val="95000"/>
              </a:lnSpc>
              <a:spcAft>
                <a:spcPct val="25000"/>
              </a:spcAft>
              <a:buFont typeface="+mj-lt"/>
              <a:buAutoNum type="arabicPeriod"/>
            </a:pPr>
            <a:r>
              <a:rPr lang="en-US" sz="3200" dirty="0"/>
              <a:t>Inclusion Body </a:t>
            </a:r>
            <a:r>
              <a:rPr lang="en-US" sz="3200" dirty="0" err="1"/>
              <a:t>Myositis</a:t>
            </a:r>
            <a:r>
              <a:rPr lang="en-US" sz="3200" dirty="0"/>
              <a:t> (IBM)</a:t>
            </a:r>
          </a:p>
          <a:p>
            <a:pPr marL="514350" indent="-514350">
              <a:lnSpc>
                <a:spcPct val="95000"/>
              </a:lnSpc>
              <a:spcAft>
                <a:spcPct val="25000"/>
              </a:spcAft>
              <a:buFont typeface="+mj-lt"/>
              <a:buAutoNum type="arabicPeriod"/>
            </a:pPr>
            <a:r>
              <a:rPr lang="en-US" sz="3200" dirty="0"/>
              <a:t>Juvenile </a:t>
            </a:r>
            <a:r>
              <a:rPr lang="en-US" sz="3200" dirty="0" err="1"/>
              <a:t>Dermatomyositis</a:t>
            </a:r>
            <a:endParaRPr lang="en-US" sz="3200" dirty="0"/>
          </a:p>
          <a:p>
            <a:pPr marL="514350" indent="-514350">
              <a:lnSpc>
                <a:spcPct val="95000"/>
              </a:lnSpc>
              <a:spcAft>
                <a:spcPct val="25000"/>
              </a:spcAft>
              <a:buFont typeface="+mj-lt"/>
              <a:buAutoNum type="arabicPeriod"/>
            </a:pPr>
            <a:r>
              <a:rPr lang="en-US" sz="3200" dirty="0" err="1"/>
              <a:t>Myositis</a:t>
            </a:r>
            <a:r>
              <a:rPr lang="en-US" sz="3200" dirty="0"/>
              <a:t> associated with malignancy</a:t>
            </a:r>
          </a:p>
          <a:p>
            <a:pPr marL="514350" indent="-514350">
              <a:lnSpc>
                <a:spcPct val="95000"/>
              </a:lnSpc>
              <a:spcAft>
                <a:spcPct val="25000"/>
              </a:spcAft>
              <a:buFont typeface="+mj-lt"/>
              <a:buAutoNum type="arabicPeriod"/>
            </a:pPr>
            <a:r>
              <a:rPr lang="en-US" sz="3200" dirty="0" err="1"/>
              <a:t>Myositis</a:t>
            </a:r>
            <a:r>
              <a:rPr lang="en-US" sz="3200" dirty="0"/>
              <a:t> associated with collagen vascular disease</a:t>
            </a:r>
          </a:p>
        </p:txBody>
      </p:sp>
    </p:spTree>
    <p:extLst>
      <p:ext uri="{BB962C8B-B14F-4D97-AF65-F5344CB8AC3E}">
        <p14:creationId xmlns:p14="http://schemas.microsoft.com/office/powerpoint/2010/main" val="4860560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cstate="print"/>
          <a:srcRect/>
          <a:stretch>
            <a:fillRect/>
          </a:stretch>
        </p:blipFill>
        <p:spPr bwMode="auto">
          <a:xfrm>
            <a:off x="0" y="0"/>
            <a:ext cx="9144000" cy="68539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cstate="print"/>
          <a:srcRect/>
          <a:stretch>
            <a:fillRect/>
          </a:stretch>
        </p:blipFill>
        <p:spPr bwMode="auto">
          <a:xfrm>
            <a:off x="0" y="0"/>
            <a:ext cx="91653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print"/>
          <a:srcRect/>
          <a:stretch>
            <a:fillRect/>
          </a:stretch>
        </p:blipFill>
        <p:spPr bwMode="auto">
          <a:xfrm>
            <a:off x="0" y="0"/>
            <a:ext cx="9144000" cy="69098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229600" cy="2831544"/>
          </a:xfrm>
          <a:prstGeom prst="rect">
            <a:avLst/>
          </a:prstGeom>
        </p:spPr>
        <p:txBody>
          <a:bodyPr wrap="square">
            <a:spAutoFit/>
          </a:bodyPr>
          <a:lstStyle/>
          <a:p>
            <a:r>
              <a:rPr lang="en-US" sz="2400" b="1" u="sng" dirty="0" err="1"/>
              <a:t>Gottron’s</a:t>
            </a:r>
            <a:r>
              <a:rPr lang="en-US" sz="2400" b="1" u="sng" dirty="0"/>
              <a:t> papules</a:t>
            </a:r>
            <a:r>
              <a:rPr lang="en-US" sz="2400" dirty="0"/>
              <a:t> – </a:t>
            </a:r>
            <a:r>
              <a:rPr lang="en-US" sz="2200" dirty="0" err="1"/>
              <a:t>Gottron’s</a:t>
            </a:r>
            <a:r>
              <a:rPr lang="en-US" sz="2200" dirty="0"/>
              <a:t> papules are </a:t>
            </a:r>
            <a:r>
              <a:rPr lang="en-US" sz="2200" dirty="0" err="1"/>
              <a:t>erythematous</a:t>
            </a:r>
            <a:r>
              <a:rPr lang="en-US" sz="2200" dirty="0"/>
              <a:t> to </a:t>
            </a:r>
            <a:r>
              <a:rPr lang="en-US" sz="2200" dirty="0" err="1"/>
              <a:t>violaceous</a:t>
            </a:r>
            <a:r>
              <a:rPr lang="en-US" sz="2200" dirty="0"/>
              <a:t> papules that occur symmetrically over the extensor (dorsal) aspects of the </a:t>
            </a:r>
            <a:r>
              <a:rPr lang="en-US" sz="2200" dirty="0" err="1"/>
              <a:t>metacarpophalangeal</a:t>
            </a:r>
            <a:r>
              <a:rPr lang="en-US" sz="2200" dirty="0"/>
              <a:t> (MCP) and </a:t>
            </a:r>
            <a:r>
              <a:rPr lang="en-US" sz="2200" dirty="0" err="1"/>
              <a:t>interphalangeal</a:t>
            </a:r>
            <a:r>
              <a:rPr lang="en-US" sz="2200" dirty="0"/>
              <a:t> (IP) joints. In addition, these lesions may involve the skin between the MCP and IP joints, particularly when the eruption is prominent. </a:t>
            </a:r>
            <a:r>
              <a:rPr lang="en-US" sz="2200" dirty="0" err="1"/>
              <a:t>Gottron’s</a:t>
            </a:r>
            <a:r>
              <a:rPr lang="en-US" sz="2200" dirty="0"/>
              <a:t> papules often have associated scale and may ulcerate. When scaling is present, the lesions may mimic psoriasis or lichen </a:t>
            </a:r>
            <a:r>
              <a:rPr lang="en-US" sz="2200" dirty="0" err="1"/>
              <a:t>planus</a:t>
            </a:r>
            <a:r>
              <a:rPr lang="en-US" sz="2200" dirty="0"/>
              <a:t>.</a:t>
            </a:r>
          </a:p>
        </p:txBody>
      </p:sp>
      <p:pic>
        <p:nvPicPr>
          <p:cNvPr id="18434" name="Picture 2" descr="Image"/>
          <p:cNvPicPr>
            <a:picLocks noChangeAspect="1" noChangeArrowheads="1"/>
          </p:cNvPicPr>
          <p:nvPr/>
        </p:nvPicPr>
        <p:blipFill>
          <a:blip r:embed="rId2" cstate="print"/>
          <a:srcRect/>
          <a:stretch>
            <a:fillRect/>
          </a:stretch>
        </p:blipFill>
        <p:spPr bwMode="auto">
          <a:xfrm>
            <a:off x="1600200" y="3581400"/>
            <a:ext cx="5410200" cy="312420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1"/>
            <a:ext cx="3810000" cy="5016758"/>
          </a:xfrm>
          <a:prstGeom prst="rect">
            <a:avLst/>
          </a:prstGeom>
        </p:spPr>
        <p:txBody>
          <a:bodyPr wrap="square">
            <a:spAutoFit/>
          </a:bodyPr>
          <a:lstStyle/>
          <a:p>
            <a:r>
              <a:rPr lang="en-US" sz="2000" b="1" dirty="0" err="1"/>
              <a:t>Gottron’s</a:t>
            </a:r>
            <a:r>
              <a:rPr lang="en-US" sz="2000" b="1" dirty="0"/>
              <a:t> sign</a:t>
            </a:r>
            <a:r>
              <a:rPr lang="en-US" sz="2000" dirty="0"/>
              <a:t> – Definitions used for </a:t>
            </a:r>
            <a:r>
              <a:rPr lang="en-US" sz="2000" dirty="0" err="1"/>
              <a:t>Gottron’s</a:t>
            </a:r>
            <a:r>
              <a:rPr lang="en-US" sz="2000" dirty="0"/>
              <a:t> sign have varied in the literature. We define </a:t>
            </a:r>
            <a:r>
              <a:rPr lang="en-US" sz="2000" dirty="0" err="1"/>
              <a:t>Gottron’s</a:t>
            </a:r>
            <a:r>
              <a:rPr lang="en-US" sz="2000" dirty="0"/>
              <a:t> sign as the presence of </a:t>
            </a:r>
            <a:r>
              <a:rPr lang="en-US" sz="2000" dirty="0" err="1"/>
              <a:t>erythematous</a:t>
            </a:r>
            <a:r>
              <a:rPr lang="en-US" sz="2000" dirty="0"/>
              <a:t> to </a:t>
            </a:r>
            <a:r>
              <a:rPr lang="en-US" sz="2000" dirty="0" err="1"/>
              <a:t>violaceous</a:t>
            </a:r>
            <a:r>
              <a:rPr lang="en-US" sz="2000" dirty="0"/>
              <a:t> </a:t>
            </a:r>
            <a:r>
              <a:rPr lang="en-US" sz="2000" dirty="0" err="1"/>
              <a:t>macules</a:t>
            </a:r>
            <a:r>
              <a:rPr lang="en-US" sz="2000" dirty="0"/>
              <a:t>, patches, or papules on the extensor surfaces of joints in sites other than the hands, particularly the elbows, knees, or ankles. In contrast, some authors have used the term </a:t>
            </a:r>
            <a:r>
              <a:rPr lang="en-US" sz="2000" dirty="0" err="1"/>
              <a:t>Gottron’s</a:t>
            </a:r>
            <a:r>
              <a:rPr lang="en-US" sz="2000" dirty="0"/>
              <a:t> papules to refer to papules in these areas, reserving </a:t>
            </a:r>
            <a:r>
              <a:rPr lang="en-US" sz="2000" dirty="0" err="1"/>
              <a:t>Gottron’s</a:t>
            </a:r>
            <a:r>
              <a:rPr lang="en-US" sz="2000" dirty="0"/>
              <a:t> sign for macular or patch-like lesions .</a:t>
            </a:r>
          </a:p>
        </p:txBody>
      </p:sp>
      <p:pic>
        <p:nvPicPr>
          <p:cNvPr id="131074" name="Picture 2" descr="Image"/>
          <p:cNvPicPr>
            <a:picLocks noChangeAspect="1" noChangeArrowheads="1"/>
          </p:cNvPicPr>
          <p:nvPr/>
        </p:nvPicPr>
        <p:blipFill>
          <a:blip r:embed="rId2" cstate="print"/>
          <a:srcRect/>
          <a:stretch>
            <a:fillRect/>
          </a:stretch>
        </p:blipFill>
        <p:spPr bwMode="auto">
          <a:xfrm>
            <a:off x="4724400" y="990600"/>
            <a:ext cx="4038600" cy="472440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7924800" cy="1569660"/>
          </a:xfrm>
          <a:prstGeom prst="rect">
            <a:avLst/>
          </a:prstGeom>
        </p:spPr>
        <p:txBody>
          <a:bodyPr wrap="square">
            <a:spAutoFit/>
          </a:bodyPr>
          <a:lstStyle/>
          <a:p>
            <a:r>
              <a:rPr lang="en-US" sz="2400" b="1" dirty="0"/>
              <a:t>Heliotrope eruption</a:t>
            </a:r>
            <a:r>
              <a:rPr lang="en-US" sz="2400" dirty="0"/>
              <a:t> – The heliotrope eruption is an </a:t>
            </a:r>
            <a:r>
              <a:rPr lang="en-US" sz="2400" dirty="0" err="1"/>
              <a:t>erythematous</a:t>
            </a:r>
            <a:r>
              <a:rPr lang="en-US" sz="2400" dirty="0"/>
              <a:t> to </a:t>
            </a:r>
            <a:r>
              <a:rPr lang="en-US" sz="2400" dirty="0" err="1"/>
              <a:t>violaceous</a:t>
            </a:r>
            <a:r>
              <a:rPr lang="en-US" sz="2400" dirty="0"/>
              <a:t> eruption on the upper eyelids, sometimes accompanied by eyelid edema, which, at times, may be quite marked.</a:t>
            </a:r>
          </a:p>
        </p:txBody>
      </p:sp>
      <p:pic>
        <p:nvPicPr>
          <p:cNvPr id="132098" name="Picture 2" descr="http://www.remedicajournals.com/UIControls/ImageOpen.axd?aaid=9036"/>
          <p:cNvPicPr>
            <a:picLocks noChangeAspect="1" noChangeArrowheads="1"/>
          </p:cNvPicPr>
          <p:nvPr/>
        </p:nvPicPr>
        <p:blipFill>
          <a:blip r:embed="rId2" cstate="print"/>
          <a:srcRect/>
          <a:stretch>
            <a:fillRect/>
          </a:stretch>
        </p:blipFill>
        <p:spPr bwMode="auto">
          <a:xfrm>
            <a:off x="2438402" y="2133600"/>
            <a:ext cx="4950959" cy="4343400"/>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IMAGE_TITLE" val="c:\my documents\gtk_ppt\sg_present\stanfield_mm_12_jpegs\1\figure_12_02_2_l.jpg"/>
</p:tagLst>
</file>

<file path=ppt/tags/tag2.xml><?xml version="1.0" encoding="utf-8"?>
<p:tagLst xmlns:a="http://schemas.openxmlformats.org/drawingml/2006/main" xmlns:r="http://schemas.openxmlformats.org/officeDocument/2006/relationships" xmlns:p="http://schemas.openxmlformats.org/presentationml/2006/main">
  <p:tag name="IIW_IMAGE_TITLE" val="c:\my documents\gtk_ppt\sg_present\stanfield_mm_12_jpegs\1\figure_12_05d_l.jpg"/>
</p:tagLst>
</file>

<file path=ppt/tags/tag3.xml><?xml version="1.0" encoding="utf-8"?>
<p:tagLst xmlns:a="http://schemas.openxmlformats.org/drawingml/2006/main" xmlns:r="http://schemas.openxmlformats.org/officeDocument/2006/relationships" xmlns:p="http://schemas.openxmlformats.org/presentationml/2006/main">
  <p:tag name="IIW_IMAGE_TITLE" val="c:\my documents\gtk_ppt\sg_present\stanfield_mm_12_jpegs\1\figure_12_04_l.jpg"/>
</p:tagLst>
</file>

<file path=ppt/tags/tag4.xml><?xml version="1.0" encoding="utf-8"?>
<p:tagLst xmlns:a="http://schemas.openxmlformats.org/drawingml/2006/main" xmlns:r="http://schemas.openxmlformats.org/officeDocument/2006/relationships" xmlns:p="http://schemas.openxmlformats.org/presentationml/2006/main">
  <p:tag name="IIW_IMAGE_TITLE" val="c:\my documents\gtk_ppt\sg_present\stanfield_mm_11_jpegs\1\figure_11_13_l.jpg"/>
</p:tagLst>
</file>

<file path=ppt/tags/tag5.xml><?xml version="1.0" encoding="utf-8"?>
<p:tagLst xmlns:a="http://schemas.openxmlformats.org/drawingml/2006/main" xmlns:r="http://schemas.openxmlformats.org/officeDocument/2006/relationships" xmlns:p="http://schemas.openxmlformats.org/presentationml/2006/main">
  <p:tag name="IIW_IMAGE_TITLE" val="c:\my documents\gtk_ppt\sg_present\stanfield_mm_12_jpegs\1\figure_12_07_l.jpg"/>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1548</TotalTime>
  <Words>3717</Words>
  <Application>Microsoft Office PowerPoint</Application>
  <PresentationFormat>On-screen Show (4:3)</PresentationFormat>
  <Paragraphs>916</Paragraphs>
  <Slides>111</Slides>
  <Notes>10</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Slice</vt:lpstr>
      <vt:lpstr>MYOPATHIES  </vt:lpstr>
      <vt:lpstr>PowerPoint Presentation</vt:lpstr>
      <vt:lpstr>Skeletal Muscle Structure  </vt:lpstr>
      <vt:lpstr>Components of a muscle fiber</vt:lpstr>
      <vt:lpstr>Muscle fiber components</vt:lpstr>
      <vt:lpstr>The sarcomere</vt:lpstr>
      <vt:lpstr>The sarcomere</vt:lpstr>
      <vt:lpstr>Myosin structure </vt:lpstr>
      <vt:lpstr>Actin structure</vt:lpstr>
      <vt:lpstr>Motor units</vt:lpstr>
      <vt:lpstr>Muscle contraction: Cell events</vt:lpstr>
      <vt:lpstr>Synaptic events</vt:lpstr>
      <vt:lpstr>PowerPoint Presentation</vt:lpstr>
      <vt:lpstr>The Mechanism of Force Generation in Muscle </vt:lpstr>
      <vt:lpstr>PowerPoint Presentation</vt:lpstr>
      <vt:lpstr>Muscle relaxation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Myopathies Presenting at Birth </vt:lpstr>
      <vt:lpstr>Myopathies Presenting in Childhood </vt:lpstr>
      <vt:lpstr>Myopathies Presenting in Adulthood </vt:lpstr>
      <vt:lpstr>Diagnosis of Myopathy Based on Pattern of Inheritance</vt:lpstr>
      <vt:lpstr>PowerPoint Presentation</vt:lpstr>
      <vt:lpstr>PowerPoint Presentation</vt:lpstr>
      <vt:lpstr>Muscular dystrophies</vt:lpstr>
      <vt:lpstr>Classification</vt:lpstr>
      <vt:lpstr>PowerPoint Presentation</vt:lpstr>
      <vt:lpstr>PowerPoint Presentation</vt:lpstr>
      <vt:lpstr>PowerPoint Presentation</vt:lpstr>
      <vt:lpstr>Duchenne Muscular dystrophy</vt:lpstr>
      <vt:lpstr>DMD: Clinical manifestation</vt:lpstr>
      <vt:lpstr>PowerPoint Presentation</vt:lpstr>
      <vt:lpstr>PowerPoint Presentation</vt:lpstr>
      <vt:lpstr>PowerPoint Presentation</vt:lpstr>
      <vt:lpstr>DMD: Natural history</vt:lpstr>
      <vt:lpstr>PowerPoint Presentation</vt:lpstr>
      <vt:lpstr>PowerPoint Presentation</vt:lpstr>
      <vt:lpstr>Emery- Dreifuss muscular dystrophy - EDMd</vt:lpstr>
      <vt:lpstr>PowerPoint Presentation</vt:lpstr>
      <vt:lpstr> Limb- girdle muscular dystrophy - LGMD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Fascioscapulohumeral muscular dystrophy</vt:lpstr>
      <vt:lpstr>FSMD: Clinical manifestation</vt:lpstr>
      <vt:lpstr>FSMD: Clinical manifestation</vt:lpstr>
      <vt:lpstr>PowerPoint Presentation</vt:lpstr>
      <vt:lpstr>CMD: Clinical manifestation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Idiopathic Inflammatory Myopathies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Muscle Channelopathies: Nondystrophic Myotonias and Periodic Paralyses </vt:lpstr>
      <vt:lpstr>Clinical features</vt:lpstr>
      <vt:lpstr>PowerPoint Presentation</vt:lpstr>
      <vt:lpstr>Precipitating factors</vt:lpstr>
      <vt:lpstr> Diagnostic studies</vt:lpstr>
      <vt:lpstr>Treatment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KUKAS</dc:creator>
  <cp:lastModifiedBy>3422</cp:lastModifiedBy>
  <cp:revision>136</cp:revision>
  <dcterms:created xsi:type="dcterms:W3CDTF">2015-03-28T10:11:15Z</dcterms:created>
  <dcterms:modified xsi:type="dcterms:W3CDTF">2016-03-24T06:07:28Z</dcterms:modified>
</cp:coreProperties>
</file>