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5" r:id="rId28"/>
    <p:sldId id="348" r:id="rId29"/>
    <p:sldId id="349" r:id="rId30"/>
    <p:sldId id="350" r:id="rId31"/>
    <p:sldId id="353" r:id="rId32"/>
    <p:sldId id="35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4D59-9661-4D13-B47B-E73461384DD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B0925-6AAB-4203-8476-657DDEB5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8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4B4403-2968-4E69-BEAB-A420518A7CB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49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1F97A8-24D1-42BC-9BBB-EFDBD43D20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022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6671300-FDEF-4958-99F7-BD7F333B74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2397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B51B863-6489-4397-884C-4E6D92E572C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4960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DB839B2-5203-494B-A399-85490ACAF2F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5136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40D94A40-E385-4DFD-B61D-B90791A5066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2888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2DC8D9-B48F-493A-BCF2-23981A3ADF3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0342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A853EB-5846-44E6-952C-D2C76D5DC83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9080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9115AE5-8C6F-4B36-BEE1-A4A3C4599E3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866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FF6D1E2C-FB23-4966-96C0-76DAE83B4D5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544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2B1323B-BD41-4962-A213-CEE623F99511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714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C66E38-5155-4A1C-9A5E-E620E6CB895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2770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CD6FD9D-9FA8-454D-BEF7-AD43A769EFB9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6506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67038C8-0A31-42B3-B966-A18ACD115E07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039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85282815-6B14-4EC4-BBFC-3EEE2ABF1442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5845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7C5A712-CBB7-4102-ABB9-FEFE375EC8E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80697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815B7F1-27F6-406E-A435-B3C80083DAB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9596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E4EDE093-2075-4138-BCED-1A257D372E20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72359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3B3D742-4E3A-4144-B672-19D5F881244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72550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44C00EC-1D0D-45F0-B6FF-0F63DB1F2C49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4139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38A5C89-9FB9-464B-BBDF-C4453BD4B8F7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61098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677CBA7-48D4-414A-9E2E-50B8211E54A5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996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1B6873-63B3-4DC5-8CDB-E1CA4D6F144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5717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9200B6FF-FB08-41A1-BA91-654A1DD9D6E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30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912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5969296-02F9-4A03-A198-6007A40AAB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31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80416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3692C43-F1FD-407C-B285-B9A5F39F2DF6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32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092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347FF7-AACA-40D2-8FDA-068CF8EF673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813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1B09F416-4F39-4F94-8983-4F19606A8CF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16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50DBC4F5-9AA2-4687-B3B9-2C0E2833379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01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8E58FC9-1C68-4056-B777-BCE71224B01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82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6861DC7-B2EE-466E-9537-8BA6CBC5788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1768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5569EF-FBB8-4160-8FDF-91AD04B5A3B4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35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07ED-533D-4F37-BCB5-F34BE0B7D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6470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2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6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9F-5D55-48BB-B711-5E52D8AFA96B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91512" cy="2543175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rgbClr val="E9EE26"/>
                </a:solidFill>
              </a:rPr>
              <a:t>SLE,SCLERODERMAMCTD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860800"/>
            <a:ext cx="8736012" cy="223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Prof.Abdurhman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Saud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Alarfaj</a:t>
            </a:r>
            <a:endParaRPr lang="en-US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BSc.,MB.,CHB.,FRCP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).,FRCP(C).,FACP.,FACR</a:t>
            </a:r>
          </a:p>
        </p:txBody>
      </p:sp>
    </p:spTree>
    <p:extLst>
      <p:ext uri="{BB962C8B-B14F-4D97-AF65-F5344CB8AC3E}">
        <p14:creationId xmlns:p14="http://schemas.microsoft.com/office/powerpoint/2010/main" val="950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350" y="2420938"/>
          <a:ext cx="6096000" cy="215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584176"/>
                <a:gridCol w="3264024"/>
              </a:tblGrid>
              <a:tr h="3707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sex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</a:t>
                      </a:r>
                      <a:endParaRPr lang="en-US" sz="1800" dirty="0"/>
                    </a:p>
                  </a:txBody>
                  <a:tcPr marT="45708" marB="45708"/>
                </a:tc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58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9.3</a:t>
                      </a:r>
                      <a:endParaRPr lang="en-US" sz="2000" b="1" dirty="0"/>
                    </a:p>
                  </a:txBody>
                  <a:tcPr marT="45708" marB="45708"/>
                </a:tc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female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566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90.7</a:t>
                      </a:r>
                      <a:endParaRPr lang="en-US" sz="2000" b="1" dirty="0"/>
                    </a:p>
                  </a:txBody>
                  <a:tcPr marT="45708" marB="45708"/>
                </a:tc>
              </a:tr>
              <a:tr h="99122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624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 marT="45708" marB="45708"/>
                </a:tc>
              </a:tr>
            </a:tbl>
          </a:graphicData>
        </a:graphic>
      </p:graphicFrame>
      <p:sp>
        <p:nvSpPr>
          <p:cNvPr id="11288" name="TextBox 6"/>
          <p:cNvSpPr txBox="1">
            <a:spLocks noChangeArrowheads="1"/>
          </p:cNvSpPr>
          <p:nvPr/>
        </p:nvSpPr>
        <p:spPr bwMode="auto">
          <a:xfrm>
            <a:off x="1116013" y="836613"/>
            <a:ext cx="6048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/>
              <a:t>Sle</a:t>
            </a:r>
            <a:r>
              <a:rPr lang="en-US" sz="3200" dirty="0" smtClean="0"/>
              <a:t> in </a:t>
            </a:r>
            <a:r>
              <a:rPr lang="en-US" sz="3200" dirty="0" err="1"/>
              <a:t>saudi</a:t>
            </a:r>
            <a:r>
              <a:rPr lang="en-US" sz="3200" dirty="0"/>
              <a:t> </a:t>
            </a:r>
            <a:r>
              <a:rPr lang="en-US" sz="3200" dirty="0" err="1"/>
              <a:t>arabia</a:t>
            </a:r>
            <a:r>
              <a:rPr lang="en-US" sz="3200" dirty="0"/>
              <a:t> </a:t>
            </a:r>
            <a:r>
              <a:rPr lang="en-US" sz="2400" dirty="0" err="1"/>
              <a:t>kkuh</a:t>
            </a:r>
            <a:r>
              <a:rPr lang="en-US" sz="2400" dirty="0"/>
              <a:t>. </a:t>
            </a:r>
            <a:r>
              <a:rPr lang="en-US" dirty="0" err="1"/>
              <a:t>asarfaj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37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9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  </a:t>
            </a:r>
            <a:r>
              <a:rPr lang="en-US" sz="2900" b="1" dirty="0" smtClean="0">
                <a:solidFill>
                  <a:srgbClr val="FFFF00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2900" b="1" dirty="0" smtClean="0">
                <a:solidFill>
                  <a:srgbClr val="FFFF00"/>
                </a:solidFill>
              </a:rPr>
              <a:t>geography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(2.5- to 6-fold) in USA African American women than in white women. </a:t>
            </a:r>
          </a:p>
          <a:p>
            <a:pPr lvl="2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But,cf</a:t>
            </a:r>
            <a:r>
              <a:rPr lang="en-US" sz="2000" dirty="0" smtClean="0">
                <a:solidFill>
                  <a:srgbClr val="FFFF00"/>
                </a:solidFill>
              </a:rPr>
              <a:t> occurs infrequently in Blacks in Africa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among Asians, Afro-Americans, Afro-</a:t>
            </a:r>
            <a:r>
              <a:rPr lang="en-US" sz="2400" dirty="0" err="1" smtClean="0">
                <a:solidFill>
                  <a:srgbClr val="FFFF00"/>
                </a:solidFill>
              </a:rPr>
              <a:t>Caribbeans</a:t>
            </a:r>
            <a:r>
              <a:rPr lang="en-US" sz="2400" dirty="0" smtClean="0">
                <a:solidFill>
                  <a:srgbClr val="FFFF00"/>
                </a:solidFill>
              </a:rPr>
              <a:t>, Hispanic Americans, and Asian Indians.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More common in urban than rural areas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Also In New Zealand, 50  per 100,000  Polynesians, but only 14.6 cases per 100,000 in the whites.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France, more common among immigrants from Spain, Portugal, North Africa, and Italy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9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507412" cy="633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Environmental: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worldwide variability of prevalence the disease(black in </a:t>
            </a:r>
            <a:r>
              <a:rPr lang="en-US" dirty="0" err="1" smtClean="0">
                <a:solidFill>
                  <a:srgbClr val="FFFF00"/>
                </a:solidFill>
              </a:rPr>
              <a:t>africa</a:t>
            </a:r>
            <a:r>
              <a:rPr lang="en-US" dirty="0" smtClean="0">
                <a:solidFill>
                  <a:srgbClr val="FFFF00"/>
                </a:solidFill>
              </a:rPr>
              <a:t> and US)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influence of environmental factors on the course of the disease,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ultraviolet light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viruses 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drugs.cause</a:t>
            </a:r>
            <a:r>
              <a:rPr lang="en-US" dirty="0" smtClean="0">
                <a:solidFill>
                  <a:srgbClr val="FFFF00"/>
                </a:solidFill>
              </a:rPr>
              <a:t> or exacerbate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silica dust.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cigarette smoking.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sprouts.</a:t>
            </a:r>
          </a:p>
        </p:txBody>
      </p:sp>
    </p:spTree>
    <p:extLst>
      <p:ext uri="{BB962C8B-B14F-4D97-AF65-F5344CB8AC3E}">
        <p14:creationId xmlns:p14="http://schemas.microsoft.com/office/powerpoint/2010/main" val="14265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Pathophysiology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Disturbances in the immune system :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High ratio of CD4+ to CD8+ T cells.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Defects in immune cell tolerance leading to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production of autoantibodies targeting antigens located in nuclei, cytoplasm, on cell surfaces, and in plasma proteins.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autoantibodies leads to mostly immune complex formation (</a:t>
            </a:r>
            <a:r>
              <a:rPr lang="en-US" dirty="0" err="1" smtClean="0">
                <a:solidFill>
                  <a:srgbClr val="FFFF00"/>
                </a:solidFill>
              </a:rPr>
              <a:t>e.g</a:t>
            </a:r>
            <a:r>
              <a:rPr lang="en-US" dirty="0" smtClean="0">
                <a:solidFill>
                  <a:srgbClr val="FFFF00"/>
                </a:solidFill>
              </a:rPr>
              <a:t> kidney)  and direct antibody-mediated cytotoxicity  (hemolytic anemia, thrombocytopenia).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Cell-mediated autoimmunity also play part.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Tissue damage  follows </a:t>
            </a:r>
          </a:p>
        </p:txBody>
      </p:sp>
    </p:spTree>
    <p:extLst>
      <p:ext uri="{BB962C8B-B14F-4D97-AF65-F5344CB8AC3E}">
        <p14:creationId xmlns:p14="http://schemas.microsoft.com/office/powerpoint/2010/main" val="21999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278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ORGAN INVOLVEMENT IN SLE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Joints							90%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Skin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-Rashes						70%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	   -Discoid lesions					30%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-Alopecia 						40%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Pleuropericardium</a:t>
            </a:r>
            <a:r>
              <a:rPr lang="en-US" sz="2800" dirty="0" smtClean="0">
                <a:solidFill>
                  <a:srgbClr val="FFFF00"/>
                </a:solidFill>
              </a:rPr>
              <a:t>					60%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Kidney							50%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Raynaud’s						20%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Mucous membranes					15%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CNS (psychosis/convulsions)			15%</a:t>
            </a:r>
          </a:p>
        </p:txBody>
      </p:sp>
    </p:spTree>
    <p:extLst>
      <p:ext uri="{BB962C8B-B14F-4D97-AF65-F5344CB8AC3E}">
        <p14:creationId xmlns:p14="http://schemas.microsoft.com/office/powerpoint/2010/main" val="20265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59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65795"/>
              </p:ext>
            </p:extLst>
          </p:nvPr>
        </p:nvGraphicFramePr>
        <p:xfrm>
          <a:off x="228600" y="990600"/>
          <a:ext cx="8686800" cy="5286376"/>
        </p:xfrm>
        <a:graphic>
          <a:graphicData uri="http://schemas.openxmlformats.org/drawingml/2006/table">
            <a:tbl>
              <a:tblPr rtl="1"/>
              <a:tblGrid>
                <a:gridCol w="1938337"/>
                <a:gridCol w="2024063"/>
                <a:gridCol w="2286000"/>
                <a:gridCol w="2438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 prevalent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on *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followup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+ve at 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(5.4)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(42.5) 265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(15.9) 99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(30.6)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(26.4) 165 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 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(39.1)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(35.7)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ulcer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(73.9)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(72.8) 454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(27.4)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(14.3)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(13.1)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(45)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(15.8)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(85.9)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Hematological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(75.3)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ar-S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0" y="690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 rtl="1"/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52400" y="6491288"/>
            <a:ext cx="533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addition to those +ve at presentation</a:t>
            </a: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524000" y="79375"/>
            <a:ext cx="687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66"/>
                </a:solidFill>
                <a:latin typeface="Arial" charset="0"/>
              </a:rPr>
              <a:t>SLE – Presenting and Prevalent Symptoms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2362200" y="5334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FF66"/>
                </a:solidFill>
                <a:latin typeface="Arial" charset="0"/>
              </a:rPr>
              <a:t>ARA Criteria [n = 624] SAUDI ARABIA</a:t>
            </a:r>
          </a:p>
        </p:txBody>
      </p:sp>
    </p:spTree>
    <p:extLst>
      <p:ext uri="{BB962C8B-B14F-4D97-AF65-F5344CB8AC3E}">
        <p14:creationId xmlns:p14="http://schemas.microsoft.com/office/powerpoint/2010/main" val="389501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5821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06803"/>
              </p:ext>
            </p:extLst>
          </p:nvPr>
        </p:nvGraphicFramePr>
        <p:xfrm>
          <a:off x="684213" y="692150"/>
          <a:ext cx="7956550" cy="6096000"/>
        </p:xfrm>
        <a:graphic>
          <a:graphicData uri="http://schemas.openxmlformats.org/drawingml/2006/table">
            <a:tbl>
              <a:tblPr rtl="1"/>
              <a:tblGrid>
                <a:gridCol w="3671888"/>
                <a:gridCol w="4284662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(30.6)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Fever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Weight loss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(42.5)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Fatigue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Arthralgia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Raynaud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phenomenon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(47.6)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Alopecia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Lymphadenopathy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DVT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Ascites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Hepatomegaly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Genital ulcers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Myalogia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(12.2)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Pancytopenia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(15.8)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Pleuritis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Pericarditis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Pulmonary symptoms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(38.6)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Gastrointestinal symptoms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5" name="Rectangle 246"/>
          <p:cNvSpPr>
            <a:spLocks noChangeArrowheads="1"/>
          </p:cNvSpPr>
          <p:nvPr/>
        </p:nvSpPr>
        <p:spPr bwMode="auto">
          <a:xfrm>
            <a:off x="0" y="6609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76" name="Rectangle 254"/>
          <p:cNvSpPr>
            <a:spLocks noChangeArrowheads="1"/>
          </p:cNvSpPr>
          <p:nvPr/>
        </p:nvSpPr>
        <p:spPr bwMode="auto">
          <a:xfrm>
            <a:off x="2051050" y="188913"/>
            <a:ext cx="4967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Other presenting symptoms (n = 624).</a:t>
            </a:r>
          </a:p>
        </p:txBody>
      </p:sp>
    </p:spTree>
    <p:extLst>
      <p:ext uri="{BB962C8B-B14F-4D97-AF65-F5344CB8AC3E}">
        <p14:creationId xmlns:p14="http://schemas.microsoft.com/office/powerpoint/2010/main" val="73613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Primary Central Nervous System Lupus:  Neurologic Signs or Symptoms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Meninges				Cerebellum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Headache				Ataxia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Meningismus</a:t>
            </a:r>
            <a:r>
              <a:rPr lang="en-US" sz="2000" dirty="0" smtClean="0">
                <a:solidFill>
                  <a:srgbClr val="FFFF00"/>
                </a:solidFill>
              </a:rPr>
              <a:t>				</a:t>
            </a:r>
            <a:r>
              <a:rPr lang="en-US" sz="2000" b="1" dirty="0" smtClean="0">
                <a:solidFill>
                  <a:srgbClr val="FFFF00"/>
                </a:solidFill>
              </a:rPr>
              <a:t>Spine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Cerebrum				</a:t>
            </a:r>
            <a:r>
              <a:rPr lang="en-US" sz="2000" dirty="0" err="1" smtClean="0">
                <a:solidFill>
                  <a:srgbClr val="FFFF00"/>
                </a:solidFill>
              </a:rPr>
              <a:t>Paraparesis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Dementia				Multiple sclerosis-like disorder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Strokes					</a:t>
            </a:r>
            <a:r>
              <a:rPr lang="en-US" sz="2000" b="1" dirty="0" smtClean="0">
                <a:solidFill>
                  <a:srgbClr val="FFFF00"/>
                </a:solidFill>
              </a:rPr>
              <a:t>Cranial and peripheral nerves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Subarachnoid hemorrhage		Cranial and peripheral </a:t>
            </a:r>
            <a:r>
              <a:rPr lang="en-US" sz="2000" dirty="0" err="1" smtClean="0">
                <a:solidFill>
                  <a:srgbClr val="FFFF00"/>
                </a:solidFill>
              </a:rPr>
              <a:t>sensory,motor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			   	 		neuropathies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Migraine				</a:t>
            </a:r>
            <a:r>
              <a:rPr lang="en-US" sz="2000" dirty="0" err="1" smtClean="0">
                <a:solidFill>
                  <a:srgbClr val="FFFF00"/>
                </a:solidFill>
              </a:rPr>
              <a:t>Mononeuritis</a:t>
            </a:r>
            <a:r>
              <a:rPr lang="en-US" sz="2000" dirty="0" smtClean="0">
                <a:solidFill>
                  <a:srgbClr val="FFFF00"/>
                </a:solidFill>
              </a:rPr>
              <a:t> multiplex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Other headaches			Myasthenia gravis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Seizures				Guillain-Barre syndrome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Chorea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Rigidity, tremor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SIADH </a:t>
            </a:r>
          </a:p>
        </p:txBody>
      </p:sp>
    </p:spTree>
    <p:extLst>
      <p:ext uri="{BB962C8B-B14F-4D97-AF65-F5344CB8AC3E}">
        <p14:creationId xmlns:p14="http://schemas.microsoft.com/office/powerpoint/2010/main" val="209632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CC99"/>
                </a:solidFill>
              </a:rPr>
              <a:t>Special considerations: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CC99"/>
                </a:solidFill>
              </a:rPr>
              <a:t>Drug-induced lupus</a:t>
            </a:r>
            <a:r>
              <a:rPr lang="en-US" smtClean="0">
                <a:solidFill>
                  <a:srgbClr val="FFCC99"/>
                </a:solidFill>
              </a:rPr>
              <a:t/>
            </a:r>
            <a:br>
              <a:rPr lang="en-US" smtClean="0">
                <a:solidFill>
                  <a:srgbClr val="FFCC99"/>
                </a:solidFill>
              </a:rPr>
            </a:br>
            <a:r>
              <a:rPr lang="en-US" sz="1600" smtClean="0">
                <a:solidFill>
                  <a:srgbClr val="FFCC99"/>
                </a:solidFill>
              </a:rPr>
              <a:t>(consider before diagnosing native lupus)</a:t>
            </a:r>
            <a:br>
              <a:rPr lang="en-US" sz="1600" smtClean="0">
                <a:solidFill>
                  <a:srgbClr val="FFCC99"/>
                </a:solidFill>
              </a:rPr>
            </a:br>
            <a:endParaRPr lang="en-US" sz="1600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Sex ratios are nearly equal.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Nephritis and CNS not common.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No anti- native DNA or hypocomplementemia.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resolution on discontinuation of drug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55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295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Drugs associated with lupus erythematosus</a:t>
            </a:r>
            <a:r>
              <a:rPr lang="en-US" sz="4000" smtClean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16463" y="908050"/>
            <a:ext cx="4176712" cy="5761038"/>
          </a:xfrm>
          <a:solidFill>
            <a:srgbClr val="CCFFFF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0066"/>
                </a:solidFill>
              </a:rPr>
              <a:t>Possible Association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Betablockers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Methimazole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Captopril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Nitrofurantoin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Carbamazepine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Penicillamine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Cimetidine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Phenytoin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Ethosuximide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Propylthiouracil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Hydrazines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Sulfasalazine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Levodopa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Sulfonamides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Lithium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Trimethadione</a:t>
            </a:r>
          </a:p>
          <a:p>
            <a:pPr eaLnBrk="1" hangingPunct="1">
              <a:defRPr/>
            </a:pPr>
            <a:endParaRPr lang="en-US" sz="2400" b="1" smtClean="0">
              <a:solidFill>
                <a:srgbClr val="FF0066"/>
              </a:solidFill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79388" y="3933825"/>
            <a:ext cx="4464050" cy="2763838"/>
          </a:xfrm>
          <a:solidFill>
            <a:srgbClr val="FFCC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chemeClr val="bg2"/>
                </a:solidFill>
              </a:rPr>
              <a:t>Unlikely Association: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Allopurinol,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 Penicillin,  Chlorthalidone,  Phenylbutazone, Gold salts, Reserpine,Griseofulvin,Streptomycin,Methysergide,Tetracyclines,Oral contraceptives</a:t>
            </a:r>
          </a:p>
          <a:p>
            <a:pPr eaLnBrk="1" hangingPunct="1">
              <a:defRPr/>
            </a:pPr>
            <a:endParaRPr lang="en-US" sz="2000" smtClean="0">
              <a:solidFill>
                <a:schemeClr val="bg2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sz="half" idx="3"/>
          </p:nvPr>
        </p:nvSpPr>
        <p:spPr>
          <a:xfrm>
            <a:off x="179388" y="908050"/>
            <a:ext cx="4464050" cy="2808288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0000FF"/>
                </a:solidFill>
              </a:rPr>
              <a:t>Definite association</a:t>
            </a:r>
            <a:r>
              <a:rPr lang="en-US" sz="2800" b="1" smtClean="0">
                <a:solidFill>
                  <a:srgbClr val="0000FF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Chlorpromazine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Methyldopa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Hydralazine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Procainamide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Isoniazid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Quinidine</a:t>
            </a:r>
          </a:p>
          <a:p>
            <a:pPr eaLnBrk="1" hangingPunct="1">
              <a:defRPr/>
            </a:pPr>
            <a:endParaRPr lang="en-US" sz="200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860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91513" cy="5856288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solidFill>
                  <a:srgbClr val="FFFF00"/>
                </a:solidFill>
              </a:rPr>
              <a:t>Systemic lupus erythematosus</a:t>
            </a:r>
            <a:br>
              <a:rPr lang="en-US" sz="6600" b="1" smtClean="0">
                <a:solidFill>
                  <a:srgbClr val="FFFF00"/>
                </a:solidFill>
              </a:rPr>
            </a:b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sz="8800" b="1" smtClean="0">
                <a:solidFill>
                  <a:srgbClr val="FF9900"/>
                </a:solidFill>
              </a:rPr>
              <a:t>(SLE)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endParaRPr lang="en-US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9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TREATMENT (cont.):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GENERAL  CONSIDERATIONS</a:t>
            </a:r>
            <a:r>
              <a:rPr lang="en-US" sz="2800" dirty="0" smtClean="0">
                <a:solidFill>
                  <a:srgbClr val="FFC000"/>
                </a:solidFill>
              </a:rPr>
              <a:t> :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Prevention: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Avoid </a:t>
            </a:r>
            <a:r>
              <a:rPr lang="en-US" sz="2000" dirty="0" err="1" smtClean="0">
                <a:solidFill>
                  <a:srgbClr val="FFC000"/>
                </a:solidFill>
              </a:rPr>
              <a:t>uv</a:t>
            </a:r>
            <a:r>
              <a:rPr lang="en-US" sz="2000" dirty="0" smtClean="0">
                <a:solidFill>
                  <a:srgbClr val="FFC000"/>
                </a:solidFill>
              </a:rPr>
              <a:t> light and sun (</a:t>
            </a:r>
            <a:r>
              <a:rPr lang="en-US" sz="2000" dirty="0" err="1" smtClean="0">
                <a:solidFill>
                  <a:srgbClr val="FFC000"/>
                </a:solidFill>
              </a:rPr>
              <a:t>sunsceening</a:t>
            </a:r>
            <a:r>
              <a:rPr lang="en-US" sz="2000" dirty="0" smtClean="0">
                <a:solidFill>
                  <a:srgbClr val="FFC000"/>
                </a:solidFill>
              </a:rPr>
              <a:t>).</a:t>
            </a:r>
          </a:p>
          <a:p>
            <a:pPr lvl="2" eaLnBrk="1" hangingPunct="1"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Antimalarial</a:t>
            </a:r>
            <a:r>
              <a:rPr lang="en-US" sz="2000" dirty="0" smtClean="0">
                <a:solidFill>
                  <a:srgbClr val="FFC000"/>
                </a:solidFill>
              </a:rPr>
              <a:t>  to prevent relapses.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Treat hypertension and </a:t>
            </a:r>
            <a:r>
              <a:rPr lang="en-US" sz="2000" dirty="0" err="1" smtClean="0">
                <a:solidFill>
                  <a:srgbClr val="FFC000"/>
                </a:solidFill>
              </a:rPr>
              <a:t>dyslipidemias</a:t>
            </a:r>
            <a:r>
              <a:rPr lang="en-US" sz="2000" dirty="0" smtClean="0">
                <a:solidFill>
                  <a:srgbClr val="FFC000"/>
                </a:solidFill>
              </a:rPr>
              <a:t> .</a:t>
            </a:r>
          </a:p>
          <a:p>
            <a:pPr lvl="4"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Treat depending on the organ system(s) involved: </a:t>
            </a:r>
            <a:endParaRPr lang="en-US" sz="20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Skin, musculoskeletal, and </a:t>
            </a:r>
            <a:r>
              <a:rPr lang="en-US" sz="2000" dirty="0" err="1" smtClean="0">
                <a:solidFill>
                  <a:srgbClr val="FFC000"/>
                </a:solidFill>
              </a:rPr>
              <a:t>serositis</a:t>
            </a:r>
            <a:r>
              <a:rPr lang="en-US" sz="2000" dirty="0" smtClean="0">
                <a:solidFill>
                  <a:srgbClr val="FFC000"/>
                </a:solidFill>
              </a:rPr>
              <a:t>.</a:t>
            </a:r>
          </a:p>
          <a:p>
            <a:pPr lvl="3" eaLnBrk="1" hangingPunct="1"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NSAIDs,HCC,local</a:t>
            </a:r>
            <a:r>
              <a:rPr lang="en-US" sz="1800" dirty="0" smtClean="0">
                <a:solidFill>
                  <a:srgbClr val="FFC000"/>
                </a:solidFill>
              </a:rPr>
              <a:t> cs.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 More serious organ involvement( </a:t>
            </a:r>
            <a:r>
              <a:rPr lang="en-US" sz="2000" dirty="0" err="1" smtClean="0">
                <a:solidFill>
                  <a:srgbClr val="FFC000"/>
                </a:solidFill>
              </a:rPr>
              <a:t>CNS,renal</a:t>
            </a:r>
            <a:r>
              <a:rPr lang="en-US" sz="2000" dirty="0" smtClean="0">
                <a:solidFill>
                  <a:srgbClr val="FFC000"/>
                </a:solidFill>
              </a:rPr>
              <a:t> )</a:t>
            </a:r>
          </a:p>
          <a:p>
            <a:pPr marL="448056" lvl="1" indent="-384048" eaLnBrk="1" hangingPunct="1">
              <a:buSzPct val="80000"/>
              <a:buFont typeface="Wingdings 2"/>
              <a:buChar char=""/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Immunosuppression</a:t>
            </a:r>
            <a:r>
              <a:rPr lang="en-US" sz="1800" dirty="0" smtClean="0">
                <a:solidFill>
                  <a:srgbClr val="FFC000"/>
                </a:solidFill>
              </a:rPr>
              <a:t> with high-dose </a:t>
            </a:r>
            <a:r>
              <a:rPr lang="en-US" sz="1800" dirty="0" err="1" smtClean="0">
                <a:solidFill>
                  <a:srgbClr val="FFC000"/>
                </a:solidFill>
              </a:rPr>
              <a:t>steroids,AZA</a:t>
            </a:r>
            <a:r>
              <a:rPr lang="en-US" sz="1800" dirty="0" smtClean="0">
                <a:solidFill>
                  <a:srgbClr val="FFC000"/>
                </a:solidFill>
              </a:rPr>
              <a:t> and/or </a:t>
            </a:r>
            <a:r>
              <a:rPr lang="en-US" sz="1800" dirty="0" err="1" smtClean="0">
                <a:solidFill>
                  <a:srgbClr val="FFC000"/>
                </a:solidFill>
              </a:rPr>
              <a:t>cyclophosphamide,mycophenolate</a:t>
            </a:r>
            <a:r>
              <a:rPr lang="en-US" sz="1800" dirty="0" smtClean="0">
                <a:solidFill>
                  <a:srgbClr val="FFC000"/>
                </a:solidFill>
              </a:rPr>
              <a:t> ,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Tacrolimus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342900" lvl="3" indent="-342900" eaLnBrk="1" hangingPunct="1">
              <a:buClr>
                <a:schemeClr val="hlink"/>
              </a:buClr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Targeted therapy(biological) ,</a:t>
            </a:r>
            <a:r>
              <a:rPr lang="en-US" sz="1800" dirty="0" err="1" smtClean="0">
                <a:solidFill>
                  <a:srgbClr val="FFC000"/>
                </a:solidFill>
              </a:rPr>
              <a:t>rituximab</a:t>
            </a: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Other treatments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plasma exchange for TTP or diffuse alveolar hemorrhage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and intravenous immunoglobulin for severe steroid-nonresponsive thrombocytopenia. </a:t>
            </a:r>
          </a:p>
          <a:p>
            <a:pPr marL="448056" lvl="1" indent="-384048" eaLnBrk="1" hangingPunct="1">
              <a:buSzPct val="80000"/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PROGNOSIS :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prognostic factors for survival in SLE include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Renal disease (especially diffuse proliferative glomerulonephritis).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Hypertension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renal and central nervous system (CNS) disease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less education (?poor compliance)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socioeconomic status (?inadequate access to medical care 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Black race (? low socioeconomic status)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Presence of </a:t>
            </a:r>
            <a:r>
              <a:rPr lang="en-US" sz="1800" dirty="0" err="1" smtClean="0">
                <a:solidFill>
                  <a:srgbClr val="FFC000"/>
                </a:solidFill>
              </a:rPr>
              <a:t>antiphospholipid</a:t>
            </a:r>
            <a:r>
              <a:rPr lang="en-US" sz="1800" dirty="0" smtClean="0">
                <a:solidFill>
                  <a:srgbClr val="FFC000"/>
                </a:solidFill>
              </a:rPr>
              <a:t> antibodies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High overall disease activity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Male sex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Men similar </a:t>
            </a:r>
            <a:r>
              <a:rPr lang="en-US" sz="1600" dirty="0" err="1" smtClean="0">
                <a:solidFill>
                  <a:srgbClr val="FFC000"/>
                </a:solidFill>
              </a:rPr>
              <a:t>freq</a:t>
            </a:r>
            <a:r>
              <a:rPr lang="en-US" sz="1600" dirty="0" smtClean="0">
                <a:solidFill>
                  <a:srgbClr val="FFC000"/>
                </a:solidFill>
              </a:rPr>
              <a:t> of </a:t>
            </a:r>
            <a:r>
              <a:rPr lang="en-US" sz="1600" dirty="0" err="1" smtClean="0">
                <a:solidFill>
                  <a:srgbClr val="FFC000"/>
                </a:solidFill>
              </a:rPr>
              <a:t>renal,skin,arthritis,and</a:t>
            </a:r>
            <a:r>
              <a:rPr lang="en-US" sz="1600" dirty="0" smtClean="0">
                <a:solidFill>
                  <a:srgbClr val="FFC000"/>
                </a:solidFill>
              </a:rPr>
              <a:t> CNS as women,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but less photosensitivity,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more </a:t>
            </a:r>
            <a:r>
              <a:rPr lang="en-US" sz="1600" dirty="0" err="1" smtClean="0">
                <a:solidFill>
                  <a:srgbClr val="FFC000"/>
                </a:solidFill>
              </a:rPr>
              <a:t>serositis</a:t>
            </a:r>
            <a:r>
              <a:rPr lang="en-US" sz="1600" dirty="0" smtClean="0">
                <a:solidFill>
                  <a:srgbClr val="FFC000"/>
                </a:solidFill>
              </a:rPr>
              <a:t>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 older age at diagnosis,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and a higher one year mortality.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Young age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SLE in children  more </a:t>
            </a:r>
            <a:r>
              <a:rPr lang="en-US" sz="1600" dirty="0" err="1" smtClean="0">
                <a:solidFill>
                  <a:srgbClr val="FFC000"/>
                </a:solidFill>
              </a:rPr>
              <a:t>severe,higher</a:t>
            </a:r>
            <a:r>
              <a:rPr lang="en-US" sz="1600" dirty="0" smtClean="0">
                <a:solidFill>
                  <a:srgbClr val="FFC000"/>
                </a:solidFill>
              </a:rPr>
              <a:t> malar rashes, nephritis, pericarditis, </a:t>
            </a:r>
            <a:r>
              <a:rPr lang="en-US" sz="1600" dirty="0" err="1" smtClean="0">
                <a:solidFill>
                  <a:srgbClr val="FFC000"/>
                </a:solidFill>
              </a:rPr>
              <a:t>hepatosplenomegaly</a:t>
            </a:r>
            <a:r>
              <a:rPr lang="en-US" sz="1600" dirty="0" smtClean="0">
                <a:solidFill>
                  <a:srgbClr val="FFC000"/>
                </a:solidFill>
              </a:rPr>
              <a:t>, and hematologic abnormalities</a:t>
            </a:r>
            <a:r>
              <a:rPr lang="en-US" dirty="0" smtClean="0">
                <a:solidFill>
                  <a:srgbClr val="FFC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43762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FF00"/>
                </a:solidFill>
              </a:rPr>
              <a:t>Remission </a:t>
            </a:r>
            <a:r>
              <a:rPr lang="en-US" b="1" smtClean="0">
                <a:solidFill>
                  <a:srgbClr val="FFFF00"/>
                </a:solidFill>
              </a:rPr>
              <a:t>–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After appropriate therapy,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many patients go into a clinical remission requiring no treatment.</a:t>
            </a:r>
          </a:p>
          <a:p>
            <a:pPr lvl="2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long-term follow-up of 667 patients noted:</a:t>
            </a: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≈25 % had at least one treatment-free clinical remission lasting for at least one year. 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The mean duration of remission was 4.6 years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	( ?underestimate since one-half of the patients were still in remission at the end of follow-up).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 history of SLE or the presence of renal or neuropsychiatric disease did not preclude remission</a:t>
            </a:r>
          </a:p>
        </p:txBody>
      </p:sp>
    </p:spTree>
    <p:extLst>
      <p:ext uri="{BB962C8B-B14F-4D97-AF65-F5344CB8AC3E}">
        <p14:creationId xmlns:p14="http://schemas.microsoft.com/office/powerpoint/2010/main" val="230729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229600" cy="4056062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smtClean="0">
                <a:solidFill>
                  <a:srgbClr val="FFFF00"/>
                </a:solidFill>
              </a:rPr>
              <a:t>SCLERODERMA</a:t>
            </a:r>
          </a:p>
        </p:txBody>
      </p:sp>
    </p:spTree>
    <p:extLst>
      <p:ext uri="{BB962C8B-B14F-4D97-AF65-F5344CB8AC3E}">
        <p14:creationId xmlns:p14="http://schemas.microsoft.com/office/powerpoint/2010/main" val="28468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	CLASSIFICATION OF SCLERODERMA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1.	Localized: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</a:t>
            </a:r>
            <a:r>
              <a:rPr lang="en-US" sz="2400" dirty="0" err="1" smtClean="0">
                <a:solidFill>
                  <a:srgbClr val="FFC000"/>
                </a:solidFill>
              </a:rPr>
              <a:t>Morphea</a:t>
            </a:r>
            <a:r>
              <a:rPr lang="en-US" sz="2400" dirty="0" smtClean="0">
                <a:solidFill>
                  <a:srgbClr val="FFC000"/>
                </a:solidFill>
              </a:rPr>
              <a:t>:  plaque like, </a:t>
            </a:r>
            <a:r>
              <a:rPr lang="en-US" sz="2400" dirty="0" err="1" smtClean="0">
                <a:solidFill>
                  <a:srgbClr val="FFC000"/>
                </a:solidFill>
              </a:rPr>
              <a:t>guttate</a:t>
            </a:r>
            <a:r>
              <a:rPr lang="en-US" sz="2400" dirty="0" smtClean="0">
                <a:solidFill>
                  <a:srgbClr val="FFC000"/>
                </a:solidFill>
              </a:rPr>
              <a:t>, generalized linear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scleroderma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Scleroderma ‘en coup de sabre’ (± facial </a:t>
            </a:r>
            <a:r>
              <a:rPr lang="en-US" sz="2400" dirty="0" err="1" smtClean="0">
                <a:solidFill>
                  <a:srgbClr val="FFC000"/>
                </a:solidFill>
              </a:rPr>
              <a:t>hemiatrophy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2.	Generalized: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With diffuse visceral involvement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CREST syndrome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Overlap with other connective tissue disease.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3.	Chemical-induced scleroderma-like conditions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</a:t>
            </a:r>
            <a:r>
              <a:rPr lang="en-US" sz="2400" dirty="0" err="1" smtClean="0">
                <a:solidFill>
                  <a:srgbClr val="FFC000"/>
                </a:solidFill>
              </a:rPr>
              <a:t>e.g</a:t>
            </a:r>
            <a:r>
              <a:rPr lang="en-US" sz="2400" dirty="0" smtClean="0">
                <a:solidFill>
                  <a:srgbClr val="FFC000"/>
                </a:solidFill>
              </a:rPr>
              <a:t>:  vinyl chloride disease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4.	Diseases with skin changes mimicking scleroderma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	e.g.:  </a:t>
            </a:r>
            <a:r>
              <a:rPr lang="en-US" sz="2400" dirty="0" err="1" smtClean="0">
                <a:solidFill>
                  <a:srgbClr val="FFC000"/>
                </a:solidFill>
              </a:rPr>
              <a:t>scleredema</a:t>
            </a:r>
            <a:endParaRPr lang="en-US" sz="24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	5.	</a:t>
            </a:r>
            <a:r>
              <a:rPr lang="en-US" sz="2400" dirty="0" err="1" smtClean="0">
                <a:solidFill>
                  <a:srgbClr val="FFC000"/>
                </a:solidFill>
              </a:rPr>
              <a:t>Eosinophilic</a:t>
            </a:r>
            <a:r>
              <a:rPr lang="en-US" sz="2400" dirty="0" smtClean="0">
                <a:solidFill>
                  <a:srgbClr val="FFC000"/>
                </a:solidFill>
              </a:rPr>
              <a:t> fasciitis	 	</a:t>
            </a:r>
          </a:p>
        </p:txBody>
      </p:sp>
    </p:spTree>
    <p:extLst>
      <p:ext uri="{BB962C8B-B14F-4D97-AF65-F5344CB8AC3E}">
        <p14:creationId xmlns:p14="http://schemas.microsoft.com/office/powerpoint/2010/main" val="203213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Progressive Systemic Sclerosis:  Preliminary Diagnostic Criteria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Patient must have major criterion or 2 minor criteria.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Major criterion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Proximal scleroderma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Minor criteria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FFC000"/>
                </a:solidFill>
              </a:rPr>
              <a:t>Sclerodactyly</a:t>
            </a:r>
            <a:endParaRPr lang="en-US" sz="2400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Digital pitting or scars or loss of substance from finger pads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Bibasilar </a:t>
            </a:r>
            <a:r>
              <a:rPr lang="en-US" sz="2400" dirty="0" err="1" smtClean="0">
                <a:solidFill>
                  <a:srgbClr val="FFC000"/>
                </a:solidFill>
              </a:rPr>
              <a:t>paulmonary</a:t>
            </a:r>
            <a:r>
              <a:rPr lang="en-US" sz="2400" dirty="0" smtClean="0">
                <a:solidFill>
                  <a:srgbClr val="FFC000"/>
                </a:solidFill>
              </a:rPr>
              <a:t> fibrosis</a:t>
            </a:r>
          </a:p>
        </p:txBody>
      </p:sp>
    </p:spTree>
    <p:extLst>
      <p:ext uri="{BB962C8B-B14F-4D97-AF65-F5344CB8AC3E}">
        <p14:creationId xmlns:p14="http://schemas.microsoft.com/office/powerpoint/2010/main" val="86901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SYSTEMIC MANIFESTATIONS OF SCLERO-DERMA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Pulmonary		Gastrointestinal		Renal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Dyspnea		Dysphagia			Proteinuria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Cough			Dyspepsia			Azotemia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Hemoptysis		Constipation			Hypertension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Pleuritic</a:t>
            </a:r>
            <a:r>
              <a:rPr lang="en-US" sz="2000" dirty="0" smtClean="0">
                <a:solidFill>
                  <a:srgbClr val="FFC000"/>
                </a:solidFill>
              </a:rPr>
              <a:t> pain		Diarrhea			Renal failure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Clubbing of nails	</a:t>
            </a:r>
            <a:r>
              <a:rPr lang="en-US" sz="2000" dirty="0" err="1" smtClean="0">
                <a:solidFill>
                  <a:srgbClr val="FFC000"/>
                </a:solidFill>
              </a:rPr>
              <a:t>Malabsorption</a:t>
            </a:r>
            <a:endParaRPr lang="en-US" sz="2000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Musculoskeletal	Cardiovascular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Polyarthralgia</a:t>
            </a:r>
            <a:r>
              <a:rPr lang="en-US" sz="2000" dirty="0" smtClean="0">
                <a:solidFill>
                  <a:srgbClr val="FFC000"/>
                </a:solidFill>
              </a:rPr>
              <a:t>		Arrhythmias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Swelling of joints	Myocardial failure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Contractures	</a:t>
            </a:r>
          </a:p>
        </p:txBody>
      </p:sp>
    </p:spTree>
    <p:extLst>
      <p:ext uri="{BB962C8B-B14F-4D97-AF65-F5344CB8AC3E}">
        <p14:creationId xmlns:p14="http://schemas.microsoft.com/office/powerpoint/2010/main" val="40328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3" descr="Reynaud' con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02"/>
          <a:stretch>
            <a:fillRect/>
          </a:stretch>
        </p:blipFill>
        <p:spPr>
          <a:xfrm>
            <a:off x="1187450" y="476250"/>
            <a:ext cx="6985000" cy="5905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28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72188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chemeClr val="folHlink"/>
                </a:solidFill>
              </a:rPr>
              <a:t>MIXED CONNECTIVE TISSUE</a:t>
            </a:r>
            <a:br>
              <a:rPr lang="en-US" b="1" u="sng" smtClean="0">
                <a:solidFill>
                  <a:schemeClr val="folHlink"/>
                </a:solidFill>
              </a:rPr>
            </a:br>
            <a:r>
              <a:rPr lang="en-US" b="1" u="sng" smtClean="0">
                <a:solidFill>
                  <a:schemeClr val="folHlink"/>
                </a:solidFill>
              </a:rPr>
              <a:t>DISEASE</a:t>
            </a:r>
            <a:br>
              <a:rPr lang="en-US" b="1" u="sng" smtClean="0">
                <a:solidFill>
                  <a:schemeClr val="folHlink"/>
                </a:solidFill>
              </a:rPr>
            </a:br>
            <a:r>
              <a:rPr lang="en-US" b="1" u="sng" smtClean="0">
                <a:solidFill>
                  <a:schemeClr val="folHlink"/>
                </a:solidFill>
              </a:rPr>
              <a:t/>
            </a:r>
            <a:br>
              <a:rPr lang="en-US" b="1" u="sng" smtClean="0">
                <a:solidFill>
                  <a:schemeClr val="folHlink"/>
                </a:solidFill>
              </a:rPr>
            </a:br>
            <a:r>
              <a:rPr lang="en-US" sz="6000" b="1" smtClean="0">
                <a:solidFill>
                  <a:srgbClr val="FF9900"/>
                </a:solidFill>
              </a:rPr>
              <a:t>(MCTD)</a:t>
            </a:r>
            <a:r>
              <a:rPr lang="en-US" sz="6000" b="1" u="sng" smtClean="0">
                <a:solidFill>
                  <a:srgbClr val="FF9900"/>
                </a:solidFill>
              </a:rPr>
              <a:t/>
            </a:r>
            <a:br>
              <a:rPr lang="en-US" sz="6000" b="1" u="sng" smtClean="0">
                <a:solidFill>
                  <a:srgbClr val="FF9900"/>
                </a:solidFill>
              </a:rPr>
            </a:br>
            <a:endParaRPr lang="en-US" sz="6000" b="1" u="sng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2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chemeClr val="folHlink"/>
                </a:solidFill>
              </a:rPr>
              <a:t>CLINICAL AND LABORATORY FEATURES OF</a:t>
            </a:r>
            <a:r>
              <a:rPr lang="en-US" sz="2800" b="1" u="sng" smtClean="0">
                <a:solidFill>
                  <a:schemeClr val="folHlink"/>
                </a:solidFill>
              </a:rPr>
              <a:t> MCTD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●</a:t>
            </a:r>
            <a:r>
              <a:rPr lang="en-US" sz="2800" smtClean="0">
                <a:solidFill>
                  <a:srgbClr val="FF66CC"/>
                </a:solidFill>
              </a:rPr>
              <a:t>	Polyarthritis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Raynaud</a:t>
            </a:r>
            <a:r>
              <a:rPr lang="en-US" sz="2800" smtClean="0">
                <a:solidFill>
                  <a:srgbClr val="FF66CC"/>
                </a:solidFill>
                <a:latin typeface="Arial"/>
              </a:rPr>
              <a:t>’</a:t>
            </a:r>
            <a:r>
              <a:rPr lang="en-US" sz="2800" smtClean="0">
                <a:solidFill>
                  <a:srgbClr val="FF66CC"/>
                </a:solidFill>
              </a:rPr>
              <a:t>s phenomenon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Swollen hands or sclerodactyly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Abnormal esophageal motility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Myositis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Low incidence of lupus nephritis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Hyperglobulinemia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Positive ANA (often speckled pattern)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66CC"/>
                </a:solidFill>
              </a:rPr>
              <a:t>	●	Antibody to nRNP</a:t>
            </a:r>
          </a:p>
        </p:txBody>
      </p:sp>
    </p:spTree>
    <p:extLst>
      <p:ext uri="{BB962C8B-B14F-4D97-AF65-F5344CB8AC3E}">
        <p14:creationId xmlns:p14="http://schemas.microsoft.com/office/powerpoint/2010/main" val="150484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Systemic lupus </a:t>
            </a:r>
            <a:r>
              <a:rPr lang="en-US" sz="2800" b="1" dirty="0" err="1" smtClean="0">
                <a:solidFill>
                  <a:srgbClr val="FFFF00"/>
                </a:solidFill>
              </a:rPr>
              <a:t>erythematosus</a:t>
            </a: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 (SLE)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Definition</a:t>
            </a:r>
          </a:p>
          <a:p>
            <a:pPr lvl="1" eaLnBrk="1" hangingPunct="1">
              <a:buClr>
                <a:srgbClr val="FF99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chronic, multisystem inflammatory disease characterized by autoantibodies directed against self-antigens, immune complex formation, and immune </a:t>
            </a:r>
            <a:r>
              <a:rPr lang="en-US" sz="2400" dirty="0" err="1" smtClean="0">
                <a:solidFill>
                  <a:srgbClr val="FFFF00"/>
                </a:solidFill>
              </a:rPr>
              <a:t>dysregulation</a:t>
            </a:r>
            <a:r>
              <a:rPr lang="en-US" sz="2400" dirty="0" smtClean="0">
                <a:solidFill>
                  <a:srgbClr val="FFFF00"/>
                </a:solidFill>
              </a:rPr>
              <a:t> resulting in damage to essentially any organ.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Background: </a:t>
            </a:r>
            <a:endParaRPr lang="en-US" sz="2800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First written description in13th century( </a:t>
            </a:r>
            <a:r>
              <a:rPr lang="en-US" sz="2400" dirty="0" err="1" smtClean="0">
                <a:solidFill>
                  <a:srgbClr val="FFFF00"/>
                </a:solidFill>
              </a:rPr>
              <a:t>Rogerius</a:t>
            </a:r>
            <a:r>
              <a:rPr lang="en-US" sz="2400" dirty="0" smtClean="0">
                <a:solidFill>
                  <a:srgbClr val="FFFF00"/>
                </a:solidFill>
              </a:rPr>
              <a:t>) named it   lupus( Latin  for wolf) as  cutaneous similar to a wolf bite.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Osler recognized  systemic features without skin .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Diagnosis with (LE) cells in 1948.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1959, anti-DNA.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6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692275" y="0"/>
            <a:ext cx="5160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Arial" charset="0"/>
                <a:cs typeface="Times New Roman" pitchFamily="18" charset="0"/>
              </a:rPr>
              <a:t>Criteria for the Diagnosis of MCTD</a:t>
            </a:r>
            <a:endParaRPr lang="en-US" sz="2400">
              <a:solidFill>
                <a:schemeClr val="folHlink"/>
              </a:solidFill>
              <a:latin typeface="Arial" charset="0"/>
            </a:endParaRPr>
          </a:p>
          <a:p>
            <a:pPr eaLnBrk="0" hangingPunct="0"/>
            <a:endParaRPr lang="en-US" sz="2400">
              <a:solidFill>
                <a:schemeClr val="folHlink"/>
              </a:solidFill>
              <a:latin typeface="Arial" charset="0"/>
            </a:endParaRPr>
          </a:p>
        </p:txBody>
      </p:sp>
      <p:graphicFrame>
        <p:nvGraphicFramePr>
          <p:cNvPr id="256172" name="Group 172"/>
          <p:cNvGraphicFramePr>
            <a:graphicFrameLocks noGrp="1"/>
          </p:cNvGraphicFramePr>
          <p:nvPr/>
        </p:nvGraphicFramePr>
        <p:xfrm>
          <a:off x="0" y="836613"/>
          <a:ext cx="9144000" cy="5969000"/>
        </p:xfrm>
        <a:graphic>
          <a:graphicData uri="http://schemas.openxmlformats.org/drawingml/2006/table">
            <a:tbl>
              <a:tblPr/>
              <a:tblGrid>
                <a:gridCol w="1306513"/>
                <a:gridCol w="3149600"/>
                <a:gridCol w="4687887"/>
              </a:tblGrid>
              <a:tr h="7922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Positive Criterion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Algorithm of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Alarcon-Segovia and Villareal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Kahn and Appelboom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Serological test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Anti-(U1-RNP) titer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≥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1:1600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Anti-(U1-RNP) titer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≥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1:1200 in a patient with an ANA titer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≥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1:2560 and a speckled ANA pattern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9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Clinical features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≥3; one of which must be synovitis or myositis, with others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≥3; one of which must be Raynaud's phenomenon, with others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8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include: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Swollen hands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Raynaud's phenomenon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Acrosclerosis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include: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Swollen fingers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Synovitis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Myositis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95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  Percentages of Patients Affected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to…..		Percentages of patients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Native DNA			SLE:  50% - 60%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Sm</a:t>
            </a:r>
            <a:r>
              <a:rPr lang="en-US" sz="2000" dirty="0" smtClean="0">
                <a:solidFill>
                  <a:srgbClr val="FFC000"/>
                </a:solidFill>
              </a:rPr>
              <a:t> antigen			SLE:  30%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Histones			Drug-induced SLE:  95%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≤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Rheumatoid arthritis:  20%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SS-A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70%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30% - 40%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Scleroderma and mixed connective 					tissue disease:  frequency and titers low	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SS-B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15%				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H="1">
            <a:off x="9144000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2209800" y="1557338"/>
            <a:ext cx="0" cy="5300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2227115" y="10525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(continued)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	                Percentages of patients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RNP			 Mixed connective tissue disease:  95% - 100%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SLE:  30% at low titers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Scl-70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C000"/>
                </a:solidFill>
              </a:rPr>
              <a:t>Nucleolar</a:t>
            </a:r>
            <a:r>
              <a:rPr lang="en-US" sz="2000" b="1" dirty="0" smtClean="0">
                <a:solidFill>
                  <a:srgbClr val="FFC000"/>
                </a:solidFill>
              </a:rPr>
              <a:t> antigens	 Scleroderma:  40% - 50%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Centromere antigens	 CREST:  80% - 90%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PM-1			 </a:t>
            </a:r>
            <a:r>
              <a:rPr lang="en-US" sz="2000" b="1" dirty="0" err="1" smtClean="0">
                <a:solidFill>
                  <a:srgbClr val="FFC000"/>
                </a:solidFill>
              </a:rPr>
              <a:t>Polymyositis</a:t>
            </a:r>
            <a:r>
              <a:rPr lang="en-US" sz="2000" b="1" dirty="0" smtClean="0">
                <a:solidFill>
                  <a:srgbClr val="FFC000"/>
                </a:solidFill>
              </a:rPr>
              <a:t>: 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</a:t>
            </a:r>
            <a:r>
              <a:rPr lang="en-US" sz="2000" b="1" dirty="0" err="1" smtClean="0">
                <a:solidFill>
                  <a:srgbClr val="FFC000"/>
                </a:solidFill>
              </a:rPr>
              <a:t>Dermatomyositis</a:t>
            </a:r>
            <a:r>
              <a:rPr lang="en-US" sz="2000" b="1" dirty="0" smtClean="0">
                <a:solidFill>
                  <a:srgbClr val="FFC000"/>
                </a:solidFill>
              </a:rPr>
              <a:t>:  10%</a:t>
            </a: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2771775" y="1196975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2771775" y="5734050"/>
            <a:ext cx="0" cy="112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0" y="386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0" y="4508500"/>
            <a:ext cx="684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0" y="45085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0" y="52292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0" y="66690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0" y="1628775"/>
            <a:ext cx="9324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28" name="Group 64"/>
          <p:cNvGraphicFramePr>
            <a:graphicFrameLocks noGrp="1"/>
          </p:cNvGraphicFramePr>
          <p:nvPr/>
        </p:nvGraphicFramePr>
        <p:xfrm>
          <a:off x="0" y="260350"/>
          <a:ext cx="9144000" cy="6597652"/>
        </p:xfrm>
        <a:graphic>
          <a:graphicData uri="http://schemas.openxmlformats.org/drawingml/2006/table">
            <a:tbl>
              <a:tblPr/>
              <a:tblGrid>
                <a:gridCol w="1905000"/>
                <a:gridCol w="7239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Criterion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Definition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 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Fixed erythema, flat or raised, over the malar eminences, tending to spare the nasolabial folds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Erythematous raised patches with adherent keratotic scaling and follicular plugging; atrophic scarring may occur in older lesions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 Photosensitivity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Skin rash as a result of unusual reaction to sunlight, by patient history or physician observation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4. Oral ulcers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Oral or nasopharyngeal ulceration, usually painless, observed by physician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5. 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Nonerosive arthritis involving 2 or more peripheral joints, characterized by tenderness, swelling, or effusion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6. 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Pleuritis--convincing history of pleuritic pain or rubbing heard by a physician or evidence of pleural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Pericarditis--documented by ECG or rub or evidence of pericardial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7. 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Persistent proteinuria greater than 0.5 grams per day or grater than 3+ if quantitation not performed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Cellular casts--may be red cell, hemoglobin, granular, tubular, or mixed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-76200"/>
            <a:ext cx="906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000" i="1">
                <a:solidFill>
                  <a:schemeClr val="tx1"/>
                </a:solidFill>
                <a:latin typeface="Arial" charset="0"/>
              </a:rPr>
              <a:t>Hochberg MC. Updating the American College of Rheumatology revised criteria for the classification of systemic lupus erythematosus [letter]. Arthritis Rheum 1997;40:1725.</a:t>
            </a:r>
            <a:r>
              <a:rPr lang="en-US" sz="10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5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28" name="Group 40"/>
          <p:cNvGraphicFramePr>
            <a:graphicFrameLocks noGrp="1"/>
          </p:cNvGraphicFramePr>
          <p:nvPr>
            <p:ph type="body" idx="1"/>
          </p:nvPr>
        </p:nvGraphicFramePr>
        <p:xfrm>
          <a:off x="0" y="0"/>
          <a:ext cx="9144000" cy="6942138"/>
        </p:xfrm>
        <a:graphic>
          <a:graphicData uri="http://schemas.openxmlformats.org/drawingml/2006/table">
            <a:tbl>
              <a:tblPr/>
              <a:tblGrid>
                <a:gridCol w="1905000"/>
                <a:gridCol w="7239000"/>
              </a:tblGrid>
              <a:tr h="1158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8. Neurologic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Seizures--in the absence of offending drugs or known metabolic derangements;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Psychosis--in the absence of offending drugs or known metabolic derangements,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9. Hematologic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Hemolytic anemia-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-with reticulocytosis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Leukopenia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4,000/mm&lt;&gt;3&lt;&gt; total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Lyphopenia-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-less than 1,500/mm&lt;&gt;3&lt;&gt;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Thrombocytopenia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100,000/mm&lt;&gt;3&lt;&gt; in the absence of offending drugs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10. Immunologic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"Positive finding of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antiphospholipid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antibodies based on 1) an abnormal serum level of IgG or IgM anticardiolipin antibodies, 2) a positive test result for lupus anticoagulant using a standard method, or 3) a false-positive serologic test for syphilis known to be positive for at least 6 months and confirmed by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Treponema pallidum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immobilization or fluorescent treponemal antibody absorption test."Standard methods should be used in testing for the presence of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Anti-DNA: antibody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 native DNA in abnormal titer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Anti-Sm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presence of antibody to Sm nuclear antigen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False positive serologic test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for syphilis known to be positive for at least 6 months and confirmed by 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Treponema pallidum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immobilization or fluorescent treponemal antibody absorption test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11. Antinuclear antibody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 abnormal titer of antinuclear antibody by immunofluorescence or an equivalent assay at any point in time and in the absence of drugs known to be associated with "drug-induced lupus" syndrome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EPIDEMIOLOGY:</a:t>
            </a:r>
            <a:endParaRPr lang="en-US" sz="2000" b="1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Locally: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2 cases of SLE among 10,372 studied (prevalence of 19.28 per 100,000).</a:t>
            </a:r>
            <a:endParaRPr lang="en-US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Internationally: 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variable prevalence :.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Denmark (21.7/100,000).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Britain, 12 cases per 100,000.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India prevalence (3.2/100,000) 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39 cases per 100,000 population in Sweden.</a:t>
            </a:r>
          </a:p>
          <a:p>
            <a:pPr lvl="3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9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AETIOLOGY: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Specific cause(s) of SLE is unknown.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multiple factors are associated include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Hormonal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val="22433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  <a:r>
              <a:rPr lang="en-US" sz="2000" b="1" dirty="0" smtClean="0">
                <a:solidFill>
                  <a:srgbClr val="FFFF00"/>
                </a:solidFill>
              </a:rPr>
              <a:t> predisposition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Multitude of genetic associations suggests a complex genetic predisposition.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Concordance rate in monozygotic twins is  25-70%.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If a mother has SLE, her daughter's risk of developing the disease is 1:40, and her son's risk is 1:250.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Relatives have a high prevalence of other autoimmune diseases.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HLA-DR2 and HLA-DR3 and other HLA genes occur more often in SLE than in the general population.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null complement alleles and congenital deficiencies of complement ( C4, C2, and other early components) are associated with an increased risk of  SLE.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Hormonal factors: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F:M ratio of prevalence in different age groups: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children,  f:m ratio is 3:1 .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adults,  f:m ratio is 10-15:1 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older, the ratio is approximately 8:1 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Age at onset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65% have onset between 16 and 55.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20% before age 16 , and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15%t after age 55 . 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in men with </a:t>
            </a:r>
            <a:r>
              <a:rPr lang="en-US" sz="2400" dirty="0" err="1" smtClean="0">
                <a:solidFill>
                  <a:srgbClr val="FFFF00"/>
                </a:solidFill>
              </a:rPr>
              <a:t>Klinefelter</a:t>
            </a:r>
            <a:r>
              <a:rPr lang="en-US" sz="2400" dirty="0" smtClean="0">
                <a:solidFill>
                  <a:srgbClr val="FFFF00"/>
                </a:solidFill>
              </a:rPr>
              <a:t> disease.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Exogenous estrogen and exacerbations of SLE.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Men at all ages have the same risk of disease as women who are </a:t>
            </a:r>
            <a:r>
              <a:rPr lang="en-US" sz="2400" dirty="0" err="1" smtClean="0">
                <a:solidFill>
                  <a:srgbClr val="FFFF00"/>
                </a:solidFill>
              </a:rPr>
              <a:t>prepubertal</a:t>
            </a:r>
            <a:r>
              <a:rPr lang="en-US" sz="2400" dirty="0" smtClean="0">
                <a:solidFill>
                  <a:srgbClr val="FFFF00"/>
                </a:solidFill>
              </a:rPr>
              <a:t> or postmenopausal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Males do not have an age-related peak in incidence.</a:t>
            </a:r>
          </a:p>
          <a:p>
            <a:pPr lvl="2" eaLnBrk="1" hangingPunct="1">
              <a:buClr>
                <a:schemeClr val="tx1"/>
              </a:buClr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1826</Words>
  <Application>Microsoft Office PowerPoint</Application>
  <PresentationFormat>On-screen Show (4:3)</PresentationFormat>
  <Paragraphs>501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Arial Black</vt:lpstr>
      <vt:lpstr>Calibri</vt:lpstr>
      <vt:lpstr>Symbol</vt:lpstr>
      <vt:lpstr>Tahoma</vt:lpstr>
      <vt:lpstr>Times New Roman</vt:lpstr>
      <vt:lpstr>Wingdings</vt:lpstr>
      <vt:lpstr>Wingdings 2</vt:lpstr>
      <vt:lpstr>Office Theme</vt:lpstr>
      <vt:lpstr>SLE,SCLERODERMAMCTD</vt:lpstr>
      <vt:lpstr>Systemic lupus erythematosus  (SLE)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Drugs associated with lupus erythematosus </vt:lpstr>
      <vt:lpstr>PowerPoint Presentation</vt:lpstr>
      <vt:lpstr>PowerPoint Presentation</vt:lpstr>
      <vt:lpstr>PowerPoint Presentation</vt:lpstr>
      <vt:lpstr>SCLERODERMA</vt:lpstr>
      <vt:lpstr>PowerPoint Presentation</vt:lpstr>
      <vt:lpstr>PowerPoint Presentation</vt:lpstr>
      <vt:lpstr>PowerPoint Presentation</vt:lpstr>
      <vt:lpstr>PowerPoint Presentation</vt:lpstr>
      <vt:lpstr>MIXED CONNECTIVE TISSUE DISEASE  (MCTD)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SLE,SCLERODERMAMCTD</dc:title>
  <dc:creator>Alarfaj</dc:creator>
  <cp:lastModifiedBy>PROFARFAJ</cp:lastModifiedBy>
  <cp:revision>4</cp:revision>
  <dcterms:created xsi:type="dcterms:W3CDTF">2013-02-25T10:54:52Z</dcterms:created>
  <dcterms:modified xsi:type="dcterms:W3CDTF">2016-04-06T11:39:03Z</dcterms:modified>
</cp:coreProperties>
</file>