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74" r:id="rId17"/>
    <p:sldId id="275" r:id="rId18"/>
    <p:sldId id="276" r:id="rId19"/>
    <p:sldId id="310" r:id="rId20"/>
    <p:sldId id="309" r:id="rId21"/>
    <p:sldId id="278" r:id="rId22"/>
    <p:sldId id="269" r:id="rId23"/>
    <p:sldId id="270" r:id="rId24"/>
    <p:sldId id="271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288" r:id="rId48"/>
    <p:sldId id="304" r:id="rId49"/>
    <p:sldId id="305" r:id="rId50"/>
    <p:sldId id="306" r:id="rId51"/>
    <p:sldId id="283" r:id="rId5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66" d="100"/>
          <a:sy n="66" d="100"/>
        </p:scale>
        <p:origin x="8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556" y="613229"/>
            <a:ext cx="8915399" cy="2262781"/>
          </a:xfrm>
        </p:spPr>
        <p:txBody>
          <a:bodyPr/>
          <a:lstStyle/>
          <a:p>
            <a:r>
              <a:rPr lang="en-GB" dirty="0" smtClean="0"/>
              <a:t>Use of antibiotics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9898" y="3804922"/>
            <a:ext cx="8915399" cy="2203992"/>
          </a:xfrm>
        </p:spPr>
        <p:txBody>
          <a:bodyPr>
            <a:noAutofit/>
          </a:bodyPr>
          <a:lstStyle/>
          <a:p>
            <a:r>
              <a:rPr lang="en-GB" sz="2400" dirty="0" smtClean="0"/>
              <a:t>Fahad </a:t>
            </a:r>
            <a:r>
              <a:rPr lang="en-GB" sz="2400" dirty="0" err="1" smtClean="0"/>
              <a:t>AlMajid</a:t>
            </a:r>
            <a:r>
              <a:rPr lang="en-GB" sz="2400" dirty="0" smtClean="0"/>
              <a:t>. </a:t>
            </a:r>
            <a:r>
              <a:rPr lang="en-GB" sz="2400" dirty="0" smtClean="0"/>
              <a:t>MD</a:t>
            </a:r>
          </a:p>
          <a:p>
            <a:r>
              <a:rPr lang="en-GB" sz="2400" dirty="0" smtClean="0"/>
              <a:t>Associate Prof of medicine</a:t>
            </a:r>
          </a:p>
          <a:p>
            <a:r>
              <a:rPr lang="en-GB" sz="2400" dirty="0" smtClean="0"/>
              <a:t>And infectious diseases</a:t>
            </a:r>
          </a:p>
          <a:p>
            <a:r>
              <a:rPr lang="en-GB" sz="2400" dirty="0" smtClean="0"/>
              <a:t>KKUH.1437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23775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411" y="0"/>
            <a:ext cx="9942201" cy="885371"/>
          </a:xfrm>
        </p:spPr>
        <p:txBody>
          <a:bodyPr/>
          <a:lstStyle/>
          <a:p>
            <a:r>
              <a:rPr lang="en-GB" sz="2800" b="1" dirty="0">
                <a:solidFill>
                  <a:srgbClr val="C00000"/>
                </a:solidFill>
              </a:rPr>
              <a:t>SELECTING AND INITIATING AN ANTIBIOTIC REGIMEN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64343"/>
            <a:ext cx="8915400" cy="4546879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sz="2400" dirty="0" smtClean="0">
                <a:solidFill>
                  <a:srgbClr val="0070C0"/>
                </a:solidFill>
              </a:rPr>
              <a:t>Stable clinical situation : </a:t>
            </a:r>
            <a:endParaRPr lang="en-GB" sz="2400" dirty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antimicrobial </a:t>
            </a:r>
            <a:r>
              <a:rPr lang="en-GB" sz="2400" dirty="0">
                <a:solidFill>
                  <a:srgbClr val="0070C0"/>
                </a:solidFill>
              </a:rPr>
              <a:t>therapy should be deliberately withheld </a:t>
            </a:r>
            <a:r>
              <a:rPr lang="en-GB" sz="2400" dirty="0" smtClean="0">
                <a:solidFill>
                  <a:srgbClr val="0070C0"/>
                </a:solidFill>
              </a:rPr>
              <a:t>until : </a:t>
            </a:r>
            <a:endParaRPr lang="en-GB" sz="2400" dirty="0">
              <a:solidFill>
                <a:srgbClr val="0070C0"/>
              </a:solidFill>
            </a:endParaRPr>
          </a:p>
          <a:p>
            <a:r>
              <a:rPr lang="en-GB" sz="2400" dirty="0">
                <a:solidFill>
                  <a:srgbClr val="0070C0"/>
                </a:solidFill>
              </a:rPr>
              <a:t>appropriate specimens have been collected and </a:t>
            </a:r>
            <a:r>
              <a:rPr lang="en-GB" sz="2400" dirty="0" smtClean="0">
                <a:solidFill>
                  <a:srgbClr val="0070C0"/>
                </a:solidFill>
              </a:rPr>
              <a:t>submitted to </a:t>
            </a:r>
            <a:r>
              <a:rPr lang="en-GB" sz="2400" dirty="0">
                <a:solidFill>
                  <a:srgbClr val="0070C0"/>
                </a:solidFill>
              </a:rPr>
              <a:t>the microbiology laboratory</a:t>
            </a:r>
            <a:r>
              <a:rPr lang="en-GB" sz="2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>
                <a:solidFill>
                  <a:srgbClr val="0070C0"/>
                </a:solidFill>
              </a:rPr>
              <a:t>Important examples of this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1]  </a:t>
            </a:r>
            <a:r>
              <a:rPr lang="en-GB" sz="2400" dirty="0">
                <a:solidFill>
                  <a:srgbClr val="FF0000"/>
                </a:solidFill>
              </a:rPr>
              <a:t>subacute bacterial endocarditis </a:t>
            </a:r>
            <a:r>
              <a:rPr lang="en-GB" sz="2400" dirty="0" smtClean="0">
                <a:solidFill>
                  <a:srgbClr val="FF0000"/>
                </a:solidFill>
              </a:rPr>
              <a:t>and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2]  vertebral osteomyelitis/diskitis</a:t>
            </a:r>
            <a:r>
              <a:rPr lang="en-GB" sz="2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0671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468" y="174167"/>
            <a:ext cx="10150618" cy="899890"/>
          </a:xfrm>
        </p:spPr>
        <p:txBody>
          <a:bodyPr/>
          <a:lstStyle/>
          <a:p>
            <a:r>
              <a:rPr lang="en-GB" sz="2800" b="1" dirty="0">
                <a:solidFill>
                  <a:srgbClr val="C00000"/>
                </a:solidFill>
              </a:rPr>
              <a:t>SELECTING AND INITIATING AN ANTIBIOTIC REGIMEN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5200" y="1509486"/>
            <a:ext cx="9269412" cy="4401736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Premature initiation of antimicrobial therapy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     in </a:t>
            </a:r>
            <a:r>
              <a:rPr lang="en-GB" sz="2400" dirty="0">
                <a:solidFill>
                  <a:srgbClr val="0070C0"/>
                </a:solidFill>
              </a:rPr>
              <a:t>these circumstances can suppress bacterial growth and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   preclude </a:t>
            </a:r>
            <a:r>
              <a:rPr lang="en-GB" sz="2400" dirty="0">
                <a:solidFill>
                  <a:srgbClr val="0070C0"/>
                </a:solidFill>
              </a:rPr>
              <a:t>the opportunity to establish a microbiological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   diagnosis</a:t>
            </a:r>
            <a:r>
              <a:rPr lang="en-GB" sz="2400" dirty="0">
                <a:solidFill>
                  <a:srgbClr val="0070C0"/>
                </a:solidFill>
              </a:rPr>
              <a:t>, which is critical in the management of these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    patients</a:t>
            </a:r>
            <a:r>
              <a:rPr lang="en-GB" sz="2400" dirty="0">
                <a:solidFill>
                  <a:srgbClr val="0070C0"/>
                </a:solidFill>
              </a:rPr>
              <a:t>, who require several weeks to months of directed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   antimicrobial </a:t>
            </a:r>
            <a:r>
              <a:rPr lang="en-GB" sz="2400" dirty="0">
                <a:solidFill>
                  <a:srgbClr val="0070C0"/>
                </a:solidFill>
              </a:rPr>
              <a:t>therapy to achieve cure.</a:t>
            </a:r>
          </a:p>
        </p:txBody>
      </p:sp>
    </p:spTree>
    <p:extLst>
      <p:ext uri="{BB962C8B-B14F-4D97-AF65-F5344CB8AC3E}">
        <p14:creationId xmlns:p14="http://schemas.microsoft.com/office/powerpoint/2010/main" val="3721630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953" y="116110"/>
            <a:ext cx="9898659" cy="841833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GB" sz="2800" b="1" dirty="0">
                <a:solidFill>
                  <a:srgbClr val="C00000"/>
                </a:solidFill>
              </a:rPr>
              <a:t>SELECTING AND INITIATING AN ANTIBIOTIC </a:t>
            </a:r>
            <a:r>
              <a:rPr lang="en-GB" sz="2800" b="1" dirty="0" smtClean="0">
                <a:solidFill>
                  <a:srgbClr val="C00000"/>
                </a:solidFill>
              </a:rPr>
              <a:t>REGIMEN</a:t>
            </a:r>
            <a:br>
              <a:rPr lang="en-GB" sz="2800" b="1" dirty="0" smtClean="0">
                <a:solidFill>
                  <a:srgbClr val="C00000"/>
                </a:solidFill>
              </a:rPr>
            </a:br>
            <a:r>
              <a:rPr lang="en-GB" sz="2800" dirty="0">
                <a:solidFill>
                  <a:srgbClr val="FF0000"/>
                </a:solidFill>
                <a:ea typeface="+mn-ea"/>
                <a:cs typeface="+mn-cs"/>
              </a:rPr>
              <a:t>Empiric vs Definitive Antimicrobial Therapy</a:t>
            </a:r>
            <a:r>
              <a:rPr lang="en-GB" sz="1800" dirty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en-GB" sz="1800" dirty="0">
                <a:solidFill>
                  <a:srgbClr val="FF0000"/>
                </a:solidFill>
                <a:ea typeface="+mn-ea"/>
                <a:cs typeface="+mn-cs"/>
              </a:rPr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3943" y="1306286"/>
            <a:ext cx="9530669" cy="5551714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sz="2200" dirty="0">
                <a:solidFill>
                  <a:srgbClr val="0070C0"/>
                </a:solidFill>
              </a:rPr>
              <a:t>I</a:t>
            </a:r>
            <a:r>
              <a:rPr lang="en-GB" sz="2200" dirty="0" smtClean="0">
                <a:solidFill>
                  <a:srgbClr val="0070C0"/>
                </a:solidFill>
              </a:rPr>
              <a:t>nadequate </a:t>
            </a:r>
            <a:r>
              <a:rPr lang="en-GB" sz="2200" dirty="0">
                <a:solidFill>
                  <a:srgbClr val="0070C0"/>
                </a:solidFill>
              </a:rPr>
              <a:t>therapy </a:t>
            </a:r>
            <a:r>
              <a:rPr lang="en-GB" sz="2200" dirty="0" smtClean="0">
                <a:solidFill>
                  <a:srgbClr val="0070C0"/>
                </a:solidFill>
              </a:rPr>
              <a:t> in very sick patient is </a:t>
            </a:r>
            <a:r>
              <a:rPr lang="en-GB" sz="2200" dirty="0">
                <a:solidFill>
                  <a:srgbClr val="0070C0"/>
                </a:solidFill>
              </a:rPr>
              <a:t>associated with poor outcomes</a:t>
            </a:r>
            <a:r>
              <a:rPr lang="en-GB" sz="2200" dirty="0" smtClean="0">
                <a:solidFill>
                  <a:srgbClr val="0070C0"/>
                </a:solidFill>
              </a:rPr>
              <a:t>,…and </a:t>
            </a:r>
          </a:p>
          <a:p>
            <a:pPr lvl="1"/>
            <a:r>
              <a:rPr lang="en-GB" sz="2000" dirty="0">
                <a:solidFill>
                  <a:srgbClr val="0070C0"/>
                </a:solidFill>
              </a:rPr>
              <a:t>M</a:t>
            </a:r>
            <a:r>
              <a:rPr lang="en-GB" sz="2000" dirty="0" smtClean="0">
                <a:solidFill>
                  <a:srgbClr val="0070C0"/>
                </a:solidFill>
              </a:rPr>
              <a:t>icrobiological </a:t>
            </a:r>
            <a:r>
              <a:rPr lang="en-GB" sz="2000" dirty="0">
                <a:solidFill>
                  <a:srgbClr val="0070C0"/>
                </a:solidFill>
              </a:rPr>
              <a:t>results do not become </a:t>
            </a:r>
            <a:r>
              <a:rPr lang="en-GB" sz="2000" dirty="0" smtClean="0">
                <a:solidFill>
                  <a:srgbClr val="0070C0"/>
                </a:solidFill>
              </a:rPr>
              <a:t>available </a:t>
            </a:r>
            <a:r>
              <a:rPr lang="en-GB" sz="2200" dirty="0" smtClean="0">
                <a:solidFill>
                  <a:srgbClr val="0070C0"/>
                </a:solidFill>
              </a:rPr>
              <a:t>for </a:t>
            </a:r>
            <a:r>
              <a:rPr lang="en-GB" sz="2200" dirty="0">
                <a:solidFill>
                  <a:srgbClr val="0070C0"/>
                </a:solidFill>
              </a:rPr>
              <a:t>24 to 72 </a:t>
            </a:r>
            <a:r>
              <a:rPr lang="en-GB" sz="2200" dirty="0" smtClean="0">
                <a:solidFill>
                  <a:srgbClr val="0070C0"/>
                </a:solidFill>
              </a:rPr>
              <a:t>hours..</a:t>
            </a:r>
          </a:p>
          <a:p>
            <a:pPr lvl="1"/>
            <a:r>
              <a:rPr lang="en-GB" sz="2200" dirty="0" smtClean="0">
                <a:solidFill>
                  <a:srgbClr val="0070C0"/>
                </a:solidFill>
              </a:rPr>
              <a:t>This my results in :</a:t>
            </a:r>
          </a:p>
          <a:p>
            <a:r>
              <a:rPr lang="en-GB" sz="2200" dirty="0" smtClean="0">
                <a:solidFill>
                  <a:srgbClr val="0070C0"/>
                </a:solidFill>
              </a:rPr>
              <a:t>1] greater </a:t>
            </a:r>
            <a:r>
              <a:rPr lang="en-GB" sz="2200" dirty="0">
                <a:solidFill>
                  <a:srgbClr val="0070C0"/>
                </a:solidFill>
              </a:rPr>
              <a:t>morbidity and mortality </a:t>
            </a:r>
            <a:endParaRPr lang="en-GB" sz="2200" dirty="0" smtClean="0">
              <a:solidFill>
                <a:srgbClr val="0070C0"/>
              </a:solidFill>
            </a:endParaRPr>
          </a:p>
          <a:p>
            <a:r>
              <a:rPr lang="en-GB" sz="2200" dirty="0" smtClean="0">
                <a:solidFill>
                  <a:srgbClr val="0070C0"/>
                </a:solidFill>
              </a:rPr>
              <a:t>2] increased</a:t>
            </a:r>
            <a:r>
              <a:rPr lang="en-GB" sz="2200" dirty="0">
                <a:solidFill>
                  <a:srgbClr val="0070C0"/>
                </a:solidFill>
              </a:rPr>
              <a:t> </a:t>
            </a:r>
            <a:r>
              <a:rPr lang="en-GB" sz="2200" dirty="0" smtClean="0">
                <a:solidFill>
                  <a:srgbClr val="0070C0"/>
                </a:solidFill>
              </a:rPr>
              <a:t>length </a:t>
            </a:r>
            <a:r>
              <a:rPr lang="en-GB" sz="2200" dirty="0">
                <a:solidFill>
                  <a:srgbClr val="0070C0"/>
                </a:solidFill>
              </a:rPr>
              <a:t>of </a:t>
            </a:r>
            <a:r>
              <a:rPr lang="en-GB" sz="2200" dirty="0" smtClean="0">
                <a:solidFill>
                  <a:srgbClr val="0070C0"/>
                </a:solidFill>
              </a:rPr>
              <a:t>stay.</a:t>
            </a:r>
          </a:p>
          <a:p>
            <a:r>
              <a:rPr lang="en-GB" sz="2200" dirty="0">
                <a:solidFill>
                  <a:srgbClr val="0070C0"/>
                </a:solidFill>
              </a:rPr>
              <a:t>Therefore, a common approach </a:t>
            </a:r>
            <a:r>
              <a:rPr lang="en-GB" sz="2200" dirty="0" smtClean="0">
                <a:solidFill>
                  <a:srgbClr val="0070C0"/>
                </a:solidFill>
              </a:rPr>
              <a:t>is: </a:t>
            </a:r>
            <a:endParaRPr lang="en-GB" sz="2200" dirty="0">
              <a:solidFill>
                <a:srgbClr val="0070C0"/>
              </a:solidFill>
            </a:endParaRPr>
          </a:p>
          <a:p>
            <a:r>
              <a:rPr lang="en-GB" sz="2200" b="1" dirty="0">
                <a:solidFill>
                  <a:srgbClr val="0070C0"/>
                </a:solidFill>
              </a:rPr>
              <a:t>to use broad-spectrum antimicrobial agents as initial empiric</a:t>
            </a:r>
          </a:p>
          <a:p>
            <a:pPr marL="0" indent="0">
              <a:buNone/>
            </a:pPr>
            <a:r>
              <a:rPr lang="en-GB" sz="2200" b="1" dirty="0" smtClean="0">
                <a:solidFill>
                  <a:srgbClr val="0070C0"/>
                </a:solidFill>
              </a:rPr>
              <a:t>    therapy </a:t>
            </a:r>
            <a:r>
              <a:rPr lang="en-GB" sz="2200" b="1" dirty="0">
                <a:solidFill>
                  <a:srgbClr val="0070C0"/>
                </a:solidFill>
              </a:rPr>
              <a:t>(sometimes with a </a:t>
            </a:r>
            <a:r>
              <a:rPr lang="en-GB" sz="2200" b="1" dirty="0" smtClean="0">
                <a:solidFill>
                  <a:srgbClr val="0070C0"/>
                </a:solidFill>
              </a:rPr>
              <a:t>combination)</a:t>
            </a:r>
            <a:endParaRPr lang="en-GB" sz="2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80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354" y="0"/>
            <a:ext cx="10368332" cy="827314"/>
          </a:xfrm>
        </p:spPr>
        <p:txBody>
          <a:bodyPr/>
          <a:lstStyle/>
          <a:p>
            <a:r>
              <a:rPr lang="en-GB" sz="2800" b="1" dirty="0">
                <a:solidFill>
                  <a:srgbClr val="C00000"/>
                </a:solidFill>
              </a:rPr>
              <a:t>SELECTING AND INITIATING AN ANTIBIOTIC REGIMEN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59543"/>
            <a:ext cx="8915400" cy="4851679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Who combination? </a:t>
            </a:r>
            <a:endParaRPr lang="en-GB" b="1" dirty="0">
              <a:solidFill>
                <a:srgbClr val="C00000"/>
              </a:solidFill>
            </a:endParaRPr>
          </a:p>
          <a:p>
            <a:r>
              <a:rPr lang="en-GB" sz="2000" dirty="0" smtClean="0">
                <a:solidFill>
                  <a:srgbClr val="0070C0"/>
                </a:solidFill>
              </a:rPr>
              <a:t>The </a:t>
            </a:r>
            <a:r>
              <a:rPr lang="en-GB" sz="2000" dirty="0">
                <a:solidFill>
                  <a:srgbClr val="0070C0"/>
                </a:solidFill>
              </a:rPr>
              <a:t>intent </a:t>
            </a:r>
            <a:r>
              <a:rPr lang="en-GB" sz="2000" dirty="0" smtClean="0">
                <a:solidFill>
                  <a:srgbClr val="0070C0"/>
                </a:solidFill>
              </a:rPr>
              <a:t>IS to </a:t>
            </a:r>
            <a:r>
              <a:rPr lang="en-GB" sz="2000" dirty="0">
                <a:solidFill>
                  <a:srgbClr val="0070C0"/>
                </a:solidFill>
              </a:rPr>
              <a:t>cover multiple possible pathogens commonly</a:t>
            </a:r>
          </a:p>
          <a:p>
            <a:r>
              <a:rPr lang="en-GB" sz="2000" dirty="0">
                <a:solidFill>
                  <a:srgbClr val="0070C0"/>
                </a:solidFill>
              </a:rPr>
              <a:t>associated with the specific clinical </a:t>
            </a:r>
            <a:r>
              <a:rPr lang="en-GB" sz="2000" dirty="0" smtClean="0">
                <a:solidFill>
                  <a:srgbClr val="0070C0"/>
                </a:solidFill>
              </a:rPr>
              <a:t>syndrome…..</a:t>
            </a:r>
            <a:r>
              <a:rPr lang="en-GB" sz="2000" dirty="0" err="1" smtClean="0">
                <a:solidFill>
                  <a:srgbClr val="0070C0"/>
                </a:solidFill>
              </a:rPr>
              <a:t>e.g</a:t>
            </a:r>
            <a:r>
              <a:rPr lang="en-GB" sz="2000" dirty="0" smtClean="0">
                <a:solidFill>
                  <a:srgbClr val="0070C0"/>
                </a:solidFill>
              </a:rPr>
              <a:t> : </a:t>
            </a:r>
          </a:p>
          <a:p>
            <a:r>
              <a:rPr lang="en-GB" sz="2000" dirty="0">
                <a:solidFill>
                  <a:srgbClr val="0070C0"/>
                </a:solidFill>
              </a:rPr>
              <a:t>healthy young adult with suspected</a:t>
            </a:r>
          </a:p>
          <a:p>
            <a:r>
              <a:rPr lang="en-GB" sz="2000" dirty="0">
                <a:solidFill>
                  <a:srgbClr val="0070C0"/>
                </a:solidFill>
              </a:rPr>
              <a:t>bacterial </a:t>
            </a:r>
            <a:r>
              <a:rPr lang="en-GB" sz="2000" dirty="0" smtClean="0">
                <a:solidFill>
                  <a:srgbClr val="0070C0"/>
                </a:solidFill>
              </a:rPr>
              <a:t>meningitis:</a:t>
            </a:r>
          </a:p>
          <a:p>
            <a:r>
              <a:rPr lang="en-GB" sz="2000" dirty="0">
                <a:solidFill>
                  <a:srgbClr val="0070C0"/>
                </a:solidFill>
              </a:rPr>
              <a:t>pathogens would be </a:t>
            </a:r>
            <a:r>
              <a:rPr lang="en-GB" sz="2000" i="1" dirty="0">
                <a:solidFill>
                  <a:srgbClr val="0070C0"/>
                </a:solidFill>
              </a:rPr>
              <a:t>Streptococcus</a:t>
            </a:r>
          </a:p>
          <a:p>
            <a:r>
              <a:rPr lang="en-GB" sz="2000" i="1" dirty="0">
                <a:solidFill>
                  <a:srgbClr val="0070C0"/>
                </a:solidFill>
              </a:rPr>
              <a:t>pneumoniae </a:t>
            </a:r>
            <a:r>
              <a:rPr lang="en-GB" sz="2000" dirty="0">
                <a:solidFill>
                  <a:srgbClr val="0070C0"/>
                </a:solidFill>
              </a:rPr>
              <a:t>and </a:t>
            </a:r>
            <a:r>
              <a:rPr lang="en-GB" sz="2000" i="1" dirty="0">
                <a:solidFill>
                  <a:srgbClr val="0070C0"/>
                </a:solidFill>
              </a:rPr>
              <a:t>Neisseria </a:t>
            </a:r>
            <a:r>
              <a:rPr lang="en-GB" sz="2000" i="1" dirty="0" err="1">
                <a:solidFill>
                  <a:srgbClr val="0070C0"/>
                </a:solidFill>
              </a:rPr>
              <a:t>meningitidis</a:t>
            </a:r>
            <a:r>
              <a:rPr lang="en-GB" sz="2000" dirty="0">
                <a:solidFill>
                  <a:srgbClr val="0070C0"/>
                </a:solidFill>
              </a:rPr>
              <a:t>, and thus</a:t>
            </a:r>
          </a:p>
          <a:p>
            <a:r>
              <a:rPr lang="en-GB" sz="2000" dirty="0">
                <a:solidFill>
                  <a:srgbClr val="0070C0"/>
                </a:solidFill>
              </a:rPr>
              <a:t>a combination of a third-generation cephalosporin </a:t>
            </a:r>
            <a:r>
              <a:rPr lang="en-GB" sz="2000" dirty="0" smtClean="0">
                <a:solidFill>
                  <a:srgbClr val="0070C0"/>
                </a:solidFill>
              </a:rPr>
              <a:t>plus </a:t>
            </a:r>
            <a:r>
              <a:rPr lang="en-GB" sz="2000" dirty="0">
                <a:solidFill>
                  <a:srgbClr val="0070C0"/>
                </a:solidFill>
              </a:rPr>
              <a:t>vancomycin</a:t>
            </a:r>
          </a:p>
        </p:txBody>
      </p:sp>
    </p:spTree>
    <p:extLst>
      <p:ext uri="{BB962C8B-B14F-4D97-AF65-F5344CB8AC3E}">
        <p14:creationId xmlns:p14="http://schemas.microsoft.com/office/powerpoint/2010/main" val="1626556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468" y="159653"/>
            <a:ext cx="10179646" cy="914404"/>
          </a:xfrm>
        </p:spPr>
        <p:txBody>
          <a:bodyPr/>
          <a:lstStyle/>
          <a:p>
            <a:r>
              <a:rPr lang="en-GB" sz="2800" b="1" dirty="0">
                <a:solidFill>
                  <a:srgbClr val="C00000"/>
                </a:solidFill>
              </a:rPr>
              <a:t>SELECTING AND INITIATING AN ANTIBIOTIC REGIMEN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971" y="1074057"/>
            <a:ext cx="9501641" cy="5326743"/>
          </a:xfrm>
        </p:spPr>
        <p:txBody>
          <a:bodyPr>
            <a:noAutofit/>
          </a:bodyPr>
          <a:lstStyle/>
          <a:p>
            <a:r>
              <a:rPr lang="en-GB" sz="2000" b="1" dirty="0">
                <a:solidFill>
                  <a:srgbClr val="C00000"/>
                </a:solidFill>
              </a:rPr>
              <a:t>Hospital-acquired infections </a:t>
            </a:r>
            <a:r>
              <a:rPr lang="en-GB" sz="2000" b="1" dirty="0" smtClean="0">
                <a:solidFill>
                  <a:srgbClr val="C00000"/>
                </a:solidFill>
              </a:rPr>
              <a:t> : </a:t>
            </a:r>
            <a:r>
              <a:rPr lang="en-GB" sz="2000" dirty="0" smtClean="0"/>
              <a:t>are </a:t>
            </a:r>
            <a:r>
              <a:rPr lang="en-GB" sz="2000" dirty="0"/>
              <a:t>frequently</a:t>
            </a:r>
          </a:p>
          <a:p>
            <a:r>
              <a:rPr lang="en-GB" sz="2000" dirty="0"/>
              <a:t>related to the presence of invasive devices and procedures</a:t>
            </a:r>
          </a:p>
          <a:p>
            <a:r>
              <a:rPr lang="en-GB" sz="2000" dirty="0"/>
              <a:t>that result in loss of the normal barriers to </a:t>
            </a:r>
            <a:r>
              <a:rPr lang="en-GB" sz="2000" dirty="0" smtClean="0"/>
              <a:t>infection</a:t>
            </a:r>
          </a:p>
          <a:p>
            <a:r>
              <a:rPr lang="en-GB" sz="2000" dirty="0" smtClean="0"/>
              <a:t> </a:t>
            </a:r>
            <a:r>
              <a:rPr lang="en-GB" sz="2000" b="1" dirty="0" smtClean="0">
                <a:solidFill>
                  <a:srgbClr val="0070C0"/>
                </a:solidFill>
              </a:rPr>
              <a:t>A] intravascular </a:t>
            </a:r>
            <a:r>
              <a:rPr lang="en-GB" sz="2000" b="1" dirty="0">
                <a:solidFill>
                  <a:srgbClr val="0070C0"/>
                </a:solidFill>
              </a:rPr>
              <a:t>catheter–associated </a:t>
            </a:r>
            <a:r>
              <a:rPr lang="en-GB" sz="2000" b="1" dirty="0" err="1">
                <a:solidFill>
                  <a:srgbClr val="0070C0"/>
                </a:solidFill>
              </a:rPr>
              <a:t>bacteremia</a:t>
            </a:r>
            <a:r>
              <a:rPr lang="en-GB" sz="2000" b="1" dirty="0">
                <a:solidFill>
                  <a:srgbClr val="0070C0"/>
                </a:solidFill>
              </a:rPr>
              <a:t>,</a:t>
            </a:r>
          </a:p>
          <a:p>
            <a:r>
              <a:rPr lang="en-GB" sz="2000" b="1" dirty="0">
                <a:solidFill>
                  <a:srgbClr val="0070C0"/>
                </a:solidFill>
              </a:rPr>
              <a:t> </a:t>
            </a:r>
            <a:r>
              <a:rPr lang="en-GB" sz="2000" b="1" dirty="0" smtClean="0">
                <a:solidFill>
                  <a:srgbClr val="0070C0"/>
                </a:solidFill>
              </a:rPr>
              <a:t>B] ventilator-associated </a:t>
            </a:r>
            <a:r>
              <a:rPr lang="en-GB" sz="2000" b="1" dirty="0">
                <a:solidFill>
                  <a:srgbClr val="0070C0"/>
                </a:solidFill>
              </a:rPr>
              <a:t>pneumonia, and catheter-associated</a:t>
            </a:r>
          </a:p>
          <a:p>
            <a:r>
              <a:rPr lang="en-GB" sz="2000" b="1" dirty="0" smtClean="0">
                <a:solidFill>
                  <a:srgbClr val="0070C0"/>
                </a:solidFill>
              </a:rPr>
              <a:t> C] urinary </a:t>
            </a:r>
            <a:r>
              <a:rPr lang="en-GB" sz="2000" b="1" dirty="0">
                <a:solidFill>
                  <a:srgbClr val="0070C0"/>
                </a:solidFill>
              </a:rPr>
              <a:t>tract infections (UTIs</a:t>
            </a:r>
            <a:r>
              <a:rPr lang="en-GB" sz="2000" b="1" dirty="0" smtClean="0">
                <a:solidFill>
                  <a:srgbClr val="0070C0"/>
                </a:solidFill>
              </a:rPr>
              <a:t>).     </a:t>
            </a:r>
            <a:r>
              <a:rPr lang="en-GB" sz="2000" dirty="0" smtClean="0"/>
              <a:t>commonly caused BY </a:t>
            </a:r>
          </a:p>
          <a:p>
            <a:r>
              <a:rPr lang="en-GB" sz="2000" dirty="0" smtClean="0"/>
              <a:t>Drug-resistant </a:t>
            </a:r>
            <a:r>
              <a:rPr lang="en-GB" sz="2000" dirty="0"/>
              <a:t>organisms, both gram-positive (</a:t>
            </a:r>
            <a:r>
              <a:rPr lang="en-GB" sz="2000" dirty="0" err="1"/>
              <a:t>eg</a:t>
            </a:r>
            <a:r>
              <a:rPr lang="en-GB" sz="2000" dirty="0"/>
              <a:t>, methicillin-</a:t>
            </a:r>
          </a:p>
          <a:p>
            <a:r>
              <a:rPr lang="en-GB" sz="2000" dirty="0"/>
              <a:t>resistant </a:t>
            </a:r>
            <a:r>
              <a:rPr lang="en-GB" sz="2000" i="1" dirty="0"/>
              <a:t>Staphylococcus aureus </a:t>
            </a:r>
            <a:r>
              <a:rPr lang="en-GB" sz="2000" dirty="0"/>
              <a:t>[MRSA]) and </a:t>
            </a:r>
            <a:r>
              <a:rPr lang="en-GB" sz="2000" dirty="0" smtClean="0"/>
              <a:t>gram negative</a:t>
            </a:r>
            <a:endParaRPr lang="en-GB" sz="2000" dirty="0"/>
          </a:p>
          <a:p>
            <a:r>
              <a:rPr lang="en-GB" sz="2000" dirty="0"/>
              <a:t>(</a:t>
            </a:r>
            <a:r>
              <a:rPr lang="en-GB" sz="2000" dirty="0" err="1"/>
              <a:t>eg</a:t>
            </a:r>
            <a:r>
              <a:rPr lang="en-GB" sz="2000" dirty="0"/>
              <a:t>, </a:t>
            </a:r>
            <a:r>
              <a:rPr lang="en-GB" sz="2000" i="1" dirty="0"/>
              <a:t>Pseudomonas aeruginosa</a:t>
            </a:r>
            <a:r>
              <a:rPr lang="en-GB" sz="2000" dirty="0"/>
              <a:t>) bacteria, which </a:t>
            </a:r>
            <a:r>
              <a:rPr lang="en-GB" sz="2000" dirty="0" smtClean="0"/>
              <a:t>are often </a:t>
            </a:r>
            <a:r>
              <a:rPr lang="en-GB" sz="2000" dirty="0"/>
              <a:t>endemic in </a:t>
            </a:r>
            <a:r>
              <a:rPr lang="en-GB" sz="2000" dirty="0" smtClean="0"/>
              <a:t>hospitals.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41956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925" y="0"/>
            <a:ext cx="9927687" cy="972457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SELECTING AND INITIATING AN ANTIBIOTIC REGIMEN</a:t>
            </a:r>
            <a:br>
              <a:rPr lang="en-GB" sz="2800" b="1" dirty="0">
                <a:solidFill>
                  <a:srgbClr val="C00000"/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    </a:t>
            </a:r>
            <a:r>
              <a:rPr lang="en-GB" sz="2800" dirty="0" smtClean="0">
                <a:solidFill>
                  <a:srgbClr val="FF0000"/>
                </a:solidFill>
              </a:rPr>
              <a:t>Empiric </a:t>
            </a:r>
            <a:r>
              <a:rPr lang="en-GB" sz="2800" dirty="0">
                <a:solidFill>
                  <a:srgbClr val="FF0000"/>
                </a:solidFill>
              </a:rPr>
              <a:t>vs Definitive Antimicrobial Therapy</a:t>
            </a:r>
            <a:br>
              <a:rPr lang="en-GB" sz="2800" dirty="0">
                <a:solidFill>
                  <a:srgbClr val="FF0000"/>
                </a:solidFill>
              </a:rPr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5886" y="1161143"/>
            <a:ext cx="9588726" cy="5471886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Selecting </a:t>
            </a:r>
            <a:r>
              <a:rPr lang="en-GB" sz="3600" dirty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empiric antimicrobial</a:t>
            </a:r>
            <a:endParaRPr lang="en-GB" dirty="0" smtClean="0"/>
          </a:p>
          <a:p>
            <a:r>
              <a:rPr lang="en-GB" dirty="0"/>
              <a:t>C</a:t>
            </a:r>
            <a:r>
              <a:rPr lang="en-GB" dirty="0" smtClean="0"/>
              <a:t>onsider the following</a:t>
            </a:r>
            <a:r>
              <a:rPr lang="en-GB" dirty="0"/>
              <a:t>: </a:t>
            </a:r>
            <a:endParaRPr lang="en-GB" dirty="0" smtClean="0"/>
          </a:p>
          <a:p>
            <a:r>
              <a:rPr lang="en-GB" dirty="0" smtClean="0"/>
              <a:t>(</a:t>
            </a:r>
            <a:r>
              <a:rPr lang="en-GB" sz="2000" dirty="0">
                <a:solidFill>
                  <a:srgbClr val="0070C0"/>
                </a:solidFill>
              </a:rPr>
              <a:t>1) the site of infection and the organisms most</a:t>
            </a:r>
          </a:p>
          <a:p>
            <a:r>
              <a:rPr lang="en-GB" sz="2000" dirty="0">
                <a:solidFill>
                  <a:srgbClr val="0070C0"/>
                </a:solidFill>
              </a:rPr>
              <a:t>likely to be colonizing that site (</a:t>
            </a:r>
            <a:r>
              <a:rPr lang="en-GB" sz="2000" dirty="0" err="1">
                <a:solidFill>
                  <a:srgbClr val="0070C0"/>
                </a:solidFill>
              </a:rPr>
              <a:t>eg</a:t>
            </a:r>
            <a:r>
              <a:rPr lang="en-GB" sz="2000" dirty="0">
                <a:solidFill>
                  <a:srgbClr val="0070C0"/>
                </a:solidFill>
              </a:rPr>
              <a:t>, intravascular catheter–</a:t>
            </a:r>
          </a:p>
          <a:p>
            <a:r>
              <a:rPr lang="en-GB" sz="2000" dirty="0">
                <a:solidFill>
                  <a:srgbClr val="0070C0"/>
                </a:solidFill>
              </a:rPr>
              <a:t>associated </a:t>
            </a:r>
            <a:r>
              <a:rPr lang="en-GB" sz="2000" dirty="0" err="1">
                <a:solidFill>
                  <a:srgbClr val="0070C0"/>
                </a:solidFill>
              </a:rPr>
              <a:t>bacteremia</a:t>
            </a:r>
            <a:r>
              <a:rPr lang="en-GB" sz="2000" dirty="0">
                <a:solidFill>
                  <a:srgbClr val="0070C0"/>
                </a:solidFill>
              </a:rPr>
              <a:t> is </a:t>
            </a:r>
            <a:r>
              <a:rPr lang="en-GB" sz="2000" dirty="0" smtClean="0">
                <a:solidFill>
                  <a:srgbClr val="0070C0"/>
                </a:solidFill>
              </a:rPr>
              <a:t> caused </a:t>
            </a:r>
            <a:r>
              <a:rPr lang="en-GB" sz="2000" dirty="0">
                <a:solidFill>
                  <a:srgbClr val="0070C0"/>
                </a:solidFill>
              </a:rPr>
              <a:t>by staphylococci present on the </a:t>
            </a:r>
            <a:r>
              <a:rPr lang="en-GB" sz="2000" dirty="0" smtClean="0">
                <a:solidFill>
                  <a:srgbClr val="0070C0"/>
                </a:solidFill>
              </a:rPr>
              <a:t>skin.</a:t>
            </a:r>
          </a:p>
          <a:p>
            <a:endParaRPr lang="en-GB" sz="2000" dirty="0">
              <a:solidFill>
                <a:srgbClr val="0070C0"/>
              </a:solidFill>
            </a:endParaRPr>
          </a:p>
          <a:p>
            <a:r>
              <a:rPr lang="en-GB" sz="2000" dirty="0">
                <a:solidFill>
                  <a:srgbClr val="0070C0"/>
                </a:solidFill>
              </a:rPr>
              <a:t>(2) prior knowledge of bacteria known to colonize  </a:t>
            </a:r>
            <a:r>
              <a:rPr lang="en-GB" sz="2000" dirty="0" smtClean="0">
                <a:solidFill>
                  <a:srgbClr val="0070C0"/>
                </a:solidFill>
              </a:rPr>
              <a:t>nasal CAVITY</a:t>
            </a:r>
          </a:p>
          <a:p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0070C0"/>
                </a:solidFill>
              </a:rPr>
              <a:t>[currently </a:t>
            </a:r>
            <a:r>
              <a:rPr lang="en-GB" sz="2000" dirty="0" smtClean="0">
                <a:solidFill>
                  <a:srgbClr val="0070C0"/>
                </a:solidFill>
              </a:rPr>
              <a:t>nasal swab is conducted routinely </a:t>
            </a:r>
            <a:r>
              <a:rPr lang="en-GB" sz="2000" dirty="0">
                <a:solidFill>
                  <a:srgbClr val="0070C0"/>
                </a:solidFill>
              </a:rPr>
              <a:t>by many hospitals before admitting patients </a:t>
            </a:r>
            <a:r>
              <a:rPr lang="en-GB" sz="2000" dirty="0" smtClean="0">
                <a:solidFill>
                  <a:srgbClr val="0070C0"/>
                </a:solidFill>
              </a:rPr>
              <a:t>to the </a:t>
            </a:r>
            <a:r>
              <a:rPr lang="en-GB" sz="2000" dirty="0">
                <a:solidFill>
                  <a:srgbClr val="0070C0"/>
                </a:solidFill>
              </a:rPr>
              <a:t>intensive care unit</a:t>
            </a:r>
            <a:r>
              <a:rPr lang="en-GB" sz="2000" dirty="0" smtClean="0">
                <a:solidFill>
                  <a:srgbClr val="0070C0"/>
                </a:solidFill>
              </a:rPr>
              <a:t>]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      </a:t>
            </a:r>
            <a:r>
              <a:rPr lang="en-GB" sz="2000" dirty="0">
                <a:solidFill>
                  <a:srgbClr val="0070C0"/>
                </a:solidFill>
              </a:rPr>
              <a:t>may indicate that the patient is </a:t>
            </a:r>
            <a:r>
              <a:rPr lang="en-GB" sz="2000" dirty="0" smtClean="0">
                <a:solidFill>
                  <a:srgbClr val="0070C0"/>
                </a:solidFill>
              </a:rPr>
              <a:t>colonized with MRSA.</a:t>
            </a:r>
          </a:p>
          <a:p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0070C0"/>
                </a:solidFill>
              </a:rPr>
              <a:t>(3) </a:t>
            </a:r>
            <a:r>
              <a:rPr lang="en-GB" sz="2000" dirty="0" smtClean="0">
                <a:solidFill>
                  <a:srgbClr val="0070C0"/>
                </a:solidFill>
              </a:rPr>
              <a:t>The </a:t>
            </a:r>
            <a:r>
              <a:rPr lang="en-GB" sz="2000" dirty="0">
                <a:solidFill>
                  <a:srgbClr val="0070C0"/>
                </a:solidFill>
              </a:rPr>
              <a:t>local bacterial </a:t>
            </a:r>
            <a:r>
              <a:rPr lang="en-GB" sz="2000" dirty="0" smtClean="0">
                <a:solidFill>
                  <a:srgbClr val="0070C0"/>
                </a:solidFill>
              </a:rPr>
              <a:t>resistance patterns </a:t>
            </a:r>
            <a:r>
              <a:rPr lang="en-GB" sz="2000" dirty="0">
                <a:solidFill>
                  <a:srgbClr val="0070C0"/>
                </a:solidFill>
              </a:rPr>
              <a:t>or </a:t>
            </a:r>
            <a:r>
              <a:rPr lang="en-GB" sz="2000" dirty="0" err="1">
                <a:solidFill>
                  <a:srgbClr val="0070C0"/>
                </a:solidFill>
              </a:rPr>
              <a:t>antibiograms</a:t>
            </a:r>
            <a:r>
              <a:rPr lang="en-GB" sz="2000" dirty="0">
                <a:solidFill>
                  <a:srgbClr val="0070C0"/>
                </a:solidFill>
              </a:rPr>
              <a:t> that are available for </a:t>
            </a:r>
            <a:r>
              <a:rPr lang="en-GB" sz="2000" dirty="0" smtClean="0">
                <a:solidFill>
                  <a:srgbClr val="0070C0"/>
                </a:solidFill>
              </a:rPr>
              <a:t>important pathogens </a:t>
            </a:r>
            <a:r>
              <a:rPr lang="en-GB" sz="2000" dirty="0">
                <a:solidFill>
                  <a:srgbClr val="0070C0"/>
                </a:solidFill>
              </a:rPr>
              <a:t>at most hospitals.6</a:t>
            </a:r>
          </a:p>
        </p:txBody>
      </p:sp>
    </p:spTree>
    <p:extLst>
      <p:ext uri="{BB962C8B-B14F-4D97-AF65-F5344CB8AC3E}">
        <p14:creationId xmlns:p14="http://schemas.microsoft.com/office/powerpoint/2010/main" val="782955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411" y="0"/>
            <a:ext cx="9265246" cy="1280890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SELECTING AND INITIATING AN ANTIBIOTIC REGIMEN</a:t>
            </a:r>
            <a:br>
              <a:rPr lang="en-GB" sz="2800" b="1" dirty="0">
                <a:solidFill>
                  <a:srgbClr val="C00000"/>
                </a:solidFill>
              </a:rPr>
            </a:br>
            <a:r>
              <a:rPr lang="en-GB" sz="2800" b="1" dirty="0">
                <a:solidFill>
                  <a:srgbClr val="C00000"/>
                </a:solidFill>
              </a:rPr>
              <a:t>    </a:t>
            </a:r>
            <a:r>
              <a:rPr lang="en-GB" sz="2800" dirty="0">
                <a:solidFill>
                  <a:srgbClr val="FF0000"/>
                </a:solidFill>
              </a:rPr>
              <a:t>Empiric vs Definitive Antimicrobial Therapy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Once </a:t>
            </a:r>
            <a:r>
              <a:rPr lang="en-GB" dirty="0"/>
              <a:t>the</a:t>
            </a:r>
          </a:p>
          <a:p>
            <a:r>
              <a:rPr lang="en-GB" dirty="0"/>
              <a:t>etiologic </a:t>
            </a:r>
            <a:r>
              <a:rPr lang="en-GB" dirty="0" smtClean="0"/>
              <a:t>pathogen IS identified with </a:t>
            </a:r>
            <a:r>
              <a:rPr lang="en-GB" dirty="0"/>
              <a:t>antimicrobial </a:t>
            </a:r>
            <a:r>
              <a:rPr lang="en-GB" dirty="0" smtClean="0"/>
              <a:t>susceptibility every </a:t>
            </a:r>
            <a:r>
              <a:rPr lang="en-GB" dirty="0"/>
              <a:t>attempt should be made to </a:t>
            </a:r>
            <a:r>
              <a:rPr lang="en-GB" dirty="0" smtClean="0"/>
              <a:t>narrow  the </a:t>
            </a:r>
            <a:r>
              <a:rPr lang="en-GB" dirty="0"/>
              <a:t>antibiotic spectrum</a:t>
            </a:r>
            <a:r>
              <a:rPr lang="en-GB" dirty="0" smtClean="0"/>
              <a:t>.</a:t>
            </a:r>
          </a:p>
          <a:p>
            <a:r>
              <a:rPr lang="en-GB" dirty="0"/>
              <a:t>This is a critically </a:t>
            </a:r>
            <a:r>
              <a:rPr lang="en-GB" dirty="0" smtClean="0"/>
              <a:t>important component </a:t>
            </a:r>
            <a:r>
              <a:rPr lang="en-GB" dirty="0"/>
              <a:t>of antibiotic therapy because it can </a:t>
            </a:r>
            <a:endParaRPr lang="en-GB" dirty="0" smtClean="0"/>
          </a:p>
          <a:p>
            <a:r>
              <a:rPr lang="en-GB" dirty="0" smtClean="0"/>
              <a:t>1] Reduce </a:t>
            </a:r>
            <a:r>
              <a:rPr lang="en-GB" dirty="0"/>
              <a:t>cost</a:t>
            </a:r>
          </a:p>
          <a:p>
            <a:r>
              <a:rPr lang="en-GB" dirty="0" smtClean="0"/>
              <a:t>2] Reduce toxicity</a:t>
            </a:r>
          </a:p>
          <a:p>
            <a:r>
              <a:rPr lang="en-GB" dirty="0" smtClean="0"/>
              <a:t>3]  </a:t>
            </a:r>
            <a:r>
              <a:rPr lang="en-GB" dirty="0"/>
              <a:t>prevent the emergence of </a:t>
            </a:r>
            <a:r>
              <a:rPr lang="en-GB" dirty="0" smtClean="0"/>
              <a:t>antimicrobial resistance </a:t>
            </a:r>
            <a:r>
              <a:rPr lang="en-GB" dirty="0"/>
              <a:t>in the community.</a:t>
            </a:r>
          </a:p>
        </p:txBody>
      </p:sp>
    </p:spTree>
    <p:extLst>
      <p:ext uri="{BB962C8B-B14F-4D97-AF65-F5344CB8AC3E}">
        <p14:creationId xmlns:p14="http://schemas.microsoft.com/office/powerpoint/2010/main" val="1031052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9495" y="232224"/>
            <a:ext cx="10092561" cy="1280890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SELECTING AND INITIATING AN ANTIBIOTIC </a:t>
            </a:r>
            <a:r>
              <a:rPr lang="en-GB" sz="2400" b="1" dirty="0" smtClean="0">
                <a:solidFill>
                  <a:srgbClr val="C00000"/>
                </a:solidFill>
              </a:rPr>
              <a:t>REGIMEN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  </a:t>
            </a:r>
            <a:r>
              <a:rPr lang="en-GB" sz="2000" dirty="0" smtClean="0">
                <a:solidFill>
                  <a:srgbClr val="FF0000"/>
                </a:solidFill>
              </a:rPr>
              <a:t>Interpretation </a:t>
            </a:r>
            <a:r>
              <a:rPr lang="en-GB" sz="2000" dirty="0">
                <a:solidFill>
                  <a:srgbClr val="FF0000"/>
                </a:solidFill>
              </a:rPr>
              <a:t>of Antimicrobial </a:t>
            </a:r>
            <a:r>
              <a:rPr lang="en-GB" sz="2000" dirty="0" smtClean="0">
                <a:solidFill>
                  <a:srgbClr val="FF0000"/>
                </a:solidFill>
              </a:rPr>
              <a:t>Susceptibility Testing </a:t>
            </a:r>
            <a:r>
              <a:rPr lang="en-GB" sz="2000" dirty="0">
                <a:solidFill>
                  <a:srgbClr val="FF0000"/>
                </a:solidFill>
              </a:rPr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microorganism is identified in </a:t>
            </a:r>
            <a:r>
              <a:rPr lang="en-GB" dirty="0" smtClean="0"/>
              <a:t>clinical </a:t>
            </a:r>
            <a:r>
              <a:rPr lang="en-GB" dirty="0" err="1" smtClean="0"/>
              <a:t>cultures,..then</a:t>
            </a:r>
            <a:endParaRPr lang="en-GB" dirty="0"/>
          </a:p>
          <a:p>
            <a:r>
              <a:rPr lang="en-GB" dirty="0" smtClean="0"/>
              <a:t> </a:t>
            </a:r>
            <a:r>
              <a:rPr lang="en-GB" dirty="0"/>
              <a:t>antimicrobial susceptibility testing (AST</a:t>
            </a:r>
            <a:r>
              <a:rPr lang="en-GB" dirty="0" smtClean="0"/>
              <a:t>).</a:t>
            </a:r>
          </a:p>
          <a:p>
            <a:r>
              <a:rPr lang="en-GB" b="1" dirty="0">
                <a:solidFill>
                  <a:srgbClr val="FF0000"/>
                </a:solidFill>
              </a:rPr>
              <a:t>Antimicrobial susceptibility testing </a:t>
            </a:r>
            <a:r>
              <a:rPr lang="en-GB" dirty="0">
                <a:solidFill>
                  <a:srgbClr val="0070C0"/>
                </a:solidFill>
              </a:rPr>
              <a:t>measures the ability of</a:t>
            </a:r>
          </a:p>
          <a:p>
            <a:r>
              <a:rPr lang="en-GB" dirty="0">
                <a:solidFill>
                  <a:srgbClr val="0070C0"/>
                </a:solidFill>
              </a:rPr>
              <a:t>a specific organism to grow in the presence of a particular</a:t>
            </a:r>
          </a:p>
          <a:p>
            <a:r>
              <a:rPr lang="en-GB" dirty="0">
                <a:solidFill>
                  <a:srgbClr val="0070C0"/>
                </a:solidFill>
              </a:rPr>
              <a:t>drug in </a:t>
            </a:r>
            <a:r>
              <a:rPr lang="en-GB" dirty="0" smtClean="0">
                <a:solidFill>
                  <a:srgbClr val="0070C0"/>
                </a:solidFill>
              </a:rPr>
              <a:t>vitro</a:t>
            </a:r>
          </a:p>
          <a:p>
            <a:r>
              <a:rPr lang="en-GB" dirty="0"/>
              <a:t>Data are reported in the form of </a:t>
            </a:r>
            <a:endParaRPr lang="en-GB" dirty="0" smtClean="0"/>
          </a:p>
          <a:p>
            <a:r>
              <a:rPr lang="en-GB" b="1" dirty="0">
                <a:solidFill>
                  <a:srgbClr val="0070C0"/>
                </a:solidFill>
              </a:rPr>
              <a:t>M</a:t>
            </a:r>
            <a:r>
              <a:rPr lang="en-GB" b="1" dirty="0" smtClean="0">
                <a:solidFill>
                  <a:srgbClr val="0070C0"/>
                </a:solidFill>
              </a:rPr>
              <a:t>inimum inhibitory concentration </a:t>
            </a:r>
            <a:r>
              <a:rPr lang="en-GB" b="1" dirty="0">
                <a:solidFill>
                  <a:srgbClr val="0070C0"/>
                </a:solidFill>
              </a:rPr>
              <a:t>(MIC</a:t>
            </a:r>
            <a:r>
              <a:rPr lang="en-GB" b="1" dirty="0" smtClean="0">
                <a:solidFill>
                  <a:srgbClr val="0070C0"/>
                </a:solidFill>
              </a:rPr>
              <a:t>):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The </a:t>
            </a:r>
            <a:r>
              <a:rPr lang="en-GB" dirty="0"/>
              <a:t>lowest concentration </a:t>
            </a:r>
            <a:r>
              <a:rPr lang="en-GB" dirty="0" smtClean="0"/>
              <a:t>of an </a:t>
            </a:r>
            <a:r>
              <a:rPr lang="en-GB" dirty="0"/>
              <a:t>antibiotic that inhibits visible growth </a:t>
            </a:r>
            <a:r>
              <a:rPr lang="en-GB" dirty="0" smtClean="0"/>
              <a:t>of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n-GB" dirty="0"/>
              <a:t>a </a:t>
            </a:r>
            <a:r>
              <a:rPr lang="en-GB" dirty="0" smtClean="0"/>
              <a:t>microorganism:</a:t>
            </a:r>
          </a:p>
          <a:p>
            <a:r>
              <a:rPr lang="en-GB" dirty="0"/>
              <a:t>“</a:t>
            </a:r>
            <a:r>
              <a:rPr lang="en-GB" b="1" dirty="0">
                <a:solidFill>
                  <a:srgbClr val="0070C0"/>
                </a:solidFill>
              </a:rPr>
              <a:t>susceptible</a:t>
            </a:r>
            <a:r>
              <a:rPr lang="en-GB" dirty="0" smtClean="0"/>
              <a:t>,” “</a:t>
            </a:r>
            <a:r>
              <a:rPr lang="en-GB" b="1" dirty="0">
                <a:solidFill>
                  <a:srgbClr val="FF0000"/>
                </a:solidFill>
              </a:rPr>
              <a:t>resistant</a:t>
            </a:r>
            <a:r>
              <a:rPr lang="en-GB" dirty="0"/>
              <a:t>,” or “</a:t>
            </a:r>
            <a:r>
              <a:rPr lang="en-GB" b="1" dirty="0">
                <a:solidFill>
                  <a:srgbClr val="00B050"/>
                </a:solidFill>
              </a:rPr>
              <a:t>intermediate,</a:t>
            </a:r>
          </a:p>
        </p:txBody>
      </p:sp>
    </p:spTree>
    <p:extLst>
      <p:ext uri="{BB962C8B-B14F-4D97-AF65-F5344CB8AC3E}">
        <p14:creationId xmlns:p14="http://schemas.microsoft.com/office/powerpoint/2010/main" val="2426124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9497" y="188682"/>
            <a:ext cx="9855115" cy="1132118"/>
          </a:xfrm>
        </p:spPr>
        <p:txBody>
          <a:bodyPr/>
          <a:lstStyle/>
          <a:p>
            <a:r>
              <a:rPr lang="en-GB" sz="2400" b="1" dirty="0">
                <a:solidFill>
                  <a:srgbClr val="C00000"/>
                </a:solidFill>
              </a:rPr>
              <a:t>SELECTING AND INITIATING AN ANTIBIOTIC REGIMEN</a:t>
            </a:r>
            <a:r>
              <a:rPr lang="en-GB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en-GB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GB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 </a:t>
            </a:r>
            <a:r>
              <a:rPr lang="en-GB" sz="2000" dirty="0">
                <a:solidFill>
                  <a:srgbClr val="FF0000"/>
                </a:solidFill>
              </a:rPr>
              <a:t>Interpretation of Antimicrobial Susceptibility Testing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371" y="1320800"/>
            <a:ext cx="10798629" cy="5537200"/>
          </a:xfrm>
        </p:spPr>
        <p:txBody>
          <a:bodyPr>
            <a:normAutofit/>
          </a:bodyPr>
          <a:lstStyle/>
          <a:p>
            <a:r>
              <a:rPr lang="en-GB" sz="3400" b="1" dirty="0">
                <a:solidFill>
                  <a:srgbClr val="0070C0"/>
                </a:solidFill>
              </a:rPr>
              <a:t>S</a:t>
            </a:r>
            <a:r>
              <a:rPr lang="en-GB" sz="3400" b="1" dirty="0" smtClean="0">
                <a:solidFill>
                  <a:srgbClr val="0070C0"/>
                </a:solidFill>
              </a:rPr>
              <a:t>usceptible</a:t>
            </a:r>
            <a:r>
              <a:rPr lang="en-GB" dirty="0" smtClean="0"/>
              <a:t>” </a:t>
            </a:r>
            <a:r>
              <a:rPr lang="en-GB" sz="3200" dirty="0" smtClean="0"/>
              <a:t>:  </a:t>
            </a:r>
            <a:r>
              <a:rPr lang="en-GB" sz="2600" dirty="0" smtClean="0"/>
              <a:t>The </a:t>
            </a:r>
            <a:r>
              <a:rPr lang="en-GB" sz="2600" dirty="0"/>
              <a:t>isolate is likely to be </a:t>
            </a:r>
            <a:r>
              <a:rPr lang="en-GB" sz="2600" dirty="0" smtClean="0"/>
              <a:t>inhibited by </a:t>
            </a:r>
            <a:r>
              <a:rPr lang="en-GB" sz="2600" dirty="0"/>
              <a:t>the usually achievable concentration of a </a:t>
            </a:r>
            <a:r>
              <a:rPr lang="en-GB" sz="2600" dirty="0" smtClean="0"/>
              <a:t>particular antimicrobial </a:t>
            </a:r>
            <a:r>
              <a:rPr lang="en-GB" sz="2600" dirty="0"/>
              <a:t>agent when the recommended dosage is </a:t>
            </a:r>
            <a:r>
              <a:rPr lang="en-GB" sz="2600" dirty="0" smtClean="0"/>
              <a:t>used for </a:t>
            </a:r>
            <a:r>
              <a:rPr lang="en-GB" sz="2600" dirty="0"/>
              <a:t>the particular site of </a:t>
            </a:r>
            <a:r>
              <a:rPr lang="en-GB" sz="2600" dirty="0" smtClean="0"/>
              <a:t>infection.</a:t>
            </a:r>
          </a:p>
          <a:p>
            <a:endParaRPr lang="en-GB" sz="2600" dirty="0"/>
          </a:p>
          <a:p>
            <a:pPr lvl="0">
              <a:buClr>
                <a:srgbClr val="A53010"/>
              </a:buClr>
            </a:pPr>
            <a:r>
              <a:rPr lang="en-GB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AST has some limitations that should be</a:t>
            </a:r>
          </a:p>
          <a:p>
            <a:pPr lvl="0">
              <a:buClr>
                <a:srgbClr val="A53010"/>
              </a:buClr>
            </a:pPr>
            <a:r>
              <a:rPr lang="en-GB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kept in </a:t>
            </a:r>
            <a:r>
              <a:rPr lang="en-GB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mind.</a:t>
            </a:r>
            <a:endParaRPr lang="en-GB" sz="2600" dirty="0" smtClean="0"/>
          </a:p>
          <a:p>
            <a:endParaRPr lang="en-GB" sz="2600" dirty="0"/>
          </a:p>
          <a:p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3653489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953" y="116110"/>
            <a:ext cx="9898659" cy="1280890"/>
          </a:xfrm>
        </p:spPr>
        <p:txBody>
          <a:bodyPr/>
          <a:lstStyle/>
          <a:p>
            <a:r>
              <a:rPr lang="en-GB" sz="2400" b="1" dirty="0">
                <a:solidFill>
                  <a:srgbClr val="C00000"/>
                </a:solidFill>
              </a:rPr>
              <a:t>SELECTING AND INITIATING AN ANTIBIOTIC REGIMEN</a:t>
            </a:r>
            <a:r>
              <a:rPr lang="en-GB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en-GB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GB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 </a:t>
            </a:r>
            <a:r>
              <a:rPr lang="en-GB" sz="2000" dirty="0">
                <a:solidFill>
                  <a:srgbClr val="FF0000"/>
                </a:solidFill>
              </a:rPr>
              <a:t>Interpretation of Antimicrobial Susceptibility Testing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23 years old man who has surgery at the base of the skull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After trauma . Presented few days later  with meningitis 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CSF has revealed :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WBC 1200 mail=</a:t>
            </a:r>
            <a:r>
              <a:rPr lang="en-GB" dirty="0" err="1" smtClean="0">
                <a:solidFill>
                  <a:srgbClr val="0070C0"/>
                </a:solidFill>
              </a:rPr>
              <a:t>nly</a:t>
            </a:r>
            <a:r>
              <a:rPr lang="en-GB" dirty="0" smtClean="0">
                <a:solidFill>
                  <a:srgbClr val="0070C0"/>
                </a:solidFill>
              </a:rPr>
              <a:t> poly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Culture : staph aureus susceptible to </a:t>
            </a:r>
            <a:r>
              <a:rPr lang="en-GB" dirty="0" err="1" smtClean="0">
                <a:solidFill>
                  <a:srgbClr val="0070C0"/>
                </a:solidFill>
              </a:rPr>
              <a:t>cephazolin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RX </a:t>
            </a:r>
            <a:r>
              <a:rPr lang="en-GB" dirty="0" err="1" smtClean="0">
                <a:solidFill>
                  <a:srgbClr val="0070C0"/>
                </a:solidFill>
              </a:rPr>
              <a:t>cephazolin</a:t>
            </a: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err="1" smtClean="0">
                <a:solidFill>
                  <a:srgbClr val="0070C0"/>
                </a:solidFill>
              </a:rPr>
              <a:t>Outcome:..Death..Why</a:t>
            </a:r>
            <a:r>
              <a:rPr lang="en-GB" dirty="0" smtClean="0">
                <a:solidFill>
                  <a:srgbClr val="0070C0"/>
                </a:solidFill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60745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NEEDED to treat or prevent infection ….</a:t>
            </a:r>
          </a:p>
          <a:p>
            <a:r>
              <a:rPr lang="en-GB" dirty="0" smtClean="0"/>
              <a:t>They should always be used.</a:t>
            </a:r>
          </a:p>
          <a:p>
            <a:endParaRPr lang="en-GB" dirty="0"/>
          </a:p>
          <a:p>
            <a:r>
              <a:rPr lang="en-GB" dirty="0" smtClean="0"/>
              <a:t>But…</a:t>
            </a:r>
          </a:p>
          <a:p>
            <a:endParaRPr lang="en-GB" dirty="0"/>
          </a:p>
          <a:p>
            <a:r>
              <a:rPr lang="en-GB" dirty="0" smtClean="0"/>
              <a:t>Research has shown:</a:t>
            </a:r>
          </a:p>
          <a:p>
            <a:r>
              <a:rPr lang="en-GB" dirty="0"/>
              <a:t> </a:t>
            </a:r>
            <a:r>
              <a:rPr lang="en-GB" dirty="0" smtClean="0"/>
              <a:t>   50% of the time , antibiotics are prescribed either: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 1. when not needed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  2. Misused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288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011" y="188682"/>
            <a:ext cx="9947418" cy="1280890"/>
          </a:xfrm>
        </p:spPr>
        <p:txBody>
          <a:bodyPr/>
          <a:lstStyle/>
          <a:p>
            <a:r>
              <a:rPr lang="en-GB" sz="2400" b="1" dirty="0">
                <a:solidFill>
                  <a:srgbClr val="C00000"/>
                </a:solidFill>
              </a:rPr>
              <a:t>SELECTING AND INITIATING AN ANTIBIOTIC REGIMEN</a:t>
            </a:r>
            <a:r>
              <a:rPr lang="en-GB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en-GB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GB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 </a:t>
            </a:r>
            <a:r>
              <a:rPr lang="en-GB" sz="2000" dirty="0">
                <a:solidFill>
                  <a:srgbClr val="FF0000"/>
                </a:solidFill>
              </a:rPr>
              <a:t>Interpretation of Antimicrobial Susceptibility Testing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53010"/>
              </a:buClr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S</a:t>
            </a: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usceptible </a:t>
            </a: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to cefazolin in vitro; </a:t>
            </a: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But the </a:t>
            </a:r>
            <a:endParaRPr lang="en-GB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isolate was obtained from the cerebrospinal fluid (CSF</a:t>
            </a: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)…SO what ? </a:t>
            </a:r>
            <a:endParaRPr lang="en-GB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endParaRPr lang="en-GB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endParaRPr lang="en-GB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cefazolin </a:t>
            </a: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would not be an optimal therapeutic choice because</a:t>
            </a:r>
          </a:p>
          <a:p>
            <a:pPr lvl="0">
              <a:buClr>
                <a:srgbClr val="A53010"/>
              </a:buClr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it does not achieve therapeutic concentrations in </a:t>
            </a: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CSF.</a:t>
            </a:r>
            <a:endParaRPr lang="en-GB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53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1" y="188687"/>
            <a:ext cx="9908041" cy="1088572"/>
          </a:xfrm>
        </p:spPr>
        <p:txBody>
          <a:bodyPr>
            <a:normAutofit fontScale="90000"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SELECTING AND INITIATING AN ANTIBIOTIC REGIMEN</a:t>
            </a:r>
            <a:r>
              <a:rPr lang="en-GB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en-GB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GB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    </a:t>
            </a:r>
            <a:r>
              <a:rPr lang="en-GB" sz="3100" dirty="0" smtClean="0">
                <a:solidFill>
                  <a:srgbClr val="FF0000"/>
                </a:solidFill>
              </a:rPr>
              <a:t>Use </a:t>
            </a:r>
            <a:r>
              <a:rPr lang="en-GB" sz="3100" dirty="0">
                <a:solidFill>
                  <a:srgbClr val="FF0000"/>
                </a:solidFill>
              </a:rPr>
              <a:t>of Antimicrobial Combinations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Although </a:t>
            </a:r>
            <a:r>
              <a:rPr lang="en-GB" dirty="0"/>
              <a:t>single-agent antimicrobial therapy is </a:t>
            </a:r>
            <a:r>
              <a:rPr lang="en-GB" dirty="0" smtClean="0"/>
              <a:t>generally preferred,</a:t>
            </a:r>
          </a:p>
          <a:p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dirty="0"/>
              <a:t>a combination of 2 or more antimicrobial </a:t>
            </a:r>
            <a:r>
              <a:rPr lang="en-GB" dirty="0" smtClean="0"/>
              <a:t>agents is </a:t>
            </a:r>
            <a:r>
              <a:rPr lang="en-GB" dirty="0"/>
              <a:t>recommended in a few scenarios</a:t>
            </a:r>
            <a:r>
              <a:rPr lang="en-GB" dirty="0" smtClean="0"/>
              <a:t>.:</a:t>
            </a:r>
          </a:p>
          <a:p>
            <a:r>
              <a:rPr lang="en-GB" b="1" dirty="0">
                <a:solidFill>
                  <a:srgbClr val="FF0000"/>
                </a:solidFill>
              </a:rPr>
              <a:t>Synergistic </a:t>
            </a:r>
            <a:r>
              <a:rPr lang="en-GB" b="1" dirty="0" smtClean="0">
                <a:solidFill>
                  <a:srgbClr val="FF0000"/>
                </a:solidFill>
              </a:rPr>
              <a:t>Activity</a:t>
            </a:r>
            <a:r>
              <a:rPr lang="en-GB" b="1" dirty="0" smtClean="0"/>
              <a:t>:</a:t>
            </a:r>
          </a:p>
          <a:p>
            <a:r>
              <a:rPr lang="en-GB" dirty="0"/>
              <a:t>the combined effect of</a:t>
            </a:r>
          </a:p>
          <a:p>
            <a:r>
              <a:rPr lang="en-GB" dirty="0"/>
              <a:t>the agents is greater than the sum of their independent activities</a:t>
            </a:r>
          </a:p>
          <a:p>
            <a:r>
              <a:rPr lang="en-GB" dirty="0"/>
              <a:t>when measured </a:t>
            </a:r>
            <a:r>
              <a:rPr lang="en-GB" dirty="0" smtClean="0"/>
              <a:t>separately.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873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7553" y="159653"/>
            <a:ext cx="9961933" cy="1132118"/>
          </a:xfrm>
        </p:spPr>
        <p:txBody>
          <a:bodyPr>
            <a:normAutofit fontScale="90000"/>
          </a:bodyPr>
          <a:lstStyle/>
          <a:p>
            <a:r>
              <a:rPr lang="en-GB" sz="2200" b="1" dirty="0">
                <a:solidFill>
                  <a:srgbClr val="C00000"/>
                </a:solidFill>
              </a:rPr>
              <a:t>SELECTING AND INITIATING AN ANTIBIOTIC REGIMEN</a:t>
            </a:r>
            <a:r>
              <a:rPr lang="en-GB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en-GB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GB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    </a:t>
            </a:r>
            <a:r>
              <a:rPr lang="en-GB" sz="2800" dirty="0">
                <a:solidFill>
                  <a:srgbClr val="FF0000"/>
                </a:solidFill>
              </a:rPr>
              <a:t>Use of Antimicrobial Combinations</a:t>
            </a:r>
            <a:r>
              <a:rPr lang="en-GB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en-GB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4571" y="1524000"/>
            <a:ext cx="9400041" cy="4862286"/>
          </a:xfrm>
        </p:spPr>
        <p:txBody>
          <a:bodyPr>
            <a:normAutofit/>
          </a:bodyPr>
          <a:lstStyle/>
          <a:p>
            <a:r>
              <a:rPr lang="en-GB" sz="2000" dirty="0" smtClean="0"/>
              <a:t>The combination of </a:t>
            </a:r>
            <a:r>
              <a:rPr lang="en-GB" sz="2000" dirty="0"/>
              <a:t>certain </a:t>
            </a:r>
            <a:r>
              <a:rPr lang="en-GB" sz="2000" dirty="0" smtClean="0"/>
              <a:t>:</a:t>
            </a:r>
          </a:p>
          <a:p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   b-lactams </a:t>
            </a:r>
            <a:r>
              <a:rPr lang="en-GB" sz="2000" dirty="0"/>
              <a:t>and </a:t>
            </a:r>
            <a:r>
              <a:rPr lang="en-GB" sz="2000" dirty="0">
                <a:solidFill>
                  <a:srgbClr val="0070C0"/>
                </a:solidFill>
              </a:rPr>
              <a:t>aminoglycosides</a:t>
            </a:r>
            <a:r>
              <a:rPr lang="en-GB" sz="2000" dirty="0"/>
              <a:t> </a:t>
            </a:r>
            <a:r>
              <a:rPr lang="en-GB" sz="2000" dirty="0" smtClean="0"/>
              <a:t>exhibits :</a:t>
            </a:r>
            <a:endParaRPr lang="en-GB" sz="2000" dirty="0"/>
          </a:p>
          <a:p>
            <a:r>
              <a:rPr lang="en-GB" sz="2000" dirty="0"/>
              <a:t>S</a:t>
            </a:r>
            <a:r>
              <a:rPr lang="en-GB" sz="2000" dirty="0" smtClean="0"/>
              <a:t>ynergistic </a:t>
            </a:r>
            <a:r>
              <a:rPr lang="en-GB" sz="2000" dirty="0"/>
              <a:t>activity against a variety of gram-positive and</a:t>
            </a:r>
          </a:p>
          <a:p>
            <a:r>
              <a:rPr lang="en-GB" sz="2000" dirty="0"/>
              <a:t>gram-negative bacteria9 and is used in the treatment of </a:t>
            </a:r>
            <a:r>
              <a:rPr lang="en-GB" sz="2000" dirty="0" smtClean="0"/>
              <a:t>serious Infections</a:t>
            </a:r>
            <a:r>
              <a:rPr lang="en-GB" sz="2000" dirty="0"/>
              <a:t> </a:t>
            </a:r>
            <a:r>
              <a:rPr lang="en-GB" sz="2000" dirty="0" smtClean="0"/>
              <a:t>when : </a:t>
            </a:r>
          </a:p>
          <a:p>
            <a:r>
              <a:rPr lang="en-GB" sz="2000" dirty="0" smtClean="0"/>
              <a:t>{1} </a:t>
            </a:r>
            <a:r>
              <a:rPr lang="en-GB" sz="2000" b="1" u="sng" dirty="0" smtClean="0">
                <a:solidFill>
                  <a:srgbClr val="C00000"/>
                </a:solidFill>
              </a:rPr>
              <a:t>Rapid </a:t>
            </a:r>
            <a:r>
              <a:rPr lang="en-GB" sz="2000" b="1" u="sng" dirty="0">
                <a:solidFill>
                  <a:srgbClr val="C00000"/>
                </a:solidFill>
              </a:rPr>
              <a:t>killing is essential </a:t>
            </a:r>
            <a:r>
              <a:rPr lang="en-GB" sz="2000" dirty="0"/>
              <a:t>(</a:t>
            </a:r>
            <a:r>
              <a:rPr lang="en-GB" sz="2000" dirty="0" err="1"/>
              <a:t>eg</a:t>
            </a:r>
            <a:r>
              <a:rPr lang="en-GB" sz="2000" dirty="0" smtClean="0"/>
              <a:t>,: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treatment of </a:t>
            </a:r>
            <a:r>
              <a:rPr lang="en-GB" sz="2000" dirty="0"/>
              <a:t>endocarditis caused by </a:t>
            </a:r>
            <a:r>
              <a:rPr lang="en-GB" sz="2000" i="1" dirty="0"/>
              <a:t>Enterococcus </a:t>
            </a:r>
            <a:r>
              <a:rPr lang="en-GB" sz="2000" dirty="0"/>
              <a:t>species with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  Penicillin </a:t>
            </a:r>
            <a:r>
              <a:rPr lang="en-GB" sz="2000" dirty="0"/>
              <a:t>and </a:t>
            </a:r>
            <a:r>
              <a:rPr lang="en-GB" sz="2000" dirty="0" smtClean="0"/>
              <a:t>gentamicin: </a:t>
            </a:r>
            <a:r>
              <a:rPr lang="en-GB" sz="2000" dirty="0"/>
              <a:t>bactericidal, whereas penicillin alone is only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   bacteriostatic</a:t>
            </a:r>
            <a:r>
              <a:rPr lang="en-GB" sz="2000" dirty="0"/>
              <a:t> </a:t>
            </a:r>
            <a:r>
              <a:rPr lang="en-GB" sz="2000" dirty="0" smtClean="0"/>
              <a:t>and </a:t>
            </a:r>
            <a:r>
              <a:rPr lang="en-GB" sz="2000" dirty="0"/>
              <a:t>gentamicin alone has no significant activity</a:t>
            </a:r>
            <a:r>
              <a:rPr lang="en-GB" sz="2000" dirty="0" smtClean="0"/>
              <a:t>.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Result </a:t>
            </a:r>
            <a:r>
              <a:rPr lang="en-GB" dirty="0">
                <a:solidFill>
                  <a:srgbClr val="0070C0"/>
                </a:solidFill>
              </a:rPr>
              <a:t>in more rapid clearance of the infecting microorganism</a:t>
            </a:r>
            <a:endParaRPr lang="en-GB" sz="2000" dirty="0" smtClean="0">
              <a:solidFill>
                <a:srgbClr val="0070C0"/>
              </a:solidFill>
            </a:endParaRPr>
          </a:p>
          <a:p>
            <a:endParaRPr lang="en-GB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002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203200"/>
            <a:ext cx="9037183" cy="986971"/>
          </a:xfrm>
        </p:spPr>
        <p:txBody>
          <a:bodyPr>
            <a:normAutofit fontScale="90000"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SELECTING AND INITIATING AN ANTIBIOTIC REGIMEN</a:t>
            </a:r>
            <a:r>
              <a:rPr lang="en-GB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en-GB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GB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    </a:t>
            </a:r>
            <a:r>
              <a:rPr lang="en-GB" sz="2400" dirty="0">
                <a:solidFill>
                  <a:srgbClr val="FF0000"/>
                </a:solidFill>
              </a:rPr>
              <a:t>Use of Antimicrobial Combinations</a:t>
            </a:r>
            <a:r>
              <a:rPr lang="en-GB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en-GB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b="1" u="sng" dirty="0" smtClean="0">
                <a:solidFill>
                  <a:srgbClr val="C00000"/>
                </a:solidFill>
              </a:rPr>
              <a:t>{2} shorten the course: </a:t>
            </a:r>
            <a:endParaRPr lang="en-GB" b="1" u="sng" dirty="0">
              <a:solidFill>
                <a:srgbClr val="C00000"/>
              </a:solidFill>
            </a:endParaRPr>
          </a:p>
          <a:p>
            <a:r>
              <a:rPr lang="en-GB" dirty="0" smtClean="0"/>
              <a:t>Endocarditis </a:t>
            </a:r>
            <a:r>
              <a:rPr lang="en-GB" dirty="0"/>
              <a:t>due to </a:t>
            </a:r>
            <a:r>
              <a:rPr lang="en-GB" dirty="0" smtClean="0"/>
              <a:t>viridians </a:t>
            </a:r>
            <a:r>
              <a:rPr lang="en-GB" dirty="0"/>
              <a:t>group </a:t>
            </a:r>
            <a:r>
              <a:rPr lang="en-GB" dirty="0" smtClean="0"/>
              <a:t>streptococci: </a:t>
            </a:r>
            <a:endParaRPr lang="en-GB" dirty="0"/>
          </a:p>
          <a:p>
            <a:r>
              <a:rPr lang="en-GB" dirty="0"/>
              <a:t>a combination of penicillin or ceftriaxone with</a:t>
            </a:r>
          </a:p>
          <a:p>
            <a:r>
              <a:rPr lang="en-GB" dirty="0"/>
              <a:t>gentamicin for 2 weeks can be as effective as penicillin or</a:t>
            </a:r>
          </a:p>
          <a:p>
            <a:r>
              <a:rPr lang="en-GB" dirty="0"/>
              <a:t>ceftriaxone alone for 4 weeks).</a:t>
            </a:r>
          </a:p>
        </p:txBody>
      </p:sp>
    </p:spTree>
    <p:extLst>
      <p:ext uri="{BB962C8B-B14F-4D97-AF65-F5344CB8AC3E}">
        <p14:creationId xmlns:p14="http://schemas.microsoft.com/office/powerpoint/2010/main" val="24696519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382" y="174167"/>
            <a:ext cx="9971230" cy="1280890"/>
          </a:xfrm>
        </p:spPr>
        <p:txBody>
          <a:bodyPr>
            <a:normAutofit fontScale="90000"/>
          </a:bodyPr>
          <a:lstStyle/>
          <a:p>
            <a:r>
              <a:rPr lang="en-GB" sz="2200" b="1" dirty="0">
                <a:solidFill>
                  <a:srgbClr val="C00000"/>
                </a:solidFill>
              </a:rPr>
              <a:t>SELECTING AND INITIATING AN ANTIBIOTIC REGIMEN</a:t>
            </a:r>
            <a:r>
              <a:rPr lang="en-GB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en-GB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GB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    </a:t>
            </a:r>
            <a:r>
              <a:rPr lang="en-GB" sz="2200" dirty="0">
                <a:solidFill>
                  <a:srgbClr val="FF0000"/>
                </a:solidFill>
              </a:rPr>
              <a:t>Use of Antimicrobial Combinations</a:t>
            </a:r>
            <a:r>
              <a:rPr lang="en-GB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en-GB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C00000"/>
                </a:solidFill>
              </a:rPr>
              <a:t>{3} critical ill patient :</a:t>
            </a:r>
          </a:p>
          <a:p>
            <a:r>
              <a:rPr lang="en-GB" dirty="0" smtClean="0"/>
              <a:t>Empiric therapy for </a:t>
            </a:r>
            <a:r>
              <a:rPr lang="en-GB" dirty="0"/>
              <a:t>health care–associated </a:t>
            </a:r>
            <a:r>
              <a:rPr lang="en-GB" dirty="0" smtClean="0"/>
              <a:t>infections : </a:t>
            </a:r>
          </a:p>
          <a:p>
            <a:r>
              <a:rPr lang="en-GB" dirty="0" smtClean="0"/>
              <a:t>Patient hospitalized </a:t>
            </a:r>
            <a:r>
              <a:rPr lang="en-GB" dirty="0"/>
              <a:t>for several weeks </a:t>
            </a:r>
            <a:r>
              <a:rPr lang="en-GB" dirty="0" smtClean="0"/>
              <a:t>develops septic </a:t>
            </a:r>
            <a:r>
              <a:rPr lang="en-GB" dirty="0"/>
              <a:t>shock and blood cultures are reported to be </a:t>
            </a:r>
            <a:r>
              <a:rPr lang="en-GB" dirty="0" smtClean="0"/>
              <a:t>growing : </a:t>
            </a:r>
            <a:r>
              <a:rPr lang="en-GB" b="1" dirty="0" smtClean="0">
                <a:solidFill>
                  <a:srgbClr val="0070C0"/>
                </a:solidFill>
              </a:rPr>
              <a:t>gram-negative </a:t>
            </a:r>
            <a:r>
              <a:rPr lang="en-GB" b="1" dirty="0">
                <a:solidFill>
                  <a:srgbClr val="0070C0"/>
                </a:solidFill>
              </a:rPr>
              <a:t>bacilli</a:t>
            </a:r>
            <a:r>
              <a:rPr lang="en-GB" dirty="0"/>
              <a:t>, it would be appropriate to provide</a:t>
            </a:r>
          </a:p>
          <a:p>
            <a:r>
              <a:rPr lang="en-GB" dirty="0"/>
              <a:t>initial therapy with 2 agents that have activity against</a:t>
            </a:r>
          </a:p>
          <a:p>
            <a:r>
              <a:rPr lang="en-GB" dirty="0"/>
              <a:t>gram-negative bacilli, particularly </a:t>
            </a:r>
            <a:r>
              <a:rPr lang="en-GB" i="1" dirty="0"/>
              <a:t>P aeruginosa</a:t>
            </a:r>
            <a:r>
              <a:rPr lang="en-GB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501423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4983" y="0"/>
            <a:ext cx="8911687" cy="1280890"/>
          </a:xfrm>
        </p:spPr>
        <p:txBody>
          <a:bodyPr/>
          <a:lstStyle/>
          <a:p>
            <a:r>
              <a:rPr lang="en-GB" sz="2200" b="1" dirty="0">
                <a:solidFill>
                  <a:srgbClr val="C00000"/>
                </a:solidFill>
              </a:rPr>
              <a:t>SELECTING AND INITIATING AN ANTIBIOTIC REGIMEN</a:t>
            </a:r>
            <a:r>
              <a:rPr lang="en-GB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en-GB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GB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    </a:t>
            </a:r>
            <a:r>
              <a:rPr lang="en-GB" sz="2200" dirty="0">
                <a:solidFill>
                  <a:srgbClr val="FF0000"/>
                </a:solidFill>
              </a:rPr>
              <a:t>Use of Antimicrobial Combinations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C00000"/>
                </a:solidFill>
              </a:rPr>
              <a:t>4} Polymicrobial Infections:</a:t>
            </a:r>
          </a:p>
          <a:p>
            <a:r>
              <a:rPr lang="en-GB" dirty="0" smtClean="0"/>
              <a:t>Antimicrobial combinations</a:t>
            </a:r>
            <a:r>
              <a:rPr lang="en-GB" dirty="0"/>
              <a:t>, such as a third-generation cephalosporin</a:t>
            </a:r>
          </a:p>
          <a:p>
            <a:r>
              <a:rPr lang="en-GB" dirty="0"/>
              <a:t>or a fluoroquinolone plus metronidazole, can be used as a</a:t>
            </a:r>
          </a:p>
          <a:p>
            <a:r>
              <a:rPr lang="en-GB" dirty="0"/>
              <a:t>potential treatment option in these cases and can sometimes</a:t>
            </a:r>
          </a:p>
          <a:p>
            <a:r>
              <a:rPr lang="en-GB" dirty="0"/>
              <a:t>be more cost-effective than a comparable single agent (</a:t>
            </a:r>
            <a:r>
              <a:rPr lang="en-GB" dirty="0" err="1"/>
              <a:t>eg</a:t>
            </a:r>
            <a:r>
              <a:rPr lang="en-GB" dirty="0"/>
              <a:t>,</a:t>
            </a:r>
          </a:p>
          <a:p>
            <a:r>
              <a:rPr lang="en-GB" dirty="0"/>
              <a:t>a </a:t>
            </a:r>
            <a:r>
              <a:rPr lang="en-GB" dirty="0" err="1"/>
              <a:t>carbapenem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9089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C00000"/>
                </a:solidFill>
              </a:rPr>
              <a:t>5} To </a:t>
            </a:r>
            <a:r>
              <a:rPr lang="en-GB" b="1" u="sng" dirty="0">
                <a:solidFill>
                  <a:srgbClr val="C00000"/>
                </a:solidFill>
              </a:rPr>
              <a:t>Prevent Emergence of Resistance</a:t>
            </a:r>
            <a:r>
              <a:rPr lang="en-GB" b="1" u="sng" dirty="0" smtClean="0">
                <a:solidFill>
                  <a:srgbClr val="C00000"/>
                </a:solidFill>
              </a:rPr>
              <a:t>.:</a:t>
            </a:r>
          </a:p>
          <a:p>
            <a:r>
              <a:rPr lang="en-GB" dirty="0"/>
              <a:t>the chance of a mutant strain</a:t>
            </a:r>
          </a:p>
          <a:p>
            <a:r>
              <a:rPr lang="en-GB" dirty="0"/>
              <a:t>being resistant to both antimicrobial agents is much lower</a:t>
            </a:r>
          </a:p>
          <a:p>
            <a:r>
              <a:rPr lang="en-GB" dirty="0"/>
              <a:t>than the chance of it being resistant to either one</a:t>
            </a:r>
            <a:r>
              <a:rPr lang="en-GB" dirty="0" smtClean="0"/>
              <a:t>.</a:t>
            </a:r>
          </a:p>
          <a:p>
            <a:r>
              <a:rPr lang="en-GB" dirty="0"/>
              <a:t>In </a:t>
            </a:r>
            <a:r>
              <a:rPr lang="en-GB" dirty="0" smtClean="0"/>
              <a:t>other words</a:t>
            </a:r>
            <a:r>
              <a:rPr lang="en-GB" dirty="0"/>
              <a:t>, use of combination therapy would provide a better</a:t>
            </a:r>
          </a:p>
          <a:p>
            <a:r>
              <a:rPr lang="en-GB" dirty="0"/>
              <a:t>chance that at least one drug will be effective, thereby preventing</a:t>
            </a:r>
          </a:p>
          <a:p>
            <a:r>
              <a:rPr lang="en-GB" dirty="0"/>
              <a:t>the resistant mutant population from emerging as</a:t>
            </a:r>
          </a:p>
          <a:p>
            <a:r>
              <a:rPr lang="en-GB" dirty="0"/>
              <a:t>the dominant strain and causing therapeutic failure.</a:t>
            </a:r>
          </a:p>
        </p:txBody>
      </p:sp>
    </p:spTree>
    <p:extLst>
      <p:ext uri="{BB962C8B-B14F-4D97-AF65-F5344CB8AC3E}">
        <p14:creationId xmlns:p14="http://schemas.microsoft.com/office/powerpoint/2010/main" val="24067971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Renal and Hepatic Function. </a:t>
            </a:r>
            <a:r>
              <a:rPr lang="en-GB" dirty="0"/>
              <a:t>Because the kidney and</a:t>
            </a:r>
          </a:p>
          <a:p>
            <a:r>
              <a:rPr lang="en-GB" dirty="0"/>
              <a:t>the liver are the primary organs responsible for elimination</a:t>
            </a:r>
          </a:p>
          <a:p>
            <a:r>
              <a:rPr lang="en-GB" dirty="0"/>
              <a:t>of drugs from the </a:t>
            </a:r>
            <a:r>
              <a:rPr lang="en-GB" dirty="0" err="1" smtClean="0"/>
              <a:t>body,..the</a:t>
            </a:r>
            <a:r>
              <a:rPr lang="en-GB" dirty="0" smtClean="0"/>
              <a:t>  </a:t>
            </a:r>
            <a:r>
              <a:rPr lang="en-GB" dirty="0"/>
              <a:t>dose reduction to</a:t>
            </a:r>
          </a:p>
          <a:p>
            <a:r>
              <a:rPr lang="en-GB" dirty="0"/>
              <a:t>prevent accumulation and toxicity in patients with reduced</a:t>
            </a:r>
          </a:p>
          <a:p>
            <a:r>
              <a:rPr lang="en-GB" dirty="0"/>
              <a:t>renal or hepatic function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Example:</a:t>
            </a:r>
          </a:p>
          <a:p>
            <a:r>
              <a:rPr lang="en-GB" b="1" dirty="0"/>
              <a:t>Pregnancy and Lactation. </a:t>
            </a:r>
            <a:r>
              <a:rPr lang="en-GB" dirty="0"/>
              <a:t>Special considerations for</a:t>
            </a:r>
          </a:p>
          <a:p>
            <a:r>
              <a:rPr lang="en-GB" dirty="0"/>
              <a:t>the use of antimicrobial agents in pregnancy relate </a:t>
            </a:r>
            <a:r>
              <a:rPr lang="en-GB" dirty="0" smtClean="0"/>
              <a:t>to the </a:t>
            </a:r>
            <a:r>
              <a:rPr lang="en-GB" dirty="0" err="1" smtClean="0"/>
              <a:t>fetus</a:t>
            </a:r>
            <a:r>
              <a:rPr lang="en-GB" dirty="0" smtClean="0"/>
              <a:t>:</a:t>
            </a:r>
          </a:p>
          <a:p>
            <a:r>
              <a:rPr lang="en-GB" dirty="0"/>
              <a:t>many antimicrobial agents can be either</a:t>
            </a:r>
          </a:p>
          <a:p>
            <a:r>
              <a:rPr lang="en-GB" dirty="0"/>
              <a:t>teratogenic or otherwise toxic to the </a:t>
            </a:r>
            <a:r>
              <a:rPr lang="en-GB" dirty="0" err="1" smtClean="0"/>
              <a:t>fetus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rgbClr val="C00000"/>
                </a:solidFill>
              </a:rPr>
              <a:t>Host Factors to Be Considered in Selection </a:t>
            </a:r>
            <a:r>
              <a:rPr lang="en-GB" sz="2800" dirty="0" smtClean="0">
                <a:solidFill>
                  <a:srgbClr val="C00000"/>
                </a:solidFill>
              </a:rPr>
              <a:t>of Antimicrobial Agents….? </a:t>
            </a:r>
            <a:r>
              <a:rPr lang="en-GB" sz="2800" dirty="0">
                <a:solidFill>
                  <a:srgbClr val="C00000"/>
                </a:solidFill>
              </a:rPr>
              <a:t>“one size fits all</a:t>
            </a:r>
            <a:r>
              <a:rPr lang="en-GB" sz="2800" dirty="0" smtClean="0">
                <a:solidFill>
                  <a:srgbClr val="C00000"/>
                </a:solidFill>
              </a:rPr>
              <a:t>”???</a:t>
            </a:r>
            <a:endParaRPr lang="en-GB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3424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Druge</a:t>
            </a:r>
            <a:r>
              <a:rPr lang="en-GB" dirty="0" smtClean="0"/>
              <a:t> prohibited in pregnancy:</a:t>
            </a:r>
          </a:p>
          <a:p>
            <a:r>
              <a:rPr lang="en-GB" dirty="0"/>
              <a:t>as </a:t>
            </a:r>
            <a:r>
              <a:rPr lang="en-GB" dirty="0" err="1"/>
              <a:t>sulfonamides</a:t>
            </a:r>
            <a:r>
              <a:rPr lang="en-GB" dirty="0"/>
              <a:t> and </a:t>
            </a:r>
            <a:r>
              <a:rPr lang="en-GB" dirty="0" smtClean="0"/>
              <a:t>nitrofurantoin……….birth defect</a:t>
            </a:r>
          </a:p>
          <a:p>
            <a:r>
              <a:rPr lang="en-GB" dirty="0" err="1"/>
              <a:t>tetracyclines</a:t>
            </a:r>
            <a:r>
              <a:rPr lang="en-GB" dirty="0"/>
              <a:t> and </a:t>
            </a:r>
            <a:r>
              <a:rPr lang="en-GB" dirty="0" smtClean="0"/>
              <a:t>chloramphenicol: </a:t>
            </a:r>
            <a:r>
              <a:rPr lang="en-GB" dirty="0"/>
              <a:t>well-described </a:t>
            </a:r>
            <a:r>
              <a:rPr lang="en-GB" dirty="0" err="1"/>
              <a:t>fetal</a:t>
            </a:r>
            <a:r>
              <a:rPr lang="en-GB" dirty="0"/>
              <a:t> or neonatal adverse </a:t>
            </a:r>
            <a:r>
              <a:rPr lang="en-GB" dirty="0" smtClean="0"/>
              <a:t>effects</a:t>
            </a:r>
          </a:p>
          <a:p>
            <a:r>
              <a:rPr lang="en-GB" b="1" dirty="0"/>
              <a:t>History of Allergy or Intolerance</a:t>
            </a:r>
            <a:r>
              <a:rPr lang="en-GB" b="1" dirty="0" smtClean="0"/>
              <a:t>.</a:t>
            </a:r>
          </a:p>
          <a:p>
            <a:r>
              <a:rPr lang="en-GB" dirty="0" err="1" smtClean="0"/>
              <a:t>Pencillin</a:t>
            </a:r>
            <a:r>
              <a:rPr lang="en-GB" dirty="0" smtClean="0"/>
              <a:t> and anaphylaxis</a:t>
            </a:r>
            <a:endParaRPr lang="en-GB" dirty="0"/>
          </a:p>
          <a:p>
            <a:r>
              <a:rPr lang="en-GB" b="1" dirty="0"/>
              <a:t>History of Recent Antimicrobial Use</a:t>
            </a:r>
            <a:r>
              <a:rPr lang="en-GB" b="1" dirty="0" smtClean="0"/>
              <a:t>.</a:t>
            </a:r>
          </a:p>
          <a:p>
            <a:r>
              <a:rPr lang="en-GB" dirty="0"/>
              <a:t>infection emerged under the</a:t>
            </a:r>
          </a:p>
          <a:p>
            <a:r>
              <a:rPr lang="en-GB" dirty="0"/>
              <a:t>selective pressure of a recently used antimicrobial agent, it</a:t>
            </a:r>
          </a:p>
          <a:p>
            <a:r>
              <a:rPr lang="en-GB" dirty="0"/>
              <a:t>is likely to be resistant to that drug and/or drug class, and</a:t>
            </a:r>
          </a:p>
          <a:p>
            <a:r>
              <a:rPr lang="en-GB" dirty="0"/>
              <a:t>an alternative agent should be used.</a:t>
            </a:r>
          </a:p>
        </p:txBody>
      </p:sp>
    </p:spTree>
    <p:extLst>
      <p:ext uri="{BB962C8B-B14F-4D97-AF65-F5344CB8AC3E}">
        <p14:creationId xmlns:p14="http://schemas.microsoft.com/office/powerpoint/2010/main" val="172349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Oral vs Intravenous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severity </a:t>
            </a:r>
            <a:r>
              <a:rPr lang="en-GB" dirty="0"/>
              <a:t>of their </a:t>
            </a:r>
            <a:r>
              <a:rPr lang="en-GB" dirty="0" smtClean="0"/>
              <a:t>infection;</a:t>
            </a:r>
          </a:p>
          <a:p>
            <a:r>
              <a:rPr lang="en-GB" dirty="0"/>
              <a:t>candidates for </a:t>
            </a:r>
            <a:r>
              <a:rPr lang="en-GB" dirty="0" smtClean="0"/>
              <a:t>treatment </a:t>
            </a:r>
            <a:r>
              <a:rPr lang="en-GB" dirty="0"/>
              <a:t>mild to moderate </a:t>
            </a:r>
            <a:r>
              <a:rPr lang="en-GB" dirty="0" smtClean="0"/>
              <a:t>infections can be treated with</a:t>
            </a:r>
            <a:endParaRPr lang="en-GB" dirty="0"/>
          </a:p>
          <a:p>
            <a:r>
              <a:rPr lang="en-GB" dirty="0"/>
              <a:t>well-absorbed oral antimicrobial agents </a:t>
            </a:r>
            <a:endParaRPr lang="en-GB" dirty="0" smtClean="0"/>
          </a:p>
          <a:p>
            <a:r>
              <a:rPr lang="en-GB" dirty="0" smtClean="0"/>
              <a:t>(</a:t>
            </a:r>
            <a:r>
              <a:rPr lang="en-GB" dirty="0" err="1"/>
              <a:t>eg</a:t>
            </a:r>
            <a:r>
              <a:rPr lang="en-GB" dirty="0"/>
              <a:t>, treatment of</a:t>
            </a:r>
          </a:p>
          <a:p>
            <a:r>
              <a:rPr lang="en-GB" dirty="0" smtClean="0"/>
              <a:t>pyelonephritis</a:t>
            </a:r>
            <a:endParaRPr lang="en-GB" dirty="0"/>
          </a:p>
          <a:p>
            <a:r>
              <a:rPr lang="en-GB" dirty="0"/>
              <a:t>oral fluoroquinolones</a:t>
            </a:r>
            <a:r>
              <a:rPr lang="en-GB" dirty="0" smtClean="0"/>
              <a:t>)</a:t>
            </a:r>
          </a:p>
          <a:p>
            <a:r>
              <a:rPr lang="en-GB" dirty="0"/>
              <a:t>and community-acquired pneumonia </a:t>
            </a:r>
            <a:r>
              <a:rPr lang="en-GB" dirty="0" smtClean="0"/>
              <a:t>with Augmentin and macrolides coverage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501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Evidence-based practice guidelines </a:t>
            </a:r>
            <a:r>
              <a:rPr lang="en-GB" dirty="0"/>
              <a:t>from </a:t>
            </a:r>
            <a:r>
              <a:rPr lang="en-GB" dirty="0" smtClean="0"/>
              <a:t>: </a:t>
            </a:r>
          </a:p>
          <a:p>
            <a:pPr marL="0" indent="0">
              <a:buNone/>
            </a:pPr>
            <a:r>
              <a:rPr lang="en-GB" dirty="0" smtClean="0"/>
              <a:t>     the Infectious Diseases </a:t>
            </a:r>
            <a:r>
              <a:rPr lang="en-GB" dirty="0"/>
              <a:t>Society of </a:t>
            </a:r>
            <a:r>
              <a:rPr lang="en-GB" dirty="0" smtClean="0"/>
              <a:t>America [ IDSA ]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</a:t>
            </a:r>
            <a:r>
              <a:rPr lang="en-GB" dirty="0"/>
              <a:t>can help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Direct  appropriate</a:t>
            </a:r>
            <a:r>
              <a:rPr lang="en-GB" dirty="0"/>
              <a:t> </a:t>
            </a:r>
            <a:r>
              <a:rPr lang="en-GB" dirty="0" smtClean="0"/>
              <a:t>therapy </a:t>
            </a:r>
            <a:r>
              <a:rPr lang="en-GB" dirty="0"/>
              <a:t>for </a:t>
            </a:r>
            <a:r>
              <a:rPr lang="en-GB" dirty="0" smtClean="0"/>
              <a:t>specific </a:t>
            </a:r>
            <a:r>
              <a:rPr lang="en-GB" dirty="0"/>
              <a:t>infectious disease syndromes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as well as</a:t>
            </a:r>
          </a:p>
          <a:p>
            <a:pPr marL="0" indent="0">
              <a:buNone/>
            </a:pPr>
            <a:r>
              <a:rPr lang="en-GB" dirty="0" smtClean="0"/>
              <a:t>           </a:t>
            </a:r>
            <a:r>
              <a:rPr lang="en-GB" dirty="0"/>
              <a:t>for infections caused by specific microorganisms</a:t>
            </a:r>
          </a:p>
        </p:txBody>
      </p:sp>
    </p:spTree>
    <p:extLst>
      <p:ext uri="{BB962C8B-B14F-4D97-AF65-F5344CB8AC3E}">
        <p14:creationId xmlns:p14="http://schemas.microsoft.com/office/powerpoint/2010/main" val="37735285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bioavailability</a:t>
            </a:r>
          </a:p>
          <a:p>
            <a:r>
              <a:rPr lang="en-GB" dirty="0"/>
              <a:t>(</a:t>
            </a:r>
            <a:r>
              <a:rPr lang="en-GB" dirty="0" err="1"/>
              <a:t>ie</a:t>
            </a:r>
            <a:r>
              <a:rPr lang="en-GB" dirty="0"/>
              <a:t>, the percentage of the oral dose that is available</a:t>
            </a:r>
          </a:p>
          <a:p>
            <a:r>
              <a:rPr lang="en-GB" dirty="0"/>
              <a:t>unchanged in the serum). Examples of antibiotics with</a:t>
            </a:r>
          </a:p>
          <a:p>
            <a:r>
              <a:rPr lang="en-GB" dirty="0"/>
              <a:t>excellent bioavailability are fluoroquinolones, linezolid,</a:t>
            </a:r>
          </a:p>
          <a:p>
            <a:r>
              <a:rPr lang="en-GB" dirty="0"/>
              <a:t>trimethoprim-sulfamethoxazole, and </a:t>
            </a:r>
            <a:r>
              <a:rPr lang="en-GB" dirty="0" smtClean="0"/>
              <a:t>metronidazole.</a:t>
            </a:r>
          </a:p>
          <a:p>
            <a:r>
              <a:rPr lang="en-GB" dirty="0" smtClean="0"/>
              <a:t>Certain infection should not be treated orally:</a:t>
            </a:r>
          </a:p>
          <a:p>
            <a:r>
              <a:rPr lang="en-GB" dirty="0" smtClean="0"/>
              <a:t>Meningitis,,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807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3553" y="435425"/>
            <a:ext cx="8911687" cy="1280890"/>
          </a:xfrm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Efficacy at the Site of Infection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addition to in </a:t>
            </a:r>
            <a:r>
              <a:rPr lang="en-GB" dirty="0"/>
              <a:t>vitro antimicrobial activity</a:t>
            </a:r>
          </a:p>
          <a:p>
            <a:r>
              <a:rPr lang="en-GB" dirty="0"/>
              <a:t>and achieving adequate serum levels, </a:t>
            </a:r>
            <a:r>
              <a:rPr lang="en-GB" dirty="0" smtClean="0"/>
              <a:t>:</a:t>
            </a:r>
          </a:p>
          <a:p>
            <a:r>
              <a:rPr lang="en-GB" dirty="0" smtClean="0"/>
              <a:t>the </a:t>
            </a:r>
            <a:r>
              <a:rPr lang="en-GB" dirty="0"/>
              <a:t>efficacy of antimicrobial</a:t>
            </a:r>
          </a:p>
          <a:p>
            <a:r>
              <a:rPr lang="en-GB" dirty="0"/>
              <a:t>agents depends on their capacity to achieve a</a:t>
            </a:r>
          </a:p>
          <a:p>
            <a:r>
              <a:rPr lang="en-GB" dirty="0"/>
              <a:t>concentration equal to or greater than the MIC at the site </a:t>
            </a:r>
            <a:r>
              <a:rPr lang="en-GB" dirty="0" smtClean="0"/>
              <a:t>of  infection.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2613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Antimicrobial concentrations </a:t>
            </a:r>
            <a:r>
              <a:rPr lang="en-GB" dirty="0"/>
              <a:t>attained at some sites </a:t>
            </a:r>
            <a:endParaRPr lang="en-GB" dirty="0" smtClean="0"/>
          </a:p>
          <a:p>
            <a:r>
              <a:rPr lang="en-GB" dirty="0" smtClean="0"/>
              <a:t>(</a:t>
            </a:r>
            <a:r>
              <a:rPr lang="en-GB" dirty="0" err="1"/>
              <a:t>eg</a:t>
            </a:r>
            <a:r>
              <a:rPr lang="en-GB" dirty="0"/>
              <a:t>, </a:t>
            </a:r>
            <a:r>
              <a:rPr lang="en-GB" dirty="0" smtClean="0"/>
              <a:t>ocular fluid</a:t>
            </a:r>
            <a:r>
              <a:rPr lang="en-GB" dirty="0"/>
              <a:t>, CSF, abscess cavity, prostate, and bone) are often</a:t>
            </a:r>
          </a:p>
          <a:p>
            <a:r>
              <a:rPr lang="en-GB" dirty="0"/>
              <a:t>much lower than serum </a:t>
            </a:r>
            <a:r>
              <a:rPr lang="en-GB" dirty="0" smtClean="0"/>
              <a:t>levels</a:t>
            </a:r>
          </a:p>
          <a:p>
            <a:r>
              <a:rPr lang="en-GB" dirty="0"/>
              <a:t>For example, first- and second-</a:t>
            </a:r>
          </a:p>
          <a:p>
            <a:r>
              <a:rPr lang="en-GB" dirty="0"/>
              <a:t>generation </a:t>
            </a:r>
            <a:r>
              <a:rPr lang="en-GB" dirty="0" err="1"/>
              <a:t>cephalosporins</a:t>
            </a:r>
            <a:r>
              <a:rPr lang="en-GB" dirty="0"/>
              <a:t> and macrolides do not cross</a:t>
            </a:r>
          </a:p>
          <a:p>
            <a:r>
              <a:rPr lang="en-GB" dirty="0"/>
              <a:t>the blood-brain barrier and are not recommended </a:t>
            </a:r>
            <a:r>
              <a:rPr lang="en-GB" dirty="0" smtClean="0"/>
              <a:t>for </a:t>
            </a:r>
            <a:r>
              <a:rPr lang="en-GB" dirty="0" err="1" smtClean="0"/>
              <a:t>for</a:t>
            </a:r>
            <a:r>
              <a:rPr lang="en-GB" dirty="0" smtClean="0"/>
              <a:t>  </a:t>
            </a:r>
            <a:r>
              <a:rPr lang="en-GB" dirty="0"/>
              <a:t>nervous system infections</a:t>
            </a:r>
          </a:p>
        </p:txBody>
      </p:sp>
    </p:spTree>
    <p:extLst>
      <p:ext uri="{BB962C8B-B14F-4D97-AF65-F5344CB8AC3E}">
        <p14:creationId xmlns:p14="http://schemas.microsoft.com/office/powerpoint/2010/main" val="24127558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Fluoroquinolones</a:t>
            </a:r>
            <a:r>
              <a:rPr lang="en-GB" dirty="0"/>
              <a:t> </a:t>
            </a:r>
            <a:r>
              <a:rPr lang="en-GB" dirty="0" smtClean="0"/>
              <a:t>achieve high </a:t>
            </a:r>
            <a:r>
              <a:rPr lang="en-GB" dirty="0"/>
              <a:t>concentrations in the prostate and are preferred </a:t>
            </a:r>
            <a:r>
              <a:rPr lang="en-GB" dirty="0" smtClean="0"/>
              <a:t>oral </a:t>
            </a:r>
            <a:r>
              <a:rPr lang="en-GB" dirty="0"/>
              <a:t> </a:t>
            </a:r>
            <a:r>
              <a:rPr lang="en-GB" dirty="0" smtClean="0"/>
              <a:t>agents </a:t>
            </a:r>
            <a:r>
              <a:rPr lang="en-GB" dirty="0"/>
              <a:t>for the treatment of </a:t>
            </a:r>
            <a:r>
              <a:rPr lang="en-GB" dirty="0" smtClean="0"/>
              <a:t>prostatitis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err="1">
                <a:solidFill>
                  <a:srgbClr val="C00000"/>
                </a:solidFill>
              </a:rPr>
              <a:t>Daptomycin</a:t>
            </a:r>
            <a:r>
              <a:rPr lang="en-GB" dirty="0"/>
              <a:t>, </a:t>
            </a:r>
            <a:r>
              <a:rPr lang="en-GB" dirty="0" smtClean="0"/>
              <a:t>an excellent </a:t>
            </a:r>
            <a:r>
              <a:rPr lang="en-GB" dirty="0"/>
              <a:t>bactericidal agent against gram-positive bacteria,</a:t>
            </a:r>
          </a:p>
          <a:p>
            <a:r>
              <a:rPr lang="en-GB" dirty="0"/>
              <a:t>is not useful for treatment of pneumonia (</a:t>
            </a:r>
            <a:r>
              <a:rPr lang="en-GB" dirty="0" err="1"/>
              <a:t>eg</a:t>
            </a:r>
            <a:r>
              <a:rPr lang="en-GB" dirty="0"/>
              <a:t>, pneumococcal</a:t>
            </a:r>
          </a:p>
          <a:p>
            <a:r>
              <a:rPr lang="en-GB" dirty="0"/>
              <a:t>pneumonia) because it is inactivated by lung surfactant</a:t>
            </a:r>
            <a:r>
              <a:rPr lang="en-GB" dirty="0" smtClean="0"/>
              <a:t>.</a:t>
            </a:r>
          </a:p>
          <a:p>
            <a:r>
              <a:rPr lang="en-GB" b="1" dirty="0" smtClean="0">
                <a:solidFill>
                  <a:srgbClr val="C00000"/>
                </a:solidFill>
              </a:rPr>
              <a:t>Vancomycin</a:t>
            </a:r>
            <a:r>
              <a:rPr lang="en-GB" dirty="0" smtClean="0"/>
              <a:t> needs high concentration in the </a:t>
            </a:r>
            <a:r>
              <a:rPr lang="en-GB" dirty="0" err="1" smtClean="0"/>
              <a:t>luns</a:t>
            </a:r>
            <a:r>
              <a:rPr lang="en-GB" dirty="0" smtClean="0"/>
              <a:t>…ineffective</a:t>
            </a:r>
          </a:p>
          <a:p>
            <a:r>
              <a:rPr lang="en-GB" b="1" dirty="0">
                <a:solidFill>
                  <a:srgbClr val="C00000"/>
                </a:solidFill>
              </a:rPr>
              <a:t>aminoglycosides</a:t>
            </a:r>
            <a:r>
              <a:rPr lang="en-GB" dirty="0"/>
              <a:t>) are less active in</a:t>
            </a:r>
          </a:p>
          <a:p>
            <a:r>
              <a:rPr lang="en-GB" dirty="0"/>
              <a:t>the low-oxygen, low-pH, and high-protein environment of</a:t>
            </a:r>
          </a:p>
          <a:p>
            <a:r>
              <a:rPr lang="en-GB" dirty="0" smtClean="0"/>
              <a:t>Abscesses……..</a:t>
            </a:r>
            <a:r>
              <a:rPr lang="en-GB" dirty="0"/>
              <a:t> drainage of abscesses</a:t>
            </a:r>
          </a:p>
        </p:txBody>
      </p:sp>
    </p:spTree>
    <p:extLst>
      <p:ext uri="{BB962C8B-B14F-4D97-AF65-F5344CB8AC3E}">
        <p14:creationId xmlns:p14="http://schemas.microsoft.com/office/powerpoint/2010/main" val="6112052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moxifloxacin</a:t>
            </a:r>
          </a:p>
          <a:p>
            <a:r>
              <a:rPr lang="en-GB" dirty="0"/>
              <a:t>does not achieve significant urinary concentrations</a:t>
            </a:r>
          </a:p>
          <a:p>
            <a:r>
              <a:rPr lang="en-GB" dirty="0"/>
              <a:t>because of its low renal excretion and is therefore not suitable</a:t>
            </a:r>
          </a:p>
          <a:p>
            <a:r>
              <a:rPr lang="en-GB" dirty="0"/>
              <a:t>for treatment of </a:t>
            </a:r>
            <a:r>
              <a:rPr lang="en-GB" dirty="0" smtClean="0"/>
              <a:t>UTIs.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655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Use of Therapeutic Drug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for medications that have a fairly narrow therapeutic </a:t>
            </a:r>
            <a:r>
              <a:rPr lang="en-GB" dirty="0" smtClean="0"/>
              <a:t>index:</a:t>
            </a:r>
          </a:p>
          <a:p>
            <a:r>
              <a:rPr lang="en-GB" dirty="0"/>
              <a:t>This could be due primarily to toxicity</a:t>
            </a:r>
          </a:p>
          <a:p>
            <a:r>
              <a:rPr lang="en-GB" b="1" dirty="0">
                <a:solidFill>
                  <a:srgbClr val="0070C0"/>
                </a:solidFill>
              </a:rPr>
              <a:t>at high levels (</a:t>
            </a:r>
            <a:r>
              <a:rPr lang="en-GB" b="1" dirty="0" err="1">
                <a:solidFill>
                  <a:srgbClr val="0070C0"/>
                </a:solidFill>
              </a:rPr>
              <a:t>eg</a:t>
            </a:r>
            <a:r>
              <a:rPr lang="en-GB" b="1" dirty="0">
                <a:solidFill>
                  <a:srgbClr val="0070C0"/>
                </a:solidFill>
              </a:rPr>
              <a:t>, aminoglycosides)21 </a:t>
            </a:r>
            <a:r>
              <a:rPr lang="en-GB" dirty="0" smtClean="0"/>
              <a:t>or</a:t>
            </a:r>
          </a:p>
          <a:p>
            <a:r>
              <a:rPr lang="en-GB" b="1" dirty="0" smtClean="0"/>
              <a:t> </a:t>
            </a:r>
            <a:r>
              <a:rPr lang="en-GB" b="1" dirty="0">
                <a:solidFill>
                  <a:srgbClr val="0070C0"/>
                </a:solidFill>
              </a:rPr>
              <a:t>T</a:t>
            </a:r>
            <a:r>
              <a:rPr lang="en-GB" b="1" dirty="0" smtClean="0">
                <a:solidFill>
                  <a:srgbClr val="0070C0"/>
                </a:solidFill>
              </a:rPr>
              <a:t>herapeutic failure at </a:t>
            </a:r>
            <a:r>
              <a:rPr lang="en-GB" b="1" dirty="0">
                <a:solidFill>
                  <a:srgbClr val="0070C0"/>
                </a:solidFill>
              </a:rPr>
              <a:t>low drug levels (</a:t>
            </a:r>
            <a:r>
              <a:rPr lang="en-GB" b="1" dirty="0" err="1">
                <a:solidFill>
                  <a:srgbClr val="0070C0"/>
                </a:solidFill>
              </a:rPr>
              <a:t>eg</a:t>
            </a:r>
            <a:r>
              <a:rPr lang="en-GB" b="1" dirty="0">
                <a:solidFill>
                  <a:srgbClr val="0070C0"/>
                </a:solidFill>
              </a:rPr>
              <a:t>, </a:t>
            </a:r>
            <a:r>
              <a:rPr lang="en-GB" b="1" dirty="0" smtClean="0">
                <a:solidFill>
                  <a:srgbClr val="0070C0"/>
                </a:solidFill>
              </a:rPr>
              <a:t>vancomycin)</a:t>
            </a:r>
          </a:p>
          <a:p>
            <a:r>
              <a:rPr lang="en-GB" dirty="0" smtClean="0"/>
              <a:t> </a:t>
            </a:r>
            <a:r>
              <a:rPr lang="en-GB" dirty="0">
                <a:solidFill>
                  <a:srgbClr val="FF0000"/>
                </a:solidFill>
              </a:rPr>
              <a:t>but is usually a</a:t>
            </a:r>
          </a:p>
          <a:p>
            <a:r>
              <a:rPr lang="en-GB" dirty="0">
                <a:solidFill>
                  <a:srgbClr val="0070C0"/>
                </a:solidFill>
              </a:rPr>
              <a:t>combination of both (</a:t>
            </a:r>
            <a:r>
              <a:rPr lang="en-GB" dirty="0" err="1">
                <a:solidFill>
                  <a:srgbClr val="0070C0"/>
                </a:solidFill>
              </a:rPr>
              <a:t>eg</a:t>
            </a:r>
            <a:r>
              <a:rPr lang="en-GB" dirty="0">
                <a:solidFill>
                  <a:srgbClr val="0070C0"/>
                </a:solidFill>
              </a:rPr>
              <a:t>, </a:t>
            </a:r>
            <a:r>
              <a:rPr lang="en-GB" dirty="0" err="1">
                <a:solidFill>
                  <a:srgbClr val="0070C0"/>
                </a:solidFill>
              </a:rPr>
              <a:t>voriconazole</a:t>
            </a:r>
            <a:r>
              <a:rPr lang="en-GB" dirty="0" smtClean="0"/>
              <a:t>). </a:t>
            </a:r>
          </a:p>
          <a:p>
            <a:r>
              <a:rPr lang="en-GB" dirty="0" smtClean="0"/>
              <a:t>In </a:t>
            </a:r>
            <a:r>
              <a:rPr lang="en-GB" dirty="0"/>
              <a:t>some cases,</a:t>
            </a:r>
          </a:p>
          <a:p>
            <a:r>
              <a:rPr lang="en-GB" dirty="0"/>
              <a:t>the use of serum drug level monitoring is supported by its</a:t>
            </a:r>
          </a:p>
          <a:p>
            <a:r>
              <a:rPr lang="en-GB" dirty="0"/>
              <a:t>beneficial effect on clinical outcomes (</a:t>
            </a:r>
            <a:r>
              <a:rPr lang="en-GB" dirty="0" err="1"/>
              <a:t>eg</a:t>
            </a:r>
            <a:r>
              <a:rPr lang="en-GB" dirty="0"/>
              <a:t>, </a:t>
            </a:r>
            <a:r>
              <a:rPr lang="en-GB" dirty="0" err="1"/>
              <a:t>voriconazole</a:t>
            </a:r>
            <a:r>
              <a:rPr lang="en-GB" dirty="0"/>
              <a:t> in</a:t>
            </a:r>
          </a:p>
          <a:p>
            <a:r>
              <a:rPr lang="en-GB" dirty="0"/>
              <a:t>the treatment of invasive fungal infections).24</a:t>
            </a:r>
          </a:p>
        </p:txBody>
      </p:sp>
    </p:spTree>
    <p:extLst>
      <p:ext uri="{BB962C8B-B14F-4D97-AF65-F5344CB8AC3E}">
        <p14:creationId xmlns:p14="http://schemas.microsoft.com/office/powerpoint/2010/main" val="38193197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ts val="1000"/>
              </a:spcBef>
            </a:pPr>
            <a:r>
              <a:rPr lang="en-GB" sz="2800" b="1" dirty="0">
                <a:solidFill>
                  <a:srgbClr val="FF0000"/>
                </a:solidFill>
                <a:ea typeface="+mn-ea"/>
                <a:cs typeface="+mn-cs"/>
              </a:rPr>
              <a:t>Assessment of Response to Treatment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/>
            </a:r>
            <a:b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24000"/>
            <a:ext cx="8915400" cy="5167086"/>
          </a:xfrm>
        </p:spPr>
        <p:txBody>
          <a:bodyPr>
            <a:normAutofit/>
          </a:bodyPr>
          <a:lstStyle/>
          <a:p>
            <a:r>
              <a:rPr lang="en-GB" dirty="0" smtClean="0"/>
              <a:t>Response </a:t>
            </a:r>
            <a:r>
              <a:rPr lang="en-GB" dirty="0"/>
              <a:t>to </a:t>
            </a:r>
            <a:r>
              <a:rPr lang="en-GB" dirty="0" smtClean="0"/>
              <a:t>treatment: BY </a:t>
            </a:r>
            <a:endParaRPr lang="en-GB" dirty="0"/>
          </a:p>
          <a:p>
            <a:r>
              <a:rPr lang="en-GB" dirty="0"/>
              <a:t>both clinical and microbiological parameters. </a:t>
            </a:r>
            <a:endParaRPr lang="en-GB" dirty="0" smtClean="0"/>
          </a:p>
          <a:p>
            <a:r>
              <a:rPr lang="en-GB" dirty="0" smtClean="0"/>
              <a:t>Clinical parameters</a:t>
            </a:r>
            <a:endParaRPr lang="en-GB" dirty="0"/>
          </a:p>
          <a:p>
            <a:r>
              <a:rPr lang="en-GB" dirty="0" smtClean="0"/>
              <a:t>1]  Decrease </a:t>
            </a:r>
            <a:r>
              <a:rPr lang="en-GB" dirty="0"/>
              <a:t>in fever, tachycardia, or confusion</a:t>
            </a:r>
            <a:r>
              <a:rPr lang="en-GB" dirty="0" smtClean="0"/>
              <a:t>),</a:t>
            </a:r>
          </a:p>
          <a:p>
            <a:r>
              <a:rPr lang="en-GB" dirty="0" smtClean="0"/>
              <a:t>2]  laboratory values:</a:t>
            </a:r>
          </a:p>
          <a:p>
            <a:r>
              <a:rPr lang="en-GB" dirty="0"/>
              <a:t> </a:t>
            </a:r>
            <a:r>
              <a:rPr lang="en-GB" dirty="0" smtClean="0"/>
              <a:t>  </a:t>
            </a:r>
            <a:r>
              <a:rPr lang="en-GB" dirty="0"/>
              <a:t>(</a:t>
            </a:r>
            <a:r>
              <a:rPr lang="en-GB" dirty="0" err="1"/>
              <a:t>eg</a:t>
            </a:r>
            <a:r>
              <a:rPr lang="en-GB" dirty="0"/>
              <a:t>, decreasing leukocyte count), </a:t>
            </a:r>
            <a:r>
              <a:rPr lang="en-GB" dirty="0" smtClean="0"/>
              <a:t>and</a:t>
            </a:r>
          </a:p>
          <a:p>
            <a:r>
              <a:rPr lang="en-GB" dirty="0"/>
              <a:t> </a:t>
            </a:r>
            <a:r>
              <a:rPr lang="en-GB" dirty="0" smtClean="0"/>
              <a:t>3]  radiologic findings </a:t>
            </a:r>
            <a:r>
              <a:rPr lang="en-GB" dirty="0"/>
              <a:t>(</a:t>
            </a:r>
            <a:r>
              <a:rPr lang="en-GB" dirty="0" err="1"/>
              <a:t>eg</a:t>
            </a:r>
            <a:r>
              <a:rPr lang="en-GB" dirty="0"/>
              <a:t>, decrease in the size of an abscess</a:t>
            </a:r>
            <a:r>
              <a:rPr lang="en-GB" dirty="0" smtClean="0"/>
              <a:t>).</a:t>
            </a:r>
          </a:p>
          <a:p>
            <a:r>
              <a:rPr lang="en-GB" dirty="0" smtClean="0"/>
              <a:t> Although radiologic </a:t>
            </a:r>
            <a:r>
              <a:rPr lang="en-GB" dirty="0"/>
              <a:t>criteria are commonly used in assessing response</a:t>
            </a:r>
          </a:p>
          <a:p>
            <a:r>
              <a:rPr lang="en-GB" dirty="0"/>
              <a:t>to infectious disease therapy, radiologic improvement</a:t>
            </a:r>
          </a:p>
          <a:p>
            <a:r>
              <a:rPr lang="en-GB" dirty="0"/>
              <a:t>can frequently lag behind clinical improvement, and</a:t>
            </a:r>
          </a:p>
          <a:p>
            <a:r>
              <a:rPr lang="en-GB" dirty="0"/>
              <a:t>routine radiographic follow-up of all infections is not always</a:t>
            </a:r>
          </a:p>
          <a:p>
            <a:r>
              <a:rPr lang="en-GB" dirty="0"/>
              <a:t>necessary.</a:t>
            </a:r>
          </a:p>
        </p:txBody>
      </p:sp>
    </p:spTree>
    <p:extLst>
      <p:ext uri="{BB962C8B-B14F-4D97-AF65-F5344CB8AC3E}">
        <p14:creationId xmlns:p14="http://schemas.microsoft.com/office/powerpoint/2010/main" val="1906466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Bacteremia</a:t>
            </a:r>
            <a:r>
              <a:rPr lang="en-GB" dirty="0"/>
              <a:t> is the most common scenario in which</a:t>
            </a:r>
          </a:p>
          <a:p>
            <a:r>
              <a:rPr lang="en-GB" dirty="0"/>
              <a:t>microbiological response is closely assessed because</a:t>
            </a:r>
          </a:p>
          <a:p>
            <a:r>
              <a:rPr lang="en-GB" dirty="0"/>
              <a:t>clearance of the bloodstream is as important as clinical</a:t>
            </a:r>
          </a:p>
          <a:p>
            <a:r>
              <a:rPr lang="en-GB" dirty="0"/>
              <a:t>improvement. Persistent </a:t>
            </a:r>
            <a:r>
              <a:rPr lang="en-GB" dirty="0" err="1"/>
              <a:t>bacteremia</a:t>
            </a:r>
            <a:r>
              <a:rPr lang="en-GB" dirty="0"/>
              <a:t> can often be the only</a:t>
            </a:r>
          </a:p>
          <a:p>
            <a:r>
              <a:rPr lang="en-GB" dirty="0"/>
              <a:t>clue to the presence of an inadequately treated source or</a:t>
            </a:r>
          </a:p>
          <a:p>
            <a:r>
              <a:rPr lang="en-GB" dirty="0"/>
              <a:t>to the existence or development of endovascular infection</a:t>
            </a:r>
          </a:p>
          <a:p>
            <a:r>
              <a:rPr lang="en-GB" dirty="0"/>
              <a:t>(such as endocarditis or an intravascular device infection).</a:t>
            </a:r>
          </a:p>
        </p:txBody>
      </p:sp>
    </p:spTree>
    <p:extLst>
      <p:ext uri="{BB962C8B-B14F-4D97-AF65-F5344CB8AC3E}">
        <p14:creationId xmlns:p14="http://schemas.microsoft.com/office/powerpoint/2010/main" val="22295994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Adverse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Allergic or hypersensitivity reactions can be either immediate</a:t>
            </a:r>
          </a:p>
          <a:p>
            <a:r>
              <a:rPr lang="en-GB" dirty="0"/>
              <a:t>(</a:t>
            </a:r>
            <a:r>
              <a:rPr lang="en-GB" dirty="0" err="1"/>
              <a:t>IgE</a:t>
            </a:r>
            <a:r>
              <a:rPr lang="en-GB" dirty="0"/>
              <a:t>-mediated) or delayed and usually manifest</a:t>
            </a:r>
          </a:p>
          <a:p>
            <a:r>
              <a:rPr lang="en-GB" dirty="0"/>
              <a:t>as a rash; anaphylaxis is the most severe manifestation</a:t>
            </a:r>
          </a:p>
          <a:p>
            <a:r>
              <a:rPr lang="en-GB" dirty="0"/>
              <a:t>of </a:t>
            </a:r>
            <a:r>
              <a:rPr lang="en-GB" dirty="0" err="1"/>
              <a:t>IgE</a:t>
            </a:r>
            <a:r>
              <a:rPr lang="en-GB" dirty="0"/>
              <a:t>-mediated </a:t>
            </a:r>
            <a:r>
              <a:rPr lang="en-GB" dirty="0" smtClean="0"/>
              <a:t>allergy</a:t>
            </a:r>
          </a:p>
          <a:p>
            <a:r>
              <a:rPr lang="en-GB" dirty="0"/>
              <a:t>ongoing reaction is attributed to an antimicrobial drug allergy,</a:t>
            </a:r>
          </a:p>
          <a:p>
            <a:r>
              <a:rPr lang="en-GB" dirty="0"/>
              <a:t>this usually requires discontinuation of the offending</a:t>
            </a:r>
          </a:p>
          <a:p>
            <a:r>
              <a:rPr lang="en-GB" dirty="0"/>
              <a:t>agent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4175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Antimicrobial Therapy for Foreign Bod </a:t>
            </a:r>
            <a:r>
              <a:rPr lang="en-GB" sz="2800" b="1" dirty="0" smtClean="0">
                <a:solidFill>
                  <a:srgbClr val="FF0000"/>
                </a:solidFill>
              </a:rPr>
              <a:t>y–Associated Infections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en-GB" dirty="0" smtClean="0"/>
              <a:t>mergence </a:t>
            </a:r>
            <a:r>
              <a:rPr lang="en-GB" dirty="0"/>
              <a:t>of infections associated</a:t>
            </a:r>
          </a:p>
          <a:p>
            <a:r>
              <a:rPr lang="en-GB" dirty="0"/>
              <a:t>with the placement of such devices, involving both</a:t>
            </a:r>
          </a:p>
          <a:p>
            <a:r>
              <a:rPr lang="en-GB" dirty="0" smtClean="0"/>
              <a:t>Temporary :  </a:t>
            </a:r>
            <a:r>
              <a:rPr lang="en-GB" dirty="0"/>
              <a:t>(</a:t>
            </a:r>
            <a:r>
              <a:rPr lang="en-GB" dirty="0" err="1"/>
              <a:t>eg</a:t>
            </a:r>
            <a:r>
              <a:rPr lang="en-GB" dirty="0"/>
              <a:t>, urinary catheter, central venous catheter)</a:t>
            </a:r>
          </a:p>
          <a:p>
            <a:r>
              <a:rPr lang="en-GB" dirty="0" smtClean="0"/>
              <a:t>Permanent:   </a:t>
            </a:r>
            <a:r>
              <a:rPr lang="en-GB" dirty="0"/>
              <a:t>(</a:t>
            </a:r>
            <a:r>
              <a:rPr lang="en-GB" dirty="0" err="1"/>
              <a:t>eg</a:t>
            </a:r>
            <a:r>
              <a:rPr lang="en-GB" dirty="0"/>
              <a:t>, prosthetic joint, artificial heart </a:t>
            </a:r>
            <a:r>
              <a:rPr lang="en-GB" dirty="0" smtClean="0"/>
              <a:t>valve) implants.</a:t>
            </a:r>
          </a:p>
          <a:p>
            <a:r>
              <a:rPr lang="en-GB" dirty="0"/>
              <a:t>the important characteristics of </a:t>
            </a:r>
            <a:r>
              <a:rPr lang="en-GB" dirty="0" err="1"/>
              <a:t>devicerelated</a:t>
            </a:r>
            <a:endParaRPr lang="en-GB" dirty="0"/>
          </a:p>
          <a:p>
            <a:r>
              <a:rPr lang="en-GB" dirty="0"/>
              <a:t>infection is the formation of </a:t>
            </a:r>
            <a:r>
              <a:rPr lang="en-GB" dirty="0" smtClean="0"/>
              <a:t>biofilms:</a:t>
            </a:r>
          </a:p>
          <a:p>
            <a:r>
              <a:rPr lang="en-GB" dirty="0"/>
              <a:t>“a structured community of bacterial</a:t>
            </a:r>
          </a:p>
          <a:p>
            <a:r>
              <a:rPr lang="en-GB" dirty="0"/>
              <a:t>cells enclosed in a self-produced polymeric matrix and</a:t>
            </a:r>
          </a:p>
          <a:p>
            <a:r>
              <a:rPr lang="en-GB" dirty="0"/>
              <a:t>adherent to an inert or living </a:t>
            </a:r>
            <a:r>
              <a:rPr lang="en-GB" dirty="0" smtClean="0"/>
              <a:t>surface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75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159657"/>
            <a:ext cx="9240383" cy="1451429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SELECTING AND </a:t>
            </a:r>
            <a:r>
              <a:rPr lang="en-GB" sz="2800" b="1" dirty="0" smtClean="0">
                <a:solidFill>
                  <a:srgbClr val="C00000"/>
                </a:solidFill>
              </a:rPr>
              <a:t>INITIATING AN ANTIBIOTIC REGIMEN</a:t>
            </a:r>
            <a:br>
              <a:rPr lang="en-GB" sz="2800" b="1" dirty="0" smtClean="0">
                <a:solidFill>
                  <a:srgbClr val="C00000"/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       </a:t>
            </a:r>
            <a:r>
              <a:rPr lang="en-GB" sz="2400" dirty="0" smtClean="0">
                <a:solidFill>
                  <a:srgbClr val="FF0000"/>
                </a:solidFill>
                <a:ea typeface="+mn-ea"/>
                <a:cs typeface="+mn-cs"/>
              </a:rPr>
              <a:t>Obtaining </a:t>
            </a:r>
            <a:r>
              <a:rPr lang="en-GB" sz="2400" dirty="0">
                <a:solidFill>
                  <a:srgbClr val="FF0000"/>
                </a:solidFill>
                <a:ea typeface="+mn-ea"/>
                <a:cs typeface="+mn-cs"/>
              </a:rPr>
              <a:t>an Accurate Infectious Disease Diagnosis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5886" y="1465942"/>
            <a:ext cx="10058400" cy="5123543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400" dirty="0" smtClean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1] Determining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smtClean="0">
                <a:solidFill>
                  <a:srgbClr val="0070C0"/>
                </a:solidFill>
              </a:rPr>
              <a:t>the </a:t>
            </a:r>
            <a:r>
              <a:rPr lang="en-GB" sz="2400" dirty="0">
                <a:solidFill>
                  <a:srgbClr val="0070C0"/>
                </a:solidFill>
              </a:rPr>
              <a:t>site of infection, </a:t>
            </a:r>
            <a:endParaRPr lang="en-GB" sz="2400" dirty="0" smtClean="0">
              <a:solidFill>
                <a:srgbClr val="0070C0"/>
              </a:solidFill>
            </a:endParaRPr>
          </a:p>
          <a:p>
            <a:endParaRPr lang="en-GB" sz="2400" dirty="0" smtClean="0">
              <a:solidFill>
                <a:srgbClr val="0070C0"/>
              </a:solidFill>
            </a:endParaRPr>
          </a:p>
          <a:p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smtClean="0">
                <a:solidFill>
                  <a:srgbClr val="0070C0"/>
                </a:solidFill>
              </a:rPr>
              <a:t>2] Defining </a:t>
            </a:r>
            <a:r>
              <a:rPr lang="en-GB" sz="2400" dirty="0">
                <a:solidFill>
                  <a:srgbClr val="0070C0"/>
                </a:solidFill>
              </a:rPr>
              <a:t>the host </a:t>
            </a:r>
            <a:r>
              <a:rPr lang="en-GB" sz="2400" dirty="0" smtClean="0">
                <a:solidFill>
                  <a:srgbClr val="0070C0"/>
                </a:solidFill>
              </a:rPr>
              <a:t>(e.g. immunocompromised, diabetic</a:t>
            </a:r>
            <a:r>
              <a:rPr lang="en-GB" sz="2400" dirty="0">
                <a:solidFill>
                  <a:srgbClr val="0070C0"/>
                </a:solidFill>
              </a:rPr>
              <a:t>, of advanced age), </a:t>
            </a:r>
            <a:endParaRPr lang="en-GB" sz="2400" dirty="0" smtClean="0">
              <a:solidFill>
                <a:srgbClr val="0070C0"/>
              </a:solidFill>
            </a:endParaRPr>
          </a:p>
          <a:p>
            <a:endParaRPr lang="en-GB" sz="2400" dirty="0" smtClean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 3] Establishing</a:t>
            </a:r>
            <a:r>
              <a:rPr lang="en-GB" sz="2400" dirty="0">
                <a:solidFill>
                  <a:srgbClr val="0070C0"/>
                </a:solidFill>
              </a:rPr>
              <a:t>, </a:t>
            </a:r>
            <a:r>
              <a:rPr lang="en-GB" sz="2400" dirty="0" smtClean="0">
                <a:solidFill>
                  <a:srgbClr val="0070C0"/>
                </a:solidFill>
              </a:rPr>
              <a:t>when possible</a:t>
            </a:r>
            <a:r>
              <a:rPr lang="en-GB" sz="2400" dirty="0">
                <a:solidFill>
                  <a:srgbClr val="0070C0"/>
                </a:solidFill>
              </a:rPr>
              <a:t>, a microbiological diagnosis</a:t>
            </a:r>
          </a:p>
        </p:txBody>
      </p:sp>
    </p:spTree>
    <p:extLst>
      <p:ext uri="{BB962C8B-B14F-4D97-AF65-F5344CB8AC3E}">
        <p14:creationId xmlns:p14="http://schemas.microsoft.com/office/powerpoint/2010/main" val="41627533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prolonged antibiotic</a:t>
            </a:r>
          </a:p>
          <a:p>
            <a:r>
              <a:rPr lang="en-GB" dirty="0"/>
              <a:t>treatment for these infections can be ineffective, associated</a:t>
            </a:r>
          </a:p>
          <a:p>
            <a:r>
              <a:rPr lang="en-GB" dirty="0"/>
              <a:t>with adverse effects, and result in the emergence of resistant</a:t>
            </a:r>
          </a:p>
          <a:p>
            <a:r>
              <a:rPr lang="en-GB" dirty="0"/>
              <a:t>strains of organisms</a:t>
            </a:r>
          </a:p>
        </p:txBody>
      </p:sp>
    </p:spTree>
    <p:extLst>
      <p:ext uri="{BB962C8B-B14F-4D97-AF65-F5344CB8AC3E}">
        <p14:creationId xmlns:p14="http://schemas.microsoft.com/office/powerpoint/2010/main" val="10804507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However, because of the difficulty of</a:t>
            </a:r>
          </a:p>
          <a:p>
            <a:r>
              <a:rPr lang="en-GB" dirty="0"/>
              <a:t>eradicating infections with antimicrobial therapy alone,</a:t>
            </a:r>
          </a:p>
          <a:p>
            <a:r>
              <a:rPr lang="en-GB" dirty="0"/>
              <a:t>removal of the implant is often necessary for cure. As an</a:t>
            </a:r>
          </a:p>
          <a:p>
            <a:r>
              <a:rPr lang="en-GB" dirty="0"/>
              <a:t>alternative, for patients unable to tolerate implant removal,</a:t>
            </a:r>
          </a:p>
          <a:p>
            <a:r>
              <a:rPr lang="en-GB" dirty="0"/>
              <a:t>long-term suppressive antimicrobial therapy is sometimes</a:t>
            </a:r>
          </a:p>
          <a:p>
            <a:pPr marL="0" indent="0">
              <a:buNone/>
            </a:pPr>
            <a:r>
              <a:rPr lang="en-GB" dirty="0"/>
              <a:t>used, with variable success.</a:t>
            </a:r>
          </a:p>
        </p:txBody>
      </p:sp>
    </p:spTree>
    <p:extLst>
      <p:ext uri="{BB962C8B-B14F-4D97-AF65-F5344CB8AC3E}">
        <p14:creationId xmlns:p14="http://schemas.microsoft.com/office/powerpoint/2010/main" val="9458467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Use of Antimicrobial Agents as Prophylactic </a:t>
            </a:r>
            <a:r>
              <a:rPr lang="en-GB" sz="2800" dirty="0" smtClean="0"/>
              <a:t>or Suppressive </a:t>
            </a:r>
            <a:r>
              <a:rPr lang="en-GB" sz="2800" dirty="0"/>
              <a:t>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 err="1"/>
              <a:t>Presurgical</a:t>
            </a:r>
            <a:r>
              <a:rPr lang="en-GB" b="1" dirty="0"/>
              <a:t> Antimicrobial </a:t>
            </a:r>
            <a:r>
              <a:rPr lang="en-GB" b="1" dirty="0" smtClean="0"/>
              <a:t>Prophylaxis</a:t>
            </a:r>
          </a:p>
          <a:p>
            <a:r>
              <a:rPr lang="en-GB" dirty="0" smtClean="0"/>
              <a:t>Antimicrobial prophylaxis </a:t>
            </a:r>
            <a:r>
              <a:rPr lang="en-GB" dirty="0"/>
              <a:t>is used to reduce the incidence of postoperative</a:t>
            </a:r>
          </a:p>
          <a:p>
            <a:r>
              <a:rPr lang="en-GB" dirty="0"/>
              <a:t>surgical site infections</a:t>
            </a:r>
            <a:r>
              <a:rPr lang="en-GB" dirty="0" smtClean="0"/>
              <a:t>..</a:t>
            </a:r>
          </a:p>
          <a:p>
            <a:r>
              <a:rPr lang="en-GB" dirty="0"/>
              <a:t>The antibiotic(s) should </a:t>
            </a:r>
            <a:endParaRPr lang="en-GB" dirty="0" smtClean="0"/>
          </a:p>
          <a:p>
            <a:r>
              <a:rPr lang="en-GB" dirty="0" smtClean="0"/>
              <a:t>1] cover the most </a:t>
            </a:r>
            <a:r>
              <a:rPr lang="en-GB" dirty="0"/>
              <a:t>likely organisms and be present in the tissues when</a:t>
            </a:r>
          </a:p>
          <a:p>
            <a:r>
              <a:rPr lang="en-GB" dirty="0"/>
              <a:t>the initial incision is made, </a:t>
            </a:r>
            <a:r>
              <a:rPr lang="en-GB" dirty="0" smtClean="0"/>
              <a:t>and</a:t>
            </a:r>
          </a:p>
          <a:p>
            <a:r>
              <a:rPr lang="en-GB" dirty="0" smtClean="0"/>
              <a:t>2]  </a:t>
            </a:r>
            <a:r>
              <a:rPr lang="en-GB" dirty="0"/>
              <a:t>adequate serum </a:t>
            </a:r>
            <a:r>
              <a:rPr lang="en-GB" dirty="0" smtClean="0"/>
              <a:t>concentrations</a:t>
            </a:r>
          </a:p>
          <a:p>
            <a:r>
              <a:rPr lang="en-GB" dirty="0"/>
              <a:t>A </a:t>
            </a:r>
            <a:r>
              <a:rPr lang="en-GB" dirty="0" smtClean="0"/>
              <a:t>single dose </a:t>
            </a:r>
            <a:r>
              <a:rPr lang="en-GB" dirty="0"/>
              <a:t>of a cephalosporin (such as cefazolin) administered</a:t>
            </a:r>
          </a:p>
          <a:p>
            <a:r>
              <a:rPr lang="en-GB" dirty="0"/>
              <a:t>within 1 hour before the initial incision is appropriate for</a:t>
            </a:r>
          </a:p>
          <a:p>
            <a:r>
              <a:rPr lang="en-GB" dirty="0"/>
              <a:t>most surgical procedures; this practice targets the most</a:t>
            </a:r>
          </a:p>
          <a:p>
            <a:r>
              <a:rPr lang="en-GB" dirty="0"/>
              <a:t>likely organisms (</a:t>
            </a:r>
            <a:r>
              <a:rPr lang="en-GB" dirty="0" err="1"/>
              <a:t>ie</a:t>
            </a:r>
            <a:r>
              <a:rPr lang="en-GB" dirty="0"/>
              <a:t>, skin flora</a:t>
            </a:r>
            <a:r>
              <a:rPr lang="en-GB" dirty="0" smtClean="0"/>
              <a:t>), </a:t>
            </a:r>
            <a:r>
              <a:rPr lang="en-GB" dirty="0"/>
              <a:t>Duration </a:t>
            </a:r>
            <a:r>
              <a:rPr lang="en-GB" dirty="0" smtClean="0"/>
              <a:t> </a:t>
            </a:r>
            <a:r>
              <a:rPr lang="en-GB" dirty="0"/>
              <a:t>should not exceed </a:t>
            </a:r>
            <a:r>
              <a:rPr lang="en-GB" dirty="0" smtClean="0"/>
              <a:t>24 hours </a:t>
            </a:r>
            <a:r>
              <a:rPr lang="en-GB" dirty="0"/>
              <a:t>in most cases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0187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Antimicrobial Prophylaxis to Prevent Transmission</a:t>
            </a:r>
          </a:p>
          <a:p>
            <a:r>
              <a:rPr lang="en-GB" b="1" dirty="0"/>
              <a:t>of Communicable Pathogens to Susceptible </a:t>
            </a:r>
            <a:r>
              <a:rPr lang="en-GB" b="1" dirty="0" smtClean="0"/>
              <a:t>Contacts</a:t>
            </a:r>
          </a:p>
          <a:p>
            <a:r>
              <a:rPr lang="en-GB" dirty="0"/>
              <a:t>ciprofloxacin can be</a:t>
            </a:r>
          </a:p>
          <a:p>
            <a:r>
              <a:rPr lang="en-GB" dirty="0"/>
              <a:t>given to close contacts of a patient with meningitis caused</a:t>
            </a:r>
          </a:p>
          <a:p>
            <a:r>
              <a:rPr lang="en-GB" dirty="0"/>
              <a:t>by </a:t>
            </a:r>
            <a:r>
              <a:rPr lang="en-GB" i="1" dirty="0"/>
              <a:t>N </a:t>
            </a:r>
            <a:r>
              <a:rPr lang="en-GB" i="1" dirty="0" err="1"/>
              <a:t>meningitidis</a:t>
            </a:r>
            <a:r>
              <a:rPr lang="en-GB" dirty="0" smtClean="0"/>
              <a:t>,</a:t>
            </a:r>
          </a:p>
          <a:p>
            <a:r>
              <a:rPr lang="en-GB" b="1" dirty="0"/>
              <a:t>Antimicrobial Prophylaxis Before Dental and Other</a:t>
            </a:r>
          </a:p>
          <a:p>
            <a:r>
              <a:rPr lang="en-GB" b="1" dirty="0"/>
              <a:t>Invasive </a:t>
            </a:r>
            <a:r>
              <a:rPr lang="en-GB" b="1" dirty="0" smtClean="0"/>
              <a:t>Procedures:</a:t>
            </a:r>
            <a:r>
              <a:rPr lang="en-GB" dirty="0"/>
              <a:t> prosthetic valves, prior endocarditis,</a:t>
            </a:r>
          </a:p>
          <a:p>
            <a:r>
              <a:rPr lang="en-GB" dirty="0"/>
              <a:t>or congenital heart disease before surgical correction.43</a:t>
            </a:r>
          </a:p>
        </p:txBody>
      </p:sp>
    </p:spTree>
    <p:extLst>
      <p:ext uri="{BB962C8B-B14F-4D97-AF65-F5344CB8AC3E}">
        <p14:creationId xmlns:p14="http://schemas.microsoft.com/office/powerpoint/2010/main" val="36835436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JUDICIOUS USE OF ANTIMICROBIAL AGENTS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Cost </a:t>
            </a:r>
            <a:r>
              <a:rPr lang="en-GB" dirty="0"/>
              <a:t>Considerations in Antibiotic Selection and</a:t>
            </a:r>
          </a:p>
          <a:p>
            <a:r>
              <a:rPr lang="en-GB" dirty="0"/>
              <a:t>Antimicrobial </a:t>
            </a:r>
            <a:r>
              <a:rPr lang="en-GB" dirty="0" smtClean="0"/>
              <a:t>Stewardship:</a:t>
            </a:r>
          </a:p>
          <a:p>
            <a:r>
              <a:rPr lang="en-GB" dirty="0"/>
              <a:t>purchase price of a particular</a:t>
            </a:r>
          </a:p>
          <a:p>
            <a:r>
              <a:rPr lang="en-GB" dirty="0"/>
              <a:t>agent and may include administration costs, prolonged</a:t>
            </a:r>
          </a:p>
          <a:p>
            <a:r>
              <a:rPr lang="en-GB" dirty="0"/>
              <a:t>hospitalization as a consequence of adverse effects, the</a:t>
            </a:r>
          </a:p>
          <a:p>
            <a:r>
              <a:rPr lang="en-GB" dirty="0"/>
              <a:t>cost of serum concentration monitoring</a:t>
            </a:r>
            <a:r>
              <a:rPr lang="en-GB" dirty="0" smtClean="0"/>
              <a:t>,</a:t>
            </a:r>
          </a:p>
          <a:p>
            <a:r>
              <a:rPr lang="en-GB" dirty="0"/>
              <a:t>One strategy that can significantly reduce cost is</a:t>
            </a:r>
          </a:p>
          <a:p>
            <a:r>
              <a:rPr lang="en-GB" dirty="0"/>
              <a:t>the switch from intravenous to oral therapy. Oral therapy is</a:t>
            </a:r>
          </a:p>
          <a:p>
            <a:r>
              <a:rPr lang="en-GB" dirty="0"/>
              <a:t>generally less expensive, potentially associated with fewer</a:t>
            </a:r>
          </a:p>
          <a:p>
            <a:r>
              <a:rPr lang="en-GB" dirty="0"/>
              <a:t>adverse effects, and can result in considerable cost savings</a:t>
            </a:r>
          </a:p>
          <a:p>
            <a:r>
              <a:rPr lang="en-GB" dirty="0"/>
              <a:t>by facilitating earlier dismissal and a shortened hospital</a:t>
            </a:r>
          </a:p>
          <a:p>
            <a:r>
              <a:rPr lang="en-GB" dirty="0" smtClean="0"/>
              <a:t>Stay</a:t>
            </a:r>
          </a:p>
          <a:p>
            <a:r>
              <a:rPr lang="en-GB" dirty="0"/>
              <a:t>oral linezolid when compared with intravenous</a:t>
            </a:r>
          </a:p>
          <a:p>
            <a:r>
              <a:rPr lang="en-GB" dirty="0"/>
              <a:t>vancomycin for the treatment of complicated skin and soft</a:t>
            </a:r>
          </a:p>
          <a:p>
            <a:r>
              <a:rPr lang="en-GB" dirty="0"/>
              <a:t>tissue infections caused by MRSA.</a:t>
            </a:r>
          </a:p>
        </p:txBody>
      </p:sp>
    </p:spTree>
    <p:extLst>
      <p:ext uri="{BB962C8B-B14F-4D97-AF65-F5344CB8AC3E}">
        <p14:creationId xmlns:p14="http://schemas.microsoft.com/office/powerpoint/2010/main" val="24178414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468" y="203195"/>
            <a:ext cx="8911687" cy="1280890"/>
          </a:xfrm>
        </p:spPr>
        <p:txBody>
          <a:bodyPr>
            <a:normAutofit/>
          </a:bodyPr>
          <a:lstStyle/>
          <a:p>
            <a:r>
              <a:rPr lang="en-GB" sz="2800" dirty="0"/>
              <a:t>Preventing Emergence of Antibiotic 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6755" y="1770743"/>
            <a:ext cx="8915400" cy="377762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The widespread—and often inappropriate—use of antimicrobial</a:t>
            </a:r>
          </a:p>
          <a:p>
            <a:r>
              <a:rPr lang="en-GB" dirty="0"/>
              <a:t>agents is the single most important cause of</a:t>
            </a:r>
          </a:p>
          <a:p>
            <a:r>
              <a:rPr lang="en-GB" dirty="0"/>
              <a:t>the emergence of drug resistance, both in the community</a:t>
            </a:r>
          </a:p>
          <a:p>
            <a:r>
              <a:rPr lang="en-GB" dirty="0"/>
              <a:t>and hospital </a:t>
            </a:r>
            <a:r>
              <a:rPr lang="en-GB" dirty="0" smtClean="0"/>
              <a:t>settings</a:t>
            </a:r>
          </a:p>
          <a:p>
            <a:r>
              <a:rPr lang="en-GB" dirty="0"/>
              <a:t>Clearly, the</a:t>
            </a:r>
          </a:p>
          <a:p>
            <a:r>
              <a:rPr lang="en-GB" dirty="0"/>
              <a:t>emergence of antimicrobial resistance can be prevented or</a:t>
            </a:r>
          </a:p>
          <a:p>
            <a:r>
              <a:rPr lang="en-GB" dirty="0"/>
              <a:t>delayed through judicious prescribing, which can be characterized</a:t>
            </a:r>
          </a:p>
          <a:p>
            <a:r>
              <a:rPr lang="en-GB" dirty="0"/>
              <a:t>as follows: avoidance of antibiotic treatment for</a:t>
            </a:r>
          </a:p>
          <a:p>
            <a:r>
              <a:rPr lang="en-GB" dirty="0"/>
              <a:t>community-acquired, mostly viral, upper respiratory tract</a:t>
            </a:r>
          </a:p>
          <a:p>
            <a:r>
              <a:rPr lang="en-GB" dirty="0"/>
              <a:t>infections; use of narrow-spectrum antibiotics when possible;</a:t>
            </a:r>
          </a:p>
          <a:p>
            <a:r>
              <a:rPr lang="en-GB" dirty="0"/>
              <a:t>and use of antibiotics for the shortest duration that</a:t>
            </a:r>
          </a:p>
          <a:p>
            <a:r>
              <a:rPr lang="en-GB" dirty="0"/>
              <a:t>is effective for the treatment of a particular clinical syndrome.</a:t>
            </a:r>
          </a:p>
        </p:txBody>
      </p:sp>
    </p:spTree>
    <p:extLst>
      <p:ext uri="{BB962C8B-B14F-4D97-AF65-F5344CB8AC3E}">
        <p14:creationId xmlns:p14="http://schemas.microsoft.com/office/powerpoint/2010/main" val="41634756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039" y="145139"/>
            <a:ext cx="8911687" cy="1280890"/>
          </a:xfrm>
        </p:spPr>
        <p:txBody>
          <a:bodyPr/>
          <a:lstStyle/>
          <a:p>
            <a:r>
              <a:rPr lang="en-GB" dirty="0"/>
              <a:t>Common Misuses of Antibiotics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57" y="1538514"/>
            <a:ext cx="10328955" cy="4372708"/>
          </a:xfrm>
        </p:spPr>
        <p:txBody>
          <a:bodyPr>
            <a:normAutofit lnSpcReduction="10000"/>
          </a:bodyPr>
          <a:lstStyle/>
          <a:p>
            <a:r>
              <a:rPr lang="en-GB" b="1" dirty="0" err="1"/>
              <a:t>rolonged</a:t>
            </a:r>
            <a:r>
              <a:rPr lang="en-GB" b="1" dirty="0"/>
              <a:t> Empiric Antimicrobial Treatment </a:t>
            </a:r>
            <a:r>
              <a:rPr lang="en-GB" b="1" dirty="0" smtClean="0"/>
              <a:t>Without Clear </a:t>
            </a:r>
            <a:r>
              <a:rPr lang="en-GB" b="1" dirty="0"/>
              <a:t>Evidence of </a:t>
            </a:r>
            <a:r>
              <a:rPr lang="en-GB" b="1" dirty="0" smtClean="0"/>
              <a:t>Infection:</a:t>
            </a:r>
          </a:p>
          <a:p>
            <a:r>
              <a:rPr lang="en-GB" dirty="0"/>
              <a:t>One of the most common</a:t>
            </a:r>
          </a:p>
          <a:p>
            <a:r>
              <a:rPr lang="en-GB" dirty="0"/>
              <a:t>mistakes in antimicrobial use is continuing to add or switch</a:t>
            </a:r>
          </a:p>
          <a:p>
            <a:r>
              <a:rPr lang="en-GB" dirty="0"/>
              <a:t>antibiotics when a patient does not appear to be responding</a:t>
            </a:r>
          </a:p>
          <a:p>
            <a:r>
              <a:rPr lang="en-GB" dirty="0"/>
              <a:t>to therapy, even though there is no clear evidence of an</a:t>
            </a:r>
          </a:p>
          <a:p>
            <a:r>
              <a:rPr lang="en-GB" dirty="0"/>
              <a:t>infectious </a:t>
            </a:r>
            <a:r>
              <a:rPr lang="en-GB" dirty="0" smtClean="0"/>
              <a:t>disease</a:t>
            </a:r>
          </a:p>
          <a:p>
            <a:r>
              <a:rPr lang="en-GB" dirty="0"/>
              <a:t>Examples include </a:t>
            </a:r>
            <a:r>
              <a:rPr lang="en-GB" dirty="0" err="1"/>
              <a:t>adultonset</a:t>
            </a:r>
            <a:endParaRPr lang="en-GB" dirty="0"/>
          </a:p>
          <a:p>
            <a:r>
              <a:rPr lang="en-GB" dirty="0"/>
              <a:t>Still disease and other connective tissue disorders</a:t>
            </a:r>
          </a:p>
          <a:p>
            <a:r>
              <a:rPr lang="en-GB" dirty="0"/>
              <a:t>that can present with high fever; drug-induced fever; the</a:t>
            </a:r>
          </a:p>
          <a:p>
            <a:r>
              <a:rPr lang="en-GB" dirty="0"/>
              <a:t>fever associated with pulmonary embolism; </a:t>
            </a:r>
            <a:r>
              <a:rPr lang="en-GB" dirty="0" smtClean="0"/>
              <a:t>lymphoma ,Wegener </a:t>
            </a:r>
            <a:r>
              <a:rPr lang="en-GB" dirty="0"/>
              <a:t>granulomatosis, which can present with fever,</a:t>
            </a:r>
          </a:p>
          <a:p>
            <a:r>
              <a:rPr lang="en-GB" dirty="0" err="1"/>
              <a:t>cavitary</a:t>
            </a:r>
            <a:r>
              <a:rPr lang="en-GB" dirty="0"/>
              <a:t> pulmonary nodules, and recurrent sinusitis.</a:t>
            </a:r>
          </a:p>
        </p:txBody>
      </p:sp>
    </p:spTree>
    <p:extLst>
      <p:ext uri="{BB962C8B-B14F-4D97-AF65-F5344CB8AC3E}">
        <p14:creationId xmlns:p14="http://schemas.microsoft.com/office/powerpoint/2010/main" val="26712152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Treatment of a Positive Clinical Culture in </a:t>
            </a:r>
            <a:r>
              <a:rPr lang="en-GB" b="1" dirty="0" smtClean="0"/>
              <a:t>the Absence </a:t>
            </a:r>
            <a:r>
              <a:rPr lang="en-GB" b="1" dirty="0"/>
              <a:t>of </a:t>
            </a:r>
            <a:r>
              <a:rPr lang="en-GB" b="1" dirty="0" smtClean="0"/>
              <a:t>Disease:</a:t>
            </a:r>
          </a:p>
          <a:p>
            <a:r>
              <a:rPr lang="en-GB" dirty="0"/>
              <a:t>Colonization with potentially pathogenic</a:t>
            </a:r>
          </a:p>
          <a:p>
            <a:r>
              <a:rPr lang="en-GB" dirty="0"/>
              <a:t>organisms without any associated manifestation</a:t>
            </a:r>
          </a:p>
          <a:p>
            <a:r>
              <a:rPr lang="en-GB" dirty="0"/>
              <a:t>of disease occurs frequently in certain populations (</a:t>
            </a:r>
            <a:r>
              <a:rPr lang="en-GB" dirty="0" err="1"/>
              <a:t>eg</a:t>
            </a:r>
            <a:r>
              <a:rPr lang="en-GB" dirty="0"/>
              <a:t>,</a:t>
            </a:r>
          </a:p>
          <a:p>
            <a:r>
              <a:rPr lang="en-GB" dirty="0"/>
              <a:t>colonization of the urinary tract in women of advanced</a:t>
            </a:r>
          </a:p>
          <a:p>
            <a:r>
              <a:rPr lang="en-GB" dirty="0"/>
              <a:t>age or in the presence of an indwelling urinary catheter,</a:t>
            </a:r>
          </a:p>
          <a:p>
            <a:r>
              <a:rPr lang="en-GB" dirty="0"/>
              <a:t>colonization of endotracheal tubes in mechanically ventilated</a:t>
            </a:r>
          </a:p>
          <a:p>
            <a:r>
              <a:rPr lang="en-GB" dirty="0"/>
              <a:t>patients, and colonization of chronic wounds</a:t>
            </a:r>
            <a:r>
              <a:rPr lang="en-GB" dirty="0" smtClean="0"/>
              <a:t>).</a:t>
            </a:r>
          </a:p>
          <a:p>
            <a:r>
              <a:rPr lang="en-GB" dirty="0"/>
              <a:t>avoiding treatment of a “positive” culture result when</a:t>
            </a:r>
          </a:p>
          <a:p>
            <a:r>
              <a:rPr lang="en-GB" dirty="0"/>
              <a:t>symptoms and signs of active infection are absent (</a:t>
            </a:r>
            <a:r>
              <a:rPr lang="en-GB" dirty="0" err="1"/>
              <a:t>eg</a:t>
            </a:r>
            <a:r>
              <a:rPr lang="en-GB" dirty="0"/>
              <a:t>,</a:t>
            </a:r>
          </a:p>
          <a:p>
            <a:r>
              <a:rPr lang="en-GB" dirty="0"/>
              <a:t>asymptomatic bacteriuria)</a:t>
            </a:r>
          </a:p>
        </p:txBody>
      </p:sp>
    </p:spTree>
    <p:extLst>
      <p:ext uri="{BB962C8B-B14F-4D97-AF65-F5344CB8AC3E}">
        <p14:creationId xmlns:p14="http://schemas.microsoft.com/office/powerpoint/2010/main" val="5818379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Prolonged Prophylactic Therapy.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guidelines</a:t>
            </a:r>
          </a:p>
          <a:p>
            <a:r>
              <a:rPr lang="en-GB" dirty="0"/>
              <a:t>support the use of a single, preoperative dose of an</a:t>
            </a:r>
          </a:p>
          <a:p>
            <a:r>
              <a:rPr lang="en-GB" dirty="0"/>
              <a:t>antimicrobial agent. Prolonged “prophylaxis” simply sets</a:t>
            </a:r>
          </a:p>
          <a:p>
            <a:r>
              <a:rPr lang="en-GB" dirty="0"/>
              <a:t>the stage for the emergence of antimicrobial resistance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2637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Conclusion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Appropriate use of antimicrobial agents involves obtaining</a:t>
            </a:r>
          </a:p>
          <a:p>
            <a:r>
              <a:rPr lang="en-GB" dirty="0"/>
              <a:t>an accurate diagnosis, determining the need for and timing</a:t>
            </a:r>
          </a:p>
          <a:p>
            <a:r>
              <a:rPr lang="en-GB" dirty="0"/>
              <a:t>of antimicrobial therapy, understanding how dosing affects</a:t>
            </a:r>
          </a:p>
          <a:p>
            <a:r>
              <a:rPr lang="en-GB" dirty="0"/>
              <a:t>the antimicrobial activities of different agents, tailoring</a:t>
            </a:r>
          </a:p>
          <a:p>
            <a:r>
              <a:rPr lang="en-GB" dirty="0"/>
              <a:t>treatment to host characteristics, using the narrowest spectrum</a:t>
            </a:r>
          </a:p>
          <a:p>
            <a:r>
              <a:rPr lang="en-GB" dirty="0"/>
              <a:t>and shortest duration of therapy, and switching to oral</a:t>
            </a:r>
          </a:p>
          <a:p>
            <a:r>
              <a:rPr lang="en-GB" dirty="0"/>
              <a:t>agents as soon as possible. In addition, </a:t>
            </a:r>
            <a:r>
              <a:rPr lang="en-GB" dirty="0" err="1"/>
              <a:t>nonantimicrobial</a:t>
            </a:r>
            <a:endParaRPr lang="en-GB" dirty="0"/>
          </a:p>
          <a:p>
            <a:r>
              <a:rPr lang="en-GB" dirty="0"/>
              <a:t>interventions, such as abscess drainage, are equally or more</a:t>
            </a:r>
          </a:p>
          <a:p>
            <a:r>
              <a:rPr lang="en-GB" dirty="0"/>
              <a:t>important in some cases and should be pursued diligently in</a:t>
            </a:r>
          </a:p>
          <a:p>
            <a:r>
              <a:rPr lang="en-GB" dirty="0"/>
              <a:t>comprehensive infectious disease management.</a:t>
            </a:r>
          </a:p>
        </p:txBody>
      </p:sp>
    </p:spTree>
    <p:extLst>
      <p:ext uri="{BB962C8B-B14F-4D97-AF65-F5344CB8AC3E}">
        <p14:creationId xmlns:p14="http://schemas.microsoft.com/office/powerpoint/2010/main" val="193192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953" y="217710"/>
            <a:ext cx="9898659" cy="1204690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SELECTING AND INITIATING AN ANTIBIOTIC </a:t>
            </a:r>
            <a:r>
              <a:rPr lang="en-GB" sz="2800" b="1" dirty="0" smtClean="0">
                <a:solidFill>
                  <a:srgbClr val="C00000"/>
                </a:solidFill>
              </a:rPr>
              <a:t>REGIMEN</a:t>
            </a:r>
            <a:br>
              <a:rPr lang="en-GB" sz="2800" b="1" dirty="0" smtClean="0">
                <a:solidFill>
                  <a:srgbClr val="C00000"/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   </a:t>
            </a:r>
            <a:r>
              <a:rPr lang="en-GB" sz="2400" dirty="0" smtClean="0">
                <a:solidFill>
                  <a:srgbClr val="FF0000"/>
                </a:solidFill>
              </a:rPr>
              <a:t>Obtaining </a:t>
            </a:r>
            <a:r>
              <a:rPr lang="en-GB" sz="2400" dirty="0">
                <a:solidFill>
                  <a:srgbClr val="FF0000"/>
                </a:solidFill>
              </a:rPr>
              <a:t>an Accurate Infectious Disease 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8114" y="1422400"/>
            <a:ext cx="9356498" cy="5080000"/>
          </a:xfrm>
        </p:spPr>
        <p:txBody>
          <a:bodyPr>
            <a:normAutofit/>
          </a:bodyPr>
          <a:lstStyle/>
          <a:p>
            <a:endParaRPr lang="en-GB" b="1" dirty="0" smtClean="0">
              <a:solidFill>
                <a:srgbClr val="C00000"/>
              </a:solidFill>
            </a:endParaRPr>
          </a:p>
          <a:p>
            <a:r>
              <a:rPr lang="en-GB" sz="2400" dirty="0">
                <a:solidFill>
                  <a:srgbClr val="C00000"/>
                </a:solidFill>
              </a:rPr>
              <a:t>Establishing, when possible, a microbiological diagnosis</a:t>
            </a:r>
          </a:p>
          <a:p>
            <a:r>
              <a:rPr lang="en-GB" sz="2400" dirty="0" smtClean="0"/>
              <a:t>It </a:t>
            </a:r>
            <a:r>
              <a:rPr lang="en-GB" sz="2400" dirty="0"/>
              <a:t>is critical </a:t>
            </a:r>
            <a:r>
              <a:rPr lang="en-GB" sz="2400" b="1" dirty="0">
                <a:solidFill>
                  <a:srgbClr val="0070C0"/>
                </a:solidFill>
              </a:rPr>
              <a:t>to </a:t>
            </a:r>
            <a:r>
              <a:rPr lang="en-GB" sz="2400" b="1" dirty="0" smtClean="0">
                <a:solidFill>
                  <a:srgbClr val="0070C0"/>
                </a:solidFill>
              </a:rPr>
              <a:t>isolate the </a:t>
            </a:r>
            <a:r>
              <a:rPr lang="en-GB" sz="2400" b="1" dirty="0">
                <a:solidFill>
                  <a:srgbClr val="0070C0"/>
                </a:solidFill>
              </a:rPr>
              <a:t>specific pathogen in </a:t>
            </a:r>
            <a:r>
              <a:rPr lang="en-GB" sz="2400" b="1" dirty="0" smtClean="0">
                <a:solidFill>
                  <a:srgbClr val="0070C0"/>
                </a:solidFill>
              </a:rPr>
              <a:t>many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 serious</a:t>
            </a:r>
            <a:r>
              <a:rPr lang="en-GB" sz="2400" b="1" dirty="0" smtClean="0">
                <a:solidFill>
                  <a:srgbClr val="0070C0"/>
                </a:solidFill>
              </a:rPr>
              <a:t>, </a:t>
            </a:r>
            <a:r>
              <a:rPr lang="en-GB" sz="2400" dirty="0" smtClean="0"/>
              <a:t>life-threatening </a:t>
            </a:r>
            <a:r>
              <a:rPr lang="en-GB" sz="2400" dirty="0"/>
              <a:t>infections, </a:t>
            </a:r>
            <a:r>
              <a:rPr lang="en-GB" sz="2400" dirty="0" smtClean="0"/>
              <a:t>especially for </a:t>
            </a:r>
            <a:r>
              <a:rPr lang="en-GB" sz="2400" dirty="0"/>
              <a:t>situations that are likely to </a:t>
            </a:r>
            <a:r>
              <a:rPr lang="en-GB" sz="2400" dirty="0" smtClean="0"/>
              <a:t>require prolonged </a:t>
            </a:r>
            <a:r>
              <a:rPr lang="en-GB" sz="2400" dirty="0"/>
              <a:t>therapy </a:t>
            </a:r>
            <a:r>
              <a:rPr lang="en-GB" sz="2400" dirty="0" smtClean="0"/>
              <a:t>…</a:t>
            </a:r>
            <a:r>
              <a:rPr lang="en-GB" sz="2400" dirty="0" err="1" smtClean="0"/>
              <a:t>eg</a:t>
            </a:r>
            <a:r>
              <a:rPr lang="en-GB" sz="2400" dirty="0" smtClean="0"/>
              <a:t>, :</a:t>
            </a:r>
          </a:p>
          <a:p>
            <a:r>
              <a:rPr lang="en-GB" sz="2400" dirty="0" smtClean="0"/>
              <a:t> A] Endocarditis</a:t>
            </a:r>
            <a:r>
              <a:rPr lang="en-GB" sz="2400" dirty="0"/>
              <a:t>,</a:t>
            </a:r>
          </a:p>
          <a:p>
            <a:r>
              <a:rPr lang="en-GB" sz="2400" dirty="0" smtClean="0"/>
              <a:t> B] Septic </a:t>
            </a:r>
            <a:r>
              <a:rPr lang="en-GB" sz="2400" dirty="0"/>
              <a:t>arthritis, </a:t>
            </a:r>
          </a:p>
          <a:p>
            <a:r>
              <a:rPr lang="en-GB" sz="2400" dirty="0" smtClean="0"/>
              <a:t> C] Meningitis.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743209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6304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04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1439" y="0"/>
            <a:ext cx="9913173" cy="1219200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SELECTING AND INITIATING AN ANTIBIOTIC </a:t>
            </a:r>
            <a:r>
              <a:rPr lang="en-GB" sz="2800" b="1" dirty="0" smtClean="0">
                <a:solidFill>
                  <a:srgbClr val="C00000"/>
                </a:solidFill>
              </a:rPr>
              <a:t>REGIMEN</a:t>
            </a:r>
            <a:br>
              <a:rPr lang="en-GB" sz="2800" b="1" dirty="0" smtClean="0">
                <a:solidFill>
                  <a:srgbClr val="C00000"/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    </a:t>
            </a:r>
            <a:r>
              <a:rPr lang="en-GB" sz="2400" dirty="0" smtClean="0">
                <a:solidFill>
                  <a:srgbClr val="FF0000"/>
                </a:solidFill>
              </a:rPr>
              <a:t>Obtaining </a:t>
            </a:r>
            <a:r>
              <a:rPr lang="en-GB" sz="2400" dirty="0">
                <a:solidFill>
                  <a:srgbClr val="FF0000"/>
                </a:solidFill>
              </a:rPr>
              <a:t>an Accurate Infectious Disease 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1439" y="2133600"/>
            <a:ext cx="9913173" cy="377762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C00000"/>
                </a:solidFill>
              </a:rPr>
              <a:t>To optimize an accurate microbiological diagnosis</a:t>
            </a:r>
            <a:r>
              <a:rPr lang="en-GB" sz="2800" dirty="0"/>
              <a:t>,</a:t>
            </a:r>
          </a:p>
          <a:p>
            <a:r>
              <a:rPr lang="en-GB" sz="2800" dirty="0" smtClean="0">
                <a:solidFill>
                  <a:srgbClr val="0070C0"/>
                </a:solidFill>
              </a:rPr>
              <a:t>Diagnostic specimens  are </a:t>
            </a:r>
            <a:r>
              <a:rPr lang="en-GB" sz="2800" b="1" u="sng" dirty="0">
                <a:solidFill>
                  <a:srgbClr val="0070C0"/>
                </a:solidFill>
              </a:rPr>
              <a:t>properly obtained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dirty="0">
                <a:solidFill>
                  <a:srgbClr val="0070C0"/>
                </a:solidFill>
              </a:rPr>
              <a:t>and </a:t>
            </a:r>
            <a:endParaRPr lang="en-GB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800" b="1" dirty="0" smtClean="0">
                <a:solidFill>
                  <a:srgbClr val="0070C0"/>
                </a:solidFill>
              </a:rPr>
              <a:t>     </a:t>
            </a:r>
            <a:r>
              <a:rPr lang="en-GB" sz="2800" b="1" u="sng" dirty="0" smtClean="0">
                <a:solidFill>
                  <a:srgbClr val="0070C0"/>
                </a:solidFill>
              </a:rPr>
              <a:t>promptly </a:t>
            </a:r>
            <a:r>
              <a:rPr lang="en-GB" sz="2800" b="1" u="sng" dirty="0">
                <a:solidFill>
                  <a:srgbClr val="0070C0"/>
                </a:solidFill>
              </a:rPr>
              <a:t>submitted</a:t>
            </a:r>
            <a:r>
              <a:rPr lang="en-GB" sz="2800" u="sng" dirty="0">
                <a:solidFill>
                  <a:srgbClr val="0070C0"/>
                </a:solidFill>
              </a:rPr>
              <a:t> </a:t>
            </a:r>
            <a:r>
              <a:rPr lang="en-GB" sz="2800" dirty="0">
                <a:solidFill>
                  <a:srgbClr val="0070C0"/>
                </a:solidFill>
              </a:rPr>
              <a:t>to </a:t>
            </a:r>
            <a:r>
              <a:rPr lang="en-GB" sz="2800" dirty="0" smtClean="0">
                <a:solidFill>
                  <a:srgbClr val="0070C0"/>
                </a:solidFill>
              </a:rPr>
              <a:t>the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0070C0"/>
                </a:solidFill>
              </a:rPr>
              <a:t> </a:t>
            </a:r>
            <a:r>
              <a:rPr lang="en-GB" sz="2800" dirty="0" smtClean="0">
                <a:solidFill>
                  <a:srgbClr val="0070C0"/>
                </a:solidFill>
              </a:rPr>
              <a:t>   microbiology lab, </a:t>
            </a:r>
            <a:r>
              <a:rPr lang="en-GB" sz="2800" dirty="0">
                <a:solidFill>
                  <a:srgbClr val="0070C0"/>
                </a:solidFill>
              </a:rPr>
              <a:t>preferably before the institution </a:t>
            </a:r>
            <a:r>
              <a:rPr lang="en-GB" sz="2800" dirty="0" smtClean="0">
                <a:solidFill>
                  <a:srgbClr val="0070C0"/>
                </a:solidFill>
              </a:rPr>
              <a:t>of antimicrobial </a:t>
            </a:r>
            <a:r>
              <a:rPr lang="en-GB" sz="2800" dirty="0">
                <a:solidFill>
                  <a:srgbClr val="0070C0"/>
                </a:solidFill>
              </a:rPr>
              <a:t>therapy</a:t>
            </a:r>
          </a:p>
        </p:txBody>
      </p:sp>
    </p:spTree>
    <p:extLst>
      <p:ext uri="{BB962C8B-B14F-4D97-AF65-F5344CB8AC3E}">
        <p14:creationId xmlns:p14="http://schemas.microsoft.com/office/powerpoint/2010/main" val="4684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755" y="1"/>
            <a:ext cx="10125301" cy="899886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SELECTING AND INITIATING AN ANTIBIOTIC REGIMEN</a:t>
            </a:r>
            <a:br>
              <a:rPr lang="en-GB" sz="2800" b="1" dirty="0">
                <a:solidFill>
                  <a:srgbClr val="C00000"/>
                </a:solidFill>
              </a:rPr>
            </a:br>
            <a:r>
              <a:rPr lang="en-GB" sz="2800" b="1" dirty="0">
                <a:solidFill>
                  <a:srgbClr val="C00000"/>
                </a:solidFill>
              </a:rPr>
              <a:t>    </a:t>
            </a:r>
            <a:r>
              <a:rPr lang="en-GB" sz="2400" dirty="0">
                <a:solidFill>
                  <a:srgbClr val="FF0000"/>
                </a:solidFill>
              </a:rPr>
              <a:t>Obtaining an Accurate Infectious Disease 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6698" y="1248228"/>
            <a:ext cx="8915400" cy="3777622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The </a:t>
            </a:r>
            <a:r>
              <a:rPr lang="en-GB" sz="2400" dirty="0">
                <a:solidFill>
                  <a:srgbClr val="0070C0"/>
                </a:solidFill>
              </a:rPr>
              <a:t>“most likely”</a:t>
            </a:r>
          </a:p>
          <a:p>
            <a:r>
              <a:rPr lang="en-GB" sz="2400" dirty="0">
                <a:solidFill>
                  <a:srgbClr val="0070C0"/>
                </a:solidFill>
              </a:rPr>
              <a:t>microbiological </a:t>
            </a:r>
            <a:r>
              <a:rPr lang="en-GB" sz="2400" dirty="0" smtClean="0">
                <a:solidFill>
                  <a:srgbClr val="0070C0"/>
                </a:solidFill>
              </a:rPr>
              <a:t>aetiology </a:t>
            </a:r>
            <a:r>
              <a:rPr lang="en-GB" sz="2400" dirty="0">
                <a:solidFill>
                  <a:srgbClr val="0070C0"/>
                </a:solidFill>
              </a:rPr>
              <a:t>can be inferred from the </a:t>
            </a:r>
            <a:r>
              <a:rPr lang="en-GB" sz="2400" dirty="0" smtClean="0">
                <a:solidFill>
                  <a:srgbClr val="0070C0"/>
                </a:solidFill>
              </a:rPr>
              <a:t>clinical presentation. For </a:t>
            </a:r>
            <a:r>
              <a:rPr lang="en-GB" sz="2400" dirty="0">
                <a:solidFill>
                  <a:srgbClr val="0070C0"/>
                </a:solidFill>
              </a:rPr>
              <a:t>example, </a:t>
            </a:r>
            <a:endParaRPr lang="en-GB" sz="2400" dirty="0" smtClean="0">
              <a:solidFill>
                <a:srgbClr val="0070C0"/>
              </a:solidFill>
            </a:endParaRPr>
          </a:p>
          <a:p>
            <a:r>
              <a:rPr lang="en-GB" sz="2400" b="1" u="sng" dirty="0">
                <a:solidFill>
                  <a:srgbClr val="C00000"/>
                </a:solidFill>
              </a:rPr>
              <a:t>C</a:t>
            </a:r>
            <a:r>
              <a:rPr lang="en-GB" sz="2400" b="1" u="sng" dirty="0" smtClean="0">
                <a:solidFill>
                  <a:srgbClr val="C00000"/>
                </a:solidFill>
              </a:rPr>
              <a:t>ellulitis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>
                <a:solidFill>
                  <a:srgbClr val="0070C0"/>
                </a:solidFill>
              </a:rPr>
              <a:t>is most frequently assumed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   to </a:t>
            </a:r>
            <a:r>
              <a:rPr lang="en-GB" sz="2400" dirty="0">
                <a:solidFill>
                  <a:srgbClr val="0070C0"/>
                </a:solidFill>
              </a:rPr>
              <a:t>be caused by </a:t>
            </a:r>
            <a:r>
              <a:rPr lang="en-GB" sz="2400" dirty="0">
                <a:solidFill>
                  <a:srgbClr val="C00000"/>
                </a:solidFill>
              </a:rPr>
              <a:t>streptococci or staphylococci</a:t>
            </a:r>
            <a:r>
              <a:rPr lang="en-GB" sz="2400" dirty="0">
                <a:solidFill>
                  <a:srgbClr val="0070C0"/>
                </a:solidFill>
              </a:rPr>
              <a:t>, and</a:t>
            </a:r>
          </a:p>
          <a:p>
            <a:r>
              <a:rPr lang="en-GB" sz="2400" dirty="0">
                <a:solidFill>
                  <a:srgbClr val="0070C0"/>
                </a:solidFill>
              </a:rPr>
              <a:t>antibacterial treatment can be administered in the </a:t>
            </a:r>
            <a:r>
              <a:rPr lang="en-GB" sz="2400" dirty="0" smtClean="0">
                <a:solidFill>
                  <a:srgbClr val="0070C0"/>
                </a:solidFill>
              </a:rPr>
              <a:t>absence  of </a:t>
            </a:r>
            <a:r>
              <a:rPr lang="en-GB" sz="2400" dirty="0">
                <a:solidFill>
                  <a:srgbClr val="0070C0"/>
                </a:solidFill>
              </a:rPr>
              <a:t>a positive </a:t>
            </a:r>
            <a:r>
              <a:rPr lang="en-GB" sz="2400" dirty="0" smtClean="0">
                <a:solidFill>
                  <a:srgbClr val="0070C0"/>
                </a:solidFill>
              </a:rPr>
              <a:t>culture.</a:t>
            </a:r>
          </a:p>
          <a:p>
            <a:endParaRPr lang="en-GB" sz="24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030" y="4074259"/>
            <a:ext cx="4275580" cy="278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3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427" y="0"/>
            <a:ext cx="10022030" cy="899886"/>
          </a:xfrm>
        </p:spPr>
        <p:txBody>
          <a:bodyPr/>
          <a:lstStyle/>
          <a:p>
            <a:r>
              <a:rPr lang="en-GB" sz="2500" b="1" dirty="0">
                <a:solidFill>
                  <a:srgbClr val="C00000"/>
                </a:solidFill>
              </a:rPr>
              <a:t>SELECTING AND INITIATING AN ANTIBIOTIC REGIMEN</a:t>
            </a:r>
            <a:br>
              <a:rPr lang="en-GB" sz="2500" b="1" dirty="0">
                <a:solidFill>
                  <a:srgbClr val="C00000"/>
                </a:solidFill>
              </a:rPr>
            </a:br>
            <a:r>
              <a:rPr lang="en-GB" sz="2500" b="1" dirty="0">
                <a:solidFill>
                  <a:srgbClr val="C00000"/>
                </a:solidFill>
              </a:rPr>
              <a:t>    </a:t>
            </a:r>
            <a:r>
              <a:rPr lang="en-GB" sz="2200" dirty="0">
                <a:solidFill>
                  <a:srgbClr val="FF0000"/>
                </a:solidFill>
              </a:rPr>
              <a:t>Obtaining an Accurate Infectious Disease 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6069" y="1132114"/>
            <a:ext cx="8915400" cy="3777622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Community-acquired </a:t>
            </a:r>
            <a:r>
              <a:rPr lang="en-GB" sz="2400" b="1" dirty="0">
                <a:solidFill>
                  <a:srgbClr val="0070C0"/>
                </a:solidFill>
              </a:rPr>
              <a:t>pneumonia</a:t>
            </a:r>
          </a:p>
          <a:p>
            <a:r>
              <a:rPr lang="en-GB" sz="2400" dirty="0">
                <a:solidFill>
                  <a:srgbClr val="0070C0"/>
                </a:solidFill>
              </a:rPr>
              <a:t>that does not warrant hospitalization can also be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C00000"/>
                </a:solidFill>
              </a:rPr>
              <a:t>    treated </a:t>
            </a:r>
            <a:r>
              <a:rPr lang="en-GB" sz="2400" b="1" dirty="0">
                <a:solidFill>
                  <a:srgbClr val="C00000"/>
                </a:solidFill>
              </a:rPr>
              <a:t>empirically</a:t>
            </a:r>
            <a:r>
              <a:rPr lang="en-GB" sz="2400" dirty="0">
                <a:solidFill>
                  <a:srgbClr val="0070C0"/>
                </a:solidFill>
              </a:rPr>
              <a:t>—with </a:t>
            </a:r>
            <a:r>
              <a:rPr lang="en-GB" sz="2400" dirty="0" smtClean="0">
                <a:solidFill>
                  <a:srgbClr val="0070C0"/>
                </a:solidFill>
              </a:rPr>
              <a:t>antibiotics—without </a:t>
            </a:r>
            <a:r>
              <a:rPr lang="en-GB" sz="2400" dirty="0">
                <a:solidFill>
                  <a:srgbClr val="0070C0"/>
                </a:solidFill>
              </a:rPr>
              <a:t>performing specific diagnostic </a:t>
            </a:r>
            <a:r>
              <a:rPr lang="en-GB" sz="2400" dirty="0" smtClean="0">
                <a:solidFill>
                  <a:srgbClr val="0070C0"/>
                </a:solidFill>
              </a:rPr>
              <a:t>test.</a:t>
            </a:r>
            <a:endParaRPr lang="en-GB" sz="24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3486" y="2643223"/>
            <a:ext cx="3686629" cy="383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98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4983" y="116110"/>
            <a:ext cx="10049017" cy="914404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en-GB" sz="2800" b="1" dirty="0" smtClean="0">
                <a:solidFill>
                  <a:srgbClr val="C00000"/>
                </a:solidFill>
              </a:rPr>
              <a:t> SELECTING AND </a:t>
            </a:r>
            <a:r>
              <a:rPr lang="en-GB" sz="2800" b="1" dirty="0">
                <a:solidFill>
                  <a:srgbClr val="C00000"/>
                </a:solidFill>
              </a:rPr>
              <a:t>INITIATING AN ANTIBIOTIC </a:t>
            </a:r>
            <a:r>
              <a:rPr lang="en-GB" sz="2800" b="1" dirty="0" smtClean="0">
                <a:solidFill>
                  <a:srgbClr val="C00000"/>
                </a:solidFill>
              </a:rPr>
              <a:t>REGIMEN</a:t>
            </a:r>
            <a:br>
              <a:rPr lang="en-GB" sz="2800" b="1" dirty="0" smtClean="0">
                <a:solidFill>
                  <a:srgbClr val="C00000"/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      </a:t>
            </a:r>
            <a:r>
              <a:rPr lang="en-GB" sz="2800" dirty="0" smtClean="0">
                <a:solidFill>
                  <a:srgbClr val="FF0000"/>
                </a:solidFill>
                <a:ea typeface="+mn-ea"/>
                <a:cs typeface="+mn-cs"/>
              </a:rPr>
              <a:t>Timing </a:t>
            </a:r>
            <a:r>
              <a:rPr lang="en-GB" sz="2800" dirty="0">
                <a:solidFill>
                  <a:srgbClr val="FF0000"/>
                </a:solidFill>
                <a:ea typeface="+mn-ea"/>
                <a:cs typeface="+mn-cs"/>
              </a:rPr>
              <a:t>of Initiation of Antimicrobial Therapy</a:t>
            </a:r>
            <a:r>
              <a:rPr lang="en-GB" sz="1800" dirty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en-GB" sz="1800" dirty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en-GB" sz="18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/>
            </a:r>
            <a:br>
              <a:rPr lang="en-GB" sz="18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400" y="1262743"/>
            <a:ext cx="9574212" cy="4648479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Urgency of </a:t>
            </a:r>
            <a:r>
              <a:rPr lang="en-GB" b="1" dirty="0">
                <a:solidFill>
                  <a:srgbClr val="0070C0"/>
                </a:solidFill>
              </a:rPr>
              <a:t>the situation</a:t>
            </a:r>
            <a:r>
              <a:rPr lang="en-GB" dirty="0" smtClean="0">
                <a:solidFill>
                  <a:srgbClr val="0070C0"/>
                </a:solidFill>
              </a:rPr>
              <a:t>.</a:t>
            </a:r>
          </a:p>
          <a:p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   Antibiotics has to be given urgently to </a:t>
            </a:r>
            <a:r>
              <a:rPr lang="en-GB" dirty="0">
                <a:solidFill>
                  <a:srgbClr val="0070C0"/>
                </a:solidFill>
              </a:rPr>
              <a:t>critically ill patients, such as those in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1] Septic </a:t>
            </a:r>
            <a:r>
              <a:rPr lang="en-GB" dirty="0" smtClean="0">
                <a:solidFill>
                  <a:srgbClr val="0070C0"/>
                </a:solidFill>
              </a:rPr>
              <a:t>shock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2] Febrile </a:t>
            </a:r>
            <a:r>
              <a:rPr lang="en-GB" dirty="0">
                <a:solidFill>
                  <a:srgbClr val="0070C0"/>
                </a:solidFill>
              </a:rPr>
              <a:t>neutropenic patients, </a:t>
            </a: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3] bacterial meningitis,</a:t>
            </a:r>
          </a:p>
          <a:p>
            <a:endParaRPr lang="en-GB" dirty="0">
              <a:solidFill>
                <a:srgbClr val="0070C0"/>
              </a:solidFill>
            </a:endParaRPr>
          </a:p>
          <a:p>
            <a:endParaRPr lang="en-GB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0070C0"/>
                </a:solidFill>
              </a:rPr>
              <a:t>        </a:t>
            </a:r>
            <a:r>
              <a:rPr lang="en-GB" b="1" dirty="0" smtClean="0">
                <a:solidFill>
                  <a:srgbClr val="C00000"/>
                </a:solidFill>
              </a:rPr>
              <a:t>E</a:t>
            </a:r>
            <a:r>
              <a:rPr lang="en-GB" b="1" dirty="0" smtClean="0">
                <a:solidFill>
                  <a:srgbClr val="C00000"/>
                </a:solidFill>
              </a:rPr>
              <a:t>mpiric therapy should be initiated immediately after or concurrently with </a:t>
            </a:r>
          </a:p>
          <a:p>
            <a:pPr marL="0" indent="0" algn="ctr">
              <a:buNone/>
            </a:pP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smtClean="0">
                <a:solidFill>
                  <a:srgbClr val="C00000"/>
                </a:solidFill>
              </a:rPr>
              <a:t>               </a:t>
            </a:r>
            <a:r>
              <a:rPr lang="en-GB" b="1" dirty="0" smtClean="0">
                <a:solidFill>
                  <a:srgbClr val="C00000"/>
                </a:solidFill>
              </a:rPr>
              <a:t>collection of diagnostic specimens.</a:t>
            </a:r>
            <a:endParaRPr lang="en-GB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92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490</TotalTime>
  <Words>3020</Words>
  <Application>Microsoft Office PowerPoint</Application>
  <PresentationFormat>Widescreen</PresentationFormat>
  <Paragraphs>410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Arial</vt:lpstr>
      <vt:lpstr>Century Gothic</vt:lpstr>
      <vt:lpstr>Wingdings 3</vt:lpstr>
      <vt:lpstr>Wisp</vt:lpstr>
      <vt:lpstr>Use of antibiotics</vt:lpstr>
      <vt:lpstr>PowerPoint Presentation</vt:lpstr>
      <vt:lpstr>PowerPoint Presentation</vt:lpstr>
      <vt:lpstr>SELECTING AND INITIATING AN ANTIBIOTIC REGIMEN        Obtaining an Accurate Infectious Disease Diagnosis</vt:lpstr>
      <vt:lpstr>SELECTING AND INITIATING AN ANTIBIOTIC REGIMEN    Obtaining an Accurate Infectious Disease Diagnosis</vt:lpstr>
      <vt:lpstr>SELECTING AND INITIATING AN ANTIBIOTIC REGIMEN     Obtaining an Accurate Infectious Disease Diagnosis</vt:lpstr>
      <vt:lpstr>SELECTING AND INITIATING AN ANTIBIOTIC REGIMEN     Obtaining an Accurate Infectious Disease Diagnosis</vt:lpstr>
      <vt:lpstr>SELECTING AND INITIATING AN ANTIBIOTIC REGIMEN     Obtaining an Accurate Infectious Disease Diagnosis</vt:lpstr>
      <vt:lpstr> SELECTING AND INITIATING AN ANTIBIOTIC REGIMEN       Timing of Initiation of Antimicrobial Therapy  </vt:lpstr>
      <vt:lpstr>SELECTING AND INITIATING AN ANTIBIOTIC REGIMEN</vt:lpstr>
      <vt:lpstr>SELECTING AND INITIATING AN ANTIBIOTIC REGIMEN</vt:lpstr>
      <vt:lpstr>SELECTING AND INITIATING AN ANTIBIOTIC REGIMEN Empiric vs Definitive Antimicrobial Therapy </vt:lpstr>
      <vt:lpstr>SELECTING AND INITIATING AN ANTIBIOTIC REGIMEN</vt:lpstr>
      <vt:lpstr>SELECTING AND INITIATING AN ANTIBIOTIC REGIMEN</vt:lpstr>
      <vt:lpstr>SELECTING AND INITIATING AN ANTIBIOTIC REGIMEN     Empiric vs Definitive Antimicrobial Therapy </vt:lpstr>
      <vt:lpstr>SELECTING AND INITIATING AN ANTIBIOTIC REGIMEN     Empiric vs Definitive Antimicrobial Therapy</vt:lpstr>
      <vt:lpstr>SELECTING AND INITIATING AN ANTIBIOTIC REGIMEN   Interpretation of Antimicrobial Susceptibility Testing Results</vt:lpstr>
      <vt:lpstr>SELECTING AND INITIATING AN ANTIBIOTIC REGIMEN   Interpretation of Antimicrobial Susceptibility Testing Results</vt:lpstr>
      <vt:lpstr>SELECTING AND INITIATING AN ANTIBIOTIC REGIMEN   Interpretation of Antimicrobial Susceptibility Testing Results</vt:lpstr>
      <vt:lpstr>SELECTING AND INITIATING AN ANTIBIOTIC REGIMEN   Interpretation of Antimicrobial Susceptibility Testing Results</vt:lpstr>
      <vt:lpstr>SELECTING AND INITIATING AN ANTIBIOTIC REGIMEN      Use of Antimicrobial Combinations </vt:lpstr>
      <vt:lpstr>SELECTING AND INITIATING AN ANTIBIOTIC REGIMEN      Use of Antimicrobial Combinations </vt:lpstr>
      <vt:lpstr>SELECTING AND INITIATING AN ANTIBIOTIC REGIMEN      Use of Antimicrobial Combinations </vt:lpstr>
      <vt:lpstr>SELECTING AND INITIATING AN ANTIBIOTIC REGIMEN      Use of Antimicrobial Combinations </vt:lpstr>
      <vt:lpstr>SELECTING AND INITIATING AN ANTIBIOTIC REGIMEN      Use of Antimicrobial Combinations</vt:lpstr>
      <vt:lpstr>PowerPoint Presentation</vt:lpstr>
      <vt:lpstr>Host Factors to Be Considered in Selection of Antimicrobial Agents….? “one size fits all”???</vt:lpstr>
      <vt:lpstr>PowerPoint Presentation</vt:lpstr>
      <vt:lpstr>Oral vs Intravenous Therapy</vt:lpstr>
      <vt:lpstr>PowerPoint Presentation</vt:lpstr>
      <vt:lpstr>Efficacy at the Site of Infection</vt:lpstr>
      <vt:lpstr>PowerPoint Presentation</vt:lpstr>
      <vt:lpstr>PowerPoint Presentation</vt:lpstr>
      <vt:lpstr>PowerPoint Presentation</vt:lpstr>
      <vt:lpstr>Use of Therapeutic Drug Monitoring</vt:lpstr>
      <vt:lpstr>Assessment of Response to Treatment </vt:lpstr>
      <vt:lpstr>PowerPoint Presentation</vt:lpstr>
      <vt:lpstr>Adverse Effects</vt:lpstr>
      <vt:lpstr>Antimicrobial Therapy for Foreign Bod y–Associated Infections</vt:lpstr>
      <vt:lpstr>PowerPoint Presentation</vt:lpstr>
      <vt:lpstr>PowerPoint Presentation</vt:lpstr>
      <vt:lpstr>Use of Antimicrobial Agents as Prophylactic or Suppressive Therapy</vt:lpstr>
      <vt:lpstr>PowerPoint Presentation</vt:lpstr>
      <vt:lpstr>JUDICIOUS USE OF ANTIMICROBIAL AGENTS </vt:lpstr>
      <vt:lpstr>Preventing Emergence of Antibiotic Resistance</vt:lpstr>
      <vt:lpstr>Common Misuses of Antibiotics</vt:lpstr>
      <vt:lpstr>PowerPoint Presentation</vt:lpstr>
      <vt:lpstr>Prolonged Prophylactic Therapy.</vt:lpstr>
      <vt:lpstr>Conclusion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alia</dc:creator>
  <cp:lastModifiedBy>alia</cp:lastModifiedBy>
  <cp:revision>39</cp:revision>
  <dcterms:created xsi:type="dcterms:W3CDTF">2016-04-13T23:09:28Z</dcterms:created>
  <dcterms:modified xsi:type="dcterms:W3CDTF">2016-04-14T09:58:07Z</dcterms:modified>
</cp:coreProperties>
</file>