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5"/>
  </p:notesMasterIdLst>
  <p:sldIdLst>
    <p:sldId id="329" r:id="rId2"/>
    <p:sldId id="331" r:id="rId3"/>
    <p:sldId id="284" r:id="rId4"/>
    <p:sldId id="271" r:id="rId5"/>
    <p:sldId id="285" r:id="rId6"/>
    <p:sldId id="298" r:id="rId7"/>
    <p:sldId id="287" r:id="rId8"/>
    <p:sldId id="288" r:id="rId9"/>
    <p:sldId id="289" r:id="rId10"/>
    <p:sldId id="267" r:id="rId11"/>
    <p:sldId id="290" r:id="rId12"/>
    <p:sldId id="272" r:id="rId13"/>
    <p:sldId id="296" r:id="rId14"/>
    <p:sldId id="276" r:id="rId15"/>
    <p:sldId id="302" r:id="rId16"/>
    <p:sldId id="303" r:id="rId17"/>
    <p:sldId id="319" r:id="rId18"/>
    <p:sldId id="306" r:id="rId19"/>
    <p:sldId id="305" r:id="rId20"/>
    <p:sldId id="308" r:id="rId21"/>
    <p:sldId id="310" r:id="rId22"/>
    <p:sldId id="312" r:id="rId23"/>
    <p:sldId id="314" r:id="rId24"/>
    <p:sldId id="316" r:id="rId25"/>
    <p:sldId id="318" r:id="rId26"/>
    <p:sldId id="360" r:id="rId27"/>
    <p:sldId id="326" r:id="rId28"/>
    <p:sldId id="327" r:id="rId29"/>
    <p:sldId id="332" r:id="rId30"/>
    <p:sldId id="337" r:id="rId31"/>
    <p:sldId id="338" r:id="rId32"/>
    <p:sldId id="333" r:id="rId33"/>
    <p:sldId id="334" r:id="rId34"/>
    <p:sldId id="335" r:id="rId35"/>
    <p:sldId id="336" r:id="rId36"/>
    <p:sldId id="340" r:id="rId37"/>
    <p:sldId id="339" r:id="rId38"/>
    <p:sldId id="343" r:id="rId39"/>
    <p:sldId id="341" r:id="rId40"/>
    <p:sldId id="342" r:id="rId41"/>
    <p:sldId id="346" r:id="rId42"/>
    <p:sldId id="347" r:id="rId43"/>
    <p:sldId id="348" r:id="rId44"/>
    <p:sldId id="349" r:id="rId45"/>
    <p:sldId id="351" r:id="rId46"/>
    <p:sldId id="352" r:id="rId47"/>
    <p:sldId id="353" r:id="rId48"/>
    <p:sldId id="354" r:id="rId49"/>
    <p:sldId id="355" r:id="rId50"/>
    <p:sldId id="358" r:id="rId51"/>
    <p:sldId id="357" r:id="rId52"/>
    <p:sldId id="344" r:id="rId53"/>
    <p:sldId id="35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>
        <p:scale>
          <a:sx n="70" d="100"/>
          <a:sy n="70" d="100"/>
        </p:scale>
        <p:origin x="-4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4/24/2016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/>
              <a:t>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8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09101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.gov.sa/en/CCC/PressReleases/Pages/Statistics-2016-02-12-001.asp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Endemic Infections </a:t>
            </a:r>
            <a:r>
              <a:rPr lang="en-US" sz="8000" smtClean="0">
                <a:solidFill>
                  <a:srgbClr val="FFFF00"/>
                </a:solidFill>
              </a:rPr>
              <a:t>in Saudi Arabia</a:t>
            </a:r>
            <a:endParaRPr lang="ar-SA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i="1" dirty="0" smtClean="0">
                <a:solidFill>
                  <a:srgbClr val="FFFF00"/>
                </a:solidFill>
                <a:latin typeface="+mn-lt"/>
              </a:rPr>
              <a:t>Investigations</a:t>
            </a:r>
            <a:r>
              <a:rPr lang="en-US" sz="3200" i="1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6792"/>
            <a:ext cx="8915400" cy="46878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WBC  </a:t>
            </a:r>
          </a:p>
          <a:p>
            <a:pPr algn="just">
              <a:lnSpc>
                <a:spcPct val="90000"/>
              </a:lnSpc>
            </a:pPr>
            <a:endParaRPr lang="en-US" sz="3300" dirty="0" smtClean="0"/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ESR </a:t>
            </a:r>
            <a:endParaRPr lang="en-US" sz="33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Blood, bone marrow, or stool cultures </a:t>
            </a:r>
          </a:p>
          <a:p>
            <a:pPr algn="just" eaLnBrk="1" hangingPunct="1">
              <a:lnSpc>
                <a:spcPct val="90000"/>
              </a:lnSpc>
            </a:pPr>
            <a:endParaRPr lang="en-US" sz="33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Widal test (serum agglutination test). It has cross reactions– false positives. Also false negatives. Not a good test.</a:t>
            </a:r>
          </a:p>
          <a:p>
            <a:pPr algn="just" eaLnBrk="1" hangingPunct="1">
              <a:lnSpc>
                <a:spcPct val="90000"/>
              </a:lnSpc>
            </a:pPr>
            <a:endParaRPr lang="en-US" sz="35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Blood Cultures in Typhoid Fevers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Bacteremia occurs early in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Blood Cultures are positive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week  in 90%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week in 75%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week in 60%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 smtClean="0"/>
              <a:t> week and later in 25%</a:t>
            </a:r>
            <a:endParaRPr lang="en-IN" sz="28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53025" y="2436613"/>
            <a:ext cx="1428950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 D</a:t>
            </a:r>
            <a:r>
              <a:rPr lang="en-US" sz="4000" b="1" dirty="0" smtClean="0">
                <a:solidFill>
                  <a:srgbClr val="FFFF00"/>
                </a:solidFill>
              </a:rPr>
              <a:t>ifferential </a:t>
            </a:r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4784"/>
            <a:ext cx="91440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Brucellosis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Infective endocarditis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Lymphoma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Adult Still's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Treatment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IN" sz="28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3rd </a:t>
            </a:r>
            <a:r>
              <a:rPr lang="en-IN" sz="2800" dirty="0">
                <a:solidFill>
                  <a:schemeClr val="tx1"/>
                </a:solidFill>
              </a:rPr>
              <a:t>generation </a:t>
            </a:r>
            <a:r>
              <a:rPr lang="en-IN" sz="2800" dirty="0" err="1">
                <a:solidFill>
                  <a:schemeClr val="tx1"/>
                </a:solidFill>
              </a:rPr>
              <a:t>cephalosporins</a:t>
            </a:r>
            <a:r>
              <a:rPr lang="en-IN" sz="2800" dirty="0">
                <a:solidFill>
                  <a:schemeClr val="tx1"/>
                </a:solidFill>
              </a:rPr>
              <a:t>, like </a:t>
            </a:r>
            <a:r>
              <a:rPr lang="en-IN" sz="2800" dirty="0" smtClean="0">
                <a:solidFill>
                  <a:schemeClr val="tx1"/>
                </a:solidFill>
              </a:rPr>
              <a:t>Ceftriaxone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are effective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err="1" smtClean="0">
                <a:solidFill>
                  <a:schemeClr val="tx1"/>
                </a:solidFill>
              </a:rPr>
              <a:t>Fluoroquinolones</a:t>
            </a:r>
            <a:r>
              <a:rPr lang="en-IN" sz="2800" dirty="0">
                <a:solidFill>
                  <a:schemeClr val="tx1"/>
                </a:solidFill>
              </a:rPr>
              <a:t>, like ciprofloxacin </a:t>
            </a:r>
            <a:r>
              <a:rPr lang="en-IN" sz="2800" dirty="0" smtClean="0">
                <a:solidFill>
                  <a:schemeClr val="tx1"/>
                </a:solidFill>
              </a:rPr>
              <a:t>are </a:t>
            </a:r>
            <a:r>
              <a:rPr lang="en-IN" sz="2800" dirty="0">
                <a:solidFill>
                  <a:schemeClr val="tx1"/>
                </a:solidFill>
              </a:rPr>
              <a:t>the drugs of choice for treatment of typhoid </a:t>
            </a:r>
            <a:r>
              <a:rPr lang="en-IN" sz="2800" dirty="0" smtClean="0">
                <a:solidFill>
                  <a:schemeClr val="tx1"/>
                </a:solidFill>
              </a:rPr>
              <a:t>fever.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Fever may continue for several days after starting therapy.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The majority are cured with antibiotics.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10% may relapse.</a:t>
            </a:r>
            <a:br>
              <a:rPr lang="en-IN" sz="2800" dirty="0" smtClean="0"/>
            </a:b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1041648"/>
            <a:ext cx="8568952" cy="1019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Prevention and Control</a:t>
            </a:r>
            <a:r>
              <a:rPr lang="en-US" dirty="0" smtClean="0">
                <a:solidFill>
                  <a:srgbClr val="FFFF00"/>
                </a:solidFill>
              </a:rPr>
              <a:t> (WHO,2009)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5879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Control measures: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Health education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/>
              <a:t>Antibiotic treatment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Excluding </a:t>
            </a:r>
            <a:r>
              <a:rPr lang="en-US" sz="3000" dirty="0">
                <a:solidFill>
                  <a:schemeClr val="tx1"/>
                </a:solidFill>
              </a:rPr>
              <a:t>disease carriers from food handling. 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A vaccine is available recommended for travelers to high risk areas. It does not provide full protection.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Brucellosis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/>
              <a:t>Systemic febrile illness</a:t>
            </a:r>
          </a:p>
          <a:p>
            <a:pPr algn="l">
              <a:defRPr/>
            </a:pPr>
            <a:r>
              <a:rPr lang="en-US" sz="3600" dirty="0" smtClean="0"/>
              <a:t>Zoonosis. It occurs worldwide.</a:t>
            </a:r>
            <a:endParaRPr lang="en-US" sz="3600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3600" dirty="0" smtClean="0"/>
              <a:t>B.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and B. </a:t>
            </a:r>
            <a:r>
              <a:rPr lang="en-US" sz="3600" dirty="0" err="1" smtClean="0"/>
              <a:t>abortus</a:t>
            </a:r>
            <a:r>
              <a:rPr lang="en-US" sz="3600" dirty="0" smtClean="0"/>
              <a:t>  are the most frequent. </a:t>
            </a:r>
          </a:p>
          <a:p>
            <a:pPr>
              <a:defRPr/>
            </a:pPr>
            <a:r>
              <a:rPr lang="en-US" sz="3600" dirty="0" smtClean="0"/>
              <a:t>The incubation period is 1 – 4 weeks. </a:t>
            </a:r>
            <a:endParaRPr lang="en-US" sz="40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rgbClr val="FFFF00"/>
                </a:solidFill>
              </a:rPr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dirty="0" smtClean="0"/>
              <a:t>nfection transmitted to humans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contact with </a:t>
            </a:r>
            <a:r>
              <a:rPr lang="en-US" sz="2800" dirty="0" smtClean="0">
                <a:solidFill>
                  <a:srgbClr val="FFFF00"/>
                </a:solidFill>
              </a:rPr>
              <a:t>fluids or meat from infected animals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(sheep, cattle, goats, pigs, camels or other animals)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eating </a:t>
            </a:r>
            <a:r>
              <a:rPr lang="en-US" sz="2800" dirty="0" smtClean="0"/>
              <a:t> food products such as unpasteurized milk and cheese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The disease is rarely, if ever, transmitted between humans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Enters the body</a:t>
            </a:r>
          </a:p>
          <a:p>
            <a:r>
              <a:rPr lang="en-US" sz="3200" dirty="0" smtClean="0"/>
              <a:t>To lymph nodes</a:t>
            </a:r>
          </a:p>
          <a:p>
            <a:r>
              <a:rPr lang="en-US" sz="3200" dirty="0" smtClean="0"/>
              <a:t>To blood stream </a:t>
            </a:r>
          </a:p>
          <a:p>
            <a:r>
              <a:rPr lang="en-US" sz="3200" dirty="0" err="1" smtClean="0"/>
              <a:t>Reticulo</a:t>
            </a:r>
            <a:r>
              <a:rPr lang="en-US" sz="3200" dirty="0" smtClean="0"/>
              <a:t>-endothelial System</a:t>
            </a:r>
          </a:p>
          <a:p>
            <a:r>
              <a:rPr lang="en-US" sz="3200" dirty="0" smtClean="0"/>
              <a:t>Blood</a:t>
            </a:r>
          </a:p>
          <a:p>
            <a:r>
              <a:rPr lang="en-US" sz="3200" dirty="0" smtClean="0"/>
              <a:t>Any organ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Manifestations</a:t>
            </a:r>
            <a:endParaRPr lang="en-GB" sz="4000" i="1" dirty="0" smtClean="0">
              <a:solidFill>
                <a:srgbClr val="FF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3200" dirty="0" smtClean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Acute febrile illness resembling typhoid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</a:t>
            </a:r>
            <a:r>
              <a:rPr lang="en-GB" sz="3200" dirty="0">
                <a:sym typeface="Wingdings" pitchFamily="2" charset="2"/>
              </a:rPr>
              <a:t>F</a:t>
            </a:r>
            <a:r>
              <a:rPr lang="en-GB" sz="3200" dirty="0" smtClean="0">
                <a:sym typeface="Wingdings" pitchFamily="2" charset="2"/>
              </a:rPr>
              <a:t>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low grade fever, low back pain, hip 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32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</a:t>
            </a:r>
            <a:r>
              <a:rPr lang="en-US" sz="4000" i="1" dirty="0" smtClean="0">
                <a:solidFill>
                  <a:srgbClr val="FFFF00"/>
                </a:solidFill>
              </a:rPr>
              <a:t>Manifestations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Fever,  Night sweats, Fatigue</a:t>
            </a: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Anorexia, </a:t>
            </a: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Arthralgia ,Low back pain 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Depression</a:t>
            </a:r>
          </a:p>
          <a:p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igns: </a:t>
            </a:r>
          </a:p>
          <a:p>
            <a:pPr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en-US" sz="12800" dirty="0" smtClean="0">
                <a:sym typeface="Wingdings" pitchFamily="2" charset="2"/>
              </a:rPr>
              <a:t>Arthritis</a:t>
            </a:r>
            <a:endParaRPr lang="en-US" sz="12800" dirty="0">
              <a:sym typeface="Wingdings" pitchFamily="2" charset="2"/>
            </a:endParaRPr>
          </a:p>
          <a:p>
            <a:pPr>
              <a:buNone/>
            </a:pPr>
            <a:r>
              <a:rPr lang="en-US" sz="12800" dirty="0">
                <a:sym typeface="Wingdings" pitchFamily="2" charset="2"/>
              </a:rPr>
              <a:t>           </a:t>
            </a:r>
            <a:r>
              <a:rPr lang="en-US" sz="12800" dirty="0"/>
              <a:t> </a:t>
            </a:r>
            <a:r>
              <a:rPr lang="en-US" sz="12800" dirty="0" smtClean="0"/>
              <a:t>      	Lymphadenopathy </a:t>
            </a:r>
            <a:endParaRPr lang="en-US" sz="12800" dirty="0"/>
          </a:p>
          <a:p>
            <a:pPr>
              <a:buNone/>
            </a:pPr>
            <a:r>
              <a:rPr lang="en-US" sz="12800" dirty="0"/>
              <a:t>            </a:t>
            </a:r>
            <a:r>
              <a:rPr lang="en-US" sz="12800" dirty="0" smtClean="0"/>
              <a:t>      	Hepatosplenomegaly  </a:t>
            </a:r>
            <a:endParaRPr lang="en-US" sz="12800" dirty="0"/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Definitions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amount of a particular disease that is usually present in a community is referred to </a:t>
            </a:r>
            <a:r>
              <a:rPr lang="en-US" sz="2000" dirty="0" smtClean="0"/>
              <a:t>as baseline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FF00"/>
                </a:solidFill>
              </a:rPr>
              <a:t>endemic</a:t>
            </a:r>
            <a:r>
              <a:rPr lang="en-US" sz="2000" dirty="0"/>
              <a:t> </a:t>
            </a:r>
            <a:r>
              <a:rPr lang="en-US" sz="2000" dirty="0" smtClean="0"/>
              <a:t>level.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Sporadic</a:t>
            </a:r>
            <a:r>
              <a:rPr lang="en-US" sz="2000" dirty="0" smtClean="0"/>
              <a:t> is a </a:t>
            </a:r>
            <a:r>
              <a:rPr lang="en-US" sz="2000" dirty="0"/>
              <a:t>disease that occurs infrequently and </a:t>
            </a:r>
            <a:r>
              <a:rPr lang="en-US" sz="2000" dirty="0" smtClean="0"/>
              <a:t>irregularly.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Endemic</a:t>
            </a:r>
            <a:r>
              <a:rPr lang="en-US" sz="2000" dirty="0" smtClean="0"/>
              <a:t> </a:t>
            </a:r>
            <a:r>
              <a:rPr lang="en-US" sz="2000" dirty="0"/>
              <a:t>refers to the constant presence and/or usual prevalence of a disease or infectious agent in a population within a geographic </a:t>
            </a:r>
            <a:r>
              <a:rPr lang="en-US" sz="2000" dirty="0" smtClean="0"/>
              <a:t>area.</a:t>
            </a: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Hyperendemic</a:t>
            </a:r>
            <a:r>
              <a:rPr lang="en-US" sz="2000" dirty="0" smtClean="0"/>
              <a:t> </a:t>
            </a:r>
            <a:r>
              <a:rPr lang="en-US" sz="2000" dirty="0"/>
              <a:t>refers to persistent, high levels of disease occurrence.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Epidemic</a:t>
            </a:r>
            <a:r>
              <a:rPr lang="en-US" sz="2000" dirty="0" smtClean="0"/>
              <a:t> </a:t>
            </a:r>
            <a:r>
              <a:rPr lang="en-US" sz="2000" dirty="0"/>
              <a:t>refers to an increase, often sudden, in the number of cases of a disease above </a:t>
            </a:r>
            <a:r>
              <a:rPr lang="en-US" sz="2000" dirty="0" smtClean="0"/>
              <a:t>what is normally </a:t>
            </a:r>
            <a:r>
              <a:rPr lang="en-US" sz="2000" dirty="0"/>
              <a:t>expected in that population in that </a:t>
            </a:r>
            <a:r>
              <a:rPr lang="en-US" sz="2000" dirty="0" smtClean="0"/>
              <a:t>area.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Outbreak</a:t>
            </a:r>
            <a:r>
              <a:rPr lang="en-US" sz="2000" dirty="0" smtClean="0"/>
              <a:t> </a:t>
            </a:r>
            <a:r>
              <a:rPr lang="en-US" sz="2000" dirty="0"/>
              <a:t>carries the same definition of epidemic, but is often used for a more limited geographic area.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Pandemic</a:t>
            </a:r>
            <a:r>
              <a:rPr lang="en-US" sz="2000" dirty="0" smtClean="0"/>
              <a:t> </a:t>
            </a:r>
            <a:r>
              <a:rPr lang="en-US" sz="2000" dirty="0"/>
              <a:t>refers to an epidemic that has spread over several countries or continents, usually affecting a large number of people.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err="1" smtClean="0">
                <a:solidFill>
                  <a:srgbClr val="FFFF00"/>
                </a:solidFill>
              </a:rPr>
              <a:t>Localised</a:t>
            </a:r>
            <a:r>
              <a:rPr lang="en-US" sz="4000" i="1" dirty="0" smtClean="0">
                <a:solidFill>
                  <a:srgbClr val="FFFF00"/>
                </a:solidFill>
              </a:rPr>
              <a:t> 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Osteoarticular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disease: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sacroileitis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vertebral spondylitis and large joints arthritis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Genitourinary disease,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epididymo-orchitis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usually presenting as meningitis, radiculopathy.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Abscess involving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liver, spleen, abdomen.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Typhoid fever</a:t>
            </a:r>
            <a:endParaRPr lang="en-GB" sz="3200" dirty="0"/>
          </a:p>
          <a:p>
            <a:pPr eaLnBrk="1" hangingPunct="1"/>
            <a:r>
              <a:rPr lang="en-GB" sz="3200" dirty="0" smtClean="0"/>
              <a:t>Tuberculosis</a:t>
            </a:r>
          </a:p>
          <a:p>
            <a:pPr eaLnBrk="1" hangingPunct="1"/>
            <a:r>
              <a:rPr lang="en-GB" sz="3200" dirty="0" smtClean="0"/>
              <a:t>Infective endocarditis</a:t>
            </a:r>
          </a:p>
          <a:p>
            <a:pPr eaLnBrk="1" hangingPunct="1"/>
            <a:r>
              <a:rPr lang="en-GB" sz="3200" dirty="0" smtClean="0"/>
              <a:t>Collagen vascular disease</a:t>
            </a:r>
          </a:p>
          <a:p>
            <a:pPr eaLnBrk="1" hangingPunct="1"/>
            <a:r>
              <a:rPr lang="en-GB" sz="3200" dirty="0" smtClean="0"/>
              <a:t>lymphoma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064895" cy="990600"/>
          </a:xfrm>
          <a:noFill/>
          <a:ln cap="flat">
            <a:noFill/>
          </a:ln>
        </p:spPr>
        <p:txBody>
          <a:bodyPr/>
          <a:lstStyle/>
          <a:p>
            <a:pPr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Investigations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052736"/>
            <a:ext cx="8496944" cy="3600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WBC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ESR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3200" dirty="0" smtClean="0"/>
              <a:t>slow growth = 4 weeks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                     No diagnostic level...&gt;1:360 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317650"/>
          </a:xfrm>
          <a:noFill/>
          <a:ln cap="flat"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38250"/>
            <a:ext cx="8568951" cy="518160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US" sz="2800" i="1" u="sng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uncomplicated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Streptomycin (10 days) + Doxycycline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weeks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Rifampicin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Doxycycline for 6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TMP/SMX + Doxycycline for 6 weeks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Endocarditis, meningitis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uniform agreement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antibrucella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drugs for 3 months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About 10 percent of patients relapse after therapy. </a:t>
            </a:r>
          </a:p>
          <a:p>
            <a:pPr eaLnBrk="1" hangingPunct="1"/>
            <a:r>
              <a:rPr lang="en-US" sz="2800" dirty="0" smtClean="0"/>
              <a:t>Most relapses occur within three months following therapy and almost all occur within six months. </a:t>
            </a:r>
          </a:p>
          <a:p>
            <a:r>
              <a:rPr lang="en-US" sz="2800" dirty="0" smtClean="0"/>
              <a:t>Relapse </a:t>
            </a:r>
            <a:r>
              <a:rPr lang="en-US" sz="2800" dirty="0"/>
              <a:t>should prompt assessment for a focal lesion, especially </a:t>
            </a:r>
            <a:r>
              <a:rPr lang="en-US" sz="2800" dirty="0" err="1"/>
              <a:t>hepatosplenic</a:t>
            </a:r>
            <a:r>
              <a:rPr lang="en-US" sz="2800" dirty="0"/>
              <a:t> </a:t>
            </a:r>
            <a:r>
              <a:rPr lang="en-US" sz="2800" dirty="0" smtClean="0"/>
              <a:t>abscess</a:t>
            </a:r>
            <a:endParaRPr lang="en-US" sz="2800" dirty="0"/>
          </a:p>
          <a:p>
            <a:r>
              <a:rPr lang="en-US" sz="2800" dirty="0"/>
              <a:t>Most relapses can be treated successfully with a repeat course of a standard regimen. </a:t>
            </a:r>
          </a:p>
          <a:p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412776"/>
          <a:ext cx="5418667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12776"/>
                        <a:ext cx="5418667" cy="4062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19400" y="558801"/>
            <a:ext cx="297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 dirty="0">
                <a:solidFill>
                  <a:srgbClr val="FFFF00"/>
                </a:solidFill>
                <a:latin typeface="+mj-lt"/>
              </a:rPr>
              <a:t>Treated Brucellosis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18934" y="1905000"/>
            <a:ext cx="98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0">
                <a:solidFill>
                  <a:schemeClr val="bg2"/>
                </a:solidFill>
                <a:latin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5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22 year old student presented with nausea, abdominal pain and diarrhea for 2 days. On examination, he was febrile with mild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-umbilical tenderness.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Intestinal </a:t>
            </a:r>
            <a:r>
              <a:rPr lang="en-US" sz="2800" dirty="0" err="1" smtClean="0"/>
              <a:t>Amebiasis</a:t>
            </a:r>
            <a:endParaRPr lang="en-US" sz="2800" dirty="0" smtClean="0"/>
          </a:p>
          <a:p>
            <a:r>
              <a:rPr lang="en-US" sz="2800" dirty="0" smtClean="0"/>
              <a:t>Transmission: </a:t>
            </a:r>
            <a:r>
              <a:rPr lang="en-US" sz="2800" dirty="0"/>
              <a:t>by cysts</a:t>
            </a:r>
          </a:p>
          <a:p>
            <a:r>
              <a:rPr lang="en-US" sz="2800" dirty="0"/>
              <a:t>Causes invasive colitis</a:t>
            </a:r>
          </a:p>
          <a:p>
            <a:r>
              <a:rPr lang="en-US" sz="2800" dirty="0"/>
              <a:t>Presentation: asymptomatic						</a:t>
            </a:r>
            <a:r>
              <a:rPr lang="en-US" sz="2800" dirty="0" smtClean="0"/>
              <a:t>    acute </a:t>
            </a:r>
            <a:r>
              <a:rPr lang="en-US" sz="2800" dirty="0" err="1"/>
              <a:t>dysentry</a:t>
            </a:r>
            <a:r>
              <a:rPr lang="en-US" sz="2800" dirty="0"/>
              <a:t>						</a:t>
            </a:r>
            <a:r>
              <a:rPr lang="en-US" sz="2800" dirty="0" smtClean="0"/>
              <a:t>    chronic </a:t>
            </a:r>
            <a:r>
              <a:rPr lang="en-US" sz="2800" dirty="0" err="1"/>
              <a:t>amebiasis</a:t>
            </a:r>
            <a:endParaRPr lang="en-US" sz="2800" dirty="0"/>
          </a:p>
          <a:p>
            <a:r>
              <a:rPr lang="en-US" sz="2800" dirty="0"/>
              <a:t>Complications: liver abscess</a:t>
            </a:r>
          </a:p>
          <a:p>
            <a:r>
              <a:rPr lang="en-US" sz="2800" dirty="0"/>
              <a:t>Diagnosis: stool </a:t>
            </a:r>
            <a:r>
              <a:rPr lang="en-US" sz="2800" dirty="0" smtClean="0"/>
              <a:t>microscopy, </a:t>
            </a:r>
            <a:r>
              <a:rPr lang="en-US" sz="2800" dirty="0"/>
              <a:t>serology</a:t>
            </a:r>
          </a:p>
          <a:p>
            <a:r>
              <a:rPr lang="en-US" sz="2800" dirty="0"/>
              <a:t>Treatment: metronidazole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Giardiasis:</a:t>
            </a:r>
          </a:p>
          <a:p>
            <a:r>
              <a:rPr lang="en-US" sz="2800" dirty="0" smtClean="0"/>
              <a:t>Transmission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Colonise</a:t>
            </a:r>
            <a:r>
              <a:rPr lang="en-US" sz="2800" dirty="0"/>
              <a:t> upper small intestine</a:t>
            </a:r>
          </a:p>
          <a:p>
            <a:r>
              <a:rPr lang="en-US" sz="2800" dirty="0"/>
              <a:t>Presentation: asymptomatic – mild to 		   </a:t>
            </a:r>
            <a:r>
              <a:rPr lang="en-US" sz="2800" dirty="0" smtClean="0"/>
              <a:t>moderate: abd</a:t>
            </a:r>
            <a:r>
              <a:rPr lang="en-US" sz="2800" dirty="0"/>
              <a:t>. </a:t>
            </a:r>
            <a:r>
              <a:rPr lang="en-US" sz="2800" dirty="0" smtClean="0"/>
              <a:t>pain, </a:t>
            </a:r>
            <a:r>
              <a:rPr lang="en-US" sz="2800" dirty="0"/>
              <a:t>flatulence</a:t>
            </a:r>
          </a:p>
          <a:p>
            <a:r>
              <a:rPr lang="en-US" sz="2800" dirty="0"/>
              <a:t>May become chronic</a:t>
            </a:r>
          </a:p>
          <a:p>
            <a:r>
              <a:rPr lang="en-US" sz="2800" dirty="0"/>
              <a:t>Diagnosis: stool microscopy</a:t>
            </a:r>
          </a:p>
          <a:p>
            <a:r>
              <a:rPr lang="en-US" sz="2800" dirty="0"/>
              <a:t>Treatment: metronidazole</a:t>
            </a:r>
          </a:p>
        </p:txBody>
      </p:sp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Viral hemorrhagic Fevers: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Dengue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73" y="1875713"/>
            <a:ext cx="780965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</a:rPr>
              <a:t>Typhoid fever 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800" dirty="0"/>
              <a:t>It </a:t>
            </a:r>
            <a:r>
              <a:rPr lang="en-IN" sz="2800" dirty="0" smtClean="0"/>
              <a:t>is an acute </a:t>
            </a:r>
            <a:r>
              <a:rPr lang="en-IN" sz="2800" dirty="0"/>
              <a:t>febrile </a:t>
            </a:r>
            <a:r>
              <a:rPr lang="en-IN" sz="2800" dirty="0" smtClean="0"/>
              <a:t>disease</a:t>
            </a:r>
            <a:r>
              <a:rPr lang="en-IN" sz="2800" dirty="0"/>
              <a:t>, caused by </a:t>
            </a:r>
            <a:r>
              <a:rPr lang="en-IN" sz="2800" b="1" i="1" dirty="0">
                <a:solidFill>
                  <a:srgbClr val="FFFF00"/>
                </a:solidFill>
              </a:rPr>
              <a:t>Salmonella  </a:t>
            </a:r>
            <a:r>
              <a:rPr lang="en-IN" sz="2800" b="1" i="1" dirty="0" err="1">
                <a:solidFill>
                  <a:srgbClr val="FFFF00"/>
                </a:solidFill>
              </a:rPr>
              <a:t>typhi</a:t>
            </a:r>
            <a:r>
              <a:rPr lang="en-IN" sz="2800" b="1" dirty="0">
                <a:solidFill>
                  <a:srgbClr val="66FF66"/>
                </a:solidFill>
              </a:rPr>
              <a:t> </a:t>
            </a:r>
            <a:r>
              <a:rPr lang="en-IN" sz="2800" dirty="0"/>
              <a:t>and </a:t>
            </a:r>
            <a:r>
              <a:rPr lang="en-US" sz="2800" dirty="0"/>
              <a:t>S. </a:t>
            </a:r>
            <a:r>
              <a:rPr lang="en-US" sz="2800" dirty="0" err="1"/>
              <a:t>paratyphi</a:t>
            </a:r>
            <a:r>
              <a:rPr lang="en-US" sz="2800" dirty="0"/>
              <a:t> A, B,C</a:t>
            </a:r>
            <a:endParaRPr lang="en-IN" sz="2800" dirty="0"/>
          </a:p>
          <a:p>
            <a:pPr lvl="0">
              <a:defRPr/>
            </a:pPr>
            <a:r>
              <a:rPr lang="en-IN" sz="2800" i="1" dirty="0" smtClean="0"/>
              <a:t>S. </a:t>
            </a:r>
            <a:r>
              <a:rPr lang="en-IN" sz="2800" i="1" dirty="0" err="1"/>
              <a:t>t</a:t>
            </a:r>
            <a:r>
              <a:rPr lang="en-IN" sz="2800" i="1" dirty="0" err="1" smtClean="0"/>
              <a:t>yphi</a:t>
            </a:r>
            <a:r>
              <a:rPr lang="en-IN" sz="2800" i="1" dirty="0" smtClean="0"/>
              <a:t> </a:t>
            </a:r>
            <a:r>
              <a:rPr lang="en-IN" sz="2800" dirty="0" smtClean="0"/>
              <a:t>and </a:t>
            </a:r>
            <a:r>
              <a:rPr lang="en-IN" sz="2800" i="1" dirty="0" err="1" smtClean="0"/>
              <a:t>paratyphi</a:t>
            </a:r>
            <a:r>
              <a:rPr lang="en-IN" sz="2800" dirty="0" smtClean="0"/>
              <a:t> lives only in humans. </a:t>
            </a:r>
          </a:p>
          <a:p>
            <a:pPr lvl="0">
              <a:defRPr/>
            </a:pPr>
            <a:r>
              <a:rPr lang="en-IN" sz="2800" dirty="0" smtClean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2800" dirty="0" smtClean="0"/>
              <a:t>Carriers recovering from typhoid fever shed </a:t>
            </a:r>
            <a:r>
              <a:rPr lang="en-IN" sz="2800" i="1" dirty="0" smtClean="0"/>
              <a:t>S.</a:t>
            </a:r>
            <a:r>
              <a:rPr lang="en-IN" sz="2800" dirty="0" smtClean="0"/>
              <a:t> </a:t>
            </a:r>
            <a:r>
              <a:rPr lang="en-IN" sz="2800" dirty="0" err="1" smtClean="0"/>
              <a:t>Typhi</a:t>
            </a:r>
            <a:r>
              <a:rPr lang="en-IN" sz="2800" dirty="0" smtClean="0"/>
              <a:t> in their </a:t>
            </a:r>
            <a:r>
              <a:rPr lang="en-IN" sz="2800" dirty="0" err="1" smtClean="0"/>
              <a:t>feces</a:t>
            </a:r>
            <a:r>
              <a:rPr lang="en-IN" sz="2800" dirty="0" smtClean="0"/>
              <a:t>.</a:t>
            </a:r>
            <a:r>
              <a:rPr lang="en-IN" sz="2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It </a:t>
            </a:r>
            <a:r>
              <a:rPr lang="en-IN" sz="2800" dirty="0">
                <a:solidFill>
                  <a:schemeClr val="tx1"/>
                </a:solidFill>
              </a:rPr>
              <a:t>is transmitted through the ingestion of food or drink contaminated by  </a:t>
            </a:r>
            <a:r>
              <a:rPr lang="en-IN" sz="2800" dirty="0" smtClean="0">
                <a:solidFill>
                  <a:schemeClr val="tx1"/>
                </a:solidFill>
              </a:rPr>
              <a:t>infected </a:t>
            </a:r>
            <a:r>
              <a:rPr lang="en-IN" sz="2800" dirty="0">
                <a:solidFill>
                  <a:schemeClr val="tx1"/>
                </a:solidFill>
              </a:rPr>
              <a:t>people.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Causes dengue and dengue hemorrhagic fever</a:t>
            </a:r>
          </a:p>
          <a:p>
            <a:pPr>
              <a:defRPr/>
            </a:pPr>
            <a:r>
              <a:rPr lang="en-US" sz="3600" dirty="0" smtClean="0"/>
              <a:t>Is an </a:t>
            </a:r>
            <a:r>
              <a:rPr lang="en-US" sz="3600" dirty="0" err="1" smtClean="0"/>
              <a:t>arbovirus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Transmitted by mosquito: </a:t>
            </a:r>
            <a:r>
              <a:rPr lang="en-US" sz="3600" dirty="0" err="1" smtClean="0"/>
              <a:t>Aedes</a:t>
            </a:r>
            <a:r>
              <a:rPr lang="en-US" sz="3600" dirty="0" smtClean="0"/>
              <a:t> </a:t>
            </a:r>
            <a:r>
              <a:rPr lang="en-US" sz="3600" dirty="0" err="1" smtClean="0"/>
              <a:t>Aegypti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Composed of single-stranded RNA</a:t>
            </a:r>
          </a:p>
          <a:p>
            <a:pPr>
              <a:defRPr/>
            </a:pPr>
            <a:r>
              <a:rPr lang="en-US" sz="3600" dirty="0" smtClean="0"/>
              <a:t>Has 4 serotypes (DEN-1, 2, 3, 4)</a:t>
            </a:r>
          </a:p>
        </p:txBody>
      </p:sp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Aedes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aegypti</a:t>
            </a:r>
            <a:r>
              <a:rPr lang="en-US" dirty="0" smtClean="0">
                <a:solidFill>
                  <a:srgbClr val="FFFF00"/>
                </a:solidFill>
              </a:rPr>
              <a:t> Mosquito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1109" r="3433" b="14098"/>
          <a:stretch>
            <a:fillRect/>
          </a:stretch>
        </p:blipFill>
        <p:spPr bwMode="auto">
          <a:xfrm>
            <a:off x="1143001" y="1600200"/>
            <a:ext cx="696242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352928" cy="36576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Undifferentiated fever</a:t>
            </a:r>
          </a:p>
          <a:p>
            <a:pPr>
              <a:defRPr/>
            </a:pPr>
            <a:r>
              <a:rPr lang="en-US" sz="3556" dirty="0"/>
              <a:t>Classic dengue fever</a:t>
            </a:r>
          </a:p>
          <a:p>
            <a:pPr>
              <a:defRPr/>
            </a:pPr>
            <a:r>
              <a:rPr lang="en-US" sz="3556" dirty="0"/>
              <a:t>Dengue hemorrhagic fever</a:t>
            </a:r>
          </a:p>
          <a:p>
            <a:pPr>
              <a:defRPr/>
            </a:pPr>
            <a:r>
              <a:rPr lang="en-US" sz="3556" dirty="0"/>
              <a:t>Dengue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 Characteristics of 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Fever</a:t>
            </a:r>
          </a:p>
          <a:p>
            <a:pPr>
              <a:defRPr/>
            </a:pPr>
            <a:r>
              <a:rPr lang="en-US" sz="3200" dirty="0" smtClean="0"/>
              <a:t>Headache</a:t>
            </a:r>
          </a:p>
          <a:p>
            <a:pPr>
              <a:defRPr/>
            </a:pPr>
            <a:r>
              <a:rPr lang="en-US" sz="3200" dirty="0" smtClean="0"/>
              <a:t>Muscle and joint pain</a:t>
            </a:r>
          </a:p>
          <a:p>
            <a:pPr>
              <a:defRPr/>
            </a:pPr>
            <a:r>
              <a:rPr lang="en-US" sz="3200" dirty="0" smtClean="0"/>
              <a:t>Nausea/vomiting</a:t>
            </a:r>
          </a:p>
          <a:p>
            <a:pPr>
              <a:defRPr/>
            </a:pPr>
            <a:r>
              <a:rPr lang="en-US" sz="3200" dirty="0" smtClean="0"/>
              <a:t>Rash</a:t>
            </a:r>
          </a:p>
          <a:p>
            <a:pPr>
              <a:defRPr/>
            </a:pPr>
            <a:r>
              <a:rPr lang="en-US" sz="3200" dirty="0" smtClean="0"/>
              <a:t>Hemorrhagic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Hemorrhagic Manifestations of 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Skin hemorrhages: </a:t>
            </a:r>
            <a:r>
              <a:rPr lang="en-US" sz="3200" dirty="0" err="1" smtClean="0"/>
              <a:t>petechiae</a:t>
            </a:r>
            <a:r>
              <a:rPr lang="en-US" sz="3200" dirty="0"/>
              <a:t>, </a:t>
            </a:r>
            <a:r>
              <a:rPr lang="en-US" sz="3200" dirty="0" err="1"/>
              <a:t>purpura</a:t>
            </a:r>
            <a:r>
              <a:rPr lang="en-US" sz="3200" dirty="0"/>
              <a:t>, </a:t>
            </a:r>
            <a:r>
              <a:rPr lang="en-US" sz="3200" dirty="0" err="1"/>
              <a:t>ecchymoses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Gingival bleeding</a:t>
            </a:r>
          </a:p>
          <a:p>
            <a:pPr>
              <a:defRPr/>
            </a:pPr>
            <a:r>
              <a:rPr lang="en-US" sz="3200" dirty="0"/>
              <a:t>Nasal bleeding</a:t>
            </a:r>
          </a:p>
          <a:p>
            <a:pPr>
              <a:defRPr/>
            </a:pPr>
            <a:r>
              <a:rPr lang="en-US" sz="3200" dirty="0"/>
              <a:t>Gastro-intestinal bleeding: </a:t>
            </a:r>
            <a:r>
              <a:rPr lang="en-US" sz="3200" dirty="0" smtClean="0"/>
              <a:t>hematemesis</a:t>
            </a:r>
            <a:r>
              <a:rPr lang="en-US" sz="3200" dirty="0"/>
              <a:t>, melena, </a:t>
            </a:r>
          </a:p>
          <a:p>
            <a:pPr>
              <a:defRPr/>
            </a:pPr>
            <a:r>
              <a:rPr lang="en-US" sz="3200" dirty="0"/>
              <a:t>Hematuria</a:t>
            </a:r>
          </a:p>
          <a:p>
            <a:pPr>
              <a:defRPr/>
            </a:pPr>
            <a:r>
              <a:rPr lang="en-US" sz="3200" dirty="0"/>
              <a:t>Increased menstrual flow</a:t>
            </a:r>
          </a:p>
        </p:txBody>
      </p:sp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Danger Signs in Dengue 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idx="1"/>
          </p:nvPr>
        </p:nvSpPr>
        <p:spPr>
          <a:xfrm>
            <a:off x="481190" y="1700808"/>
            <a:ext cx="8411290" cy="40988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Abdominal pain - intense and sustained</a:t>
            </a:r>
          </a:p>
          <a:p>
            <a:pPr>
              <a:defRPr/>
            </a:pPr>
            <a:r>
              <a:rPr lang="en-US" sz="3200" dirty="0" smtClean="0"/>
              <a:t>Persistent vomiting</a:t>
            </a:r>
          </a:p>
          <a:p>
            <a:pPr>
              <a:defRPr/>
            </a:pPr>
            <a:r>
              <a:rPr lang="en-US" sz="3200" dirty="0" smtClean="0"/>
              <a:t>Abrupt change from fever to hypothermia, with sweating and prostration</a:t>
            </a:r>
          </a:p>
          <a:p>
            <a:pPr>
              <a:defRPr/>
            </a:pPr>
            <a:r>
              <a:rPr lang="en-US" sz="3200" dirty="0" smtClean="0"/>
              <a:t>Restlessness or somnolence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1190" y="5760156"/>
            <a:ext cx="7907234" cy="4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b="1" dirty="0" err="1">
                <a:latin typeface="+mj-lt"/>
              </a:rPr>
              <a:t>Martínez</a:t>
            </a:r>
            <a:r>
              <a:rPr lang="en-US" altLang="ar-SA" b="1" dirty="0">
                <a:latin typeface="+mj-lt"/>
              </a:rPr>
              <a:t> Torres E. </a:t>
            </a:r>
            <a:r>
              <a:rPr lang="en-US" altLang="ar-SA" b="1" u="sng" dirty="0" err="1">
                <a:latin typeface="+mj-lt"/>
              </a:rPr>
              <a:t>Salud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Pública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Mex</a:t>
            </a:r>
            <a:r>
              <a:rPr lang="en-US" altLang="ar-SA" b="1" dirty="0">
                <a:latin typeface="+mj-lt"/>
              </a:rPr>
              <a:t> 37 (</a:t>
            </a:r>
            <a:r>
              <a:rPr lang="en-US" altLang="ar-SA" b="1" dirty="0" err="1">
                <a:latin typeface="+mj-lt"/>
              </a:rPr>
              <a:t>supl</a:t>
            </a:r>
            <a:r>
              <a:rPr lang="en-US" altLang="ar-SA" b="1" dirty="0">
                <a:latin typeface="+mj-lt"/>
              </a:rPr>
              <a:t>):29-44, 1995.</a:t>
            </a:r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Elimination  &amp; destruction of mosquitos and larval habitat: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Space Spraying of insecticide is not usually effective.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Spraying </a:t>
            </a:r>
            <a:r>
              <a:rPr lang="en-US" dirty="0"/>
              <a:t>residual insecticides in-door.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Larval </a:t>
            </a:r>
            <a:r>
              <a:rPr lang="en-US" dirty="0"/>
              <a:t>source reduction :  </a:t>
            </a:r>
            <a:r>
              <a:rPr lang="en-US" dirty="0" smtClean="0"/>
              <a:t>Cover </a:t>
            </a:r>
            <a:r>
              <a:rPr lang="en-US" dirty="0"/>
              <a:t>water </a:t>
            </a:r>
            <a:r>
              <a:rPr lang="en-US" dirty="0" smtClean="0"/>
              <a:t>holding containers.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Personal protection against mosquito biting: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Screening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Protective clothing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Repellents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Centralized, vertically-structured programs with military-type organization, strict supervision, high level of </a:t>
            </a:r>
            <a:r>
              <a:rPr lang="en-US" u="sng" dirty="0" smtClean="0"/>
              <a:t>discipline.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Vaccine not yet available, though human trials conducted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Treatment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Symptomatic treatment</a:t>
            </a:r>
          </a:p>
          <a:p>
            <a:r>
              <a:rPr lang="en-US" sz="3600" dirty="0" smtClean="0"/>
              <a:t>Hydration</a:t>
            </a:r>
          </a:p>
          <a:p>
            <a:r>
              <a:rPr lang="en-US" sz="3600" dirty="0" smtClean="0"/>
              <a:t>Avoid NSAIDS or Aspirin, only acetaminophen for fever, headache or arthralgia</a:t>
            </a:r>
          </a:p>
          <a:p>
            <a:r>
              <a:rPr lang="en-US" sz="3600" dirty="0" smtClean="0"/>
              <a:t>Platelet transfusion only if platelets &lt;10-20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Rift 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alley Fever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endParaRPr lang="ar-SA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is Rift Valley fever? </a:t>
            </a:r>
            <a:endParaRPr lang="en-US" dirty="0"/>
          </a:p>
          <a:p>
            <a:r>
              <a:rPr lang="en-US" dirty="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dirty="0"/>
              <a:t>The disease is caused by the RVF virus, a member of the genus </a:t>
            </a:r>
            <a:r>
              <a:rPr lang="en-US" dirty="0" err="1"/>
              <a:t>Phlebovirus</a:t>
            </a:r>
            <a:r>
              <a:rPr lang="en-US" dirty="0"/>
              <a:t> in the family </a:t>
            </a:r>
            <a:r>
              <a:rPr lang="en-US" dirty="0" err="1"/>
              <a:t>Bunyaviridae</a:t>
            </a:r>
            <a:r>
              <a:rPr lang="en-US" dirty="0"/>
              <a:t>. The disease was first reported among livestock by veterinary officers in Kenya in the early 1900s.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11 September 2000, the Ministry of Health (MOH) of the Kingdom of Saudi Arabia (Riyadh) received reports of unexplained severe hepatitis in 7 patients from the </a:t>
            </a:r>
            <a:r>
              <a:rPr lang="en-US" dirty="0" err="1"/>
              <a:t>Jizan</a:t>
            </a:r>
            <a:r>
              <a:rPr lang="en-US" dirty="0"/>
              <a:t> region at the southwestern border of Saudi Arabia.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team from the </a:t>
            </a:r>
            <a:r>
              <a:rPr lang="en-US" dirty="0" smtClean="0"/>
              <a:t>MOH </a:t>
            </a:r>
            <a:r>
              <a:rPr lang="en-US" dirty="0"/>
              <a:t>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8680"/>
            <a:ext cx="7793038" cy="144016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>Epidemiology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39940" name="Picture 5" descr="Fievre_typho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5562600"/>
            <a:ext cx="41148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dirty="0">
                <a:solidFill>
                  <a:srgbClr val="ADD8E6"/>
                </a:solidFill>
              </a:rPr>
              <a:t>   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strongly endemic </a:t>
            </a:r>
          </a:p>
          <a:p>
            <a:pPr lvl="1" algn="ctr"/>
            <a:r>
              <a:rPr lang="en-US" dirty="0">
                <a:solidFill>
                  <a:srgbClr val="EC3B83"/>
                </a:solidFill>
              </a:rPr>
              <a:t>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endemic </a:t>
            </a:r>
          </a:p>
          <a:p>
            <a:pPr lvl="1" algn="ctr"/>
            <a:r>
              <a:rPr lang="en-US" dirty="0">
                <a:solidFill>
                  <a:srgbClr val="C0C0C0"/>
                </a:solidFill>
              </a:rPr>
              <a:t>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sporadic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outbreak was reported in Yemen.</a:t>
            </a:r>
          </a:p>
          <a:p>
            <a:r>
              <a:rPr lang="en-US" sz="3600" dirty="0" smtClean="0"/>
              <a:t>Now Rift valley fever is considered to be at a low level of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> in Saudi Arabia</a:t>
            </a:r>
          </a:p>
          <a:p>
            <a:r>
              <a:rPr lang="en-US" sz="3600" dirty="0" smtClean="0"/>
              <a:t>Treatment is symptomatic</a:t>
            </a:r>
          </a:p>
          <a:p>
            <a:r>
              <a:rPr lang="en-US" sz="3600" dirty="0" smtClean="0"/>
              <a:t>Vaccines for veterinary use are available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6025" y="938213"/>
            <a:ext cx="710039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430213" cy="738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L</a:t>
            </a:r>
            <a:endParaRPr lang="ar-SA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>
            <a:off x="-2351880" y="3345656"/>
            <a:ext cx="5903912" cy="4540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116013" y="3351679"/>
            <a:ext cx="7710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ar-SA" sz="2400" dirty="0"/>
              <a:t>     </a:t>
            </a:r>
            <a:r>
              <a:rPr lang="en-US" altLang="ar-SA" sz="2400" dirty="0" err="1"/>
              <a:t>eishmaniasis</a:t>
            </a:r>
            <a:r>
              <a:rPr lang="en-US" altLang="ar-SA" sz="2400" dirty="0"/>
              <a:t> is a </a:t>
            </a:r>
            <a:r>
              <a:rPr lang="en-US" altLang="ar-SA" sz="2400" dirty="0" err="1"/>
              <a:t>protozoal</a:t>
            </a:r>
            <a:r>
              <a:rPr lang="en-US" altLang="ar-SA" sz="2400" dirty="0"/>
              <a:t> disease caused by </a:t>
            </a:r>
            <a:r>
              <a:rPr lang="en-US" altLang="ar-SA" sz="2400" dirty="0" err="1"/>
              <a:t>Leishmania</a:t>
            </a:r>
            <a:r>
              <a:rPr lang="en-US" altLang="ar-SA" sz="2400" dirty="0"/>
              <a:t> parasite, which is transmitted by the sand </a:t>
            </a:r>
            <a:r>
              <a:rPr lang="en-US" altLang="ar-SA" sz="2400" dirty="0" smtClean="0"/>
              <a:t>fly.</a:t>
            </a:r>
            <a:endParaRPr lang="en-US" altLang="ar-SA" sz="2400" dirty="0"/>
          </a:p>
          <a:p>
            <a:pPr algn="l"/>
            <a:endParaRPr lang="en-US" altLang="ar-SA" sz="2400" dirty="0"/>
          </a:p>
          <a:p>
            <a:pPr algn="l"/>
            <a:r>
              <a:rPr lang="en-US" altLang="ar-SA" sz="2400" dirty="0" err="1"/>
              <a:t>Leishmaniasis</a:t>
            </a:r>
            <a:r>
              <a:rPr lang="en-US" altLang="ar-SA" sz="2400" dirty="0"/>
              <a:t> is of  three types ; </a:t>
            </a:r>
            <a:r>
              <a:rPr lang="en-US" altLang="ar-SA" sz="2400" b="1" dirty="0"/>
              <a:t>cutaneous </a:t>
            </a:r>
            <a:r>
              <a:rPr lang="en-US" altLang="ar-SA" sz="2400" b="1" dirty="0" err="1"/>
              <a:t>leishmaniasis</a:t>
            </a:r>
            <a:r>
              <a:rPr lang="en-US" altLang="ar-SA" sz="2400" dirty="0"/>
              <a:t>, </a:t>
            </a:r>
            <a:r>
              <a:rPr lang="en-US" altLang="ar-SA" sz="2400" b="1" dirty="0" err="1"/>
              <a:t>muco</a:t>
            </a:r>
            <a:r>
              <a:rPr lang="en-US" altLang="ar-SA" sz="2400" b="1" dirty="0"/>
              <a:t>-cutaneous</a:t>
            </a:r>
            <a:r>
              <a:rPr lang="en-US" altLang="ar-SA" sz="2400" dirty="0"/>
              <a:t> and the </a:t>
            </a:r>
            <a:r>
              <a:rPr lang="en-US" altLang="ar-SA" sz="2400" b="1" dirty="0"/>
              <a:t>visceral</a:t>
            </a:r>
            <a:r>
              <a:rPr lang="en-US" altLang="ar-SA" sz="2400" dirty="0"/>
              <a:t> (Kala-azar ) </a:t>
            </a:r>
          </a:p>
        </p:txBody>
      </p:sp>
    </p:spTree>
    <p:extLst>
      <p:ext uri="{BB962C8B-B14F-4D97-AF65-F5344CB8AC3E}">
        <p14:creationId xmlns:p14="http://schemas.microsoft.com/office/powerpoint/2010/main" val="3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978650" y="650875"/>
            <a:ext cx="2051050" cy="22733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4224338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Saudi Arabia &amp;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0325" y="3567142"/>
            <a:ext cx="6913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altLang="ar-SA" sz="3200" dirty="0"/>
              <a:t>It is known in the Kingdom </a:t>
            </a:r>
            <a:r>
              <a:rPr lang="en-US" altLang="ar-SA" sz="3200" dirty="0" smtClean="0"/>
              <a:t>since </a:t>
            </a:r>
            <a:r>
              <a:rPr lang="en-US" altLang="ar-SA" sz="3200" dirty="0"/>
              <a:t>1950.</a:t>
            </a:r>
          </a:p>
          <a:p>
            <a:pPr algn="l" rtl="0"/>
            <a:r>
              <a:rPr lang="en-US" altLang="ar-SA" sz="3200" dirty="0"/>
              <a:t>Ministry of Health </a:t>
            </a:r>
            <a:r>
              <a:rPr lang="en-US" altLang="ar-SA" sz="3200" dirty="0" smtClean="0"/>
              <a:t>established </a:t>
            </a:r>
            <a:r>
              <a:rPr lang="en-US" altLang="ar-SA" sz="3200" dirty="0"/>
              <a:t>the </a:t>
            </a:r>
            <a:r>
              <a:rPr lang="en-US" altLang="ar-SA" sz="3200" dirty="0" err="1" smtClean="0"/>
              <a:t>Leishmaniasis</a:t>
            </a:r>
            <a:r>
              <a:rPr lang="en-US" altLang="ar-SA" sz="3200" dirty="0" smtClean="0"/>
              <a:t> </a:t>
            </a:r>
            <a:r>
              <a:rPr lang="en-US" altLang="ar-SA" sz="3200" dirty="0"/>
              <a:t>unit in the </a:t>
            </a:r>
            <a:r>
              <a:rPr lang="en-US" altLang="ar-SA" sz="3200" dirty="0" smtClean="0"/>
              <a:t>1980s to follow the </a:t>
            </a:r>
            <a:r>
              <a:rPr lang="en-US" altLang="ar-SA" sz="3200" dirty="0"/>
              <a:t>disease</a:t>
            </a:r>
            <a:r>
              <a:rPr lang="ar-SA" altLang="ar-SA" sz="3200" dirty="0"/>
              <a:t> </a:t>
            </a:r>
            <a:r>
              <a:rPr lang="en-US" altLang="ar-SA" sz="3200" dirty="0"/>
              <a:t>in </a:t>
            </a:r>
            <a:r>
              <a:rPr lang="en-US" altLang="ar-SA" sz="3200" dirty="0" smtClean="0"/>
              <a:t>the country.</a:t>
            </a:r>
            <a:endParaRPr lang="ar-SA" altLang="ar-SA" sz="3200" dirty="0"/>
          </a:p>
        </p:txBody>
      </p:sp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5175"/>
            <a:ext cx="17129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16200000">
            <a:off x="-2171700" y="3227388"/>
            <a:ext cx="5616575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76375" y="1760538"/>
            <a:ext cx="5586413" cy="731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4557713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7" name="Freeform 3"/>
          <p:cNvSpPr>
            <a:spLocks/>
          </p:cNvSpPr>
          <p:nvPr/>
        </p:nvSpPr>
        <p:spPr bwMode="auto">
          <a:xfrm rot="9144888">
            <a:off x="4114800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>
            <a:off x="3638550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135438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2752725" y="1852613"/>
            <a:ext cx="2198688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260600" y="3449638"/>
            <a:ext cx="2716213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2" name="Freeform 8"/>
          <p:cNvSpPr>
            <a:spLocks/>
          </p:cNvSpPr>
          <p:nvPr/>
        </p:nvSpPr>
        <p:spPr bwMode="auto">
          <a:xfrm>
            <a:off x="1903413" y="1803400"/>
            <a:ext cx="2243137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3" name="Freeform 9"/>
          <p:cNvSpPr>
            <a:spLocks/>
          </p:cNvSpPr>
          <p:nvPr/>
        </p:nvSpPr>
        <p:spPr bwMode="auto">
          <a:xfrm>
            <a:off x="2667000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4" name="Freeform 10"/>
          <p:cNvSpPr>
            <a:spLocks/>
          </p:cNvSpPr>
          <p:nvPr/>
        </p:nvSpPr>
        <p:spPr bwMode="auto">
          <a:xfrm>
            <a:off x="1041400" y="1182688"/>
            <a:ext cx="2589213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5" name="Freeform 11"/>
          <p:cNvSpPr>
            <a:spLocks/>
          </p:cNvSpPr>
          <p:nvPr/>
        </p:nvSpPr>
        <p:spPr bwMode="auto">
          <a:xfrm>
            <a:off x="2357438" y="846138"/>
            <a:ext cx="2001837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6" name="Freeform 12"/>
          <p:cNvSpPr>
            <a:spLocks/>
          </p:cNvSpPr>
          <p:nvPr/>
        </p:nvSpPr>
        <p:spPr bwMode="auto">
          <a:xfrm>
            <a:off x="3309938" y="4276725"/>
            <a:ext cx="1001712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7" name="Freeform 13"/>
          <p:cNvSpPr>
            <a:spLocks/>
          </p:cNvSpPr>
          <p:nvPr/>
        </p:nvSpPr>
        <p:spPr bwMode="auto">
          <a:xfrm>
            <a:off x="5195888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8" name="Freeform 14"/>
          <p:cNvSpPr>
            <a:spLocks/>
          </p:cNvSpPr>
          <p:nvPr/>
        </p:nvSpPr>
        <p:spPr bwMode="auto">
          <a:xfrm>
            <a:off x="5786438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292725" y="3644900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5508625" y="3573463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Riyadh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3082925" y="9350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Northern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811463" y="156845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Al-jouf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455738" y="1819275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Tabouk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86025" y="33782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Medina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789238" y="416560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Makkah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503613" y="46831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Baha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4140200" y="50847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Aseer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548188" y="5562600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Jazan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044575" y="276225"/>
            <a:ext cx="896938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1250950" y="636588"/>
            <a:ext cx="509588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1" name="WordArt 27"/>
          <p:cNvSpPr>
            <a:spLocks noChangeArrowheads="1" noChangeShapeType="1" noTextEdit="1"/>
          </p:cNvSpPr>
          <p:nvPr/>
        </p:nvSpPr>
        <p:spPr bwMode="auto">
          <a:xfrm>
            <a:off x="1393825" y="806450"/>
            <a:ext cx="211138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773863" y="4603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Eastern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5627688" y="49149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Najran</a:t>
            </a: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492500" y="4221163"/>
            <a:ext cx="2138363" cy="19478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ar-SA">
              <a:solidFill>
                <a:srgbClr val="CC3300"/>
              </a:solidFill>
            </a:endParaRP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1265238" y="5646738"/>
            <a:ext cx="244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1">
                <a:solidFill>
                  <a:srgbClr val="A50021"/>
                </a:solidFill>
              </a:rPr>
              <a:t>Affected area</a:t>
            </a:r>
          </a:p>
        </p:txBody>
      </p:sp>
      <p:sp>
        <p:nvSpPr>
          <p:cNvPr id="149536" name="WordArt 32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806825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Visceral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Freeform 4"/>
          <p:cNvSpPr>
            <a:spLocks/>
          </p:cNvSpPr>
          <p:nvPr/>
        </p:nvSpPr>
        <p:spPr bwMode="auto">
          <a:xfrm>
            <a:off x="4378325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 rot="9144888">
            <a:off x="3935413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3459163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956050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573338" y="1852613"/>
            <a:ext cx="2198687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1213" y="3449638"/>
            <a:ext cx="2716212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1724025" y="1803400"/>
            <a:ext cx="2243138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2487613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862013" y="1182688"/>
            <a:ext cx="2589212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2178050" y="846138"/>
            <a:ext cx="2001838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2" name="WordArt 14"/>
          <p:cNvSpPr>
            <a:spLocks noChangeArrowheads="1" noChangeShapeType="1" noTextEdit="1"/>
          </p:cNvSpPr>
          <p:nvPr/>
        </p:nvSpPr>
        <p:spPr bwMode="auto">
          <a:xfrm>
            <a:off x="5346700" y="260350"/>
            <a:ext cx="3159125" cy="712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Geographical Distribution of</a:t>
            </a:r>
            <a:endParaRPr lang="ar-SA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3130550" y="4276725"/>
            <a:ext cx="1001713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5021263" y="3749675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49863" y="37052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Riyadh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513263" y="28654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Qaseem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903538" y="9604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Northern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632075" y="1593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Al-jouf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663950" y="2625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Hail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276350" y="184467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Tabouk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306638" y="3403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Medina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2609850" y="4191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Makkah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3324225" y="4708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Baha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084638" y="50847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Aseer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4368800" y="5588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Jazan</a:t>
            </a:r>
          </a:p>
        </p:txBody>
      </p:sp>
      <p:sp>
        <p:nvSpPr>
          <p:cNvPr id="124956" name="AutoShape 28"/>
          <p:cNvSpPr>
            <a:spLocks noChangeArrowheads="1"/>
          </p:cNvSpPr>
          <p:nvPr/>
        </p:nvSpPr>
        <p:spPr bwMode="auto">
          <a:xfrm>
            <a:off x="1119188" y="5013325"/>
            <a:ext cx="896937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1325563" y="5373688"/>
            <a:ext cx="509587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8" name="WordArt 30"/>
          <p:cNvSpPr>
            <a:spLocks noChangeArrowheads="1" noChangeShapeType="1" noTextEdit="1"/>
          </p:cNvSpPr>
          <p:nvPr/>
        </p:nvSpPr>
        <p:spPr bwMode="auto">
          <a:xfrm>
            <a:off x="1468438" y="5543550"/>
            <a:ext cx="211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5016500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5607050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6594475" y="46291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Eastern</a:t>
            </a: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5448300" y="4940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Najran</a:t>
            </a:r>
          </a:p>
        </p:txBody>
      </p:sp>
      <p:sp>
        <p:nvSpPr>
          <p:cNvPr id="124963" name="WordArt 35"/>
          <p:cNvSpPr>
            <a:spLocks noChangeArrowheads="1" noChangeShapeType="1" noTextEdit="1"/>
          </p:cNvSpPr>
          <p:nvPr/>
        </p:nvSpPr>
        <p:spPr bwMode="auto">
          <a:xfrm>
            <a:off x="4824413" y="955675"/>
            <a:ext cx="4022725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Cutaneous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24964" name="AutoShape 36"/>
          <p:cNvSpPr>
            <a:spLocks noChangeArrowheads="1"/>
          </p:cNvSpPr>
          <p:nvPr/>
        </p:nvSpPr>
        <p:spPr bwMode="auto">
          <a:xfrm>
            <a:off x="7848600" y="2833688"/>
            <a:ext cx="1008063" cy="1027112"/>
          </a:xfrm>
          <a:prstGeom prst="wedgeEllipseCallout">
            <a:avLst>
              <a:gd name="adj1" fmla="val -101181"/>
              <a:gd name="adj2" fmla="val 12465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7747000" y="3087688"/>
            <a:ext cx="118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Alhsa 20.9%</a:t>
            </a:r>
          </a:p>
        </p:txBody>
      </p:sp>
      <p:sp>
        <p:nvSpPr>
          <p:cNvPr id="124966" name="AutoShape 38"/>
          <p:cNvSpPr>
            <a:spLocks noChangeArrowheads="1"/>
          </p:cNvSpPr>
          <p:nvPr/>
        </p:nvSpPr>
        <p:spPr bwMode="auto">
          <a:xfrm>
            <a:off x="2092325" y="2435225"/>
            <a:ext cx="628650" cy="647700"/>
          </a:xfrm>
          <a:prstGeom prst="wedgeEllipseCallout">
            <a:avLst>
              <a:gd name="adj1" fmla="val 31060"/>
              <a:gd name="adj2" fmla="val 8946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728788" y="25654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18.5 %</a:t>
            </a:r>
          </a:p>
        </p:txBody>
      </p:sp>
      <p:sp>
        <p:nvSpPr>
          <p:cNvPr id="124968" name="WordArt 40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13684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124969" name="AutoShape 41"/>
          <p:cNvSpPr>
            <a:spLocks noChangeArrowheads="1"/>
          </p:cNvSpPr>
          <p:nvPr/>
        </p:nvSpPr>
        <p:spPr bwMode="auto">
          <a:xfrm>
            <a:off x="4013200" y="1465263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643313" y="157956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9.1 %</a:t>
            </a:r>
          </a:p>
        </p:txBody>
      </p:sp>
      <p:sp>
        <p:nvSpPr>
          <p:cNvPr id="124971" name="AutoShape 43"/>
          <p:cNvSpPr>
            <a:spLocks noChangeArrowheads="1"/>
          </p:cNvSpPr>
          <p:nvPr/>
        </p:nvSpPr>
        <p:spPr bwMode="auto">
          <a:xfrm>
            <a:off x="5367338" y="1773238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964113" y="193675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26.6%</a:t>
            </a:r>
          </a:p>
        </p:txBody>
      </p:sp>
      <p:sp>
        <p:nvSpPr>
          <p:cNvPr id="124973" name="AutoShape 45"/>
          <p:cNvSpPr>
            <a:spLocks noChangeArrowheads="1"/>
          </p:cNvSpPr>
          <p:nvPr/>
        </p:nvSpPr>
        <p:spPr bwMode="auto">
          <a:xfrm>
            <a:off x="4233863" y="3898900"/>
            <a:ext cx="628650" cy="647700"/>
          </a:xfrm>
          <a:prstGeom prst="wedgeEllipseCallout">
            <a:avLst>
              <a:gd name="adj1" fmla="val -43435"/>
              <a:gd name="adj2" fmla="val 122796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868738" y="4062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  <p:sp>
        <p:nvSpPr>
          <p:cNvPr id="124975" name="AutoShape 47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5021" name="AutoShape 93"/>
          <p:cNvSpPr>
            <a:spLocks noChangeArrowheads="1"/>
          </p:cNvSpPr>
          <p:nvPr/>
        </p:nvSpPr>
        <p:spPr bwMode="auto">
          <a:xfrm>
            <a:off x="6084888" y="2565400"/>
            <a:ext cx="628650" cy="647700"/>
          </a:xfrm>
          <a:prstGeom prst="wedgeEllipseCallout">
            <a:avLst>
              <a:gd name="adj1" fmla="val -63384"/>
              <a:gd name="adj2" fmla="val 1004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5022" name="Text Box 94"/>
          <p:cNvSpPr txBox="1">
            <a:spLocks noChangeArrowheads="1"/>
          </p:cNvSpPr>
          <p:nvPr/>
        </p:nvSpPr>
        <p:spPr bwMode="auto">
          <a:xfrm>
            <a:off x="5651500" y="27082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</p:spTree>
    <p:extLst>
      <p:ext uri="{BB962C8B-B14F-4D97-AF65-F5344CB8AC3E}">
        <p14:creationId xmlns:p14="http://schemas.microsoft.com/office/powerpoint/2010/main" val="3032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095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Cutaneous </a:t>
            </a:r>
            <a:r>
              <a:rPr lang="en-US" b="1" dirty="0" err="1" smtClean="0">
                <a:solidFill>
                  <a:srgbClr val="FFFF00"/>
                </a:solidFill>
              </a:rPr>
              <a:t>Leishmaniasis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9" name="Picture 13" descr="k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3779912" y="1124744"/>
            <a:ext cx="4176464" cy="2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1196752"/>
            <a:ext cx="2320925" cy="2497138"/>
            <a:chOff x="2654" y="1026"/>
            <a:chExt cx="1462" cy="157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54" y="2311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Hyperkeratotic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7" name="Picture 10" descr="fac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9552" y="3933056"/>
            <a:ext cx="1994595" cy="1800200"/>
            <a:chOff x="938" y="1117"/>
            <a:chExt cx="1075" cy="1505"/>
          </a:xfrm>
        </p:grpSpPr>
        <p:pic>
          <p:nvPicPr>
            <p:cNvPr id="11" name="Picture 5" descr="chelitis-lip leishma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38" y="233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Mucosal</a:t>
              </a: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915816" y="4221088"/>
            <a:ext cx="1357313" cy="2570163"/>
            <a:chOff x="2744" y="1026"/>
            <a:chExt cx="855" cy="161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44" y="2357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Plaque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57" y="1026"/>
              <a:ext cx="842" cy="1315"/>
              <a:chOff x="2880" y="1026"/>
              <a:chExt cx="842" cy="1315"/>
            </a:xfrm>
          </p:grpSpPr>
          <p:pic>
            <p:nvPicPr>
              <p:cNvPr id="16" name="Picture 9" descr="leishmania fa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842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43" y="102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27984" y="4221088"/>
            <a:ext cx="1793875" cy="2425700"/>
            <a:chOff x="942" y="1026"/>
            <a:chExt cx="1130" cy="152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942" y="226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Recidivans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21" name="Picture 14" descr="07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516216" y="4365104"/>
            <a:ext cx="2016125" cy="2138363"/>
            <a:chOff x="3969" y="1298"/>
            <a:chExt cx="1270" cy="1347"/>
          </a:xfrm>
        </p:grpSpPr>
        <p:pic>
          <p:nvPicPr>
            <p:cNvPr id="24" name="Picture 3" descr="s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8" y="235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Erysipeloid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MERS </a:t>
            </a:r>
            <a:r>
              <a:rPr lang="en-US" sz="9600" b="1" dirty="0" err="1" smtClean="0">
                <a:solidFill>
                  <a:srgbClr val="FFFF00"/>
                </a:solidFill>
              </a:rPr>
              <a:t>CoV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29944"/>
            <a:ext cx="8077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MIDDLE EAST RESPIRATORY SYNDROME CORONAVIRUS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271689" cy="1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MERS </a:t>
            </a:r>
            <a:r>
              <a:rPr lang="en-US" b="1" dirty="0" err="1" smtClean="0">
                <a:solidFill>
                  <a:srgbClr val="FFFF00"/>
                </a:solidFill>
              </a:rPr>
              <a:t>CoV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OUTBREAK</a:t>
            </a:r>
            <a:r>
              <a:rPr lang="en-US" dirty="0" smtClean="0"/>
              <a:t> :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-2012 emerged  in Saudi Arabia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-2014 March -April increased dramatically  in Arabian Peninsula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declined sharply in ensuing months. </a:t>
            </a:r>
            <a:r>
              <a:rPr lang="en-US" dirty="0" smtClean="0">
                <a:latin typeface="Calibri"/>
                <a:cs typeface="Calibri"/>
              </a:rPr>
              <a:t>→ still detected cases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-2015: large outbreak began in a hospital in Riyadh, Saudi Arabia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Last data: </a:t>
            </a:r>
          </a:p>
          <a:p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http://www.moh.gov.sa/en/CCC/PressReleases/Pages/Statistics-2016-02-12-001.aspx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Does the Virus Come From?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90550"/>
            <a:ext cx="9036496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 region                                                                                       </a:t>
            </a:r>
            <a:endParaRPr lang="en-US" sz="2000" dirty="0" smtClean="0">
              <a:ea typeface="Helvetica Light"/>
              <a:cs typeface="Helvetica Light"/>
              <a:sym typeface="Helvetica Light"/>
            </a:endParaRP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Virus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has been detected in dromedary camels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in: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Qatar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Saudi Arabia and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Egypt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Antibodies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have been found in camels in:  (? Crosse reactivity !!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)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Jordan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Tunisia, Ethiopia, Nigeria, Egypt, Saudi Arabia, Canary Islands, UAE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sz="2000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 likely widespread in camels throughout region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Transmission likely occurring from camel to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human</a:t>
            </a:r>
          </a:p>
          <a:p>
            <a:pPr marL="266700" indent="-2667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Char char="•"/>
            </a:pPr>
            <a:endParaRPr lang="en-US" sz="1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Pathogenesis of Enteric fever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The organisms penetrate </a:t>
            </a:r>
            <a:r>
              <a:rPr lang="en-US" sz="2800" dirty="0" err="1" smtClean="0"/>
              <a:t>ileal</a:t>
            </a:r>
            <a:r>
              <a:rPr lang="en-US" sz="2800" dirty="0" smtClean="0"/>
              <a:t> mucosa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Reach mesenteric lymph nodes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ultiply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Invade Blood stream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Infect Liver, Gall Bladder,, spleen, Kidney, Bone marrow.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After 7-10 days bacilli pass into blood  stream (secondary </a:t>
            </a:r>
            <a:r>
              <a:rPr lang="en-US" sz="2800" dirty="0" err="1" smtClean="0"/>
              <a:t>bactermia</a:t>
            </a:r>
            <a:r>
              <a:rPr lang="en-US" sz="2800" dirty="0" smtClean="0"/>
              <a:t> )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MERS </a:t>
            </a:r>
            <a:r>
              <a:rPr lang="en-US" dirty="0" err="1" smtClean="0">
                <a:solidFill>
                  <a:srgbClr val="FFFF00"/>
                </a:solidFill>
              </a:rPr>
              <a:t>CoV</a:t>
            </a:r>
            <a:r>
              <a:rPr lang="en-US" dirty="0" smtClean="0">
                <a:solidFill>
                  <a:srgbClr val="FFFF00"/>
                </a:solidFill>
              </a:rPr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u="sng" dirty="0" smtClean="0"/>
              <a:t>DIAGNOSIS:</a:t>
            </a:r>
            <a:endParaRPr lang="en-US" sz="3100" b="1" dirty="0"/>
          </a:p>
          <a:p>
            <a:pPr marL="0" indent="0">
              <a:buNone/>
            </a:pPr>
            <a:r>
              <a:rPr lang="en-US" sz="3100" dirty="0"/>
              <a:t>Real-time reverse-transcriptase polymerase chain reaction (</a:t>
            </a:r>
            <a:r>
              <a:rPr lang="en-US" sz="3100" dirty="0" err="1"/>
              <a:t>rRT</a:t>
            </a:r>
            <a:r>
              <a:rPr lang="en-US" sz="3100" dirty="0"/>
              <a:t>-PCR) </a:t>
            </a:r>
            <a:r>
              <a:rPr lang="en-US" sz="3100" dirty="0" smtClean="0"/>
              <a:t>for </a:t>
            </a:r>
            <a:r>
              <a:rPr lang="en-US" sz="3100" dirty="0"/>
              <a:t>respiratory </a:t>
            </a:r>
            <a:r>
              <a:rPr lang="en-US" sz="3100" dirty="0" smtClean="0"/>
              <a:t>secretions</a:t>
            </a:r>
          </a:p>
          <a:p>
            <a:pPr marL="0" indent="0">
              <a:buNone/>
            </a:pPr>
            <a:r>
              <a:rPr lang="en-US" sz="3100" b="1" u="sng" dirty="0" smtClean="0"/>
              <a:t>EXPERIMENTAL TREATMENT:</a:t>
            </a:r>
            <a:endParaRPr lang="en-US" sz="3100" b="1" u="sng" dirty="0"/>
          </a:p>
          <a:p>
            <a:pPr>
              <a:lnSpc>
                <a:spcPct val="80000"/>
              </a:lnSpc>
            </a:pPr>
            <a:r>
              <a:rPr lang="en-US" sz="3100" dirty="0" smtClean="0"/>
              <a:t>Convalescent plasma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IVIG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IFN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Protease Inhibitors used In HIV infection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Ribavirin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Corticosteroids</a:t>
            </a:r>
          </a:p>
          <a:p>
            <a:pPr>
              <a:lnSpc>
                <a:spcPct val="80000"/>
              </a:lnSpc>
            </a:pPr>
            <a:r>
              <a:rPr lang="en-US" sz="3100" dirty="0" err="1" smtClean="0"/>
              <a:t>Nitazoxanide</a:t>
            </a:r>
            <a:endParaRPr lang="en-US" sz="3100" dirty="0" smtClean="0"/>
          </a:p>
          <a:p>
            <a:pPr>
              <a:lnSpc>
                <a:spcPct val="80000"/>
              </a:lnSpc>
            </a:pPr>
            <a:r>
              <a:rPr lang="en-US" sz="3100" dirty="0" err="1" smtClean="0"/>
              <a:t>Cyclosporin</a:t>
            </a:r>
            <a:r>
              <a:rPr lang="en-US" sz="3100" dirty="0" smtClean="0"/>
              <a:t> 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Combination therapy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Treatment </a:t>
            </a:r>
            <a:r>
              <a:rPr lang="en-US" sz="4000" b="1" dirty="0"/>
              <a:t>i</a:t>
            </a:r>
            <a:r>
              <a:rPr lang="en-US" sz="4000" b="1" dirty="0" smtClean="0"/>
              <a:t>s mainly SUPPORTIVE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Other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Endemic Diseases of Saudi Arabia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is endemic in Saudi Arabia</a:t>
            </a:r>
          </a:p>
          <a:p>
            <a:r>
              <a:rPr lang="en-US" sz="3600" dirty="0" smtClean="0"/>
              <a:t>Tuberculosis is endemic in Saudi Arabia</a:t>
            </a:r>
          </a:p>
          <a:p>
            <a:pPr marL="0" indent="0">
              <a:buNone/>
            </a:pPr>
            <a:r>
              <a:rPr lang="en-US" sz="3600" dirty="0" smtClean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3600" dirty="0" smtClean="0"/>
              <a:t>Malaria and Tuberculosis have been covered fully in previous lectures.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3658418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ar-SA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Clinical features</a:t>
            </a:r>
            <a:endParaRPr lang="en-US" sz="4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May be mild or severe</a:t>
            </a:r>
            <a:r>
              <a:rPr lang="en-US" sz="2700" dirty="0" smtClean="0">
                <a:solidFill>
                  <a:schemeClr val="tx1"/>
                </a:solidFill>
              </a:rPr>
              <a:t>. Gradual onset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intermittent fever</a:t>
            </a:r>
            <a:endParaRPr lang="en-US" sz="2700" dirty="0">
              <a:solidFill>
                <a:schemeClr val="tx1"/>
              </a:solidFill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malaise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smtClean="0">
                <a:solidFill>
                  <a:schemeClr val="tx1"/>
                </a:solidFill>
              </a:rPr>
              <a:t>headache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-  abdominal pain</a:t>
            </a: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</a:t>
            </a:r>
            <a:r>
              <a:rPr lang="en-US" sz="2700" dirty="0">
                <a:solidFill>
                  <a:schemeClr val="tx1"/>
                </a:solidFill>
              </a:rPr>
              <a:t>- </a:t>
            </a:r>
            <a:r>
              <a:rPr lang="en-US" sz="2700" dirty="0" smtClean="0">
                <a:solidFill>
                  <a:schemeClr val="tx1"/>
                </a:solidFill>
              </a:rPr>
              <a:t> constipation </a:t>
            </a:r>
            <a:r>
              <a:rPr lang="en-US" sz="2700" dirty="0">
                <a:solidFill>
                  <a:schemeClr val="tx1"/>
                </a:solidFill>
              </a:rPr>
              <a:t>or </a:t>
            </a:r>
            <a:r>
              <a:rPr lang="en-US" sz="2700" dirty="0" err="1">
                <a:solidFill>
                  <a:schemeClr val="tx1"/>
                </a:solidFill>
              </a:rPr>
              <a:t>d</a:t>
            </a:r>
            <a:r>
              <a:rPr lang="en-US" sz="2700" dirty="0" err="1" smtClean="0">
                <a:solidFill>
                  <a:schemeClr val="tx1"/>
                </a:solidFill>
              </a:rPr>
              <a:t>iarrhoea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rose-colored </a:t>
            </a:r>
            <a:r>
              <a:rPr lang="en-US" sz="2700" dirty="0">
                <a:solidFill>
                  <a:schemeClr val="tx1"/>
                </a:solidFill>
              </a:rPr>
              <a:t>spots on the </a:t>
            </a:r>
            <a:r>
              <a:rPr lang="en-US" sz="2700" dirty="0" smtClean="0">
                <a:solidFill>
                  <a:schemeClr val="tx1"/>
                </a:solidFill>
              </a:rPr>
              <a:t>chest 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enlarged </a:t>
            </a:r>
            <a:r>
              <a:rPr lang="en-US" sz="2700" dirty="0">
                <a:solidFill>
                  <a:schemeClr val="tx1"/>
                </a:solidFill>
              </a:rPr>
              <a:t>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Healthy </a:t>
            </a:r>
            <a:r>
              <a:rPr lang="en-US" sz="2700" dirty="0">
                <a:solidFill>
                  <a:schemeClr val="tx1"/>
                </a:solidFill>
              </a:rPr>
              <a:t>carrier state may </a:t>
            </a:r>
            <a:r>
              <a:rPr lang="en-US" sz="2700" dirty="0" smtClean="0">
                <a:solidFill>
                  <a:schemeClr val="tx1"/>
                </a:solidFill>
              </a:rPr>
              <a:t>follow </a:t>
            </a:r>
            <a:r>
              <a:rPr lang="en-US" sz="2700" dirty="0">
                <a:solidFill>
                  <a:schemeClr val="tx1"/>
                </a:solidFill>
              </a:rPr>
              <a:t>acute illness.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Rash in Typhoid</a:t>
            </a:r>
            <a:endParaRPr lang="en-IN" sz="4000" i="1" dirty="0" smtClean="0">
              <a:solidFill>
                <a:srgbClr val="FFFF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ose spots: 2 -4 mm in diameter raised discrete irregular blanching pink maculae's found in front of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Appear in crops of up to a dozen at a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Fade after 3 – 4 days </a:t>
            </a:r>
            <a:endParaRPr lang="en-IN" sz="2800" dirty="0" smtClean="0"/>
          </a:p>
        </p:txBody>
      </p:sp>
      <p:pic>
        <p:nvPicPr>
          <p:cNvPr id="23556" name="Picture 6" descr="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5609" y="3477358"/>
            <a:ext cx="1163782" cy="7764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Complications</a:t>
            </a:r>
            <a:endParaRPr lang="en-IN" b="1" i="1" dirty="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Pneumonia, meningitis, osteomyelitis</a:t>
            </a:r>
          </a:p>
          <a:p>
            <a:pPr eaLnBrk="1" hangingPunct="1">
              <a:defRPr/>
            </a:pPr>
            <a:r>
              <a:rPr lang="en-US" sz="2800" dirty="0" smtClean="0"/>
              <a:t>Severe intestinal hemorrhage and intestinal perforation</a:t>
            </a:r>
          </a:p>
          <a:p>
            <a:pPr eaLnBrk="1" hangingPunct="1">
              <a:defRPr/>
            </a:pPr>
            <a:r>
              <a:rPr lang="en-US" sz="2800" dirty="0" smtClean="0"/>
              <a:t>If not treated can be fatal.</a:t>
            </a:r>
          </a:p>
          <a:p>
            <a:pPr eaLnBrk="1" hangingPunct="1"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C</a:t>
            </a:r>
            <a:r>
              <a:rPr lang="en-US" b="1" i="1" dirty="0" smtClean="0">
                <a:solidFill>
                  <a:srgbClr val="FFFF00"/>
                </a:solidFill>
              </a:rPr>
              <a:t>arriers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 5% of the survivors</a:t>
            </a:r>
            <a:r>
              <a:rPr lang="en-IN" dirty="0"/>
              <a:t> </a:t>
            </a:r>
            <a:r>
              <a:rPr lang="en-IN" dirty="0" smtClean="0"/>
              <a:t>continue to excrete the organism for months = carriers.</a:t>
            </a:r>
          </a:p>
          <a:p>
            <a:pPr eaLnBrk="1" hangingPunct="1">
              <a:defRPr/>
            </a:pPr>
            <a:r>
              <a:rPr lang="en-IN" dirty="0" smtClean="0"/>
              <a:t> In carriers the bacteria remain 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648</TotalTime>
  <Words>1768</Words>
  <Application>Microsoft Office PowerPoint</Application>
  <PresentationFormat>On-screen Show (4:3)</PresentationFormat>
  <Paragraphs>363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Thatch</vt:lpstr>
      <vt:lpstr>Chart</vt:lpstr>
      <vt:lpstr>Endemic Infections in Saudi Arabia</vt:lpstr>
      <vt:lpstr>Some Definitions</vt:lpstr>
      <vt:lpstr>Typhoid fever </vt:lpstr>
      <vt:lpstr>   Epidemiology 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(WHO,2009) </vt:lpstr>
      <vt:lpstr>Brucellosis</vt:lpstr>
      <vt:lpstr>Transmission</vt:lpstr>
      <vt:lpstr>Pathogenesis</vt:lpstr>
      <vt:lpstr>Clinical Manifestations</vt:lpstr>
      <vt:lpstr>Clinical Manifestations</vt:lpstr>
      <vt:lpstr>Localised Brucellosis</vt:lpstr>
      <vt:lpstr>Differentials</vt:lpstr>
      <vt:lpstr>Investigations</vt:lpstr>
      <vt:lpstr>Treatment</vt:lpstr>
      <vt:lpstr>Relapse</vt:lpstr>
      <vt:lpstr>PowerPoint Presentation</vt:lpstr>
      <vt:lpstr>PowerPoint Presentation</vt:lpstr>
      <vt:lpstr>Gastroenteritis</vt:lpstr>
      <vt:lpstr>Gastroenteritis</vt:lpstr>
      <vt:lpstr>Viral hemorrhagic Fevers: Dengue</vt:lpstr>
      <vt:lpstr>Dengue Virus</vt:lpstr>
      <vt:lpstr>Aedes aegypti Mosquito</vt:lpstr>
      <vt:lpstr>Dengue Clinical Syndromes</vt:lpstr>
      <vt:lpstr>Clinical Characteristics of Dengue Fever</vt:lpstr>
      <vt:lpstr>Hemorrhagic Manifestations of Dengue</vt:lpstr>
      <vt:lpstr>Danger Signs in Dengue Hemorrhagic Fever</vt:lpstr>
      <vt:lpstr>Prevention</vt:lpstr>
      <vt:lpstr>Treatment</vt:lpstr>
      <vt:lpstr>Rift Valley Fever</vt:lpstr>
      <vt:lpstr>Rift Valley Fever</vt:lpstr>
      <vt:lpstr>Rift Valley Fever</vt:lpstr>
      <vt:lpstr>PowerPoint Presentation</vt:lpstr>
      <vt:lpstr>PowerPoint Presentation</vt:lpstr>
      <vt:lpstr>PowerPoint Presentation</vt:lpstr>
      <vt:lpstr>PowerPoint Presentation</vt:lpstr>
      <vt:lpstr>Types of Cutaneous Leishmaniasis</vt:lpstr>
      <vt:lpstr>MERS CoV</vt:lpstr>
      <vt:lpstr>PowerPoint Presentation</vt:lpstr>
      <vt:lpstr>MERS CoV</vt:lpstr>
      <vt:lpstr>Where Does the Virus Come From?</vt:lpstr>
      <vt:lpstr>PowerPoint Presentation</vt:lpstr>
      <vt:lpstr>MERS CoV: Diagnosis and Treatment</vt:lpstr>
      <vt:lpstr>Other Endemic Diseases of Saudi Arabia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orainey</dc:creator>
  <cp:lastModifiedBy>3422</cp:lastModifiedBy>
  <cp:revision>73</cp:revision>
  <dcterms:created xsi:type="dcterms:W3CDTF">2013-02-09T06:50:58Z</dcterms:created>
  <dcterms:modified xsi:type="dcterms:W3CDTF">2016-04-24T05:55:26Z</dcterms:modified>
</cp:coreProperties>
</file>