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  <p:sldId id="313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54" autoAdjust="0"/>
    <p:restoredTop sz="94660"/>
  </p:normalViewPr>
  <p:slideViewPr>
    <p:cSldViewPr snapToGrid="0">
      <p:cViewPr varScale="1">
        <p:scale>
          <a:sx n="60" d="100"/>
          <a:sy n="60" d="100"/>
        </p:scale>
        <p:origin x="-10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4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0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1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5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2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6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1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2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D0095-6491-4312-9587-2CABF2F4813A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3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Venous disease &amp; Lymphedema - ILOs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 the normal anatomy of venous system of the lower limb</a:t>
            </a:r>
          </a:p>
          <a:p>
            <a:r>
              <a:rPr lang="en-US" dirty="0" smtClean="0"/>
              <a:t>Describe the pathogenesis, presentation, investigation, complications &amp; management of varicose veins</a:t>
            </a:r>
          </a:p>
          <a:p>
            <a:r>
              <a:rPr lang="en-US" dirty="0" smtClean="0"/>
              <a:t>Describe chronic venous insufficiency of lower limb &amp; its management</a:t>
            </a:r>
          </a:p>
          <a:p>
            <a:r>
              <a:rPr lang="en-US" dirty="0" smtClean="0"/>
              <a:t>State the etiology, diagnosis &amp; management of DVT</a:t>
            </a:r>
          </a:p>
          <a:p>
            <a:r>
              <a:rPr lang="en-US" dirty="0" smtClean="0"/>
              <a:t>Describe prophylactic measures of DVT</a:t>
            </a:r>
          </a:p>
          <a:p>
            <a:r>
              <a:rPr lang="en-US" dirty="0" smtClean="0"/>
              <a:t>Describe etiology of primary &amp; secondary LL lymphedema</a:t>
            </a:r>
          </a:p>
          <a:p>
            <a:r>
              <a:rPr lang="en-US" dirty="0" smtClean="0"/>
              <a:t>Describe the clinical features and management of lymphedema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5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Thigh tributaries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Anterolateral Vein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posteromedial Vein</a:t>
            </a:r>
          </a:p>
          <a:p>
            <a:r>
              <a:rPr lang="en-US" dirty="0" smtClean="0"/>
              <a:t>Calf tributaries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anterior arch vein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posterior arch vein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3070" y="707835"/>
            <a:ext cx="3662362" cy="5469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929" y="456942"/>
            <a:ext cx="2914141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Short Saphenous System</a:t>
            </a:r>
          </a:p>
          <a:p>
            <a:r>
              <a:rPr lang="en-US" dirty="0" err="1" smtClean="0"/>
              <a:t>Sapheno</a:t>
            </a:r>
            <a:r>
              <a:rPr lang="en-US" dirty="0" smtClean="0"/>
              <a:t>-popliteal junction</a:t>
            </a:r>
          </a:p>
          <a:p>
            <a:r>
              <a:rPr lang="en-US" dirty="0" smtClean="0"/>
              <a:t>Branches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lateral &amp; medial calf veins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987" y="1027906"/>
            <a:ext cx="3506242" cy="4481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86" y="592478"/>
            <a:ext cx="2908044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Deep veins</a:t>
            </a:r>
          </a:p>
          <a:p>
            <a:r>
              <a:rPr lang="en-US" dirty="0" smtClean="0"/>
              <a:t>Accompany arteries</a:t>
            </a:r>
          </a:p>
          <a:p>
            <a:r>
              <a:rPr lang="en-US" dirty="0" smtClean="0"/>
              <a:t>Run with in muscles deep to the muscle fascia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3314" y="1045030"/>
            <a:ext cx="4024235" cy="54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8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Connect deep and superficial system</a:t>
            </a:r>
          </a:p>
          <a:p>
            <a:r>
              <a:rPr lang="en-US" dirty="0" smtClean="0"/>
              <a:t>Flow normally from superficial to deep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7212" y="1234406"/>
            <a:ext cx="3270645" cy="5295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90" y="3514208"/>
            <a:ext cx="4005419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Valves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1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4314" y="1825625"/>
            <a:ext cx="39373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Mechanism of Venous return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Unidirectional valves</a:t>
            </a:r>
          </a:p>
          <a:p>
            <a:r>
              <a:rPr lang="en-US" dirty="0" smtClean="0"/>
              <a:t>Leg muscle pump</a:t>
            </a:r>
          </a:p>
          <a:p>
            <a:r>
              <a:rPr lang="en-US" dirty="0" smtClean="0"/>
              <a:t>Foot sole &amp; ankle pump</a:t>
            </a:r>
          </a:p>
          <a:p>
            <a:r>
              <a:rPr lang="en-US" dirty="0" smtClean="0"/>
              <a:t>Respiratory pump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72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Valves in veins</a:t>
            </a:r>
          </a:p>
          <a:p>
            <a:pPr marL="0" indent="0">
              <a:buNone/>
            </a:pPr>
            <a:r>
              <a:rPr lang="en-US" dirty="0" smtClean="0"/>
              <a:t>One way valves prevent blood from flowing back wards &amp; allow only movement toward the heart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3762" y="2524919"/>
            <a:ext cx="30384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15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Calf-muscle pump</a:t>
            </a:r>
          </a:p>
          <a:p>
            <a:r>
              <a:rPr lang="en-US" dirty="0" smtClean="0"/>
              <a:t>200-300 mm of Hg</a:t>
            </a:r>
          </a:p>
          <a:p>
            <a:r>
              <a:rPr lang="en-US" dirty="0" smtClean="0"/>
              <a:t>&gt;80ml of blood</a:t>
            </a:r>
          </a:p>
          <a:p>
            <a:r>
              <a:rPr lang="en-US" dirty="0" smtClean="0"/>
              <a:t>Contractions propel blood towards heart </a:t>
            </a:r>
          </a:p>
          <a:p>
            <a:r>
              <a:rPr lang="en-US" dirty="0" smtClean="0"/>
              <a:t>Relaxation draws blood from superficial to deep veins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65125"/>
            <a:ext cx="1828800" cy="14859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04451" y="2016165"/>
            <a:ext cx="3566469" cy="2584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976" y="4638864"/>
            <a:ext cx="4023709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77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Foot sole &amp; ankle pump</a:t>
            </a:r>
          </a:p>
          <a:p>
            <a:r>
              <a:rPr lang="en-US" dirty="0" smtClean="0"/>
              <a:t>Veins in the sole of the foot are compressed</a:t>
            </a:r>
          </a:p>
          <a:p>
            <a:r>
              <a:rPr lang="en-US" dirty="0" smtClean="0"/>
              <a:t>The calf muscles can only function efficiently if mobility of the ankle joint is unimpeded</a:t>
            </a:r>
          </a:p>
          <a:p>
            <a:r>
              <a:rPr lang="en-US" dirty="0" smtClean="0"/>
              <a:t>Venous pressure &gt;100mm of Hg</a:t>
            </a:r>
          </a:p>
          <a:p>
            <a:r>
              <a:rPr lang="en-US" dirty="0" smtClean="0"/>
              <a:t>Contributes &gt;50% blood leaving calf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1762" y="3024981"/>
            <a:ext cx="45624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8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Respiratory pump</a:t>
            </a:r>
          </a:p>
          <a:p>
            <a:r>
              <a:rPr lang="en-US" dirty="0" smtClean="0"/>
              <a:t>Pressure changes induced in thoracic cavity by breathing sucks blood upward toward the heart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2308" y="2046514"/>
            <a:ext cx="5833897" cy="30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Veins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Thin walled vessels </a:t>
            </a:r>
          </a:p>
          <a:p>
            <a:r>
              <a:rPr lang="en-US" dirty="0" smtClean="0"/>
              <a:t>Transport deoxygenated blood from capillaries back to right side of heart</a:t>
            </a:r>
          </a:p>
          <a:p>
            <a:r>
              <a:rPr lang="en-US" dirty="0" smtClean="0"/>
              <a:t>Made of three layers</a:t>
            </a:r>
          </a:p>
          <a:p>
            <a:r>
              <a:rPr lang="en-US" dirty="0" smtClean="0"/>
              <a:t>Little connective tissue &amp; smooth muscle makes veins more distensible</a:t>
            </a:r>
          </a:p>
          <a:p>
            <a:r>
              <a:rPr lang="en-US" dirty="0" smtClean="0"/>
              <a:t>Accumulate large volumes of blood  - 70%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86" y="1748953"/>
            <a:ext cx="5584371" cy="4082864"/>
          </a:xfrm>
        </p:spPr>
      </p:pic>
    </p:spTree>
    <p:extLst>
      <p:ext uri="{BB962C8B-B14F-4D97-AF65-F5344CB8AC3E}">
        <p14:creationId xmlns:p14="http://schemas.microsoft.com/office/powerpoint/2010/main" val="3689792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71" y="713470"/>
            <a:ext cx="8675915" cy="50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92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21" y="1208314"/>
            <a:ext cx="824474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39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Ambulatory Venous </a:t>
            </a:r>
            <a:r>
              <a:rPr lang="en-US" dirty="0"/>
              <a:t>P</a:t>
            </a:r>
            <a:r>
              <a:rPr lang="en-US" dirty="0" smtClean="0"/>
              <a:t>ressure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6963" y="2035630"/>
            <a:ext cx="5581840" cy="391885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Minimal pressure in foot veins on walking</a:t>
            </a:r>
          </a:p>
          <a:p>
            <a:r>
              <a:rPr lang="en-US" dirty="0" smtClean="0"/>
              <a:t>Falls by 60-80% in few seconds</a:t>
            </a:r>
          </a:p>
          <a:p>
            <a:r>
              <a:rPr lang="en-US" dirty="0" smtClean="0"/>
              <a:t>25mm of Hg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54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Chronic Venous Insufficiency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Valvular</a:t>
            </a:r>
            <a:r>
              <a:rPr lang="en-US" dirty="0" smtClean="0"/>
              <a:t> Incompetence</a:t>
            </a:r>
          </a:p>
          <a:p>
            <a:r>
              <a:rPr lang="en-US" dirty="0" smtClean="0"/>
              <a:t>Continued reflux</a:t>
            </a:r>
          </a:p>
          <a:p>
            <a:r>
              <a:rPr lang="en-US" dirty="0" smtClean="0"/>
              <a:t>Increased Ambulatory Venous Pressure</a:t>
            </a:r>
          </a:p>
          <a:p>
            <a:r>
              <a:rPr lang="en-US" dirty="0" smtClean="0"/>
              <a:t>Decreased Refilling Time &lt;10sec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59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Ambulatory Venous Hypertension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171" y="1447800"/>
            <a:ext cx="8117607" cy="505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9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Venous ulcers – Theories of Etiology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Venous stasis &amp; hypoxia (</a:t>
            </a:r>
            <a:r>
              <a:rPr lang="en-US" dirty="0" err="1" smtClean="0"/>
              <a:t>Homans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Arteriovenous fistula (Blalock, </a:t>
            </a:r>
            <a:r>
              <a:rPr lang="en-US" dirty="0" err="1" smtClean="0"/>
              <a:t>Haimovici</a:t>
            </a:r>
            <a:r>
              <a:rPr lang="en-US" dirty="0" smtClean="0"/>
              <a:t>, Pratt)</a:t>
            </a:r>
          </a:p>
          <a:p>
            <a:r>
              <a:rPr lang="en-US" dirty="0" smtClean="0"/>
              <a:t>Fibrin – Cuff ( </a:t>
            </a:r>
            <a:r>
              <a:rPr lang="en-US" dirty="0" err="1" smtClean="0"/>
              <a:t>Burnand</a:t>
            </a:r>
            <a:r>
              <a:rPr lang="en-US" dirty="0" smtClean="0"/>
              <a:t> 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Barrier to oxygen diffusion and nutrient blood flow</a:t>
            </a:r>
          </a:p>
          <a:p>
            <a:r>
              <a:rPr lang="en-US" dirty="0" smtClean="0"/>
              <a:t>Leukocyte trapping and activation (Coleridge-Smith)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Degranulation and endothelial damage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dermal hypoxia, ulceration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5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CVI collectively describes the manifestations of impaired venous return due to abnormal venous system function</a:t>
            </a:r>
          </a:p>
          <a:p>
            <a:r>
              <a:rPr lang="en-US" dirty="0" smtClean="0"/>
              <a:t>Main defect may be in superficial, deep or perforating veins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Primary :related to structural weakness of valves or venous wall as in primary varicose veins</a:t>
            </a:r>
          </a:p>
          <a:p>
            <a:r>
              <a:rPr lang="en-US" dirty="0" smtClean="0"/>
              <a:t>Secondary due to previous DVT as in post – phlebitis syndrome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78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Asyptomatic</a:t>
            </a:r>
            <a:endParaRPr lang="en-US" dirty="0" smtClean="0"/>
          </a:p>
          <a:p>
            <a:r>
              <a:rPr lang="en-US" dirty="0" smtClean="0"/>
              <a:t>Cosmetic</a:t>
            </a:r>
          </a:p>
          <a:p>
            <a:r>
              <a:rPr lang="en-US" dirty="0" err="1" smtClean="0"/>
              <a:t>Syptomatic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Pain &amp; Swelling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Complications</a:t>
            </a:r>
          </a:p>
          <a:p>
            <a:r>
              <a:rPr lang="en-US" dirty="0" smtClean="0"/>
              <a:t>Severity of symptoms and signs depend on the degree and duration of venous hypertension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Pain </a:t>
            </a:r>
          </a:p>
          <a:p>
            <a:pPr marL="0" indent="0">
              <a:buNone/>
            </a:pPr>
            <a:r>
              <a:rPr lang="en-US" dirty="0" smtClean="0"/>
              <a:t>         Throbbing, Aching. Stinging, Burning, Exercise – Variable effect on pain, Night pain – </a:t>
            </a:r>
            <a:r>
              <a:rPr lang="en-US" dirty="0" err="1" smtClean="0"/>
              <a:t>Crampiness</a:t>
            </a:r>
            <a:endParaRPr lang="en-US" dirty="0" smtClean="0"/>
          </a:p>
          <a:p>
            <a:r>
              <a:rPr lang="en-US" dirty="0" smtClean="0"/>
              <a:t>Itching</a:t>
            </a:r>
          </a:p>
          <a:p>
            <a:r>
              <a:rPr lang="en-US" dirty="0" smtClean="0"/>
              <a:t>Skin changes</a:t>
            </a:r>
          </a:p>
          <a:p>
            <a:r>
              <a:rPr lang="en-US" dirty="0" smtClean="0"/>
              <a:t>Complications</a:t>
            </a:r>
          </a:p>
          <a:p>
            <a:r>
              <a:rPr lang="en-US" dirty="0" smtClean="0"/>
              <a:t>Effects of previous treatments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302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Painful ulcers near ankle</a:t>
            </a:r>
          </a:p>
          <a:p>
            <a:r>
              <a:rPr lang="en-US" dirty="0" smtClean="0"/>
              <a:t>Brownish pigmentation which precedes development of ulcer</a:t>
            </a:r>
          </a:p>
          <a:p>
            <a:r>
              <a:rPr lang="en-US" dirty="0" err="1" smtClean="0"/>
              <a:t>Lipodermatosclerosis</a:t>
            </a:r>
            <a:endParaRPr lang="en-US" dirty="0" smtClean="0"/>
          </a:p>
          <a:p>
            <a:r>
              <a:rPr lang="en-US" dirty="0" smtClean="0"/>
              <a:t>Bleeding</a:t>
            </a:r>
          </a:p>
          <a:p>
            <a:r>
              <a:rPr lang="en-US" dirty="0" smtClean="0"/>
              <a:t>Superficial thrombophlebitis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30806" y="1825625"/>
            <a:ext cx="26643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2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Examination – the should be 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Look for extent &amp; distribution of Varicose veins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2" y="2593500"/>
            <a:ext cx="1752975" cy="371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722" y="2210000"/>
            <a:ext cx="1614060" cy="46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237" y="2475600"/>
            <a:ext cx="2361555" cy="411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5705" y="1690688"/>
            <a:ext cx="1819125" cy="51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0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Venous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Venous thrombosis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superficial – thrombophlebitis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Deep – </a:t>
            </a:r>
            <a:r>
              <a:rPr lang="en-US" dirty="0" err="1" smtClean="0"/>
              <a:t>phlebothrombosis</a:t>
            </a:r>
            <a:endParaRPr lang="en-US" dirty="0" smtClean="0"/>
          </a:p>
          <a:p>
            <a:r>
              <a:rPr lang="en-US" dirty="0" smtClean="0"/>
              <a:t>Chronic venous insufficiency</a:t>
            </a:r>
          </a:p>
          <a:p>
            <a:r>
              <a:rPr lang="en-US" dirty="0" smtClean="0"/>
              <a:t>Varicose veins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37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685" y="1829376"/>
            <a:ext cx="2437025" cy="4558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36640"/>
            <a:ext cx="186810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878" y="1801989"/>
            <a:ext cx="2130030" cy="4820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01989"/>
            <a:ext cx="1752975" cy="478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685" y="2871029"/>
            <a:ext cx="1627290" cy="26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15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tests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To know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Which system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Which perforators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Patency of deep veins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Trendelenburg test</a:t>
            </a:r>
          </a:p>
          <a:p>
            <a:r>
              <a:rPr lang="en-US" dirty="0" smtClean="0"/>
              <a:t>Schwartz test ( </a:t>
            </a:r>
            <a:r>
              <a:rPr lang="en-US" dirty="0" err="1" smtClean="0"/>
              <a:t>Cruvhellier’s</a:t>
            </a:r>
            <a:r>
              <a:rPr lang="en-US" dirty="0" smtClean="0"/>
              <a:t> sign)</a:t>
            </a:r>
          </a:p>
          <a:p>
            <a:r>
              <a:rPr lang="en-US" dirty="0" err="1" smtClean="0"/>
              <a:t>Morissey’s</a:t>
            </a:r>
            <a:r>
              <a:rPr lang="en-US" dirty="0" smtClean="0"/>
              <a:t> cough impulse</a:t>
            </a:r>
          </a:p>
          <a:p>
            <a:r>
              <a:rPr lang="en-US" dirty="0" err="1" smtClean="0"/>
              <a:t>Fegan’s</a:t>
            </a:r>
            <a:r>
              <a:rPr lang="en-US" dirty="0" smtClean="0"/>
              <a:t> method ( </a:t>
            </a:r>
            <a:r>
              <a:rPr lang="en-US" dirty="0" err="1" smtClean="0"/>
              <a:t>Phallen’s</a:t>
            </a:r>
            <a:r>
              <a:rPr lang="en-US" dirty="0" smtClean="0"/>
              <a:t> test)</a:t>
            </a:r>
          </a:p>
          <a:p>
            <a:r>
              <a:rPr lang="en-US" dirty="0" smtClean="0"/>
              <a:t>Pratt’s test</a:t>
            </a:r>
          </a:p>
          <a:p>
            <a:r>
              <a:rPr lang="en-US" dirty="0" smtClean="0"/>
              <a:t>Tourniquet test (</a:t>
            </a:r>
            <a:r>
              <a:rPr lang="en-US" dirty="0" err="1" smtClean="0"/>
              <a:t>Mahorne-ochsner</a:t>
            </a:r>
            <a:r>
              <a:rPr lang="en-US" dirty="0" smtClean="0"/>
              <a:t>}</a:t>
            </a:r>
          </a:p>
          <a:p>
            <a:r>
              <a:rPr lang="en-US" dirty="0" err="1" smtClean="0"/>
              <a:t>Perthe’s</a:t>
            </a:r>
            <a:r>
              <a:rPr lang="en-US" dirty="0" smtClean="0"/>
              <a:t> test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5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Trendelenburg Test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161" y="1476269"/>
            <a:ext cx="3353091" cy="251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61" y="4216918"/>
            <a:ext cx="3279932" cy="2456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364" y="1523835"/>
            <a:ext cx="2859272" cy="3810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636" y="3994135"/>
            <a:ext cx="3200677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75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Schwartz test(</a:t>
            </a:r>
            <a:r>
              <a:rPr lang="en-US" dirty="0" err="1" smtClean="0"/>
              <a:t>Cruvheillier’s</a:t>
            </a:r>
            <a:r>
              <a:rPr lang="en-US" dirty="0" smtClean="0"/>
              <a:t> sign)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01" y="1690688"/>
            <a:ext cx="325948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407" y="1690688"/>
            <a:ext cx="3712786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7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Morissey’s</a:t>
            </a:r>
            <a:r>
              <a:rPr lang="en-US" dirty="0" smtClean="0"/>
              <a:t> cough impulse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3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Fegan’s</a:t>
            </a:r>
            <a:r>
              <a:rPr lang="en-US" dirty="0" smtClean="0"/>
              <a:t> method (</a:t>
            </a:r>
            <a:r>
              <a:rPr lang="en-US" dirty="0" err="1" smtClean="0"/>
              <a:t>Phallen’s</a:t>
            </a:r>
            <a:r>
              <a:rPr lang="en-US" dirty="0" smtClean="0"/>
              <a:t> test)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77509"/>
            <a:ext cx="4267570" cy="3200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0751"/>
            <a:ext cx="4041998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25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Pratt’s test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080" y="1690688"/>
            <a:ext cx="3633531" cy="2719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48" y="1776040"/>
            <a:ext cx="3505504" cy="263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984" y="1776040"/>
            <a:ext cx="3603048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73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Tourniquet test (</a:t>
            </a:r>
            <a:r>
              <a:rPr lang="en-US" dirty="0" err="1" smtClean="0"/>
              <a:t>Mahorne-ochsner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5024" y="1825625"/>
            <a:ext cx="23219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20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Perthe’s</a:t>
            </a:r>
            <a:r>
              <a:rPr lang="en-US" dirty="0" smtClean="0"/>
              <a:t> test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660" y="1825625"/>
            <a:ext cx="32646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2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Investigation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Doppler Examination</a:t>
            </a:r>
          </a:p>
          <a:p>
            <a:r>
              <a:rPr lang="en-US" dirty="0" smtClean="0"/>
              <a:t>To assess flow &amp; patency of veins</a:t>
            </a:r>
          </a:p>
          <a:p>
            <a:r>
              <a:rPr lang="en-US" dirty="0" smtClean="0"/>
              <a:t>Qualitative assessment of venous reflux</a:t>
            </a:r>
          </a:p>
          <a:p>
            <a:r>
              <a:rPr lang="en-US" dirty="0" smtClean="0"/>
              <a:t>Evaluation of reflux in </a:t>
            </a:r>
            <a:r>
              <a:rPr lang="en-US" dirty="0" err="1" smtClean="0"/>
              <a:t>sapheno</a:t>
            </a:r>
            <a:r>
              <a:rPr lang="en-US" dirty="0" smtClean="0"/>
              <a:t>-femoral &amp; popliteal junctions</a:t>
            </a:r>
          </a:p>
          <a:p>
            <a:r>
              <a:rPr lang="en-US" dirty="0" smtClean="0"/>
              <a:t>Does not give anatomic information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7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Chronic Venous Disease – Varicose Veins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Most common vascular disorder</a:t>
            </a:r>
          </a:p>
          <a:p>
            <a:r>
              <a:rPr lang="en-US" dirty="0" smtClean="0"/>
              <a:t>Incidence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male : 10-15%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female : 20-25%</a:t>
            </a:r>
          </a:p>
          <a:p>
            <a:r>
              <a:rPr lang="en-US" dirty="0" smtClean="0"/>
              <a:t>Non saphenous varicosities when included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male :45%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Female : 50%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61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Duplex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Direct detection of </a:t>
            </a:r>
            <a:r>
              <a:rPr lang="en-US" dirty="0" err="1" smtClean="0"/>
              <a:t>valvular</a:t>
            </a:r>
            <a:r>
              <a:rPr lang="en-US" dirty="0" smtClean="0"/>
              <a:t> efflux</a:t>
            </a:r>
          </a:p>
          <a:p>
            <a:r>
              <a:rPr lang="en-US" dirty="0" smtClean="0"/>
              <a:t>Physiologic reflux - &lt;0.5sec</a:t>
            </a:r>
          </a:p>
          <a:p>
            <a:r>
              <a:rPr lang="en-US" dirty="0" smtClean="0"/>
              <a:t>Pathologic reflux - &gt;0.5sec</a:t>
            </a:r>
          </a:p>
          <a:p>
            <a:r>
              <a:rPr lang="en-US" dirty="0" smtClean="0"/>
              <a:t>Visualization of valve leaflet motions</a:t>
            </a:r>
          </a:p>
          <a:p>
            <a:r>
              <a:rPr lang="en-US" dirty="0" smtClean="0"/>
              <a:t>Quantify degree of incompetence</a:t>
            </a:r>
          </a:p>
          <a:p>
            <a:r>
              <a:rPr lang="en-US" dirty="0" smtClean="0"/>
              <a:t>Study of deep, superficial and perforator veins for patency and competency</a:t>
            </a:r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06548" y="1690688"/>
            <a:ext cx="5681009" cy="43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99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Plethysmography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volume change of limb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secondary to changes in venous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blood flow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Pressure Measurements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Transmural</a:t>
            </a:r>
            <a:r>
              <a:rPr lang="en-US" dirty="0" smtClean="0"/>
              <a:t> pressure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Ambulatory venous pressure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47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Invasive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Ascending venography</a:t>
            </a:r>
          </a:p>
          <a:p>
            <a:r>
              <a:rPr lang="en-US" dirty="0" smtClean="0"/>
              <a:t>Descending venography</a:t>
            </a:r>
          </a:p>
          <a:p>
            <a:r>
              <a:rPr lang="en-US" dirty="0" smtClean="0"/>
              <a:t>CT Venography</a:t>
            </a:r>
          </a:p>
          <a:p>
            <a:r>
              <a:rPr lang="en-US" dirty="0" smtClean="0"/>
              <a:t>MRV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2769" y="1412240"/>
            <a:ext cx="3285423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84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CEAP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Clinical </a:t>
            </a:r>
          </a:p>
          <a:p>
            <a:r>
              <a:rPr lang="en-US" dirty="0" smtClean="0"/>
              <a:t>Etiological</a:t>
            </a:r>
          </a:p>
          <a:p>
            <a:r>
              <a:rPr lang="en-US" dirty="0" smtClean="0"/>
              <a:t>Anatomical</a:t>
            </a:r>
          </a:p>
          <a:p>
            <a:r>
              <a:rPr lang="en-US" dirty="0"/>
              <a:t>P</a:t>
            </a:r>
            <a:r>
              <a:rPr lang="en-US" dirty="0" smtClean="0"/>
              <a:t>athophysiological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04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C0 – no signs of venous disease</a:t>
            </a:r>
          </a:p>
          <a:p>
            <a:r>
              <a:rPr lang="en-US" dirty="0" smtClean="0"/>
              <a:t>C1 – </a:t>
            </a:r>
            <a:r>
              <a:rPr lang="en-US" dirty="0" err="1" smtClean="0"/>
              <a:t>Telengiectasia</a:t>
            </a:r>
            <a:r>
              <a:rPr lang="en-US" dirty="0" smtClean="0"/>
              <a:t> &amp; Spider veins</a:t>
            </a:r>
          </a:p>
          <a:p>
            <a:r>
              <a:rPr lang="en-US" dirty="0" smtClean="0"/>
              <a:t>C2  + varicose veins</a:t>
            </a:r>
          </a:p>
          <a:p>
            <a:r>
              <a:rPr lang="en-US" dirty="0" smtClean="0"/>
              <a:t>C3  + edema due to venous disease</a:t>
            </a:r>
          </a:p>
          <a:p>
            <a:r>
              <a:rPr lang="en-US" dirty="0" smtClean="0"/>
              <a:t>C4  + skin changes, </a:t>
            </a:r>
            <a:r>
              <a:rPr lang="en-US" dirty="0" err="1" smtClean="0"/>
              <a:t>Lipodermatosclerosis</a:t>
            </a:r>
            <a:endParaRPr lang="en-US" dirty="0" smtClean="0"/>
          </a:p>
          <a:p>
            <a:r>
              <a:rPr lang="en-US" dirty="0" smtClean="0"/>
              <a:t>C5 +Healed ulcer</a:t>
            </a:r>
          </a:p>
          <a:p>
            <a:r>
              <a:rPr lang="en-US" dirty="0" smtClean="0"/>
              <a:t>C6 +Active ulcer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5248" y="1825625"/>
            <a:ext cx="1266825" cy="16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48" y="5245406"/>
            <a:ext cx="1019175" cy="1581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85" y="3568853"/>
            <a:ext cx="952500" cy="1619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898" y="1825625"/>
            <a:ext cx="1162050" cy="157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1898" y="3706965"/>
            <a:ext cx="1000125" cy="1343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5102" y="5190576"/>
            <a:ext cx="11334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2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Etiological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Congenital  - EC</a:t>
            </a:r>
          </a:p>
          <a:p>
            <a:r>
              <a:rPr lang="en-US" dirty="0" smtClean="0"/>
              <a:t>Primary       - EP</a:t>
            </a:r>
          </a:p>
          <a:p>
            <a:r>
              <a:rPr lang="en-US" dirty="0" smtClean="0"/>
              <a:t>Secondary   - 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post thrombotic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post traumatic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others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39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Anatomic segments - 18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Superficial Veins As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1 LSV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2 Above knee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3 Below knee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4 SSV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5 Non </a:t>
            </a:r>
            <a:r>
              <a:rPr lang="en-US" dirty="0" err="1" smtClean="0"/>
              <a:t>Saphanous</a:t>
            </a:r>
            <a:endParaRPr lang="en-US" dirty="0" smtClean="0"/>
          </a:p>
          <a:p>
            <a:r>
              <a:rPr lang="en-US" dirty="0" smtClean="0"/>
              <a:t>Deep Veins Ad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6 IVC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16 muscular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Perforator Veins </a:t>
            </a:r>
            <a:r>
              <a:rPr lang="en-US" dirty="0" err="1" smtClean="0"/>
              <a:t>Ap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17 Thigh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18 Calf</a:t>
            </a:r>
          </a:p>
          <a:p>
            <a:r>
              <a:rPr lang="en-US" dirty="0" smtClean="0"/>
              <a:t>PATHOPHYSIOLOGIC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REFLUX                    </a:t>
            </a:r>
            <a:r>
              <a:rPr lang="en-US" dirty="0" err="1" smtClean="0"/>
              <a:t>Pr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OBSTRUCTION       Po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REFLUX &amp; OBSTR   Pro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24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Conservative Treatment</a:t>
            </a:r>
          </a:p>
          <a:p>
            <a:r>
              <a:rPr lang="en-US" dirty="0" smtClean="0"/>
              <a:t>Compression garments</a:t>
            </a:r>
          </a:p>
          <a:p>
            <a:r>
              <a:rPr lang="en-US" dirty="0" smtClean="0"/>
              <a:t>Life style and risk factors modification</a:t>
            </a:r>
          </a:p>
          <a:p>
            <a:r>
              <a:rPr lang="en-US" dirty="0" smtClean="0"/>
              <a:t>Skin care, ulcer treatment</a:t>
            </a:r>
          </a:p>
          <a:p>
            <a:r>
              <a:rPr lang="en-US" dirty="0" err="1" smtClean="0"/>
              <a:t>Phlebotrophic</a:t>
            </a:r>
            <a:r>
              <a:rPr lang="en-US" dirty="0" smtClean="0"/>
              <a:t> drugs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Compression Therapy</a:t>
            </a:r>
          </a:p>
          <a:p>
            <a:r>
              <a:rPr lang="en-US" dirty="0" smtClean="0"/>
              <a:t>Elastic compression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Bandage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Stockings</a:t>
            </a:r>
          </a:p>
          <a:p>
            <a:r>
              <a:rPr lang="en-US" dirty="0" smtClean="0"/>
              <a:t>Paste gauze (UNNA) Boot</a:t>
            </a:r>
          </a:p>
          <a:p>
            <a:r>
              <a:rPr lang="en-US" dirty="0" err="1" smtClean="0"/>
              <a:t>Circ</a:t>
            </a:r>
            <a:r>
              <a:rPr lang="en-US" dirty="0" smtClean="0"/>
              <a:t> aid </a:t>
            </a:r>
            <a:r>
              <a:rPr lang="en-US" dirty="0" err="1" smtClean="0"/>
              <a:t>orthosis</a:t>
            </a:r>
            <a:endParaRPr lang="en-US" dirty="0" smtClean="0"/>
          </a:p>
          <a:p>
            <a:r>
              <a:rPr lang="en-US" dirty="0" smtClean="0"/>
              <a:t>Intermittent pneumatic compression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46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550" y="2529681"/>
            <a:ext cx="1295400" cy="2943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Compression therapy -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Hemodynamic Effect:</a:t>
            </a:r>
          </a:p>
          <a:p>
            <a:r>
              <a:rPr lang="en-US" dirty="0" smtClean="0"/>
              <a:t>Compress the legs &amp; superficial veins of leg</a:t>
            </a:r>
          </a:p>
          <a:p>
            <a:r>
              <a:rPr lang="en-US" dirty="0" smtClean="0"/>
              <a:t>Reduce vein caliber, helps the closing of valves</a:t>
            </a:r>
          </a:p>
          <a:p>
            <a:r>
              <a:rPr lang="en-US" dirty="0" smtClean="0"/>
              <a:t>Increase venous blood flow</a:t>
            </a:r>
          </a:p>
          <a:p>
            <a:r>
              <a:rPr lang="en-US" dirty="0" smtClean="0"/>
              <a:t>Decrease venous blood volume</a:t>
            </a:r>
          </a:p>
          <a:p>
            <a:r>
              <a:rPr lang="en-US" dirty="0" smtClean="0"/>
              <a:t>Reduce reflux in superficial &amp; deep veins</a:t>
            </a:r>
          </a:p>
          <a:p>
            <a:r>
              <a:rPr lang="en-US" dirty="0" smtClean="0"/>
              <a:t>Reduces pathologically elevated venous pressure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388711"/>
            <a:ext cx="268605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994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Effects on tissues</a:t>
            </a:r>
          </a:p>
          <a:p>
            <a:r>
              <a:rPr lang="en-US" dirty="0" smtClean="0"/>
              <a:t>Increase tissue pressure  &lt; edema</a:t>
            </a:r>
          </a:p>
          <a:p>
            <a:r>
              <a:rPr lang="en-US" dirty="0" smtClean="0"/>
              <a:t>Reduce inflammation</a:t>
            </a:r>
          </a:p>
          <a:p>
            <a:r>
              <a:rPr lang="en-US" dirty="0" smtClean="0"/>
              <a:t>Sustains reparative process</a:t>
            </a:r>
          </a:p>
          <a:p>
            <a:r>
              <a:rPr lang="en-US" dirty="0" smtClean="0"/>
              <a:t>Improves movements of  tendon and joints and contraction of venous muscle pump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8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Telangiectasia – confluence of dilated intradermal </a:t>
            </a:r>
            <a:r>
              <a:rPr lang="en-US" dirty="0" err="1" smtClean="0"/>
              <a:t>venules</a:t>
            </a:r>
            <a:r>
              <a:rPr lang="en-US" dirty="0" smtClean="0"/>
              <a:t> less than 1mm in diameter</a:t>
            </a:r>
          </a:p>
          <a:p>
            <a:r>
              <a:rPr lang="en-US" dirty="0" smtClean="0"/>
              <a:t>Reticular veins – dilate bluish tortuous sub dermal veins 1-3mm in </a:t>
            </a:r>
            <a:r>
              <a:rPr lang="en-US" dirty="0" err="1" smtClean="0"/>
              <a:t>diametet</a:t>
            </a:r>
            <a:endParaRPr lang="en-US" dirty="0" smtClean="0"/>
          </a:p>
          <a:p>
            <a:r>
              <a:rPr lang="en-US" dirty="0" smtClean="0"/>
              <a:t>Varicose veins – subcutaneous dilated , elongated , tortuous veins grater than 3mm involving saphenous veins, saphenous tributaries or non saphenous tributaries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0595" y="2019922"/>
            <a:ext cx="4724809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78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505" y="2184528"/>
            <a:ext cx="8272989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32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Pharmacologic Therapy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Diuretics – limited use</a:t>
            </a:r>
          </a:p>
          <a:p>
            <a:r>
              <a:rPr lang="en-US" dirty="0" smtClean="0"/>
              <a:t>Zinc</a:t>
            </a:r>
          </a:p>
          <a:p>
            <a:r>
              <a:rPr lang="en-US" dirty="0" err="1" smtClean="0"/>
              <a:t>Fibrinolytic</a:t>
            </a:r>
            <a:r>
              <a:rPr lang="en-US" dirty="0" smtClean="0"/>
              <a:t> Agents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err="1" smtClean="0"/>
              <a:t>Stanozolol</a:t>
            </a:r>
            <a:r>
              <a:rPr lang="en-US" dirty="0" smtClean="0"/>
              <a:t> – </a:t>
            </a:r>
            <a:r>
              <a:rPr lang="en-US" dirty="0" err="1" smtClean="0"/>
              <a:t>Androgeni</a:t>
            </a:r>
            <a:r>
              <a:rPr lang="en-US" dirty="0" smtClean="0"/>
              <a:t> steroid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Oxypentiphylline</a:t>
            </a:r>
            <a:r>
              <a:rPr lang="en-US" dirty="0" smtClean="0"/>
              <a:t>-Cytokine Ant</a:t>
            </a:r>
          </a:p>
          <a:p>
            <a:r>
              <a:rPr lang="en-US" dirty="0" err="1" smtClean="0"/>
              <a:t>Phlebotrophic</a:t>
            </a:r>
            <a:r>
              <a:rPr lang="en-US" dirty="0" smtClean="0"/>
              <a:t> Agents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err="1" smtClean="0"/>
              <a:t>Hydroxy</a:t>
            </a:r>
            <a:r>
              <a:rPr lang="en-US" dirty="0" smtClean="0"/>
              <a:t> – </a:t>
            </a:r>
            <a:r>
              <a:rPr lang="en-US" dirty="0" err="1" smtClean="0"/>
              <a:t>Rutosides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Calcium </a:t>
            </a:r>
            <a:r>
              <a:rPr lang="en-US" dirty="0" err="1" smtClean="0"/>
              <a:t>dobesilate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err="1" smtClean="0"/>
              <a:t>Troxerutin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Haemorrheologic</a:t>
            </a:r>
            <a:r>
              <a:rPr lang="en-US" dirty="0" smtClean="0"/>
              <a:t> Agents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 err="1" smtClean="0"/>
              <a:t>Pentoxiphylline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Aspirin</a:t>
            </a:r>
          </a:p>
          <a:p>
            <a:r>
              <a:rPr lang="en-US" dirty="0" smtClean="0"/>
              <a:t>Free Radical Scavengers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Topical Allopurinol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Dimethyl </a:t>
            </a:r>
            <a:r>
              <a:rPr lang="en-US" dirty="0" err="1" smtClean="0"/>
              <a:t>Sulfoxide</a:t>
            </a:r>
            <a:endParaRPr lang="en-US" dirty="0" smtClean="0"/>
          </a:p>
          <a:p>
            <a:r>
              <a:rPr lang="en-US" dirty="0" smtClean="0"/>
              <a:t>Prostaglandins E &amp; F</a:t>
            </a:r>
          </a:p>
          <a:p>
            <a:r>
              <a:rPr lang="en-US" dirty="0" smtClean="0"/>
              <a:t>Topical therapies</a:t>
            </a:r>
          </a:p>
          <a:p>
            <a:r>
              <a:rPr lang="en-US" dirty="0" smtClean="0"/>
              <a:t>Growth factors &amp; Cytokines</a:t>
            </a:r>
          </a:p>
          <a:p>
            <a:r>
              <a:rPr lang="en-US" dirty="0" smtClean="0"/>
              <a:t>Skin substitutes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77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Sclerosants</a:t>
            </a:r>
            <a:endParaRPr lang="en-US" dirty="0" smtClean="0"/>
          </a:p>
          <a:p>
            <a:r>
              <a:rPr lang="en-US" dirty="0" smtClean="0"/>
              <a:t> Detergents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sodium </a:t>
            </a:r>
            <a:r>
              <a:rPr lang="en-US" dirty="0" err="1" smtClean="0"/>
              <a:t>tetradecyl</a:t>
            </a:r>
            <a:r>
              <a:rPr lang="en-US" dirty="0" smtClean="0"/>
              <a:t> sulfate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 err="1" smtClean="0"/>
              <a:t>polidacanol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sodium </a:t>
            </a:r>
            <a:r>
              <a:rPr lang="en-US" dirty="0" err="1" smtClean="0"/>
              <a:t>morrhuate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 err="1" smtClean="0"/>
              <a:t>Ethnolamine</a:t>
            </a:r>
            <a:r>
              <a:rPr lang="en-US" dirty="0" smtClean="0"/>
              <a:t> </a:t>
            </a:r>
            <a:r>
              <a:rPr lang="en-US" dirty="0" err="1" smtClean="0"/>
              <a:t>oleate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Osmotic solutions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Hypertonic Saline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hypertonic saline &amp; Dextrose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sodium salicylate</a:t>
            </a:r>
          </a:p>
          <a:p>
            <a:r>
              <a:rPr lang="en-US" dirty="0" smtClean="0"/>
              <a:t>Chemical irritants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err="1" smtClean="0"/>
              <a:t>polyiodinated</a:t>
            </a:r>
            <a:r>
              <a:rPr lang="en-US" dirty="0" smtClean="0"/>
              <a:t> iodine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en-US" dirty="0" err="1" smtClean="0"/>
              <a:t>chromated</a:t>
            </a:r>
            <a:r>
              <a:rPr lang="en-US" dirty="0" smtClean="0"/>
              <a:t> </a:t>
            </a:r>
            <a:r>
              <a:rPr lang="en-US" dirty="0" err="1" smtClean="0"/>
              <a:t>glycerine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35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Microsclerotherapy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30 G needle</a:t>
            </a:r>
          </a:p>
          <a:p>
            <a:r>
              <a:rPr lang="en-US" dirty="0" smtClean="0"/>
              <a:t>0.1 – 0.25 Sodium </a:t>
            </a:r>
            <a:r>
              <a:rPr lang="en-US" dirty="0" err="1" smtClean="0"/>
              <a:t>tetradecyl</a:t>
            </a:r>
            <a:r>
              <a:rPr lang="en-US" dirty="0" smtClean="0"/>
              <a:t> </a:t>
            </a:r>
            <a:r>
              <a:rPr lang="en-US" dirty="0" err="1" smtClean="0"/>
              <a:t>sulphate</a:t>
            </a:r>
            <a:endParaRPr lang="en-US" dirty="0" smtClean="0"/>
          </a:p>
          <a:p>
            <a:r>
              <a:rPr lang="en-US" dirty="0" smtClean="0"/>
              <a:t>Needs multiple sessions</a:t>
            </a:r>
          </a:p>
          <a:p>
            <a:r>
              <a:rPr lang="en-US" dirty="0" smtClean="0"/>
              <a:t>Needs compression  therapy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7462" y="2379617"/>
            <a:ext cx="3731075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01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Foam </a:t>
            </a:r>
            <a:r>
              <a:rPr lang="en-US" dirty="0" err="1" smtClean="0"/>
              <a:t>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Tessari</a:t>
            </a:r>
            <a:r>
              <a:rPr lang="en-US" dirty="0" smtClean="0"/>
              <a:t> technique</a:t>
            </a:r>
          </a:p>
          <a:p>
            <a:r>
              <a:rPr lang="en-US" dirty="0" smtClean="0"/>
              <a:t>1part of sodium </a:t>
            </a:r>
            <a:r>
              <a:rPr lang="en-US" dirty="0" err="1" smtClean="0"/>
              <a:t>tetradecyl</a:t>
            </a:r>
            <a:r>
              <a:rPr lang="en-US" dirty="0" smtClean="0"/>
              <a:t> </a:t>
            </a:r>
            <a:r>
              <a:rPr lang="en-US" dirty="0" err="1" smtClean="0"/>
              <a:t>sulphate</a:t>
            </a:r>
            <a:r>
              <a:rPr lang="en-US" dirty="0" smtClean="0"/>
              <a:t> and 4 parts of air agitated using two syringes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0299" y="1825625"/>
            <a:ext cx="3865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5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Surgical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Truncal</a:t>
            </a:r>
            <a:r>
              <a:rPr lang="en-US" dirty="0" smtClean="0"/>
              <a:t> Varicose veins (LSV &amp; SSV) with incompetence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Sapheno</a:t>
            </a:r>
            <a:r>
              <a:rPr lang="en-US" dirty="0" smtClean="0"/>
              <a:t> –femoral/</a:t>
            </a:r>
            <a:r>
              <a:rPr lang="en-US" dirty="0" err="1" smtClean="0"/>
              <a:t>sapheno</a:t>
            </a:r>
            <a:r>
              <a:rPr lang="en-US" dirty="0" smtClean="0"/>
              <a:t>-popliteal ligation &amp; stripping of LSV/SSV</a:t>
            </a:r>
          </a:p>
          <a:p>
            <a:r>
              <a:rPr lang="en-US" dirty="0" smtClean="0"/>
              <a:t>Branch varicosities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Avulsions via multiple stabs</a:t>
            </a:r>
          </a:p>
          <a:p>
            <a:r>
              <a:rPr lang="en-US" dirty="0" err="1" smtClean="0"/>
              <a:t>Incompetant</a:t>
            </a:r>
            <a:r>
              <a:rPr lang="en-US" dirty="0" smtClean="0"/>
              <a:t> perforators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individual ligation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1682" y="1825624"/>
            <a:ext cx="4781399" cy="40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5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Endo venous laser surgery</a:t>
            </a:r>
          </a:p>
          <a:p>
            <a:r>
              <a:rPr lang="en-US" dirty="0" err="1" smtClean="0"/>
              <a:t>Endoluninal</a:t>
            </a:r>
            <a:r>
              <a:rPr lang="en-US" dirty="0" smtClean="0"/>
              <a:t> obliteration by heat</a:t>
            </a:r>
          </a:p>
          <a:p>
            <a:r>
              <a:rPr lang="en-US" dirty="0" smtClean="0"/>
              <a:t>Induced collagen contraction and denudation of endothelium</a:t>
            </a:r>
          </a:p>
          <a:p>
            <a:r>
              <a:rPr lang="en-US" dirty="0" err="1" smtClean="0"/>
              <a:t>Fbrosis</a:t>
            </a:r>
            <a:endParaRPr lang="en-US" dirty="0" smtClean="0"/>
          </a:p>
          <a:p>
            <a:r>
              <a:rPr lang="en-US" dirty="0" smtClean="0"/>
              <a:t>810nm &amp; 1470nm Diode laser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7025" y="2458244"/>
            <a:ext cx="4171950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453" y="4872184"/>
            <a:ext cx="2469094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5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Radiofrequency ablation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80867"/>
            <a:ext cx="5181600" cy="4040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2" y="2517272"/>
            <a:ext cx="2816596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646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Deep Vein Thrombosis (DVT)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conjuction</a:t>
            </a:r>
            <a:r>
              <a:rPr lang="en-US" dirty="0" smtClean="0"/>
              <a:t> with Pulmonary Embolism DVT leading cause of in hospital mortality in USA</a:t>
            </a:r>
          </a:p>
          <a:p>
            <a:r>
              <a:rPr lang="en-US" dirty="0" smtClean="0"/>
              <a:t>1 in 20 persons develop DVT in course of his or her life time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39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Formation of semi solid coagulum with in flowing blood in any deep veins of body usually in lower limb and pelvic veins</a:t>
            </a:r>
          </a:p>
          <a:p>
            <a:r>
              <a:rPr lang="en-US" dirty="0" smtClean="0"/>
              <a:t>DVT originates in lower extremity venous system </a:t>
            </a:r>
          </a:p>
          <a:p>
            <a:r>
              <a:rPr lang="en-US" dirty="0" smtClean="0"/>
              <a:t>Starts at calf veins &amp;progress proximally into popliteal, femoral, iliac veins &amp; IVC</a:t>
            </a:r>
          </a:p>
          <a:p>
            <a:r>
              <a:rPr lang="en-US" dirty="0" smtClean="0"/>
              <a:t>80-90% of PE originate here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9487" y="2401094"/>
            <a:ext cx="28670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3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1501"/>
            <a:ext cx="2286198" cy="4115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08" y="1331794"/>
            <a:ext cx="2664183" cy="4194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357" y="2011501"/>
            <a:ext cx="2377646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18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Virchow’s Triad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&gt; 100 </a:t>
            </a:r>
            <a:r>
              <a:rPr lang="en-US" dirty="0" err="1" smtClean="0"/>
              <a:t>yrs</a:t>
            </a:r>
            <a:r>
              <a:rPr lang="en-US" dirty="0" smtClean="0"/>
              <a:t> ago Virchow described triad of factors for the development of venous thrombosis</a:t>
            </a:r>
          </a:p>
          <a:p>
            <a:r>
              <a:rPr lang="en-US" dirty="0" smtClean="0"/>
              <a:t>Alteration in normal blood flow</a:t>
            </a:r>
          </a:p>
          <a:p>
            <a:r>
              <a:rPr lang="en-US" dirty="0" smtClean="0"/>
              <a:t>Injury to vascular endothelium</a:t>
            </a:r>
          </a:p>
          <a:p>
            <a:r>
              <a:rPr lang="en-US" dirty="0" smtClean="0"/>
              <a:t>Alteration in constituents of blood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2663031"/>
            <a:ext cx="2819400" cy="2676525"/>
          </a:xfrm>
        </p:spPr>
      </p:pic>
    </p:spTree>
    <p:extLst>
      <p:ext uri="{BB962C8B-B14F-4D97-AF65-F5344CB8AC3E}">
        <p14:creationId xmlns:p14="http://schemas.microsoft.com/office/powerpoint/2010/main" val="2765728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Venous Stasis :</a:t>
            </a:r>
          </a:p>
          <a:p>
            <a:r>
              <a:rPr lang="en-US" dirty="0" smtClean="0"/>
              <a:t>Advancing age</a:t>
            </a:r>
          </a:p>
          <a:p>
            <a:r>
              <a:rPr lang="en-US" dirty="0" smtClean="0"/>
              <a:t>Obesity</a:t>
            </a:r>
          </a:p>
          <a:p>
            <a:r>
              <a:rPr lang="en-US" dirty="0" smtClean="0"/>
              <a:t>Prolong bed rest &gt;4days</a:t>
            </a:r>
          </a:p>
          <a:p>
            <a:r>
              <a:rPr lang="en-US" dirty="0" smtClean="0"/>
              <a:t>Immobilization</a:t>
            </a:r>
          </a:p>
          <a:p>
            <a:r>
              <a:rPr lang="en-US" dirty="0" smtClean="0"/>
              <a:t>Limb paralysis</a:t>
            </a:r>
          </a:p>
          <a:p>
            <a:r>
              <a:rPr lang="en-US" dirty="0" smtClean="0"/>
              <a:t>Extended travel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Hypercoagulable</a:t>
            </a:r>
            <a:r>
              <a:rPr lang="en-US" dirty="0" smtClean="0"/>
              <a:t> status :</a:t>
            </a:r>
          </a:p>
          <a:p>
            <a:r>
              <a:rPr lang="en-US" dirty="0" smtClean="0"/>
              <a:t>Surgery, trauma, responsible for 40% TED</a:t>
            </a:r>
          </a:p>
          <a:p>
            <a:r>
              <a:rPr lang="en-US" dirty="0" smtClean="0"/>
              <a:t>Malignancy</a:t>
            </a:r>
          </a:p>
          <a:p>
            <a:r>
              <a:rPr lang="en-US" dirty="0" smtClean="0"/>
              <a:t>Increased estrogen levels – due fall in protein s</a:t>
            </a:r>
          </a:p>
          <a:p>
            <a:r>
              <a:rPr lang="en-US" dirty="0" smtClean="0"/>
              <a:t>Inherited disorders of coagulation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320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Acquired disorders of coagulation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/>
              <a:t>N</a:t>
            </a:r>
            <a:r>
              <a:rPr lang="en-US" dirty="0" err="1" smtClean="0"/>
              <a:t>ephrotic</a:t>
            </a:r>
            <a:r>
              <a:rPr lang="en-US" dirty="0" smtClean="0"/>
              <a:t> syndrome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/>
              <a:t>A</a:t>
            </a:r>
            <a:r>
              <a:rPr lang="en-US" dirty="0" err="1" smtClean="0"/>
              <a:t>ntiphospholipid</a:t>
            </a:r>
            <a:r>
              <a:rPr lang="en-US" dirty="0" smtClean="0"/>
              <a:t> Ab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inflammatory process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SLE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Endothelial injury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Trauma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Surgery</a:t>
            </a:r>
          </a:p>
          <a:p>
            <a:pPr marL="0" indent="0">
              <a:buNone/>
            </a:pPr>
            <a:r>
              <a:rPr lang="en-US" dirty="0" smtClean="0"/>
              <a:t>       invasive procedures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iatrogenic</a:t>
            </a:r>
          </a:p>
        </p:txBody>
      </p:sp>
    </p:spTree>
    <p:extLst>
      <p:ext uri="{BB962C8B-B14F-4D97-AF65-F5344CB8AC3E}">
        <p14:creationId xmlns:p14="http://schemas.microsoft.com/office/powerpoint/2010/main" val="20475148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Spectrum of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Asymptomatic</a:t>
            </a:r>
          </a:p>
          <a:p>
            <a:r>
              <a:rPr lang="en-US" dirty="0" smtClean="0"/>
              <a:t>Symptomatic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Acute DVT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limb </a:t>
            </a:r>
            <a:r>
              <a:rPr lang="en-US" dirty="0" err="1" smtClean="0"/>
              <a:t>pain,edema,phlegmasia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Pulmonary Embolism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 err="1" smtClean="0"/>
              <a:t>Resp.distress</a:t>
            </a:r>
            <a:r>
              <a:rPr lang="en-US" dirty="0" smtClean="0"/>
              <a:t>, heart failure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Death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Chronic Venous Insufficiency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1295"/>
            <a:ext cx="5181600" cy="3459998"/>
          </a:xfrm>
        </p:spPr>
      </p:pic>
    </p:spTree>
    <p:extLst>
      <p:ext uri="{BB962C8B-B14F-4D97-AF65-F5344CB8AC3E}">
        <p14:creationId xmlns:p14="http://schemas.microsoft.com/office/powerpoint/2010/main" val="7240213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DVT Symptoms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sudden Swelling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Limb pain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pain on dorsiflexion of foot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with knee flexed 90 degrees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Homan’s sign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not sensitive or specific </a:t>
            </a:r>
          </a:p>
          <a:p>
            <a:pPr marL="0" indent="0">
              <a:buNone/>
            </a:pPr>
            <a:r>
              <a:rPr lang="en-US" dirty="0" smtClean="0"/>
              <a:t>       dilated veins, </a:t>
            </a:r>
            <a:r>
              <a:rPr lang="en-US" dirty="0" err="1" smtClean="0"/>
              <a:t>cyanosis,pallor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2077244"/>
            <a:ext cx="3543300" cy="3848100"/>
          </a:xfrm>
        </p:spPr>
      </p:pic>
    </p:spTree>
    <p:extLst>
      <p:ext uri="{BB962C8B-B14F-4D97-AF65-F5344CB8AC3E}">
        <p14:creationId xmlns:p14="http://schemas.microsoft.com/office/powerpoint/2010/main" val="27826108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Extensive thrombosis in thigh and pelvis may lead to PHLEGMASIA ALBA DOLENS (inflammation white pain)</a:t>
            </a:r>
          </a:p>
          <a:p>
            <a:r>
              <a:rPr lang="en-US" dirty="0" smtClean="0"/>
              <a:t>Associated with arterial spasm</a:t>
            </a:r>
          </a:p>
          <a:p>
            <a:r>
              <a:rPr lang="en-US" dirty="0" smtClean="0"/>
              <a:t>Painful pale with poor or absent pedal pulses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12" y="2101056"/>
            <a:ext cx="3076575" cy="3800475"/>
          </a:xfrm>
        </p:spPr>
      </p:pic>
    </p:spTree>
    <p:extLst>
      <p:ext uri="{BB962C8B-B14F-4D97-AF65-F5344CB8AC3E}">
        <p14:creationId xmlns:p14="http://schemas.microsoft.com/office/powerpoint/2010/main" val="14600048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Massive </a:t>
            </a:r>
            <a:r>
              <a:rPr lang="en-US" dirty="0" err="1" smtClean="0"/>
              <a:t>ilio</a:t>
            </a:r>
            <a:r>
              <a:rPr lang="en-US" dirty="0" smtClean="0"/>
              <a:t> femoral DVT –complete impediment of venous outflow may lead to cessation of arterial inflow</a:t>
            </a:r>
          </a:p>
          <a:p>
            <a:r>
              <a:rPr lang="en-US" dirty="0" smtClean="0"/>
              <a:t>PHLEGMASIA CERULA DOLENS (inflammation blue pain)</a:t>
            </a:r>
          </a:p>
          <a:p>
            <a:r>
              <a:rPr lang="en-US" dirty="0" smtClean="0"/>
              <a:t>Venous gangrene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50519"/>
            <a:ext cx="5181600" cy="33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434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Immediate complications</a:t>
            </a:r>
          </a:p>
          <a:p>
            <a:r>
              <a:rPr lang="en-US" dirty="0" smtClean="0"/>
              <a:t>PE 12-33%</a:t>
            </a:r>
          </a:p>
          <a:p>
            <a:r>
              <a:rPr lang="en-US" dirty="0" smtClean="0"/>
              <a:t>200,000 deaths /year</a:t>
            </a:r>
          </a:p>
          <a:p>
            <a:r>
              <a:rPr lang="en-US" dirty="0" smtClean="0"/>
              <a:t>Leading cause of preventable in-hospital mortality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Long term complications</a:t>
            </a:r>
          </a:p>
          <a:p>
            <a:r>
              <a:rPr lang="en-US" dirty="0" smtClean="0"/>
              <a:t>Post thrombotic syndrome</a:t>
            </a:r>
          </a:p>
          <a:p>
            <a:r>
              <a:rPr lang="en-US" dirty="0" smtClean="0"/>
              <a:t>Pain &amp; swelling -67%</a:t>
            </a:r>
          </a:p>
          <a:p>
            <a:r>
              <a:rPr lang="en-US" dirty="0" smtClean="0"/>
              <a:t>Pigmentation – 23%</a:t>
            </a:r>
          </a:p>
          <a:p>
            <a:r>
              <a:rPr lang="en-US" dirty="0" smtClean="0"/>
              <a:t>Ulceration -5%</a:t>
            </a:r>
          </a:p>
          <a:p>
            <a:r>
              <a:rPr lang="en-US" dirty="0" smtClean="0"/>
              <a:t>20-30% with in 5yr </a:t>
            </a:r>
            <a:r>
              <a:rPr lang="en-US" dirty="0" err="1" smtClean="0"/>
              <a:t>valvular</a:t>
            </a:r>
            <a:r>
              <a:rPr lang="en-US" dirty="0" smtClean="0"/>
              <a:t> incompetence &amp; luminal obstruction leads to more severe morbidity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1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0"/>
            <a:ext cx="12092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D-dimer Assay</a:t>
            </a:r>
          </a:p>
          <a:p>
            <a:r>
              <a:rPr lang="en-US" dirty="0" smtClean="0"/>
              <a:t>Originally described in 1970s</a:t>
            </a:r>
          </a:p>
          <a:p>
            <a:r>
              <a:rPr lang="en-US" dirty="0" smtClean="0"/>
              <a:t>Fibrin fragment present in fresh fibrin clot &amp; FDP of cross linked fibrin</a:t>
            </a:r>
          </a:p>
          <a:p>
            <a:r>
              <a:rPr lang="en-US" dirty="0" smtClean="0"/>
              <a:t>Marker for action of plasmin on fibrin</a:t>
            </a:r>
          </a:p>
          <a:p>
            <a:r>
              <a:rPr lang="en-US" dirty="0" smtClean="0"/>
              <a:t>Sensitivity 98.4%</a:t>
            </a:r>
          </a:p>
          <a:p>
            <a:r>
              <a:rPr lang="en-US" dirty="0" smtClean="0"/>
              <a:t>High - Does not confirm diagnosis due to low specificity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Negative results rules out DVT</a:t>
            </a:r>
          </a:p>
          <a:p>
            <a:r>
              <a:rPr lang="en-US" dirty="0" smtClean="0"/>
              <a:t>Also elevated in trauma, recent surgery, </a:t>
            </a:r>
            <a:r>
              <a:rPr lang="en-US" dirty="0" err="1" smtClean="0"/>
              <a:t>haemorrhage</a:t>
            </a:r>
            <a:r>
              <a:rPr lang="en-US" dirty="0" smtClean="0"/>
              <a:t>, sepsis, cancer, pregnancy, liver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Risk factors</a:t>
            </a:r>
          </a:p>
          <a:p>
            <a:r>
              <a:rPr lang="en-US" dirty="0" smtClean="0"/>
              <a:t>Female gender</a:t>
            </a:r>
          </a:p>
          <a:p>
            <a:r>
              <a:rPr lang="en-US" dirty="0" smtClean="0"/>
              <a:t>Advanced age</a:t>
            </a:r>
          </a:p>
          <a:p>
            <a:r>
              <a:rPr lang="en-US" dirty="0" smtClean="0"/>
              <a:t>Caucasian race</a:t>
            </a:r>
          </a:p>
          <a:p>
            <a:r>
              <a:rPr lang="en-US" dirty="0" smtClean="0"/>
              <a:t>Family history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Accelerators</a:t>
            </a:r>
          </a:p>
          <a:p>
            <a:r>
              <a:rPr lang="en-US" dirty="0" smtClean="0"/>
              <a:t>Pregnancy</a:t>
            </a:r>
          </a:p>
          <a:p>
            <a:r>
              <a:rPr lang="en-US" dirty="0" smtClean="0"/>
              <a:t>Obesity</a:t>
            </a:r>
          </a:p>
          <a:p>
            <a:r>
              <a:rPr lang="en-US" dirty="0" smtClean="0"/>
              <a:t>Professions need long standing</a:t>
            </a:r>
          </a:p>
          <a:p>
            <a:r>
              <a:rPr lang="en-US" dirty="0" smtClean="0"/>
              <a:t>Oral contraceptives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146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Duplex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Non invasive, Bedside exam</a:t>
            </a:r>
          </a:p>
          <a:p>
            <a:r>
              <a:rPr lang="en-US" dirty="0" smtClean="0"/>
              <a:t>96% sensitive &amp; 100% specific</a:t>
            </a:r>
          </a:p>
          <a:p>
            <a:r>
              <a:rPr lang="en-US" dirty="0" smtClean="0"/>
              <a:t>Normal veins –collapse with compression and lumen is free</a:t>
            </a:r>
          </a:p>
          <a:p>
            <a:r>
              <a:rPr lang="en-US" dirty="0" smtClean="0"/>
              <a:t>In DVT vein is dilated , lumen shows thrombus and non compressible veins with poor or no venous flow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272506"/>
            <a:ext cx="2667000" cy="3457575"/>
          </a:xfrm>
        </p:spPr>
      </p:pic>
    </p:spTree>
    <p:extLst>
      <p:ext uri="{BB962C8B-B14F-4D97-AF65-F5344CB8AC3E}">
        <p14:creationId xmlns:p14="http://schemas.microsoft.com/office/powerpoint/2010/main" val="15547266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Iodinated contrast injection into venous system</a:t>
            </a:r>
          </a:p>
          <a:p>
            <a:r>
              <a:rPr lang="en-US" dirty="0" smtClean="0"/>
              <a:t>DVT is visualized as filling defect</a:t>
            </a:r>
          </a:p>
          <a:p>
            <a:r>
              <a:rPr lang="en-US" dirty="0" smtClean="0"/>
              <a:t>Invasive</a:t>
            </a:r>
          </a:p>
          <a:p>
            <a:r>
              <a:rPr lang="en-US" dirty="0" smtClean="0"/>
              <a:t>Contrast complications</a:t>
            </a:r>
          </a:p>
          <a:p>
            <a:r>
              <a:rPr lang="en-US" dirty="0" smtClean="0"/>
              <a:t>Needs radiology suite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602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ACCP Guidelines – Prevention</a:t>
            </a:r>
            <a:br>
              <a:rPr lang="en-US" dirty="0" smtClean="0"/>
            </a:br>
            <a:r>
              <a:rPr lang="en-US" dirty="0"/>
              <a:t>R</a:t>
            </a:r>
            <a:r>
              <a:rPr lang="en-US" dirty="0" smtClean="0"/>
              <a:t>isk </a:t>
            </a:r>
            <a:r>
              <a:rPr lang="en-US" dirty="0"/>
              <a:t>S</a:t>
            </a:r>
            <a:r>
              <a:rPr lang="en-US" dirty="0" smtClean="0"/>
              <a:t>tratification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" y="1690689"/>
            <a:ext cx="11727180" cy="50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168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General Surgery Patients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" y="1384611"/>
            <a:ext cx="11772900" cy="53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110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5000 units of heparin 2 hours preoperatively than every 12 hours post operatively ( 5 days or until discharged)</a:t>
            </a:r>
          </a:p>
          <a:p>
            <a:r>
              <a:rPr lang="en-US" dirty="0" smtClean="0"/>
              <a:t>Twice or three times daily regimen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twice has lower rates of bleeding complication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three times trend towards better efficacy in preventing VTE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events</a:t>
            </a:r>
          </a:p>
          <a:p>
            <a:r>
              <a:rPr lang="en-US" dirty="0" smtClean="0"/>
              <a:t>LMWH Regimen</a:t>
            </a:r>
          </a:p>
        </p:txBody>
      </p:sp>
    </p:spTree>
    <p:extLst>
      <p:ext uri="{BB962C8B-B14F-4D97-AF65-F5344CB8AC3E}">
        <p14:creationId xmlns:p14="http://schemas.microsoft.com/office/powerpoint/2010/main" val="3721198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LMWH – </a:t>
            </a:r>
            <a:r>
              <a:rPr lang="en-US" dirty="0" err="1" smtClean="0"/>
              <a:t>Lovenox</a:t>
            </a:r>
            <a:r>
              <a:rPr lang="en-US" dirty="0" smtClean="0"/>
              <a:t>(Enoxaparin)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12031980" cy="5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40" y="160020"/>
            <a:ext cx="7109460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6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18" y="237467"/>
            <a:ext cx="6035563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6545580" cy="9829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Anticoagulation is the main stay of initial treatment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82980"/>
            <a:ext cx="10515600" cy="5680886"/>
          </a:xfrm>
        </p:spPr>
      </p:pic>
    </p:spTree>
    <p:extLst>
      <p:ext uri="{BB962C8B-B14F-4D97-AF65-F5344CB8AC3E}">
        <p14:creationId xmlns:p14="http://schemas.microsoft.com/office/powerpoint/2010/main" val="355241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66537"/>
            <a:ext cx="12031980" cy="67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39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Venous system of lower limbs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Superfical</a:t>
            </a:r>
            <a:r>
              <a:rPr lang="en-US" dirty="0" smtClean="0"/>
              <a:t> veins</a:t>
            </a:r>
          </a:p>
          <a:p>
            <a:r>
              <a:rPr lang="en-US" dirty="0" smtClean="0"/>
              <a:t>Deep veins</a:t>
            </a:r>
          </a:p>
          <a:p>
            <a:r>
              <a:rPr lang="en-US" dirty="0" smtClean="0"/>
              <a:t>perforators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Superficial veins</a:t>
            </a:r>
          </a:p>
          <a:p>
            <a:r>
              <a:rPr lang="en-US" dirty="0" smtClean="0"/>
              <a:t>Long saphenous venous system</a:t>
            </a:r>
          </a:p>
          <a:p>
            <a:r>
              <a:rPr lang="en-US" dirty="0" smtClean="0"/>
              <a:t>Short saphenous venous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360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Treatment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34" y="1839280"/>
            <a:ext cx="11639546" cy="48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421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Phlegmasia</a:t>
            </a:r>
            <a:endParaRPr lang="en-US" dirty="0" smtClean="0"/>
          </a:p>
          <a:p>
            <a:r>
              <a:rPr lang="en-US" dirty="0" smtClean="0"/>
              <a:t>Treat with thrombolysis or surgery</a:t>
            </a:r>
          </a:p>
          <a:p>
            <a:r>
              <a:rPr lang="en-US" dirty="0" smtClean="0"/>
              <a:t>Anticoagulation may not prevent progression in these patients</a:t>
            </a:r>
          </a:p>
          <a:p>
            <a:r>
              <a:rPr lang="en-US" dirty="0" smtClean="0"/>
              <a:t>Limb loss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50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Catheter Directed Thrombolysis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</a:t>
            </a:r>
            <a:r>
              <a:rPr lang="en-US" sz="3200" dirty="0" err="1" smtClean="0"/>
              <a:t>iliofemoral</a:t>
            </a:r>
            <a:r>
              <a:rPr lang="en-US" sz="3200" dirty="0" smtClean="0"/>
              <a:t> DVT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symptoms &lt;14 days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low risk of bleeding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have good functional status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reduce acute symptoms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reduce post thrombotic syndrome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Post thrombolysis, </a:t>
            </a:r>
            <a:r>
              <a:rPr lang="en-US" sz="3200" dirty="0" err="1" smtClean="0"/>
              <a:t>ballon</a:t>
            </a:r>
            <a:r>
              <a:rPr lang="en-US" sz="3200" dirty="0" smtClean="0"/>
              <a:t> /stent for obstructing lesion</a:t>
            </a:r>
          </a:p>
          <a:p>
            <a:r>
              <a:rPr lang="en-US" sz="3200" dirty="0" err="1" smtClean="0"/>
              <a:t>Pharmaco</a:t>
            </a:r>
            <a:r>
              <a:rPr lang="en-US" sz="3200" dirty="0" smtClean="0"/>
              <a:t>-mechanical </a:t>
            </a:r>
            <a:r>
              <a:rPr lang="en-US" sz="3200" dirty="0" err="1" smtClean="0"/>
              <a:t>thrombolysismay</a:t>
            </a:r>
            <a:r>
              <a:rPr lang="en-US" sz="3200" dirty="0" smtClean="0"/>
              <a:t> shorten treatment time</a:t>
            </a:r>
          </a:p>
          <a:p>
            <a:r>
              <a:rPr lang="en-US" sz="3200" dirty="0" smtClean="0"/>
              <a:t>After thrombolysis, </a:t>
            </a:r>
            <a:r>
              <a:rPr lang="en-US" sz="3200" dirty="0" err="1" smtClean="0"/>
              <a:t>anticoagulate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992" y="4821759"/>
            <a:ext cx="2853175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44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Operative venous </a:t>
            </a:r>
            <a:r>
              <a:rPr lang="en-US" sz="3200" dirty="0" err="1" smtClean="0"/>
              <a:t>thrombectomy</a:t>
            </a:r>
            <a:r>
              <a:rPr lang="en-US" sz="3200" dirty="0" smtClean="0"/>
              <a:t> </a:t>
            </a:r>
          </a:p>
          <a:p>
            <a:r>
              <a:rPr lang="en-US" sz="3200" dirty="0" err="1" smtClean="0"/>
              <a:t>Phlegmasia</a:t>
            </a:r>
            <a:r>
              <a:rPr lang="en-US" sz="3200" dirty="0" smtClean="0"/>
              <a:t> when thrombolysis contraindicated</a:t>
            </a:r>
          </a:p>
          <a:p>
            <a:r>
              <a:rPr lang="en-US" sz="3200" dirty="0" smtClean="0"/>
              <a:t>Symptoms &lt; 7days</a:t>
            </a:r>
          </a:p>
          <a:p>
            <a:r>
              <a:rPr lang="en-US" sz="3200" dirty="0" smtClean="0"/>
              <a:t>Good functional status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967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Early ambulation</a:t>
            </a:r>
          </a:p>
          <a:p>
            <a:r>
              <a:rPr lang="en-US" sz="3200" dirty="0" smtClean="0"/>
              <a:t>Leg elevation</a:t>
            </a:r>
          </a:p>
          <a:p>
            <a:r>
              <a:rPr lang="en-US" sz="3200" dirty="0" smtClean="0"/>
              <a:t>Compression stockings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(30-40mm of Hg) continue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for 2yrs, longer if PTS </a:t>
            </a:r>
          </a:p>
          <a:p>
            <a:pPr marL="0" indent="0">
              <a:buNone/>
            </a:pPr>
            <a:r>
              <a:rPr lang="en-US" sz="3200" dirty="0" smtClean="0"/>
              <a:t>     symptoms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689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Vena Cava Filter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 smtClean="0"/>
              <a:t>Patient cannot tolerate even a small pulmonary emboli</a:t>
            </a:r>
          </a:p>
          <a:p>
            <a:r>
              <a:rPr lang="en-US" sz="3200" dirty="0" smtClean="0"/>
              <a:t>Anticoagulation contraindicated (intracranial bleed)</a:t>
            </a:r>
          </a:p>
          <a:p>
            <a:r>
              <a:rPr lang="en-US" sz="3200" dirty="0" smtClean="0"/>
              <a:t>Anticoagulation fails to prevent embolization or extension of thrombus</a:t>
            </a:r>
          </a:p>
          <a:p>
            <a:r>
              <a:rPr lang="en-US" sz="3200" dirty="0" smtClean="0"/>
              <a:t>Major bleed while on anticoagulation</a:t>
            </a:r>
          </a:p>
          <a:p>
            <a:r>
              <a:rPr lang="en-US" sz="3200" dirty="0" smtClean="0"/>
              <a:t>After risk of bleeding resolves pt. should receive full coarse of anticoagulation</a:t>
            </a:r>
          </a:p>
          <a:p>
            <a:endParaRPr 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5697" y="1825625"/>
            <a:ext cx="31546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857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Lymphedema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Abnormal collection of interstitial lymph fluid due to either congenital </a:t>
            </a:r>
            <a:r>
              <a:rPr lang="en-US" dirty="0" err="1" smtClean="0"/>
              <a:t>maldevelopment</a:t>
            </a:r>
            <a:r>
              <a:rPr lang="en-US" dirty="0" smtClean="0"/>
              <a:t> of lymphatics or secondary to lymphatic obstruction</a:t>
            </a:r>
          </a:p>
          <a:p>
            <a:r>
              <a:rPr lang="en-US" dirty="0" smtClean="0"/>
              <a:t>It affects 2% of population causing limb swelling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2563019"/>
            <a:ext cx="2457450" cy="2876550"/>
          </a:xfrm>
        </p:spPr>
      </p:pic>
    </p:spTree>
    <p:extLst>
      <p:ext uri="{BB962C8B-B14F-4D97-AF65-F5344CB8AC3E}">
        <p14:creationId xmlns:p14="http://schemas.microsoft.com/office/powerpoint/2010/main" val="42584706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Etiology</a:t>
            </a:r>
            <a:br>
              <a:rPr lang="en-US" dirty="0" smtClean="0"/>
            </a:br>
            <a:r>
              <a:rPr lang="en-US" dirty="0" smtClean="0"/>
              <a:t>Primary &amp; Secondary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Primary lymphedema</a:t>
            </a:r>
          </a:p>
          <a:p>
            <a:r>
              <a:rPr lang="en-US" dirty="0" smtClean="0"/>
              <a:t>Developmental error in </a:t>
            </a:r>
            <a:r>
              <a:rPr lang="en-US" dirty="0" err="1" smtClean="0"/>
              <a:t>lyphatic</a:t>
            </a:r>
            <a:r>
              <a:rPr lang="en-US" dirty="0" smtClean="0"/>
              <a:t> vessels</a:t>
            </a:r>
          </a:p>
          <a:p>
            <a:r>
              <a:rPr lang="en-US" dirty="0" smtClean="0"/>
              <a:t>Depending on the severity it appears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At birth &lt; year – lymphedema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congenital – familial 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Milroy;s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Disease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Between 1-35yr – lymphedema </a:t>
            </a:r>
            <a:r>
              <a:rPr lang="en-US" dirty="0" err="1" smtClean="0"/>
              <a:t>precox</a:t>
            </a:r>
            <a:endParaRPr lang="en-US" dirty="0" smtClean="0"/>
          </a:p>
          <a:p>
            <a:r>
              <a:rPr lang="en-US" dirty="0" smtClean="0"/>
              <a:t>Later &gt;35yr  - lymphedema </a:t>
            </a:r>
            <a:r>
              <a:rPr lang="en-US" dirty="0" err="1" smtClean="0"/>
              <a:t>tarda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431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Patterns of lymphatic abnormalities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Aplasia -15%</a:t>
            </a:r>
          </a:p>
          <a:p>
            <a:r>
              <a:rPr lang="en-US" dirty="0" err="1" smtClean="0"/>
              <a:t>Hypoplasis</a:t>
            </a:r>
            <a:r>
              <a:rPr lang="en-US" dirty="0" smtClean="0"/>
              <a:t> – 55%</a:t>
            </a:r>
          </a:p>
          <a:p>
            <a:r>
              <a:rPr lang="en-US" dirty="0" smtClean="0"/>
              <a:t>Hyperplasia -35%</a:t>
            </a:r>
          </a:p>
          <a:p>
            <a:r>
              <a:rPr lang="en-US" dirty="0" smtClean="0"/>
              <a:t>Dermal Back flow – </a:t>
            </a:r>
            <a:r>
              <a:rPr lang="en-US" dirty="0" err="1" smtClean="0"/>
              <a:t>Chylous</a:t>
            </a:r>
            <a:r>
              <a:rPr lang="en-US" dirty="0" smtClean="0"/>
              <a:t> Reflux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Predisposing factors</a:t>
            </a:r>
          </a:p>
          <a:p>
            <a:r>
              <a:rPr lang="en-US" dirty="0" smtClean="0"/>
              <a:t>Any inflammatory process</a:t>
            </a:r>
          </a:p>
          <a:p>
            <a:r>
              <a:rPr lang="en-US" dirty="0" smtClean="0"/>
              <a:t>Trauma</a:t>
            </a:r>
          </a:p>
          <a:p>
            <a:r>
              <a:rPr lang="en-US" dirty="0" smtClean="0"/>
              <a:t>Pregnancy</a:t>
            </a:r>
          </a:p>
          <a:p>
            <a:r>
              <a:rPr lang="en-US" dirty="0" smtClean="0"/>
              <a:t>Puerperal sepsis</a:t>
            </a:r>
          </a:p>
          <a:p>
            <a:r>
              <a:rPr lang="en-US" dirty="0" smtClean="0"/>
              <a:t>Most of primary lymphedema appear spontaneously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614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Secondary lymphedema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Trauma</a:t>
            </a:r>
          </a:p>
          <a:p>
            <a:r>
              <a:rPr lang="en-US" dirty="0" smtClean="0"/>
              <a:t>Infections</a:t>
            </a:r>
          </a:p>
          <a:p>
            <a:r>
              <a:rPr lang="en-US" dirty="0" err="1" smtClean="0"/>
              <a:t>Filariasis</a:t>
            </a:r>
            <a:endParaRPr lang="en-US" dirty="0" smtClean="0"/>
          </a:p>
          <a:p>
            <a:r>
              <a:rPr lang="en-US" dirty="0" smtClean="0"/>
              <a:t>Post </a:t>
            </a:r>
            <a:r>
              <a:rPr lang="en-US" dirty="0" err="1" smtClean="0"/>
              <a:t>plebitic</a:t>
            </a:r>
            <a:r>
              <a:rPr lang="en-US" dirty="0" smtClean="0"/>
              <a:t> limb</a:t>
            </a:r>
          </a:p>
          <a:p>
            <a:r>
              <a:rPr lang="en-US" dirty="0" smtClean="0"/>
              <a:t>Irradiation</a:t>
            </a:r>
          </a:p>
          <a:p>
            <a:r>
              <a:rPr lang="en-US" dirty="0" smtClean="0"/>
              <a:t>Malignancy</a:t>
            </a:r>
          </a:p>
          <a:p>
            <a:r>
              <a:rPr lang="en-US" dirty="0" smtClean="0"/>
              <a:t>allergy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0" y="2477294"/>
            <a:ext cx="2400300" cy="3048000"/>
          </a:xfrm>
        </p:spPr>
      </p:pic>
    </p:spTree>
    <p:extLst>
      <p:ext uri="{BB962C8B-B14F-4D97-AF65-F5344CB8AC3E}">
        <p14:creationId xmlns:p14="http://schemas.microsoft.com/office/powerpoint/2010/main" val="390682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Long saphenous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From medial limb the dorsal venous arch to saphenous opening  - </a:t>
            </a:r>
            <a:r>
              <a:rPr lang="en-US" dirty="0" err="1" smtClean="0"/>
              <a:t>sapheno</a:t>
            </a:r>
            <a:r>
              <a:rPr lang="en-US" dirty="0" smtClean="0"/>
              <a:t> femoral junction</a:t>
            </a:r>
          </a:p>
          <a:p>
            <a:r>
              <a:rPr lang="en-US" dirty="0" smtClean="0"/>
              <a:t>SFJ Tributaries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superficial epigastric vein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superficial external </a:t>
            </a:r>
            <a:r>
              <a:rPr lang="en-US" dirty="0" err="1" smtClean="0"/>
              <a:t>pudendal</a:t>
            </a: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vein</a:t>
            </a:r>
          </a:p>
          <a:p>
            <a:pPr marL="0" indent="0">
              <a:buNone/>
            </a:pPr>
            <a:r>
              <a:rPr lang="en-US" dirty="0" smtClean="0"/>
              <a:t>    Superficial lateral circumflex </a:t>
            </a:r>
            <a:r>
              <a:rPr lang="en-US" dirty="0" err="1" smtClean="0"/>
              <a:t>ilac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vein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9875" y="2905919"/>
            <a:ext cx="42862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309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Classification of lymphedema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68579"/>
            <a:ext cx="10706100" cy="50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441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Lymphangiography</a:t>
            </a:r>
          </a:p>
          <a:p>
            <a:r>
              <a:rPr lang="en-US" dirty="0" smtClean="0"/>
              <a:t>Isotope </a:t>
            </a:r>
            <a:r>
              <a:rPr lang="en-US" dirty="0" err="1" smtClean="0"/>
              <a:t>lymphosintigraphy</a:t>
            </a:r>
            <a:endParaRPr lang="en-US" dirty="0" smtClean="0"/>
          </a:p>
          <a:p>
            <a:r>
              <a:rPr lang="en-US" dirty="0" smtClean="0"/>
              <a:t>CT</a:t>
            </a:r>
          </a:p>
          <a:p>
            <a:r>
              <a:rPr lang="en-US" dirty="0" smtClean="0"/>
              <a:t>MRI</a:t>
            </a:r>
          </a:p>
          <a:p>
            <a:r>
              <a:rPr lang="en-US" dirty="0" smtClean="0"/>
              <a:t>Duplex Ultrasound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21774" y="1888985"/>
            <a:ext cx="6334006" cy="32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441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Local infection</a:t>
            </a:r>
          </a:p>
          <a:p>
            <a:r>
              <a:rPr lang="en-US" dirty="0" smtClean="0"/>
              <a:t>Systemic infection</a:t>
            </a:r>
          </a:p>
          <a:p>
            <a:r>
              <a:rPr lang="en-US" dirty="0" err="1" smtClean="0"/>
              <a:t>lymphangiosarcoma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004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Early treatment is highly effective</a:t>
            </a:r>
          </a:p>
          <a:p>
            <a:r>
              <a:rPr lang="en-US" dirty="0" smtClean="0"/>
              <a:t>Late disease is difficult to treat</a:t>
            </a:r>
          </a:p>
          <a:p>
            <a:r>
              <a:rPr lang="en-US" dirty="0" smtClean="0"/>
              <a:t>Care to avoid any injury to limb</a:t>
            </a:r>
          </a:p>
          <a:p>
            <a:r>
              <a:rPr lang="en-US" dirty="0" smtClean="0"/>
              <a:t>Skin care </a:t>
            </a:r>
            <a:r>
              <a:rPr lang="en-US" dirty="0" err="1" smtClean="0"/>
              <a:t>toavoid</a:t>
            </a:r>
            <a:r>
              <a:rPr lang="en-US" dirty="0" smtClean="0"/>
              <a:t> infection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Reduce swelling by decongestive lymph therapy</a:t>
            </a:r>
          </a:p>
          <a:p>
            <a:r>
              <a:rPr lang="en-US" dirty="0" smtClean="0"/>
              <a:t>Manual lymph therapy – massage</a:t>
            </a:r>
          </a:p>
          <a:p>
            <a:r>
              <a:rPr lang="en-US" dirty="0" smtClean="0"/>
              <a:t>Multilayer compression bandage &amp; physiotherapy</a:t>
            </a:r>
          </a:p>
          <a:p>
            <a:r>
              <a:rPr lang="en-US" dirty="0" smtClean="0"/>
              <a:t>Intermittent pneumatic compression 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889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Surgical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Reducing Surgery</a:t>
            </a:r>
          </a:p>
          <a:p>
            <a:r>
              <a:rPr lang="en-US" dirty="0" err="1" smtClean="0"/>
              <a:t>Sistrunk</a:t>
            </a:r>
            <a:r>
              <a:rPr lang="en-US" dirty="0" smtClean="0"/>
              <a:t> – wedge removal &amp; skin closure</a:t>
            </a:r>
          </a:p>
          <a:p>
            <a:r>
              <a:rPr lang="en-US" dirty="0" err="1" smtClean="0"/>
              <a:t>Homans</a:t>
            </a:r>
            <a:r>
              <a:rPr lang="en-US" dirty="0" smtClean="0"/>
              <a:t> -  Subcutaneous tissue removal &amp; skin closure</a:t>
            </a:r>
          </a:p>
          <a:p>
            <a:r>
              <a:rPr lang="en-US" dirty="0" smtClean="0"/>
              <a:t>Thompson – denuded skin sutured to deep fascia</a:t>
            </a:r>
          </a:p>
          <a:p>
            <a:r>
              <a:rPr lang="en-US" dirty="0" smtClean="0"/>
              <a:t>Charles – remove every thing &amp; cover raw area with skin graft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Bypass surgeries – </a:t>
            </a:r>
            <a:r>
              <a:rPr lang="en-US" dirty="0" err="1" smtClean="0"/>
              <a:t>lymphovenous</a:t>
            </a:r>
            <a:r>
              <a:rPr lang="en-US" dirty="0" smtClean="0"/>
              <a:t> shunts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15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2172</Words>
  <Application>Microsoft Office PowerPoint</Application>
  <PresentationFormat>Custom</PresentationFormat>
  <Paragraphs>485</Paragraphs>
  <Slides>94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 Theme</vt:lpstr>
      <vt:lpstr>Venous disease &amp; Lymphedema - ILOs</vt:lpstr>
      <vt:lpstr>Veins </vt:lpstr>
      <vt:lpstr>Venous Disorders</vt:lpstr>
      <vt:lpstr>Chronic Venous Disease – Varicose Veins</vt:lpstr>
      <vt:lpstr>PowerPoint Presentation</vt:lpstr>
      <vt:lpstr>PowerPoint Presentation</vt:lpstr>
      <vt:lpstr>PowerPoint Presentation</vt:lpstr>
      <vt:lpstr>Venous system of lower limbs </vt:lpstr>
      <vt:lpstr>Long saphenous system</vt:lpstr>
      <vt:lpstr>PowerPoint Presentation</vt:lpstr>
      <vt:lpstr>PowerPoint Presentation</vt:lpstr>
      <vt:lpstr>PowerPoint Presentation</vt:lpstr>
      <vt:lpstr>Perforators</vt:lpstr>
      <vt:lpstr>Valves</vt:lpstr>
      <vt:lpstr>Mechanism of Venous return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Ambulatory Venous Pressure</vt:lpstr>
      <vt:lpstr>Chronic Venous Insufficiency</vt:lpstr>
      <vt:lpstr>Ambulatory Venous Hypertension</vt:lpstr>
      <vt:lpstr>Venous ulcers – Theories of Etiology</vt:lpstr>
      <vt:lpstr>PowerPoint Presentation</vt:lpstr>
      <vt:lpstr>Clinical Evaluation</vt:lpstr>
      <vt:lpstr>PowerPoint Presentation</vt:lpstr>
      <vt:lpstr>Physical Examination – the should be standing</vt:lpstr>
      <vt:lpstr>PowerPoint Presentation</vt:lpstr>
      <vt:lpstr>Clinical tests</vt:lpstr>
      <vt:lpstr>Trendelenburg Test</vt:lpstr>
      <vt:lpstr>Schwartz test(Cruvheillier’s sign)</vt:lpstr>
      <vt:lpstr>Morissey’s cough impulse</vt:lpstr>
      <vt:lpstr>Fegan’s method (Phallen’s test)</vt:lpstr>
      <vt:lpstr>Pratt’s test</vt:lpstr>
      <vt:lpstr>Tourniquet test (Mahorne-ochsner)</vt:lpstr>
      <vt:lpstr>Perthe’s test</vt:lpstr>
      <vt:lpstr>Investigation</vt:lpstr>
      <vt:lpstr>Duplex Scan</vt:lpstr>
      <vt:lpstr>PowerPoint Presentation</vt:lpstr>
      <vt:lpstr>Invasive Procedures</vt:lpstr>
      <vt:lpstr>CEAP Classification</vt:lpstr>
      <vt:lpstr>Clinical Classification</vt:lpstr>
      <vt:lpstr>Etiological</vt:lpstr>
      <vt:lpstr>Anatomic segments - 18</vt:lpstr>
      <vt:lpstr>Treatment Options</vt:lpstr>
      <vt:lpstr>Compression therapy - Action</vt:lpstr>
      <vt:lpstr>PowerPoint Presentation</vt:lpstr>
      <vt:lpstr>PowerPoint Presentation</vt:lpstr>
      <vt:lpstr>Pharmacologic Therapy</vt:lpstr>
      <vt:lpstr>sclerotherapy</vt:lpstr>
      <vt:lpstr>Microsclerotherapy</vt:lpstr>
      <vt:lpstr>Foam sclerotherapy</vt:lpstr>
      <vt:lpstr>Surgical treatment</vt:lpstr>
      <vt:lpstr>PowerPoint Presentation</vt:lpstr>
      <vt:lpstr>PowerPoint Presentation</vt:lpstr>
      <vt:lpstr>Deep Vein Thrombosis (DVT)</vt:lpstr>
      <vt:lpstr>PowerPoint Presentation</vt:lpstr>
      <vt:lpstr>Virchow’s Triad</vt:lpstr>
      <vt:lpstr>PowerPoint Presentation</vt:lpstr>
      <vt:lpstr>PowerPoint Presentation</vt:lpstr>
      <vt:lpstr>Spectrum of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</vt:lpstr>
      <vt:lpstr>Duplex</vt:lpstr>
      <vt:lpstr>Venography</vt:lpstr>
      <vt:lpstr>ACCP Guidelines – Prevention Risk Stratification</vt:lpstr>
      <vt:lpstr>General Surgery Patients</vt:lpstr>
      <vt:lpstr>Prevention</vt:lpstr>
      <vt:lpstr>LMWH – Lovenox(Enoxaparin)</vt:lpstr>
      <vt:lpstr>PowerPoint Presentation</vt:lpstr>
      <vt:lpstr>PowerPoint Presentation</vt:lpstr>
      <vt:lpstr>Anticoagulation is the main stay of initial treatment</vt:lpstr>
      <vt:lpstr>PowerPoint Presentation</vt:lpstr>
      <vt:lpstr>Treatment</vt:lpstr>
      <vt:lpstr>PowerPoint Presentation</vt:lpstr>
      <vt:lpstr>PowerPoint Presentation</vt:lpstr>
      <vt:lpstr>PowerPoint Presentation</vt:lpstr>
      <vt:lpstr>PowerPoint Presentation</vt:lpstr>
      <vt:lpstr>Vena Cava Filter</vt:lpstr>
      <vt:lpstr>Lymphedema</vt:lpstr>
      <vt:lpstr>Etiology Primary &amp; Secondary</vt:lpstr>
      <vt:lpstr>Patterns of lymphatic abnormalities</vt:lpstr>
      <vt:lpstr>Secondary lymphedema</vt:lpstr>
      <vt:lpstr>Clinical Classification of lymphedema</vt:lpstr>
      <vt:lpstr>Diagnosis</vt:lpstr>
      <vt:lpstr>Complications</vt:lpstr>
      <vt:lpstr>PowerPoint Presentation</vt:lpstr>
      <vt:lpstr>Surgical treatment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Family</dc:creator>
  <cp:lastModifiedBy>حمد</cp:lastModifiedBy>
  <cp:revision>71</cp:revision>
  <dcterms:created xsi:type="dcterms:W3CDTF">2014-09-05T07:33:05Z</dcterms:created>
  <dcterms:modified xsi:type="dcterms:W3CDTF">2016-03-27T08:18:55Z</dcterms:modified>
</cp:coreProperties>
</file>