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  <Override PartName="/ppt/media/image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 b="def" i="def"/>
      <a:tcStyle>
        <a:tcBdr/>
        <a:fill>
          <a:solidFill>
            <a:srgbClr val="4E4E4E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0F0F0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6565">
              <a:alpha val="75000"/>
            </a:srgb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0F0F0"/>
              </a:solidFill>
              <a:prstDash val="solid"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 b="def" i="def"/>
      <a:tcStyle>
        <a:tcBdr/>
        <a:fill>
          <a:solidFill>
            <a:srgbClr val="909090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6350" cap="flat">
              <a:solidFill>
                <a:srgbClr val="484745"/>
              </a:solidFill>
              <a:prstDash val="solid"/>
              <a:miter lim="400000"/>
            </a:ln>
          </a:left>
          <a:right>
            <a:ln w="6350" cap="flat">
              <a:solidFill>
                <a:srgbClr val="5E5D5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6350" cap="flat">
              <a:solidFill>
                <a:srgbClr val="5E5D5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5E5D5B"/>
              </a:solidFill>
              <a:prstDash val="solid"/>
              <a:miter lim="400000"/>
            </a:ln>
          </a:top>
          <a:bottom>
            <a:ln w="6350" cap="flat">
              <a:solidFill>
                <a:srgbClr val="484745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484745"/>
              </a:solidFill>
              <a:prstDash val="solid"/>
              <a:miter lim="400000"/>
            </a:ln>
          </a:top>
          <a:bottom>
            <a:ln w="6350" cap="flat">
              <a:solidFill>
                <a:srgbClr val="5E5D5B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D4D4D"/>
          </a:solidFill>
        </a:fill>
      </a:tcStyle>
    </a:wholeTbl>
    <a:band2H>
      <a:tcTxStyle b="def" i="def"/>
      <a:tcStyle>
        <a:tcBdr/>
        <a:fill>
          <a:solidFill>
            <a:srgbClr val="5A5A5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-1022246"/>
              <a:satOff val="34289"/>
              <a:lumOff val="-18384"/>
            </a:scheme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/>
          </a:solidFill>
        </a:fill>
      </a:tcStyle>
    </a:wholeTbl>
    <a:band2H>
      <a:tcTxStyle b="def" i="def"/>
      <a:tcStyle>
        <a:tcBdr/>
        <a:fill>
          <a:solidFill>
            <a:srgbClr val="7D7D7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C5C5B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2828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2A7A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96663"/>
              <a:satOff val="-16428"/>
              <a:lumOff val="3004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D5D"/>
          </a:solidFill>
        </a:fill>
      </a:tcStyle>
    </a:wholeTbl>
    <a:band2H>
      <a:tcTxStyle b="def" i="def"/>
      <a:tcStyle>
        <a:tcBdr/>
        <a:fill>
          <a:solidFill>
            <a:srgbClr val="696969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6350" cap="flat">
              <a:solidFill>
                <a:srgbClr val="FFFFFF"/>
              </a:solidFill>
              <a:prstDash val="solid"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635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87878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878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>
              <a:alpha val="10000"/>
            </a:srgbClr>
          </a:solidFill>
        </a:fill>
      </a:tcStyle>
    </a:wholeTbl>
    <a:band2H>
      <a:tcTxStyle b="def" i="def"/>
      <a:tcStyle>
        <a:tcBdr/>
        <a:fill>
          <a:solidFill>
            <a:srgbClr val="888888">
              <a:alpha val="1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0F0F0"/>
              </a:solidFill>
              <a:prstDash val="solid"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" name="Shape 11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762000" y="2463800"/>
            <a:ext cx="11480800" cy="2540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762000" y="5156200"/>
            <a:ext cx="11480800" cy="863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/>
        </p:nvSpPr>
        <p:spPr>
          <a:xfrm>
            <a:off x="11506200" y="8242300"/>
            <a:ext cx="1270000" cy="127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14" name="Shape 14"/>
          <p:cNvSpPr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type="body" sz="quarter" idx="13"/>
          </p:nvPr>
        </p:nvSpPr>
        <p:spPr>
          <a:xfrm>
            <a:off x="1270000" y="6362700"/>
            <a:ext cx="10464800" cy="46105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b="1" i="1"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6" name="Shape 96"/>
          <p:cNvSpPr/>
          <p:nvPr>
            <p:ph type="body" sz="quarter" idx="14"/>
          </p:nvPr>
        </p:nvSpPr>
        <p:spPr>
          <a:xfrm>
            <a:off x="1270000" y="43053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b="1" sz="36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20202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7" name="Shape 9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5" name="Shape 10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pic" idx="13"/>
          </p:nvPr>
        </p:nvSpPr>
        <p:spPr>
          <a:xfrm>
            <a:off x="1104900" y="758938"/>
            <a:ext cx="10795000" cy="5943601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2" name="Shape 22"/>
          <p:cNvSpPr/>
          <p:nvPr>
            <p:ph type="title"/>
          </p:nvPr>
        </p:nvSpPr>
        <p:spPr>
          <a:xfrm>
            <a:off x="762000" y="6883400"/>
            <a:ext cx="11480800" cy="1079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3" name="Shape 23"/>
          <p:cNvSpPr/>
          <p:nvPr>
            <p:ph type="body" sz="quarter" idx="1"/>
          </p:nvPr>
        </p:nvSpPr>
        <p:spPr>
          <a:xfrm>
            <a:off x="762000" y="8128000"/>
            <a:ext cx="11480800" cy="914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hape 24"/>
          <p:cNvSpPr/>
          <p:nvPr>
            <p:ph type="sldNum" sz="quarter" idx="2"/>
          </p:nvPr>
        </p:nvSpPr>
        <p:spPr>
          <a:xfrm>
            <a:off x="6311798" y="9245600"/>
            <a:ext cx="368504" cy="374600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>
            <p:ph type="title"/>
          </p:nvPr>
        </p:nvSpPr>
        <p:spPr>
          <a:xfrm>
            <a:off x="762000" y="3517900"/>
            <a:ext cx="11480800" cy="2717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2" name="Shape 32"/>
          <p:cNvSpPr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>
            <p:ph type="pic" sz="half" idx="13"/>
          </p:nvPr>
        </p:nvSpPr>
        <p:spPr>
          <a:xfrm>
            <a:off x="6654800" y="419100"/>
            <a:ext cx="5588000" cy="86487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0" name="Shape 40"/>
          <p:cNvSpPr/>
          <p:nvPr>
            <p:ph type="title"/>
          </p:nvPr>
        </p:nvSpPr>
        <p:spPr>
          <a:xfrm>
            <a:off x="762000" y="419100"/>
            <a:ext cx="5384800" cy="4597400"/>
          </a:xfrm>
          <a:prstGeom prst="rect">
            <a:avLst/>
          </a:prstGeom>
        </p:spPr>
        <p:txBody>
          <a:bodyPr anchor="b"/>
          <a:lstStyle>
            <a:lvl1pPr>
              <a:defRPr sz="5200"/>
            </a:lvl1pPr>
          </a:lstStyle>
          <a:p>
            <a:pPr/>
            <a:r>
              <a:t>Title Text</a:t>
            </a:r>
          </a:p>
        </p:txBody>
      </p:sp>
      <p:sp>
        <p:nvSpPr>
          <p:cNvPr id="41" name="Shape 41"/>
          <p:cNvSpPr/>
          <p:nvPr>
            <p:ph type="body" sz="quarter" idx="1"/>
          </p:nvPr>
        </p:nvSpPr>
        <p:spPr>
          <a:xfrm>
            <a:off x="762000" y="5245100"/>
            <a:ext cx="5384800" cy="3810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hape 42"/>
          <p:cNvSpPr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0" name="Shape 5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hape 5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hape 59"/>
          <p:cNvSpPr/>
          <p:nvPr/>
        </p:nvSpPr>
        <p:spPr>
          <a:xfrm>
            <a:off x="11506200" y="8242300"/>
            <a:ext cx="1270000" cy="127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60" name="Shape 6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type="pic" sz="half" idx="13"/>
          </p:nvPr>
        </p:nvSpPr>
        <p:spPr>
          <a:xfrm>
            <a:off x="6654800" y="2374900"/>
            <a:ext cx="5588000" cy="68072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8" name="Shape 6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9" name="Shape 69"/>
          <p:cNvSpPr/>
          <p:nvPr>
            <p:ph type="body" sz="half" idx="1"/>
          </p:nvPr>
        </p:nvSpPr>
        <p:spPr>
          <a:xfrm>
            <a:off x="762000" y="2374900"/>
            <a:ext cx="5384800" cy="68072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>
                <a:srgbClr val="EBEBEB"/>
              </a:buClr>
              <a:defRPr sz="2800"/>
            </a:lvl1pPr>
            <a:lvl2pPr marL="685800" indent="-342900">
              <a:spcBef>
                <a:spcPts val="3200"/>
              </a:spcBef>
              <a:buClr>
                <a:srgbClr val="EBEBEB"/>
              </a:buClr>
              <a:defRPr sz="2800"/>
            </a:lvl2pPr>
            <a:lvl3pPr marL="1028700" indent="-342900">
              <a:spcBef>
                <a:spcPts val="3200"/>
              </a:spcBef>
              <a:buClr>
                <a:srgbClr val="EBEBEB"/>
              </a:buClr>
              <a:defRPr sz="2800"/>
            </a:lvl3pPr>
            <a:lvl4pPr marL="1371600" indent="-342900">
              <a:spcBef>
                <a:spcPts val="3200"/>
              </a:spcBef>
              <a:buClr>
                <a:srgbClr val="EBEBEB"/>
              </a:buClr>
              <a:defRPr sz="2800"/>
            </a:lvl4pPr>
            <a:lvl5pPr marL="1714500" indent="-342900">
              <a:spcBef>
                <a:spcPts val="3200"/>
              </a:spcBef>
              <a:buClr>
                <a:srgbClr val="EBEBEB"/>
              </a:buClr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hape 7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type="body" idx="1"/>
          </p:nvPr>
        </p:nvSpPr>
        <p:spPr>
          <a:xfrm>
            <a:off x="762000" y="965200"/>
            <a:ext cx="11480800" cy="78232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hape 7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>
            <p:ph type="pic" sz="quarter" idx="13"/>
          </p:nvPr>
        </p:nvSpPr>
        <p:spPr>
          <a:xfrm>
            <a:off x="6680200" y="5626100"/>
            <a:ext cx="5588000" cy="34417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pic" sz="half" idx="14"/>
          </p:nvPr>
        </p:nvSpPr>
        <p:spPr>
          <a:xfrm>
            <a:off x="6680200" y="419100"/>
            <a:ext cx="5588000" cy="49149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7" name="Shape 87"/>
          <p:cNvSpPr/>
          <p:nvPr>
            <p:ph type="pic" sz="half" idx="15"/>
          </p:nvPr>
        </p:nvSpPr>
        <p:spPr>
          <a:xfrm>
            <a:off x="762000" y="419100"/>
            <a:ext cx="5588000" cy="86487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8" name="Shape 8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762000" y="203200"/>
            <a:ext cx="11480800" cy="214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762000" y="2413000"/>
            <a:ext cx="11480800" cy="636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8300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4064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8128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12192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16256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20320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24384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28448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32512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36576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Chemical &amp; Radiation Exposure</a:t>
            </a:r>
          </a:p>
        </p:txBody>
      </p:sp>
      <p:sp>
        <p:nvSpPr>
          <p:cNvPr id="122" name="Shape 122"/>
          <p:cNvSpPr/>
          <p:nvPr>
            <p:ph type="subTitle" sz="half" idx="1"/>
          </p:nvPr>
        </p:nvSpPr>
        <p:spPr>
          <a:xfrm>
            <a:off x="533201" y="5821461"/>
            <a:ext cx="11696899" cy="3170139"/>
          </a:xfrm>
          <a:prstGeom prst="rect">
            <a:avLst/>
          </a:prstGeom>
        </p:spPr>
        <p:txBody>
          <a:bodyPr/>
          <a:lstStyle/>
          <a:p>
            <a:pPr defTabSz="356362">
              <a:defRPr b="1" sz="2135">
                <a:effectLst>
                  <a:outerShdw sx="100000" sy="100000" kx="0" ky="0" algn="b" rotWithShape="0" blurRad="30988" dist="15494" dir="540000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pPr>
            <a:r>
              <a:t>Dr. Abdulaziz S. AlMulaik, MBBS, FRCPC</a:t>
            </a:r>
          </a:p>
          <a:p>
            <a:pPr defTabSz="356362">
              <a:defRPr b="1" sz="2135">
                <a:effectLst>
                  <a:outerShdw sx="100000" sy="100000" kx="0" ky="0" algn="b" rotWithShape="0" blurRad="30988" dist="15494" dir="540000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pPr>
            <a:r>
              <a:t>Emergency &amp; Critical Care Medicine</a:t>
            </a:r>
          </a:p>
          <a:p>
            <a:pPr defTabSz="356362">
              <a:defRPr b="1" sz="2135">
                <a:effectLst>
                  <a:outerShdw sx="100000" sy="100000" kx="0" ky="0" algn="b" rotWithShape="0" blurRad="30988" dist="15494" dir="540000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defTabSz="356362">
              <a:defRPr sz="1464">
                <a:effectLst>
                  <a:outerShdw sx="100000" sy="100000" kx="0" ky="0" algn="b" rotWithShape="0" blurRad="30988" dist="15494" dir="5400000">
                    <a:srgbClr val="000000"/>
                  </a:outerShdw>
                </a:effectLst>
              </a:defRPr>
            </a:pPr>
          </a:p>
          <a:p>
            <a:pPr defTabSz="356362">
              <a:defRPr sz="1464">
                <a:effectLst>
                  <a:outerShdw sx="100000" sy="100000" kx="0" ky="0" algn="b" rotWithShape="0" blurRad="30988" dist="15494" dir="5400000">
                    <a:srgbClr val="000000"/>
                  </a:outerShdw>
                </a:effectLst>
              </a:defRPr>
            </a:pPr>
            <a:r>
              <a:t>Assistant Professor of Emergency Medicine</a:t>
            </a:r>
          </a:p>
          <a:p>
            <a:pPr defTabSz="356362">
              <a:defRPr sz="1464">
                <a:effectLst>
                  <a:outerShdw sx="100000" sy="100000" kx="0" ky="0" algn="b" rotWithShape="0" blurRad="30988" dist="15494" dir="5400000">
                    <a:srgbClr val="000000"/>
                  </a:outerShdw>
                </a:effectLst>
              </a:defRPr>
            </a:pPr>
            <a:r>
              <a:t>Critical Care Medicine</a:t>
            </a:r>
          </a:p>
          <a:p>
            <a:pPr defTabSz="356362">
              <a:defRPr sz="1464">
                <a:effectLst>
                  <a:outerShdw sx="100000" sy="100000" kx="0" ky="0" algn="b" rotWithShape="0" blurRad="30988" dist="15494" dir="5400000">
                    <a:srgbClr val="000000"/>
                  </a:outerShdw>
                </a:effectLst>
              </a:defRPr>
            </a:pPr>
          </a:p>
          <a:p>
            <a:pPr defTabSz="356362">
              <a:defRPr sz="1464">
                <a:effectLst>
                  <a:outerShdw sx="100000" sy="100000" kx="0" ky="0" algn="b" rotWithShape="0" blurRad="30988" dist="15494" dir="5400000">
                    <a:srgbClr val="000000"/>
                  </a:outerShdw>
                </a:effectLst>
              </a:defRPr>
            </a:pPr>
            <a:r>
              <a:t>Head of Medical Education Division</a:t>
            </a:r>
          </a:p>
          <a:p>
            <a:pPr defTabSz="356362">
              <a:defRPr sz="1464">
                <a:effectLst>
                  <a:outerShdw sx="100000" sy="100000" kx="0" ky="0" algn="b" rotWithShape="0" blurRad="30988" dist="15494" dir="5400000">
                    <a:srgbClr val="000000"/>
                  </a:outerShdw>
                </a:effectLst>
              </a:defRPr>
            </a:pPr>
            <a:r>
              <a:t>King Saud Univeristy Medical City</a:t>
            </a:r>
          </a:p>
          <a:p>
            <a:pPr defTabSz="356362">
              <a:defRPr sz="1464">
                <a:effectLst>
                  <a:outerShdw sx="100000" sy="100000" kx="0" ky="0" algn="b" rotWithShape="0" blurRad="30988" dist="15494" dir="5400000">
                    <a:srgbClr val="000000"/>
                  </a:outerShdw>
                </a:effectLst>
              </a:defRPr>
            </a:pPr>
            <a:r>
              <a:t>Riyadh, Saudi Arabia</a:t>
            </a:r>
          </a:p>
          <a:p>
            <a:pPr defTabSz="356362">
              <a:defRPr sz="1464">
                <a:effectLst>
                  <a:outerShdw sx="100000" sy="100000" kx="0" ky="0" algn="b" rotWithShape="0" blurRad="30988" dist="15494" dir="5400000">
                    <a:srgbClr val="000000"/>
                  </a:outerShdw>
                </a:effectLst>
              </a:defRPr>
            </a:pPr>
          </a:p>
          <a:p>
            <a:pPr defTabSz="356362">
              <a:defRPr sz="1464">
                <a:effectLst>
                  <a:outerShdw sx="100000" sy="100000" kx="0" ky="0" algn="b" rotWithShape="0" blurRad="30988" dist="15494" dir="5400000">
                    <a:srgbClr val="000000"/>
                  </a:outerShdw>
                </a:effectLst>
              </a:defRPr>
            </a:pPr>
            <a:r>
              <a:t>April 10-11-12th, 2016</a:t>
            </a:r>
          </a:p>
        </p:txBody>
      </p:sp>
      <p:sp>
        <p:nvSpPr>
          <p:cNvPr id="123" name="Shape 123"/>
          <p:cNvSpPr/>
          <p:nvPr/>
        </p:nvSpPr>
        <p:spPr>
          <a:xfrm>
            <a:off x="11506200" y="8242300"/>
            <a:ext cx="1270000" cy="127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8400" y="1604813"/>
            <a:ext cx="7845029" cy="5772995"/>
          </a:xfrm>
          <a:prstGeom prst="rect">
            <a:avLst/>
          </a:prstGeom>
          <a:effectLst>
            <a:outerShdw sx="100000" sy="100000" kx="0" ky="0" algn="b" rotWithShape="0" blurRad="190500" dist="330200" dir="5185788">
              <a:srgbClr val="000000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02100" y="1301750"/>
            <a:ext cx="5174258" cy="7021166"/>
          </a:xfrm>
          <a:prstGeom prst="rect">
            <a:avLst/>
          </a:prstGeom>
          <a:effectLst>
            <a:outerShdw sx="100000" sy="100000" kx="0" ky="0" algn="b" rotWithShape="0" blurRad="190500" dist="330200" dir="5185788">
              <a:srgbClr val="000000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General Management Principals</a:t>
            </a:r>
          </a:p>
        </p:txBody>
      </p:sp>
      <p:sp>
        <p:nvSpPr>
          <p:cNvPr id="154" name="Shape 154"/>
          <p:cNvSpPr/>
          <p:nvPr>
            <p:ph type="body" idx="1"/>
          </p:nvPr>
        </p:nvSpPr>
        <p:spPr>
          <a:xfrm>
            <a:off x="647700" y="1435100"/>
            <a:ext cx="11480800" cy="7769622"/>
          </a:xfrm>
          <a:prstGeom prst="rect">
            <a:avLst/>
          </a:prstGeom>
        </p:spPr>
        <p:txBody>
          <a:bodyPr/>
          <a:lstStyle/>
          <a:p>
            <a:pPr/>
            <a:r>
              <a:t>Remove from hostile environment.</a:t>
            </a:r>
          </a:p>
          <a:p>
            <a:pPr/>
            <a:r>
              <a:t>Remove cloths.</a:t>
            </a:r>
          </a:p>
          <a:p>
            <a:pPr/>
            <a:r>
              <a:t>Decontaminate (wounds            eyes            mucus membranes            skin            hair).</a:t>
            </a:r>
          </a:p>
          <a:p>
            <a:pPr/>
            <a:r>
              <a:t>Goal is to normalize skin PH.</a:t>
            </a:r>
          </a:p>
          <a:p>
            <a:pPr/>
            <a:r>
              <a:t>Hydrotherapy.</a:t>
            </a:r>
          </a:p>
        </p:txBody>
      </p:sp>
      <p:sp>
        <p:nvSpPr>
          <p:cNvPr id="155" name="Shape 155"/>
          <p:cNvSpPr/>
          <p:nvPr/>
        </p:nvSpPr>
        <p:spPr>
          <a:xfrm>
            <a:off x="6045051" y="4951214"/>
            <a:ext cx="1270001" cy="300236"/>
          </a:xfrm>
          <a:prstGeom prst="rightArrow">
            <a:avLst>
              <a:gd name="adj1" fmla="val 32000"/>
              <a:gd name="adj2" fmla="val 270720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156" name="Shape 156"/>
          <p:cNvSpPr/>
          <p:nvPr/>
        </p:nvSpPr>
        <p:spPr>
          <a:xfrm>
            <a:off x="8419951" y="4951214"/>
            <a:ext cx="1270001" cy="300236"/>
          </a:xfrm>
          <a:prstGeom prst="rightArrow">
            <a:avLst>
              <a:gd name="adj1" fmla="val 32000"/>
              <a:gd name="adj2" fmla="val 270720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157" name="Shape 157"/>
          <p:cNvSpPr/>
          <p:nvPr/>
        </p:nvSpPr>
        <p:spPr>
          <a:xfrm>
            <a:off x="3581251" y="5471914"/>
            <a:ext cx="1270001" cy="300236"/>
          </a:xfrm>
          <a:prstGeom prst="rightArrow">
            <a:avLst>
              <a:gd name="adj1" fmla="val 32000"/>
              <a:gd name="adj2" fmla="val 270720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158" name="Shape 158"/>
          <p:cNvSpPr/>
          <p:nvPr/>
        </p:nvSpPr>
        <p:spPr>
          <a:xfrm>
            <a:off x="5797401" y="5459214"/>
            <a:ext cx="1270001" cy="300236"/>
          </a:xfrm>
          <a:prstGeom prst="rightArrow">
            <a:avLst>
              <a:gd name="adj1" fmla="val 32000"/>
              <a:gd name="adj2" fmla="val 270720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Hydrofluoric Acid</a:t>
            </a:r>
          </a:p>
        </p:txBody>
      </p:sp>
      <p:sp>
        <p:nvSpPr>
          <p:cNvPr id="161" name="Shape 16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</a:pPr>
            <a:r>
              <a:t> Acidic aqueous solution.</a:t>
            </a:r>
          </a:p>
          <a:p>
            <a:pPr marL="228600" indent="-228600">
              <a:buSzPct val="100000"/>
            </a:pPr>
            <a:r>
              <a:t> Used in the petroleum industry, Removing rust, and cleaning cement and bricks.</a:t>
            </a:r>
          </a:p>
          <a:p>
            <a:pPr marL="228600" indent="-228600">
              <a:buSzPct val="100000"/>
            </a:pPr>
            <a:r>
              <a:t> Absorption from lungs, skin, and eyes.</a:t>
            </a:r>
          </a:p>
          <a:p>
            <a:pPr marL="228600" indent="-228600">
              <a:buSzPct val="100000"/>
            </a:pPr>
            <a:r>
              <a:t> </a:t>
            </a:r>
            <a:r>
              <a:rPr>
                <a:solidFill>
                  <a:schemeClr val="accent5"/>
                </a:solidFill>
              </a:rPr>
              <a:t>Liquefactive necrosis</a:t>
            </a:r>
            <a:r>
              <a:t>, similar to alkalis. </a:t>
            </a:r>
          </a:p>
          <a:p>
            <a:pPr marL="228600" indent="-228600">
              <a:buSzPct val="100000"/>
            </a:pPr>
            <a:r>
              <a:t> Free fluoride ion is responsible for the injury.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Hydrofluoric Acid</a:t>
            </a:r>
          </a:p>
        </p:txBody>
      </p:sp>
      <p:sp>
        <p:nvSpPr>
          <p:cNvPr id="164" name="Shape 16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u="sng">
                <a:latin typeface="+mn-lt"/>
                <a:ea typeface="+mn-ea"/>
                <a:cs typeface="+mn-cs"/>
                <a:sym typeface="Helvetica Neue"/>
              </a:defRPr>
            </a:pPr>
            <a:r>
              <a:t>Mechanism of action:</a:t>
            </a:r>
          </a:p>
          <a:p>
            <a:pPr/>
            <a:r>
              <a:t>Scavenges cations, such as Ca+ &amp; Mg.</a:t>
            </a:r>
          </a:p>
          <a:p>
            <a:pPr/>
            <a:r>
              <a:t>Cause systemic hypocalcemia &amp; hypomagnesemia. </a:t>
            </a:r>
          </a:p>
          <a:p>
            <a:pPr/>
            <a:r>
              <a:t>inhibit (Na</a:t>
            </a:r>
            <a:r>
              <a:rPr sz="550"/>
              <a:t>+</a:t>
            </a:r>
            <a:r>
              <a:t>,K</a:t>
            </a:r>
            <a:r>
              <a:rPr sz="550"/>
              <a:t>+</a:t>
            </a:r>
            <a:r>
              <a:t>-ATPase) &amp; the Krebs cycle.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Hydrofluoric Acid</a:t>
            </a:r>
          </a:p>
        </p:txBody>
      </p:sp>
      <p:sp>
        <p:nvSpPr>
          <p:cNvPr id="167" name="Shape 16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</a:pPr>
            <a:r>
              <a:t> Causes Hyperkalemia, a preterminal finding. </a:t>
            </a:r>
          </a:p>
          <a:p>
            <a:pPr marL="228600" indent="-228600">
              <a:buSzPct val="100000"/>
            </a:pPr>
            <a:r>
              <a:t> QT prolongation, hypotension, and ventricular arrhythmias.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Hydrofluoric Acid</a:t>
            </a:r>
          </a:p>
        </p:txBody>
      </p:sp>
      <p:sp>
        <p:nvSpPr>
          <p:cNvPr id="170" name="Shape 17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u="sng">
                <a:latin typeface="+mn-lt"/>
                <a:ea typeface="+mn-ea"/>
                <a:cs typeface="+mn-cs"/>
                <a:sym typeface="Helvetica Neue"/>
              </a:defRPr>
            </a:pPr>
            <a:r>
              <a:t>Inhalational Exposure:</a:t>
            </a:r>
          </a:p>
          <a:p>
            <a:pPr marL="228600" indent="-228600">
              <a:buSzPct val="100000"/>
            </a:pPr>
            <a:r>
              <a:t> Inhalation and skin exposure to 70% HF can result in pulmonary edema &amp; death within 2 hours.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Hydrofluoric Acid</a:t>
            </a:r>
          </a:p>
        </p:txBody>
      </p:sp>
      <p:sp>
        <p:nvSpPr>
          <p:cNvPr id="173" name="Shape 17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u="sng">
                <a:latin typeface="+mn-lt"/>
                <a:ea typeface="+mn-ea"/>
                <a:cs typeface="+mn-cs"/>
                <a:sym typeface="Helvetica Neue"/>
              </a:defRPr>
            </a:pPr>
            <a:r>
              <a:t>Gastrointestinal Exposure:</a:t>
            </a:r>
          </a:p>
          <a:p>
            <a:pPr marL="228600" indent="-228600">
              <a:buSzPct val="100000"/>
            </a:pPr>
            <a:r>
              <a:t> Rare, and leads to life threatening toxicity.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Hydrofluoric Acid</a:t>
            </a:r>
          </a:p>
        </p:txBody>
      </p:sp>
      <p:sp>
        <p:nvSpPr>
          <p:cNvPr id="176" name="Shape 17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u="sng">
                <a:latin typeface="+mn-lt"/>
                <a:ea typeface="+mn-ea"/>
                <a:cs typeface="+mn-cs"/>
                <a:sym typeface="Helvetica Neue"/>
              </a:defRPr>
            </a:pPr>
            <a:r>
              <a:t>Ocular Exposure:</a:t>
            </a:r>
          </a:p>
          <a:p>
            <a:pPr marL="228600" indent="-228600">
              <a:buSzPct val="100000"/>
            </a:pPr>
            <a:r>
              <a:t> Severe burn with penetration and necrosis of the structures throughout the anterior chamber.</a:t>
            </a:r>
          </a:p>
          <a:p>
            <a:pPr marL="228600" indent="-228600">
              <a:buSzPct val="100000"/>
            </a:pPr>
            <a:r>
              <a:t> Irrigation is the key!!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Hydrofluoric Acid</a:t>
            </a:r>
          </a:p>
        </p:txBody>
      </p:sp>
      <p:sp>
        <p:nvSpPr>
          <p:cNvPr id="179" name="Shape 17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u="sng">
                <a:latin typeface="+mn-lt"/>
                <a:ea typeface="+mn-ea"/>
                <a:cs typeface="+mn-cs"/>
                <a:sym typeface="Helvetica Neue"/>
              </a:defRPr>
            </a:pPr>
            <a:r>
              <a:t>Dermal Exposure:</a:t>
            </a:r>
          </a:p>
          <a:p>
            <a:pPr marL="228600" indent="-228600">
              <a:buSzPct val="100000"/>
            </a:pPr>
            <a:r>
              <a:t> Most common.</a:t>
            </a:r>
          </a:p>
          <a:p>
            <a:pPr marL="228600" indent="-228600">
              <a:buSzPct val="100000"/>
            </a:pPr>
            <a:r>
              <a:t> Progressive tissue destruction &amp; Intense pain can occur quickly or be delayed for several hours to days if not treated.</a:t>
            </a:r>
          </a:p>
          <a:p>
            <a:pPr marL="228600" indent="-228600">
              <a:buSzPct val="100000"/>
            </a:pPr>
            <a:r>
              <a:t>Eschar, whitish appearance with vesicle.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Chemical Injuries</a:t>
            </a:r>
          </a:p>
        </p:txBody>
      </p:sp>
      <p:sp>
        <p:nvSpPr>
          <p:cNvPr id="126" name="Shape 12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61788" indent="-561788"/>
            <a:r>
              <a:rPr sz="4700">
                <a:solidFill>
                  <a:srgbClr val="FF2600"/>
                </a:solidFill>
              </a:rPr>
              <a:t>5 m.</a:t>
            </a:r>
            <a:r>
              <a:t> known chemicals.</a:t>
            </a:r>
          </a:p>
          <a:p>
            <a:pPr marL="561788" indent="-561788"/>
            <a:r>
              <a:rPr sz="4700">
                <a:solidFill>
                  <a:srgbClr val="FF2600"/>
                </a:solidFill>
              </a:rPr>
              <a:t>10k-20k</a:t>
            </a:r>
            <a:r>
              <a:t> newly developed annually.</a:t>
            </a:r>
          </a:p>
          <a:p>
            <a:pPr marL="561788" indent="-561788"/>
            <a:r>
              <a:rPr sz="4700">
                <a:solidFill>
                  <a:srgbClr val="FF2600"/>
                </a:solidFill>
              </a:rPr>
              <a:t>500k</a:t>
            </a:r>
            <a:r>
              <a:t> shipments.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87800" y="2025650"/>
            <a:ext cx="4520407" cy="5108129"/>
          </a:xfrm>
          <a:prstGeom prst="rect">
            <a:avLst/>
          </a:prstGeom>
          <a:effectLst>
            <a:outerShdw sx="100000" sy="100000" kx="0" ky="0" algn="b" rotWithShape="0" blurRad="190500" dist="330200" dir="5185788">
              <a:srgbClr val="000000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HF: Therapy</a:t>
            </a:r>
          </a:p>
        </p:txBody>
      </p:sp>
      <p:sp>
        <p:nvSpPr>
          <p:cNvPr id="184" name="Shape 18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</a:pPr>
            <a:r>
              <a:t> Irrigation for 15 to 30 minutes.</a:t>
            </a:r>
          </a:p>
          <a:p>
            <a:pPr marL="228600" indent="-228600">
              <a:buSzPct val="100000"/>
            </a:pPr>
            <a:r>
              <a:t> blister removal.</a:t>
            </a:r>
          </a:p>
          <a:p>
            <a:pPr marL="228600" indent="-228600">
              <a:buSzPct val="100000"/>
            </a:pPr>
            <a:r>
              <a:t> Detoxification Locally, Infiltration or Intra-arterial infusion of Ca. Gluconate.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Hydrocarbons </a:t>
            </a:r>
          </a:p>
        </p:txBody>
      </p:sp>
      <p:sp>
        <p:nvSpPr>
          <p:cNvPr id="187" name="Shape 18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Found in fuels, solvents, paints, paint and spot removers, dry cleaning solutions, lamp oil, rubber cement, and lubricants.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HC: Classification</a:t>
            </a:r>
          </a:p>
        </p:txBody>
      </p:sp>
      <p:sp>
        <p:nvSpPr>
          <p:cNvPr id="190" name="Shape 19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>
                <a:solidFill>
                  <a:schemeClr val="accent5"/>
                </a:solidFill>
              </a:rPr>
              <a:t>Aromatic:</a:t>
            </a:r>
            <a:r>
              <a:t> Carbon arranged in a ring.</a:t>
            </a:r>
          </a:p>
          <a:p>
            <a:pPr/>
            <a:r>
              <a:rPr>
                <a:solidFill>
                  <a:schemeClr val="accent5"/>
                </a:solidFill>
              </a:rPr>
              <a:t>Aliphatic:</a:t>
            </a:r>
            <a:r>
              <a:t> Carbon arranged in a linear or branched chain.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HC: Mechanism of action</a:t>
            </a:r>
          </a:p>
        </p:txBody>
      </p:sp>
      <p:sp>
        <p:nvSpPr>
          <p:cNvPr id="193" name="Shape 19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90143" indent="-390143" defTabSz="560831">
              <a:spcBef>
                <a:spcPts val="4000"/>
              </a:spcBef>
              <a:defRPr sz="3264">
                <a:effectLst>
                  <a:outerShdw sx="100000" sy="100000" kx="0" ky="0" algn="b" rotWithShape="0" blurRad="48768" dist="24384" dir="5400000">
                    <a:srgbClr val="000000"/>
                  </a:outerShdw>
                </a:effectLst>
              </a:defRPr>
            </a:pPr>
            <a:r>
              <a:t>Lungs (aspirations) are the most common organ affected.</a:t>
            </a:r>
          </a:p>
          <a:p>
            <a:pPr marL="390143" indent="-390143" defTabSz="560831">
              <a:spcBef>
                <a:spcPts val="4000"/>
              </a:spcBef>
              <a:defRPr sz="3264">
                <a:effectLst>
                  <a:outerShdw sx="100000" sy="100000" kx="0" ky="0" algn="b" rotWithShape="0" blurRad="48768" dist="24384" dir="5400000">
                    <a:srgbClr val="000000"/>
                  </a:outerShdw>
                </a:effectLst>
              </a:defRPr>
            </a:pPr>
            <a:r>
              <a:t>Systemic toxicity from dermal exposure is rare. </a:t>
            </a:r>
          </a:p>
          <a:p>
            <a:pPr marL="390143" indent="-390143" defTabSz="560831">
              <a:spcBef>
                <a:spcPts val="4000"/>
              </a:spcBef>
              <a:defRPr sz="3264">
                <a:effectLst>
                  <a:outerShdw sx="100000" sy="100000" kx="0" ky="0" algn="b" rotWithShape="0" blurRad="48768" dist="24384" dir="5400000">
                    <a:srgbClr val="000000"/>
                  </a:outerShdw>
                </a:effectLst>
              </a:defRPr>
            </a:pPr>
            <a:r>
              <a:t>Perioral or perinasal dermatitis with pyoderma. This so-called “huffer’s rash”.</a:t>
            </a:r>
          </a:p>
          <a:p>
            <a:pPr marL="390143" indent="-390143" defTabSz="560831">
              <a:spcBef>
                <a:spcPts val="4000"/>
              </a:spcBef>
              <a:defRPr sz="3264">
                <a:effectLst>
                  <a:outerShdw sx="100000" sy="100000" kx="0" ky="0" algn="b" rotWithShape="0" blurRad="48768" dist="24384" dir="5400000">
                    <a:srgbClr val="000000"/>
                  </a:outerShdw>
                </a:effectLst>
              </a:defRPr>
            </a:pPr>
            <a:r>
              <a:t>Ingestion of hydrocarbons can result in aspiration and systemic toxicity </a:t>
            </a:r>
          </a:p>
          <a:p>
            <a:pPr marL="390143" indent="-390143" defTabSz="560831">
              <a:spcBef>
                <a:spcPts val="4000"/>
              </a:spcBef>
              <a:defRPr sz="3264">
                <a:effectLst>
                  <a:outerShdw sx="100000" sy="100000" kx="0" ky="0" algn="b" rotWithShape="0" blurRad="48768" dist="24384" dir="5400000">
                    <a:srgbClr val="000000"/>
                  </a:outerShdw>
                </a:effectLst>
              </a:defRPr>
            </a:pPr>
            <a:r>
              <a:t>Substances with </a:t>
            </a:r>
            <a:r>
              <a:rPr>
                <a:solidFill>
                  <a:schemeClr val="accent5"/>
                </a:solidFill>
              </a:rPr>
              <a:t>high</a:t>
            </a:r>
            <a:r>
              <a:t> </a:t>
            </a:r>
            <a:r>
              <a:rPr u="sng"/>
              <a:t>volatility</a:t>
            </a:r>
            <a:r>
              <a:t>, </a:t>
            </a:r>
            <a:r>
              <a:rPr>
                <a:solidFill>
                  <a:schemeClr val="accent5"/>
                </a:solidFill>
              </a:rPr>
              <a:t>low</a:t>
            </a:r>
            <a:r>
              <a:t> </a:t>
            </a:r>
            <a:r>
              <a:rPr u="sng"/>
              <a:t>viscosity</a:t>
            </a:r>
            <a:r>
              <a:t>, and </a:t>
            </a:r>
            <a:r>
              <a:rPr>
                <a:solidFill>
                  <a:schemeClr val="accent5"/>
                </a:solidFill>
              </a:rPr>
              <a:t>low</a:t>
            </a:r>
            <a:r>
              <a:t> </a:t>
            </a:r>
            <a:r>
              <a:rPr u="sng"/>
              <a:t>surface tension</a:t>
            </a:r>
            <a:r>
              <a:t> are the most toxic.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HC: Management</a:t>
            </a:r>
          </a:p>
        </p:txBody>
      </p:sp>
      <p:sp>
        <p:nvSpPr>
          <p:cNvPr id="196" name="Shape 19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Remove offending agent.</a:t>
            </a:r>
          </a:p>
          <a:p>
            <a:pPr/>
            <a:r>
              <a:t>Irrigation.</a:t>
            </a:r>
          </a:p>
          <a:p>
            <a:pPr/>
            <a:r>
              <a:t>Airway management.</a:t>
            </a:r>
          </a:p>
          <a:p>
            <a:pPr/>
            <a:r>
              <a:t>Bronchodilators.</a:t>
            </a:r>
          </a:p>
          <a:p>
            <a:pPr/>
            <a:r>
              <a:t>Observation for minimum of 6 h after ingestion.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CHEMICAL TERRORISM </a:t>
            </a:r>
          </a:p>
        </p:txBody>
      </p:sp>
      <p:sp>
        <p:nvSpPr>
          <p:cNvPr id="199" name="Shape 19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(1) Nerve agents. </a:t>
            </a:r>
          </a:p>
          <a:p>
            <a:pPr marL="0" indent="0">
              <a:buSzTx/>
              <a:buNone/>
            </a:pPr>
            <a:r>
              <a:t>(2) Vesicants (Blistering agents). </a:t>
            </a:r>
          </a:p>
          <a:p>
            <a:pPr marL="0" indent="0">
              <a:buSzTx/>
              <a:buNone/>
            </a:pPr>
            <a:r>
              <a:t>(3) Choking agents.</a:t>
            </a:r>
          </a:p>
          <a:p>
            <a:pPr marL="0" indent="0">
              <a:buSzTx/>
              <a:buNone/>
            </a:pPr>
            <a:r>
              <a:t>(4) Cyanide and related toxins.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4177" y="439042"/>
            <a:ext cx="8775999" cy="8987137"/>
          </a:xfrm>
          <a:prstGeom prst="rect">
            <a:avLst/>
          </a:prstGeom>
          <a:effectLst>
            <a:outerShdw sx="100000" sy="100000" kx="0" ky="0" algn="b" rotWithShape="0" blurRad="190500" dist="330200" dir="5185788">
              <a:srgbClr val="000000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Nerve Agents </a:t>
            </a:r>
          </a:p>
        </p:txBody>
      </p:sp>
      <p:sp>
        <p:nvSpPr>
          <p:cNvPr id="204" name="Shape 20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The primary mechanism of action of the nerve agents is to prevent acetylcholinesterase from hydrolyzing ACh.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Nerve Agents </a:t>
            </a:r>
          </a:p>
        </p:txBody>
      </p:sp>
      <p:sp>
        <p:nvSpPr>
          <p:cNvPr id="207" name="Shape 20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u="sng">
                <a:latin typeface="+mn-lt"/>
                <a:ea typeface="+mn-ea"/>
                <a:cs typeface="+mn-cs"/>
                <a:sym typeface="Helvetica Neue"/>
              </a:defRPr>
            </a:pPr>
            <a:r>
              <a:t>Muscarinic Rceptors:</a:t>
            </a:r>
          </a:p>
          <a:p>
            <a:pPr marL="0" indent="0">
              <a:buSzTx/>
              <a:buNone/>
            </a:pPr>
            <a:r>
              <a:rPr i="1">
                <a:solidFill>
                  <a:schemeClr val="accent5"/>
                </a:solidFill>
              </a:rPr>
              <a:t>DUMBELS</a:t>
            </a:r>
            <a:r>
              <a:rPr i="1"/>
              <a:t> </a:t>
            </a:r>
            <a:r>
              <a:t>(diarrhea, urination, miosis, bronchoconstriction or bronchorrhea, emesis, lacrimation, and salivation).</a:t>
            </a:r>
          </a:p>
          <a:p>
            <a:pPr marL="0" indent="0">
              <a:buSzTx/>
              <a:buNone/>
            </a:pPr>
            <a:r>
              <a:rPr i="1">
                <a:solidFill>
                  <a:schemeClr val="accent5"/>
                </a:solidFill>
              </a:rPr>
              <a:t>SLUDGE</a:t>
            </a:r>
            <a:r>
              <a:rPr i="1"/>
              <a:t> </a:t>
            </a:r>
            <a:r>
              <a:t>(salivation, lacrimation, urination, defecation, and gastrointestinal emesis)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Hazardous material </a:t>
            </a:r>
            <a:r>
              <a:rPr i="1"/>
              <a:t>(hazmat)</a:t>
            </a:r>
          </a:p>
        </p:txBody>
      </p:sp>
      <p:sp>
        <p:nvSpPr>
          <p:cNvPr id="129" name="Shape 12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None/>
              <a:defRPr sz="1200">
                <a:solidFill>
                  <a:srgbClr val="000000"/>
                </a:solidFill>
                <a:effectLst/>
                <a:latin typeface="Times"/>
                <a:ea typeface="Times"/>
                <a:cs typeface="Times"/>
                <a:sym typeface="Times"/>
              </a:defRPr>
            </a:pPr>
          </a:p>
          <a:p>
            <a:pPr marL="0" indent="0" algn="ctr">
              <a:spcBef>
                <a:spcPts val="0"/>
              </a:spcBef>
              <a:buSzTx/>
              <a:buNone/>
              <a:defRPr sz="3800"/>
            </a:pPr>
            <a:r>
              <a:t> Is defined as any substance, including gases, solids, or liquids, that has the potential to cause harm to people or the environment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9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Nerve Agents </a:t>
            </a:r>
          </a:p>
        </p:txBody>
      </p:sp>
      <p:sp>
        <p:nvSpPr>
          <p:cNvPr id="210" name="Shape 21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u="sng">
                <a:latin typeface="+mn-lt"/>
                <a:ea typeface="+mn-ea"/>
                <a:cs typeface="+mn-cs"/>
                <a:sym typeface="Helvetica Neue"/>
              </a:defRPr>
            </a:pPr>
            <a:r>
              <a:t>Nicotinic Receptors:</a:t>
            </a:r>
          </a:p>
          <a:p>
            <a:pPr marL="228600" indent="-228600">
              <a:buSzPct val="100000"/>
            </a:pPr>
            <a:r>
              <a:t> Muscle fasciculations and weakness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Nerve Agents</a:t>
            </a:r>
          </a:p>
        </p:txBody>
      </p:sp>
      <p:sp>
        <p:nvSpPr>
          <p:cNvPr id="213" name="Shape 21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b="1" sz="5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Primary clinical toxic effects are </a:t>
            </a:r>
            <a:r>
              <a:rPr>
                <a:solidFill>
                  <a:schemeClr val="accent5"/>
                </a:solidFill>
              </a:rPr>
              <a:t>respiratory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NA: Management</a:t>
            </a:r>
          </a:p>
        </p:txBody>
      </p:sp>
      <p:sp>
        <p:nvSpPr>
          <p:cNvPr id="216" name="Shape 21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</a:pPr>
            <a:r>
              <a:t> Decontamination with large-volume, low-pressure irrigation with water.</a:t>
            </a:r>
          </a:p>
          <a:p>
            <a:pPr marL="228600" indent="-228600">
              <a:buSzPct val="100000"/>
            </a:pPr>
            <a:r>
              <a:t> Maintaining an airway and restoring adequate oxygenation and ventilation.</a:t>
            </a:r>
          </a:p>
          <a:p>
            <a:pPr marL="228600" indent="-228600">
              <a:buSzPct val="100000"/>
            </a:pPr>
            <a:r>
              <a:t> Anti-muscarinic (Atropin), pralidoxime.  </a:t>
            </a:r>
          </a:p>
          <a:p>
            <a:pPr marL="228600" indent="-228600">
              <a:buSzPct val="100000"/>
            </a:pPr>
            <a:r>
              <a:t> Benzodiazepines for Sz.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Cyanide: Mechanism of action</a:t>
            </a:r>
          </a:p>
        </p:txBody>
      </p:sp>
      <p:sp>
        <p:nvSpPr>
          <p:cNvPr id="219" name="Shape 2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</a:pPr>
            <a:r>
              <a:t> Cyanide salts and hydrocyanic acid are commonly used for </a:t>
            </a:r>
            <a:r>
              <a:rPr>
                <a:solidFill>
                  <a:schemeClr val="accent5"/>
                </a:solidFill>
              </a:rPr>
              <a:t>metal cleaning</a:t>
            </a:r>
            <a:r>
              <a:t>, precious </a:t>
            </a:r>
            <a:r>
              <a:rPr>
                <a:solidFill>
                  <a:schemeClr val="accent5"/>
                </a:solidFill>
              </a:rPr>
              <a:t>metal extraction</a:t>
            </a:r>
            <a:r>
              <a:t>, </a:t>
            </a:r>
            <a:r>
              <a:rPr>
                <a:solidFill>
                  <a:schemeClr val="accent5"/>
                </a:solidFill>
              </a:rPr>
              <a:t>photographic processes</a:t>
            </a:r>
            <a:r>
              <a:t>, electroplating, laboratory assays, and jewelry cleaning, </a:t>
            </a:r>
          </a:p>
          <a:p>
            <a:pPr marL="228600" indent="-228600">
              <a:buSzPct val="100000"/>
            </a:pPr>
            <a:r>
              <a:t> Combustion of Plastic-containing compounds.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Cyanide: Mechanism of action</a:t>
            </a:r>
          </a:p>
        </p:txBody>
      </p:sp>
      <p:sp>
        <p:nvSpPr>
          <p:cNvPr id="222" name="Shape 22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</a:pPr>
            <a:r>
              <a:t> Cellular toxin.</a:t>
            </a:r>
          </a:p>
          <a:p>
            <a:pPr marL="228600" indent="-228600">
              <a:buSzPct val="100000"/>
            </a:pPr>
            <a:r>
              <a:t> Binds to both Fe</a:t>
            </a:r>
            <a:r>
              <a:rPr sz="550"/>
              <a:t>3+ </a:t>
            </a:r>
            <a:r>
              <a:t>and cobalt.</a:t>
            </a:r>
          </a:p>
          <a:p>
            <a:pPr marL="228600" indent="-228600">
              <a:buSzPct val="100000"/>
            </a:pPr>
            <a:r>
              <a:t> Inhibits oxidative phosphorylation.</a:t>
            </a:r>
          </a:p>
          <a:p>
            <a:pPr marL="228600" indent="-228600">
              <a:buSzPct val="100000"/>
            </a:pPr>
            <a:r>
              <a:t> Cellular hypoxia and death.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Cyanide: Clinical picture</a:t>
            </a:r>
          </a:p>
        </p:txBody>
      </p:sp>
      <p:sp>
        <p:nvSpPr>
          <p:cNvPr id="225" name="Shape 22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</a:pPr>
            <a:r>
              <a:t> Sudden cardiovascular collapse.</a:t>
            </a:r>
          </a:p>
          <a:p>
            <a:pPr marL="228600" indent="-228600">
              <a:buSzPct val="100000"/>
            </a:pPr>
            <a:r>
              <a:t> Coma. </a:t>
            </a:r>
          </a:p>
          <a:p>
            <a:pPr marL="228600" indent="-228600">
              <a:buSzPct val="100000"/>
            </a:pPr>
            <a:r>
              <a:t> Profound metabolic acidosis. </a:t>
            </a:r>
          </a:p>
          <a:p>
            <a:pPr marL="228600" indent="-228600">
              <a:buSzPct val="100000"/>
            </a:pPr>
            <a:r>
              <a:t>A characteristic odour of </a:t>
            </a:r>
            <a:r>
              <a:rPr>
                <a:solidFill>
                  <a:schemeClr val="accent5"/>
                </a:solidFill>
              </a:rPr>
              <a:t>bitter almonds</a:t>
            </a:r>
            <a:r>
              <a:t> is frequently discussed but only rarely clinically noted.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Cyanide: Laboratory Testing</a:t>
            </a:r>
          </a:p>
        </p:txBody>
      </p:sp>
      <p:sp>
        <p:nvSpPr>
          <p:cNvPr id="228" name="Shape 22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</a:pPr>
            <a:r>
              <a:t> Levels are confirmatory.</a:t>
            </a:r>
          </a:p>
          <a:p>
            <a:pPr marL="228600" indent="-228600">
              <a:buSzPct val="100000"/>
            </a:pPr>
            <a:r>
              <a:t> Lactic acidosis (profound). </a:t>
            </a:r>
          </a:p>
          <a:p>
            <a:pPr marL="228600" indent="-228600">
              <a:buSzPct val="100000"/>
            </a:pPr>
            <a:r>
              <a:t> Normal SpO2% despite cellular hypoxia.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Cyanide: Management</a:t>
            </a:r>
          </a:p>
        </p:txBody>
      </p:sp>
      <p:sp>
        <p:nvSpPr>
          <p:cNvPr id="231" name="Shape 23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65759" indent="-365759" defTabSz="525779">
              <a:spcBef>
                <a:spcPts val="3700"/>
              </a:spcBef>
              <a:defRPr sz="3059">
                <a:effectLst>
                  <a:outerShdw sx="100000" sy="100000" kx="0" ky="0" algn="b" rotWithShape="0" blurRad="45720" dist="22860" dir="5400000">
                    <a:srgbClr val="000000"/>
                  </a:outerShdw>
                </a:effectLst>
              </a:defRPr>
            </a:pPr>
            <a:r>
              <a:t>Decontamination.</a:t>
            </a:r>
          </a:p>
          <a:p>
            <a:pPr marL="365759" indent="-365759" defTabSz="525779">
              <a:spcBef>
                <a:spcPts val="3700"/>
              </a:spcBef>
              <a:defRPr sz="3059">
                <a:effectLst>
                  <a:outerShdw sx="100000" sy="100000" kx="0" ky="0" algn="b" rotWithShape="0" blurRad="45720" dist="22860" dir="5400000">
                    <a:srgbClr val="000000"/>
                  </a:outerShdw>
                </a:effectLst>
              </a:defRPr>
            </a:pPr>
            <a:r>
              <a:t>PPE.</a:t>
            </a:r>
          </a:p>
          <a:p>
            <a:pPr marL="365759" indent="-365759" defTabSz="525779">
              <a:spcBef>
                <a:spcPts val="3700"/>
              </a:spcBef>
              <a:defRPr sz="3059">
                <a:effectLst>
                  <a:outerShdw sx="100000" sy="100000" kx="0" ky="0" algn="b" rotWithShape="0" blurRad="45720" dist="22860" dir="5400000">
                    <a:srgbClr val="000000"/>
                  </a:outerShdw>
                </a:effectLst>
              </a:defRPr>
            </a:pPr>
            <a:r>
              <a:t>ABCD.</a:t>
            </a:r>
          </a:p>
          <a:p>
            <a:pPr marL="365759" indent="-365759" defTabSz="525779">
              <a:spcBef>
                <a:spcPts val="3700"/>
              </a:spcBef>
              <a:defRPr sz="3059">
                <a:effectLst>
                  <a:outerShdw sx="100000" sy="100000" kx="0" ky="0" algn="b" rotWithShape="0" blurRad="45720" dist="22860" dir="5400000">
                    <a:srgbClr val="000000"/>
                  </a:outerShdw>
                </a:effectLst>
              </a:defRPr>
            </a:pPr>
            <a:r>
              <a:t>Antiarryhthmics.</a:t>
            </a:r>
          </a:p>
          <a:p>
            <a:pPr marL="365759" indent="-365759" defTabSz="525779">
              <a:spcBef>
                <a:spcPts val="3700"/>
              </a:spcBef>
              <a:defRPr sz="3059">
                <a:effectLst>
                  <a:outerShdw sx="100000" sy="100000" kx="0" ky="0" algn="b" rotWithShape="0" blurRad="45720" dist="22860" dir="5400000">
                    <a:srgbClr val="000000"/>
                  </a:outerShdw>
                </a:effectLst>
              </a:defRPr>
            </a:pPr>
            <a:r>
              <a:t>Amyl nitrite, sodium nitrite, and sodium thiosulfate.</a:t>
            </a:r>
          </a:p>
          <a:p>
            <a:pPr marL="365759" indent="-365759" defTabSz="525779">
              <a:spcBef>
                <a:spcPts val="3700"/>
              </a:spcBef>
              <a:defRPr sz="3059">
                <a:effectLst>
                  <a:outerShdw sx="100000" sy="100000" kx="0" ky="0" algn="b" rotWithShape="0" blurRad="45720" dist="22860" dir="5400000">
                    <a:srgbClr val="000000"/>
                  </a:outerShdw>
                </a:effectLst>
              </a:defRPr>
            </a:pPr>
            <a:r>
              <a:t>Induce methemoglobinemia. Thiosulfate enhances transulfuration of hydrogen cyanide to thiocyanate, which is renally excreted.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Cyanide: Management</a:t>
            </a:r>
          </a:p>
        </p:txBody>
      </p:sp>
      <p:sp>
        <p:nvSpPr>
          <p:cNvPr id="234" name="Shape 23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</a:pPr>
            <a:r>
              <a:t> In December 2006, the Food and Drug Administration approved </a:t>
            </a:r>
            <a:r>
              <a:rPr>
                <a:solidFill>
                  <a:schemeClr val="accent5"/>
                </a:solidFill>
              </a:rPr>
              <a:t>hydroxocobalamin (Cyanokit) </a:t>
            </a:r>
            <a:r>
              <a:t>for treatment of cyanide intoxication. </a:t>
            </a:r>
          </a:p>
          <a:p>
            <a:pPr marL="228600" indent="-228600">
              <a:buSzPct val="100000"/>
            </a:pPr>
            <a:r>
              <a:t> Don’t forget to address CO poisoning in burn (inhalation) victims!!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Radiation exposure!</a:t>
            </a:r>
          </a:p>
        </p:txBody>
      </p:sp>
      <p:sp>
        <p:nvSpPr>
          <p:cNvPr id="237" name="Shape 237"/>
          <p:cNvSpPr/>
          <p:nvPr>
            <p:ph type="body" sz="half" idx="1"/>
          </p:nvPr>
        </p:nvSpPr>
        <p:spPr>
          <a:xfrm>
            <a:off x="914400" y="5316835"/>
            <a:ext cx="11480800" cy="317946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rPr>
                <a:solidFill>
                  <a:schemeClr val="accent5"/>
                </a:solidFill>
              </a:rPr>
              <a:t>R</a:t>
            </a:r>
            <a:r>
              <a:rPr i="1">
                <a:solidFill>
                  <a:schemeClr val="accent5"/>
                </a:solidFill>
              </a:rPr>
              <a:t>adioactivity: </a:t>
            </a:r>
            <a:r>
              <a:t>refers to the loss of particles (e.g., alpha, beta, or neutrons) or energy (e.g., x-rays and gamma rays) from an unstable atom that is spontaneously decaying. </a:t>
            </a:r>
          </a:p>
        </p:txBody>
      </p:sp>
      <p:sp>
        <p:nvSpPr>
          <p:cNvPr id="238" name="Shape 238"/>
          <p:cNvSpPr/>
          <p:nvPr/>
        </p:nvSpPr>
        <p:spPr>
          <a:xfrm>
            <a:off x="5067300" y="2630289"/>
            <a:ext cx="2393603" cy="2405758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190500" dist="330200" dir="5185788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03097">
              <a:defRPr sz="4416">
                <a:effectLst>
                  <a:outerShdw sx="100000" sy="100000" kx="0" ky="0" algn="b" rotWithShape="0" blurRad="35052" dist="17526" dir="5400000">
                    <a:srgbClr val="000000"/>
                  </a:outerShdw>
                </a:effectLst>
              </a:defRPr>
            </a:pPr>
          </a:p>
          <a:p>
            <a:pPr defTabSz="403097">
              <a:defRPr sz="4416">
                <a:effectLst>
                  <a:outerShdw sx="100000" sy="100000" kx="0" ky="0" algn="b" rotWithShape="0" blurRad="35052" dist="17526" dir="5400000">
                    <a:srgbClr val="000000"/>
                  </a:outerShdw>
                </a:effectLst>
              </a:defRPr>
            </a:pPr>
            <a:r>
              <a:rPr sz="828"/>
              <a:t> </a:t>
            </a:r>
            <a:r>
              <a:t>Hazardous Substances Emergency Events Surveillance (HSEES) </a:t>
            </a:r>
          </a:p>
        </p:txBody>
      </p:sp>
      <p:sp>
        <p:nvSpPr>
          <p:cNvPr id="132" name="Shape 13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Data from 14 states in the US.</a:t>
            </a:r>
          </a:p>
          <a:p>
            <a:pPr/>
            <a:r>
              <a:rPr>
                <a:solidFill>
                  <a:srgbClr val="FF2600"/>
                </a:solidFill>
              </a:rPr>
              <a:t>15k</a:t>
            </a:r>
            <a:r>
              <a:t> chemical events (07’-08’).</a:t>
            </a:r>
          </a:p>
          <a:p>
            <a:pPr/>
            <a:r>
              <a:t>Victims are mostly Employees.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Radiation exposure!</a:t>
            </a:r>
          </a:p>
        </p:txBody>
      </p:sp>
      <p:sp>
        <p:nvSpPr>
          <p:cNvPr id="241" name="Shape 241"/>
          <p:cNvSpPr/>
          <p:nvPr>
            <p:ph type="body" sz="half" idx="1"/>
          </p:nvPr>
        </p:nvSpPr>
        <p:spPr>
          <a:xfrm>
            <a:off x="838200" y="5406578"/>
            <a:ext cx="11480800" cy="2619822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rPr>
                <a:solidFill>
                  <a:schemeClr val="accent5"/>
                </a:solidFill>
              </a:rPr>
              <a:t>D</a:t>
            </a:r>
            <a:r>
              <a:rPr i="1">
                <a:solidFill>
                  <a:schemeClr val="accent5"/>
                </a:solidFill>
              </a:rPr>
              <a:t>ecay:</a:t>
            </a:r>
            <a:r>
              <a:rPr i="1"/>
              <a:t> </a:t>
            </a:r>
            <a:r>
              <a:t>The spontaneous transformation of an unstable isotope to a stable one, and it may involve the release of ionizing radiation. </a:t>
            </a:r>
          </a:p>
        </p:txBody>
      </p:sp>
      <p:sp>
        <p:nvSpPr>
          <p:cNvPr id="242" name="Shape 242"/>
          <p:cNvSpPr/>
          <p:nvPr/>
        </p:nvSpPr>
        <p:spPr>
          <a:xfrm>
            <a:off x="5067300" y="2630289"/>
            <a:ext cx="2393603" cy="2405758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190500" dist="330200" dir="5185788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3200" y="2568227"/>
            <a:ext cx="10069513" cy="4432847"/>
          </a:xfrm>
          <a:prstGeom prst="rect">
            <a:avLst/>
          </a:prstGeom>
          <a:effectLst>
            <a:outerShdw sx="100000" sy="100000" kx="0" ky="0" algn="b" rotWithShape="0" blurRad="190500" dist="330200" dir="5185788">
              <a:srgbClr val="000000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Nonionizing radiation </a:t>
            </a:r>
          </a:p>
        </p:txBody>
      </p:sp>
      <p:sp>
        <p:nvSpPr>
          <p:cNvPr id="247" name="Shape 247"/>
          <p:cNvSpPr/>
          <p:nvPr>
            <p:ph type="body" sz="half" idx="1"/>
          </p:nvPr>
        </p:nvSpPr>
        <p:spPr>
          <a:xfrm>
            <a:off x="889000" y="3821459"/>
            <a:ext cx="11480800" cy="2948882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</a:pPr>
            <a:r>
              <a:t>The primary adverse effects of nonionizing radiation are related to </a:t>
            </a:r>
            <a:r>
              <a:rPr>
                <a:solidFill>
                  <a:schemeClr val="accent5"/>
                </a:solidFill>
              </a:rPr>
              <a:t>local heat production.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Ionizing radiation </a:t>
            </a:r>
          </a:p>
        </p:txBody>
      </p:sp>
      <p:sp>
        <p:nvSpPr>
          <p:cNvPr id="250" name="Shape 250"/>
          <p:cNvSpPr/>
          <p:nvPr>
            <p:ph type="body" sz="half" idx="1"/>
          </p:nvPr>
        </p:nvSpPr>
        <p:spPr>
          <a:xfrm>
            <a:off x="762000" y="3595637"/>
            <a:ext cx="11480800" cy="3400526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</a:pPr>
            <a:r>
              <a:t>Directly cause </a:t>
            </a:r>
            <a:r>
              <a:rPr>
                <a:solidFill>
                  <a:schemeClr val="accent5"/>
                </a:solidFill>
              </a:rPr>
              <a:t>cell death</a:t>
            </a:r>
            <a:r>
              <a:t> or </a:t>
            </a:r>
            <a:r>
              <a:rPr>
                <a:solidFill>
                  <a:schemeClr val="accent5"/>
                </a:solidFill>
              </a:rPr>
              <a:t>damages the DNA</a:t>
            </a:r>
          </a:p>
          <a:p>
            <a:pPr marL="0" indent="0" algn="ctr">
              <a:buSzTx/>
              <a:buNone/>
            </a:pPr>
          </a:p>
          <a:p>
            <a:pPr marL="228600" indent="-228600">
              <a:buSzPct val="100000"/>
            </a:pPr>
            <a:r>
              <a:t> Ionizing radiation is emitted in the form of alpha and beta particles, gamma rays, and x-rays.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Irradiation </a:t>
            </a:r>
          </a:p>
        </p:txBody>
      </p:sp>
      <p:sp>
        <p:nvSpPr>
          <p:cNvPr id="253" name="Shape 253"/>
          <p:cNvSpPr/>
          <p:nvPr>
            <p:ph type="body" sz="half" idx="1"/>
          </p:nvPr>
        </p:nvSpPr>
        <p:spPr>
          <a:xfrm>
            <a:off x="876300" y="3739802"/>
            <a:ext cx="11480800" cy="3112196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Object that is irradiated does not become radioactive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Contamination </a:t>
            </a:r>
          </a:p>
        </p:txBody>
      </p:sp>
      <p:sp>
        <p:nvSpPr>
          <p:cNvPr id="256" name="Shape 256"/>
          <p:cNvSpPr/>
          <p:nvPr>
            <p:ph type="body" sz="half" idx="1"/>
          </p:nvPr>
        </p:nvSpPr>
        <p:spPr>
          <a:xfrm>
            <a:off x="749300" y="3659956"/>
            <a:ext cx="11480800" cy="3271888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</a:lstStyle>
          <a:p>
            <a:pPr/>
            <a:r>
              <a:t>Radioactive contamination is a radioactive particulate matter (alpha and beta particles) on an exposed surface.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Incorporation</a:t>
            </a:r>
          </a:p>
        </p:txBody>
      </p:sp>
      <p:sp>
        <p:nvSpPr>
          <p:cNvPr id="259" name="Shape 259"/>
          <p:cNvSpPr/>
          <p:nvPr>
            <p:ph type="body" sz="half" idx="1"/>
          </p:nvPr>
        </p:nvSpPr>
        <p:spPr>
          <a:xfrm>
            <a:off x="774700" y="3971329"/>
            <a:ext cx="11480800" cy="2649142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</a:lstStyle>
          <a:p>
            <a:pPr/>
            <a:r>
              <a:t>Incorporation occurs when a radioactive material is ingested, inhaled, or absorbed through an open wound.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1700" y="361950"/>
            <a:ext cx="10700693" cy="8959106"/>
          </a:xfrm>
          <a:prstGeom prst="rect">
            <a:avLst/>
          </a:prstGeom>
          <a:effectLst>
            <a:outerShdw sx="100000" sy="100000" kx="0" ky="0" algn="b" rotWithShape="0" blurRad="190500" dist="330200" dir="5185788">
              <a:srgbClr val="000000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Acute radiation syndrome </a:t>
            </a:r>
          </a:p>
        </p:txBody>
      </p:sp>
      <p:sp>
        <p:nvSpPr>
          <p:cNvPr id="264" name="Shape 264"/>
          <p:cNvSpPr/>
          <p:nvPr>
            <p:ph type="body" sz="half" idx="1"/>
          </p:nvPr>
        </p:nvSpPr>
        <p:spPr>
          <a:xfrm>
            <a:off x="850900" y="3568650"/>
            <a:ext cx="11480800" cy="34545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</a:lstStyle>
          <a:p>
            <a:pPr/>
            <a:r>
              <a:t>Is a symptom complex that occurs after whole-body irradiation. It varies in nature and severity by dose, dose rate, dose distribution, and individual susceptibility.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is the earliest Indicator of a significant exposure? </a:t>
            </a:r>
          </a:p>
        </p:txBody>
      </p:sp>
      <p:sp>
        <p:nvSpPr>
          <p:cNvPr id="267" name="Shape 267"/>
          <p:cNvSpPr/>
          <p:nvPr>
            <p:ph type="body" sz="half" idx="1"/>
          </p:nvPr>
        </p:nvSpPr>
        <p:spPr>
          <a:xfrm>
            <a:off x="774700" y="4114675"/>
            <a:ext cx="11480800" cy="2362450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</a:pPr>
            <a:r>
              <a:t>Decrease in the absolute </a:t>
            </a:r>
            <a:r>
              <a:rPr>
                <a:solidFill>
                  <a:schemeClr val="accent5"/>
                </a:solidFill>
              </a:rPr>
              <a:t>lymphocyte</a:t>
            </a:r>
            <a:r>
              <a:t> count, which can occur within 48 hours after exposure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are the mechanism involved in injuries?</a:t>
            </a:r>
          </a:p>
        </p:txBody>
      </p:sp>
      <p:sp>
        <p:nvSpPr>
          <p:cNvPr id="135" name="Shape 13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Direct Chemical reaction.</a:t>
            </a:r>
          </a:p>
          <a:p>
            <a:pPr/>
            <a:r>
              <a:t>Hyperthermic (exothermic reaction)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5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62204">
              <a:defRPr sz="3968">
                <a:effectLst>
                  <a:outerShdw sx="100000" sy="100000" kx="0" ky="0" algn="b" rotWithShape="0" blurRad="31496" dist="15748" dir="5400000">
                    <a:srgbClr val="000000"/>
                  </a:outerShdw>
                </a:effectLst>
              </a:defRPr>
            </a:lvl1pPr>
          </a:lstStyle>
          <a:p>
            <a:pPr/>
            <a:r>
              <a:t>Prognosis According to the Lymphocyte Count within the First 48 Hours after Acute Exposure to Penetrating Whole-Body Radiation</a:t>
            </a:r>
          </a:p>
        </p:txBody>
      </p:sp>
      <p:pic>
        <p:nvPicPr>
          <p:cNvPr id="270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1050" y="2400300"/>
            <a:ext cx="9046220" cy="6924328"/>
          </a:xfrm>
          <a:prstGeom prst="rect">
            <a:avLst/>
          </a:prstGeom>
          <a:effectLst>
            <a:outerShdw sx="100000" sy="100000" kx="0" ky="0" algn="b" rotWithShape="0" blurRad="190500" dist="330200" dir="5185788">
              <a:srgbClr val="000000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is the LD50 </a:t>
            </a:r>
            <a:r>
              <a:rPr sz="550"/>
              <a:t> </a:t>
            </a:r>
            <a:r>
              <a:t>or median lethal whole-body dose ?</a:t>
            </a:r>
          </a:p>
        </p:txBody>
      </p:sp>
      <p:sp>
        <p:nvSpPr>
          <p:cNvPr id="273" name="Shape 273"/>
          <p:cNvSpPr/>
          <p:nvPr>
            <p:ph type="body" sz="half" idx="1"/>
          </p:nvPr>
        </p:nvSpPr>
        <p:spPr>
          <a:xfrm>
            <a:off x="901700" y="4138662"/>
            <a:ext cx="11480800" cy="231447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The LD50 or median lethal whole-body dose (the dose that is lethal for 50% of test subjects), assuming proper medical care, is estimated to be </a:t>
            </a:r>
            <a:r>
              <a:rPr>
                <a:solidFill>
                  <a:schemeClr val="accent5"/>
                </a:solidFill>
              </a:rPr>
              <a:t>approximately 4.5 Gy.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3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Radiation: Management</a:t>
            </a:r>
          </a:p>
        </p:txBody>
      </p:sp>
      <p:sp>
        <p:nvSpPr>
          <p:cNvPr id="276" name="Shape 27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17170" indent="-217170" defTabSz="554990">
              <a:spcBef>
                <a:spcPts val="3900"/>
              </a:spcBef>
              <a:buSzPct val="100000"/>
              <a:defRPr sz="3230">
                <a:effectLst>
                  <a:outerShdw sx="100000" sy="100000" kx="0" ky="0" algn="b" rotWithShape="0" blurRad="48260" dist="24130" dir="5400000">
                    <a:srgbClr val="000000"/>
                  </a:outerShdw>
                </a:effectLst>
              </a:defRPr>
            </a:pPr>
            <a:r>
              <a:t> Reduce Exposure.( time, distance, and shielding)</a:t>
            </a:r>
          </a:p>
          <a:p>
            <a:pPr marL="217170" indent="-217170" defTabSz="554990">
              <a:spcBef>
                <a:spcPts val="3900"/>
              </a:spcBef>
              <a:buSzPct val="100000"/>
              <a:defRPr sz="3230">
                <a:effectLst>
                  <a:outerShdw sx="100000" sy="100000" kx="0" ky="0" algn="b" rotWithShape="0" blurRad="48260" dist="24130" dir="5400000">
                    <a:srgbClr val="000000"/>
                  </a:outerShdw>
                </a:effectLst>
              </a:defRPr>
            </a:pPr>
            <a:r>
              <a:t> Decontamination.</a:t>
            </a:r>
          </a:p>
          <a:p>
            <a:pPr marL="217170" indent="-217170" defTabSz="554990">
              <a:spcBef>
                <a:spcPts val="3900"/>
              </a:spcBef>
              <a:buSzPct val="100000"/>
              <a:defRPr sz="3230">
                <a:effectLst>
                  <a:outerShdw sx="100000" sy="100000" kx="0" ky="0" algn="b" rotWithShape="0" blurRad="48260" dist="24130" dir="5400000">
                    <a:srgbClr val="000000"/>
                  </a:outerShdw>
                </a:effectLst>
              </a:defRPr>
            </a:pPr>
            <a:r>
              <a:t> Effective ED preparedness (Involve radiation control officer).</a:t>
            </a:r>
          </a:p>
          <a:p>
            <a:pPr marL="217170" indent="-217170" defTabSz="554990">
              <a:spcBef>
                <a:spcPts val="3900"/>
              </a:spcBef>
              <a:buSzPct val="100000"/>
              <a:defRPr sz="3230">
                <a:effectLst>
                  <a:outerShdw sx="100000" sy="100000" kx="0" ky="0" algn="b" rotWithShape="0" blurRad="48260" dist="24130" dir="5400000">
                    <a:srgbClr val="000000"/>
                  </a:outerShdw>
                </a:effectLst>
              </a:defRPr>
            </a:pPr>
            <a:r>
              <a:t> Geiger-Mueller instrument for monitoring the environment. </a:t>
            </a:r>
          </a:p>
          <a:p>
            <a:pPr marL="217170" indent="-217170" defTabSz="554990">
              <a:spcBef>
                <a:spcPts val="3900"/>
              </a:spcBef>
              <a:buSzPct val="100000"/>
              <a:defRPr sz="3230">
                <a:effectLst>
                  <a:outerShdw sx="100000" sy="100000" kx="0" ky="0" algn="b" rotWithShape="0" blurRad="48260" dist="24130" dir="5400000">
                    <a:srgbClr val="000000"/>
                  </a:outerShdw>
                </a:effectLst>
              </a:defRPr>
            </a:pPr>
            <a:r>
              <a:t> ABCD’s &amp; Supportive measures.</a:t>
            </a:r>
          </a:p>
          <a:p>
            <a:pPr marL="217170" indent="-217170" defTabSz="554990">
              <a:spcBef>
                <a:spcPts val="3900"/>
              </a:spcBef>
              <a:buSzPct val="100000"/>
              <a:defRPr sz="3230">
                <a:effectLst>
                  <a:outerShdw sx="100000" sy="100000" kx="0" ky="0" algn="b" rotWithShape="0" blurRad="48260" dist="24130" dir="5400000">
                    <a:srgbClr val="000000"/>
                  </a:outerShdw>
                </a:effectLst>
              </a:defRPr>
            </a:pPr>
            <a:r>
              <a:t> Chelating agents for Internal contamination.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13967" y="1365250"/>
            <a:ext cx="8325099" cy="6647409"/>
          </a:xfrm>
          <a:prstGeom prst="rect">
            <a:avLst/>
          </a:prstGeom>
          <a:effectLst>
            <a:outerShdw sx="100000" sy="100000" kx="0" ky="0" algn="b" rotWithShape="0" blurRad="190500" dist="330200" dir="5185788">
              <a:srgbClr val="000000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2385" y="2584450"/>
            <a:ext cx="9546780" cy="3975150"/>
          </a:xfrm>
          <a:prstGeom prst="rect">
            <a:avLst/>
          </a:prstGeom>
          <a:effectLst>
            <a:outerShdw sx="100000" sy="100000" kx="0" ky="0" algn="b" rotWithShape="0" blurRad="190500" dist="330200" dir="5185788">
              <a:srgbClr val="000000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/>
          <p:nvPr>
            <p:ph type="body" sz="half" idx="1"/>
          </p:nvPr>
        </p:nvSpPr>
        <p:spPr>
          <a:xfrm>
            <a:off x="1587500" y="3727896"/>
            <a:ext cx="10621318" cy="3841056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b="1" sz="6400">
                <a:solidFill>
                  <a:schemeClr val="accent5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Thank you!</a:t>
            </a:r>
          </a:p>
          <a:p>
            <a:pPr marL="0" indent="0">
              <a:spcBef>
                <a:spcPts val="0"/>
              </a:spcBef>
              <a:buSzTx/>
              <a:buNone/>
              <a:defRPr b="1" sz="6400">
                <a:solidFill>
                  <a:schemeClr val="accent5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0" indent="0">
              <a:spcBef>
                <a:spcPts val="0"/>
              </a:spcBef>
              <a:buSzTx/>
              <a:buNone/>
              <a:defRPr b="1" sz="6400">
                <a:solidFill>
                  <a:schemeClr val="accent5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Questions?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are the determinants of the degree of injury?</a:t>
            </a:r>
          </a:p>
        </p:txBody>
      </p:sp>
      <p:sp>
        <p:nvSpPr>
          <p:cNvPr id="138" name="Shape 13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Concentration.</a:t>
            </a:r>
          </a:p>
          <a:p>
            <a:pPr/>
            <a:r>
              <a:t>Duration of exposure.</a:t>
            </a:r>
          </a:p>
          <a:p>
            <a:pPr/>
            <a:r>
              <a:t>Anatomically weaker body parts (areas of thin skin).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8254">
              <a:defRPr sz="5568">
                <a:effectLst>
                  <a:outerShdw sx="100000" sy="100000" kx="0" ky="0" algn="b" rotWithShape="0" blurRad="44196" dist="22098" dir="5400000">
                    <a:srgbClr val="000000"/>
                  </a:outerShdw>
                </a:effectLst>
              </a:defRPr>
            </a:lvl1pPr>
          </a:lstStyle>
          <a:p>
            <a:pPr/>
            <a:r>
              <a:t>Whats are the differences between Acidic &amp; Alkalic injuries?</a:t>
            </a:r>
          </a:p>
        </p:txBody>
      </p:sp>
      <p:sp>
        <p:nvSpPr>
          <p:cNvPr id="141" name="Shape 141"/>
          <p:cNvSpPr/>
          <p:nvPr>
            <p:ph type="body" idx="1"/>
          </p:nvPr>
        </p:nvSpPr>
        <p:spPr>
          <a:xfrm>
            <a:off x="762000" y="2349500"/>
            <a:ext cx="11480800" cy="63627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i="1"/>
            </a:pPr>
            <a:r>
              <a:t>Upon interaction with skin:</a:t>
            </a:r>
          </a:p>
          <a:p>
            <a:pPr/>
            <a:r>
              <a:rPr>
                <a:solidFill>
                  <a:srgbClr val="FF2600"/>
                </a:solidFill>
              </a:rPr>
              <a:t>Acids:</a:t>
            </a:r>
            <a:r>
              <a:t> Cause protein denaturation &amp; coagulative necrosis              </a:t>
            </a:r>
            <a:r>
              <a:rPr b="1" u="sng">
                <a:latin typeface="+mn-lt"/>
                <a:ea typeface="+mn-ea"/>
                <a:cs typeface="+mn-cs"/>
                <a:sym typeface="Helvetica Neue"/>
              </a:rPr>
              <a:t>Eschar formation.</a:t>
            </a:r>
            <a:endParaRPr b="1" u="sng">
              <a:latin typeface="+mn-lt"/>
              <a:ea typeface="+mn-ea"/>
              <a:cs typeface="+mn-cs"/>
              <a:sym typeface="Helvetica Neue"/>
            </a:endParaRPr>
          </a:p>
          <a:p>
            <a:pPr/>
            <a:r>
              <a:rPr>
                <a:solidFill>
                  <a:srgbClr val="FF2600"/>
                </a:solidFill>
              </a:rPr>
              <a:t>Alkali:</a:t>
            </a:r>
            <a:r>
              <a:t> Saponification and liquefactive necrosis of body fat. </a:t>
            </a:r>
          </a:p>
        </p:txBody>
      </p:sp>
      <p:sp>
        <p:nvSpPr>
          <p:cNvPr id="142" name="Shape 142"/>
          <p:cNvSpPr/>
          <p:nvPr/>
        </p:nvSpPr>
        <p:spPr>
          <a:xfrm>
            <a:off x="3111500" y="5396061"/>
            <a:ext cx="1270000" cy="344339"/>
          </a:xfrm>
          <a:prstGeom prst="rightArrow">
            <a:avLst>
              <a:gd name="adj1" fmla="val 32000"/>
              <a:gd name="adj2" fmla="val 236047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Coping with Hazmat incidents </a:t>
            </a:r>
          </a:p>
        </p:txBody>
      </p:sp>
      <p:sp>
        <p:nvSpPr>
          <p:cNvPr id="145" name="Shape 14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Securing Scene, implementation of site plan &amp; evacuation.</a:t>
            </a:r>
          </a:p>
          <a:p>
            <a:pPr/>
            <a:r>
              <a:t>Treatment which starts with decontamination.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Responding_to_HAZMAT_Incidents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073400" y="2590800"/>
            <a:ext cx="6858000" cy="4572000"/>
          </a:xfrm>
          <a:prstGeom prst="rect">
            <a:avLst/>
          </a:prstGeom>
          <a:effectLst>
            <a:outerShdw sx="100000" sy="100000" kx="0" ky="0" algn="b" rotWithShape="0" blurRad="190500" dist="330200" dir="5400000">
              <a:srgbClr val="000000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7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80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147"/>
                </p:tgtEl>
              </p:cMediaNode>
            </p:video>
          </p:childTnLst>
        </p:cTn>
      </p:par>
    </p:tnLst>
    <p:bldLst>
      <p:bldP build="whole" bldLvl="1" animBg="1" rev="0" advAuto="0" spid="147" grpId="1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New_Template2">
  <a:themeElements>
    <a:clrScheme name="New_Template2">
      <a:dk1>
        <a:srgbClr val="C000EB"/>
      </a:dk1>
      <a:lt1>
        <a:srgbClr val="EBEBEB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EBEB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2">
  <a:themeElements>
    <a:clrScheme name="New_Template2">
      <a:dk1>
        <a:srgbClr val="000000"/>
      </a:dk1>
      <a:lt1>
        <a:srgbClr val="FFFFFF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EBEB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