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6"/>
  </p:notesMasterIdLst>
  <p:sldIdLst>
    <p:sldId id="256" r:id="rId2"/>
    <p:sldId id="257" r:id="rId3"/>
    <p:sldId id="263" r:id="rId4"/>
    <p:sldId id="277" r:id="rId5"/>
    <p:sldId id="264" r:id="rId6"/>
    <p:sldId id="273" r:id="rId7"/>
    <p:sldId id="275" r:id="rId8"/>
    <p:sldId id="274" r:id="rId9"/>
    <p:sldId id="276" r:id="rId10"/>
    <p:sldId id="265" r:id="rId11"/>
    <p:sldId id="266" r:id="rId12"/>
    <p:sldId id="279" r:id="rId13"/>
    <p:sldId id="283" r:id="rId14"/>
    <p:sldId id="284" r:id="rId15"/>
    <p:sldId id="285" r:id="rId16"/>
    <p:sldId id="267" r:id="rId17"/>
    <p:sldId id="268" r:id="rId18"/>
    <p:sldId id="311" r:id="rId19"/>
    <p:sldId id="278" r:id="rId20"/>
    <p:sldId id="280" r:id="rId21"/>
    <p:sldId id="281" r:id="rId22"/>
    <p:sldId id="282" r:id="rId23"/>
    <p:sldId id="269" r:id="rId24"/>
    <p:sldId id="270" r:id="rId25"/>
    <p:sldId id="271" r:id="rId26"/>
    <p:sldId id="286" r:id="rId27"/>
    <p:sldId id="288" r:id="rId28"/>
    <p:sldId id="287" r:id="rId29"/>
    <p:sldId id="289" r:id="rId30"/>
    <p:sldId id="310" r:id="rId31"/>
    <p:sldId id="309" r:id="rId32"/>
    <p:sldId id="298" r:id="rId33"/>
    <p:sldId id="299" r:id="rId34"/>
    <p:sldId id="303" r:id="rId35"/>
    <p:sldId id="300" r:id="rId36"/>
    <p:sldId id="304" r:id="rId37"/>
    <p:sldId id="301" r:id="rId38"/>
    <p:sldId id="305" r:id="rId39"/>
    <p:sldId id="302" r:id="rId40"/>
    <p:sldId id="306" r:id="rId41"/>
    <p:sldId id="293" r:id="rId42"/>
    <p:sldId id="312" r:id="rId43"/>
    <p:sldId id="313" r:id="rId44"/>
    <p:sldId id="307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92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3F80607-CDD9-4E8F-9811-3B73660702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93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FFACC-1AA1-4A9F-8D24-3BF89644100B}" type="slidenum">
              <a:rPr lang="en-US"/>
              <a:pPr/>
              <a:t>10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smoking, barbituates, rifampin, carbamazepine, phenytoin, INH, </a:t>
            </a:r>
            <a:r>
              <a:rPr lang="en-US" u="sng"/>
              <a:t>+</a:t>
            </a:r>
            <a:r>
              <a:rPr lang="en-US"/>
              <a:t> ethanol </a:t>
            </a:r>
          </a:p>
          <a:p>
            <a:pPr lvl="1"/>
            <a:r>
              <a:rPr lang="en-US"/>
              <a:t>use of APAP by alcoholics has not been associated with higher risk of liver injury in prospective trials</a:t>
            </a:r>
          </a:p>
        </p:txBody>
      </p:sp>
    </p:spTree>
    <p:extLst>
      <p:ext uri="{BB962C8B-B14F-4D97-AF65-F5344CB8AC3E}">
        <p14:creationId xmlns:p14="http://schemas.microsoft.com/office/powerpoint/2010/main" val="3013294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5A70D-9320-4F82-81FF-5DD9BDF84109}" type="slidenum">
              <a:rPr lang="en-US"/>
              <a:pPr/>
              <a:t>13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Location may be important for environmental or occupational exposures</a:t>
            </a:r>
          </a:p>
        </p:txBody>
      </p:sp>
    </p:spTree>
    <p:extLst>
      <p:ext uri="{BB962C8B-B14F-4D97-AF65-F5344CB8AC3E}">
        <p14:creationId xmlns:p14="http://schemas.microsoft.com/office/powerpoint/2010/main" val="4546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168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68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68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9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6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6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6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6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225435-1691-46C8-B26D-EB6337170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AACCF6-ABCD-42DD-979D-58F41353DB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F98E10-6BF5-4401-9CFF-CF75FFECAD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33FE50-274A-451D-B632-9DAC775CC2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4B2D16-A8F5-432B-99C7-A87A6D075B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912505-41EC-4083-BE72-D1435DA929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93FE73-0E3B-4FBF-AE89-2447101FEF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ED153A-0687-4221-8694-93DA07FEFA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29E8F1-CABA-4032-B1A7-109F87DD2B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751BC6-8F40-4976-AB42-A38953C4B6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E9409F-49C2-4CE1-A6F4-D58AD41727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E6797C-6006-4D71-BF59-A3FD281EA6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B31C4931-371C-437E-B392-194261B437B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066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066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66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6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06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06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Acetaminophen overdose</a:t>
            </a:r>
            <a:r>
              <a:rPr lang="en-US"/>
              <a:t> 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2400" dirty="0"/>
              <a:t>Hashim Bin </a:t>
            </a:r>
            <a:r>
              <a:rPr lang="en-CA" sz="2400" dirty="0" err="1" smtClean="0"/>
              <a:t>Salleeh</a:t>
            </a:r>
            <a:endParaRPr lang="en-CA" sz="2400" dirty="0"/>
          </a:p>
          <a:p>
            <a:pPr>
              <a:lnSpc>
                <a:spcPct val="80000"/>
              </a:lnSpc>
            </a:pPr>
            <a:r>
              <a:rPr lang="en-CA" sz="2400" dirty="0"/>
              <a:t>Assistant Professor of Paediatrics  </a:t>
            </a:r>
          </a:p>
          <a:p>
            <a:pPr>
              <a:lnSpc>
                <a:spcPct val="80000"/>
              </a:lnSpc>
            </a:pPr>
            <a:r>
              <a:rPr lang="en-CA" sz="2400" dirty="0"/>
              <a:t>Consultant Paediatric Emergency Medicine </a:t>
            </a:r>
          </a:p>
          <a:p>
            <a:pPr>
              <a:lnSpc>
                <a:spcPct val="80000"/>
              </a:lnSpc>
            </a:pPr>
            <a:r>
              <a:rPr lang="fr-CA" sz="2400" dirty="0"/>
              <a:t>King Khalid </a:t>
            </a:r>
            <a:r>
              <a:rPr lang="fr-CA" sz="2400" dirty="0" err="1"/>
              <a:t>University</a:t>
            </a:r>
            <a:r>
              <a:rPr lang="fr-CA" sz="2400" dirty="0"/>
              <a:t> </a:t>
            </a:r>
            <a:r>
              <a:rPr lang="fr-CA" sz="2400" dirty="0" err="1"/>
              <a:t>Hospital</a:t>
            </a:r>
            <a:r>
              <a:rPr lang="fr-CA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Factors which adversely affect APAP metabolism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Up regulation (i.e. induction) of CYP 2E1 enzyme activity </a:t>
            </a:r>
          </a:p>
          <a:p>
            <a:pPr>
              <a:lnSpc>
                <a:spcPct val="90000"/>
              </a:lnSpc>
            </a:pPr>
            <a:r>
              <a:rPr lang="en-US"/>
              <a:t>Decreased glutathione stores</a:t>
            </a:r>
          </a:p>
          <a:p>
            <a:pPr lvl="1">
              <a:lnSpc>
                <a:spcPct val="90000"/>
              </a:lnSpc>
            </a:pPr>
            <a:r>
              <a:rPr lang="en-US"/>
              <a:t>Eating </a:t>
            </a:r>
          </a:p>
          <a:p>
            <a:pPr lvl="1">
              <a:lnSpc>
                <a:spcPct val="90000"/>
              </a:lnSpc>
            </a:pPr>
            <a:r>
              <a:rPr lang="en-US"/>
              <a:t>NAC</a:t>
            </a:r>
          </a:p>
          <a:p>
            <a:pPr>
              <a:lnSpc>
                <a:spcPct val="90000"/>
              </a:lnSpc>
            </a:pPr>
            <a:r>
              <a:rPr lang="en-US"/>
              <a:t>Frequent dosing interval of APAP</a:t>
            </a:r>
          </a:p>
          <a:p>
            <a:pPr>
              <a:lnSpc>
                <a:spcPct val="90000"/>
              </a:lnSpc>
            </a:pPr>
            <a:r>
              <a:rPr lang="en-US"/>
              <a:t>Prolonged duration of excessive dosing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(Kuffner et al. 2001)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manifestation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I	</a:t>
            </a:r>
            <a:r>
              <a:rPr lang="en-US" sz="2400">
                <a:solidFill>
                  <a:srgbClr val="FFFF00"/>
                </a:solidFill>
              </a:rPr>
              <a:t>0.5-24h</a:t>
            </a:r>
            <a:r>
              <a:rPr lang="en-US" sz="2400"/>
              <a:t>	n/v, anorexia, asymptomatic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II	</a:t>
            </a:r>
            <a:r>
              <a:rPr lang="en-US" sz="2400">
                <a:solidFill>
                  <a:srgbClr val="FFFF00"/>
                </a:solidFill>
              </a:rPr>
              <a:t>24-48	h</a:t>
            </a:r>
            <a:r>
              <a:rPr lang="en-US" sz="2400"/>
              <a:t>	resolution of stage I sxs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				RUQ pain, elevation of PTT, INR, 			bili + enzymes (at the latest by</a:t>
            </a:r>
            <a:r>
              <a:rPr lang="en-US" sz="2400" b="1"/>
              <a:t> </a:t>
            </a:r>
            <a:r>
              <a:rPr lang="en-US" sz="2400" b="1" u="sng"/>
              <a:t>36h</a:t>
            </a:r>
            <a:r>
              <a:rPr lang="en-US" sz="2400"/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III	</a:t>
            </a:r>
            <a:r>
              <a:rPr lang="en-US" sz="2400">
                <a:solidFill>
                  <a:srgbClr val="FFFF00"/>
                </a:solidFill>
              </a:rPr>
              <a:t>48-96h</a:t>
            </a:r>
            <a:r>
              <a:rPr lang="en-US" sz="2400"/>
              <a:t>	coagulopathy, peaking of enzymes, 			acidosis, hypoglycemia, bleeding 				diathesis, jaundice, anuria, cerebral 			edema, coma. ARF in 25% of pts 				with hepatotoxicity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IV	</a:t>
            </a:r>
            <a:r>
              <a:rPr lang="en-US" sz="2400">
                <a:solidFill>
                  <a:srgbClr val="FFFF00"/>
                </a:solidFill>
              </a:rPr>
              <a:t>4-14d</a:t>
            </a:r>
            <a:r>
              <a:rPr lang="en-US" sz="2400"/>
              <a:t>		resolution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Diagnosis  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In the patient with a history of APAP overdose, a serum APAP level should be measured between 4 and 24 hours after ingestion </a:t>
            </a:r>
          </a:p>
          <a:p>
            <a:r>
              <a:rPr lang="en-US" sz="2800"/>
              <a:t>The value obtained should be evaluated according to the Rumack-Matthew nomogram for determining the risk of hepatotoxicity and the need for NAC therapy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Toxicological History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Often incomplete, unreliable or unobtainable</a:t>
            </a:r>
          </a:p>
          <a:p>
            <a:r>
              <a:rPr lang="en-US" sz="2800"/>
              <a:t>Sources – Patient, friends, family, EMS,or pill containers</a:t>
            </a:r>
          </a:p>
          <a:p>
            <a:r>
              <a:rPr lang="en-US" sz="2800"/>
              <a:t>PMHx, liver/renal disease, concurrent medications, previous overdoses, P</a:t>
            </a:r>
            <a:r>
              <a:rPr lang="el-GR" sz="2800"/>
              <a:t>Ψ</a:t>
            </a:r>
            <a:r>
              <a:rPr lang="en-US" sz="2800"/>
              <a:t>Hx, substance abuse</a:t>
            </a:r>
            <a:endParaRPr 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The </a:t>
            </a:r>
            <a:r>
              <a:rPr lang="en-US" sz="4800">
                <a:solidFill>
                  <a:srgbClr val="FFFF00"/>
                </a:solidFill>
              </a:rPr>
              <a:t>5W’</a:t>
            </a:r>
            <a:r>
              <a:rPr lang="en-US">
                <a:solidFill>
                  <a:schemeClr val="tx1"/>
                </a:solidFill>
              </a:rPr>
              <a:t>s of toxicology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Who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pt’s age, weight, relation to others</a:t>
            </a:r>
          </a:p>
          <a:p>
            <a:r>
              <a:rPr lang="en-US">
                <a:solidFill>
                  <a:srgbClr val="FFFF00"/>
                </a:solidFill>
              </a:rPr>
              <a:t>What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name and dose of medication, coingestants and amount ingested</a:t>
            </a:r>
          </a:p>
          <a:p>
            <a:r>
              <a:rPr lang="en-US">
                <a:solidFill>
                  <a:srgbClr val="FFFF00"/>
                </a:solidFill>
              </a:rPr>
              <a:t>When</a:t>
            </a:r>
            <a:r>
              <a:rPr lang="en-US" sz="2800"/>
              <a:t> – time of ingestion, single vs. multiple ingestions</a:t>
            </a:r>
          </a:p>
          <a:p>
            <a:r>
              <a:rPr lang="en-US">
                <a:solidFill>
                  <a:srgbClr val="FFFF00"/>
                </a:solidFill>
              </a:rPr>
              <a:t>Where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route of ingestion, geographical location</a:t>
            </a:r>
          </a:p>
          <a:p>
            <a:r>
              <a:rPr lang="en-US">
                <a:solidFill>
                  <a:srgbClr val="FFFF00"/>
                </a:solidFill>
              </a:rPr>
              <a:t>Why</a:t>
            </a:r>
            <a:r>
              <a:rPr lang="en-US" sz="2800"/>
              <a:t> – intentional vs. unintentional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>
                <a:solidFill>
                  <a:schemeClr val="tx1"/>
                </a:solidFill>
              </a:rPr>
              <a:t/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4800">
                <a:solidFill>
                  <a:schemeClr val="tx1"/>
                </a:solidFill>
              </a:rPr>
              <a:t/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4800">
                <a:solidFill>
                  <a:schemeClr val="tx1"/>
                </a:solidFill>
              </a:rPr>
              <a:t/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Which lab test is the most sensitive for early detection of hepatotoxicity.?</a:t>
            </a:r>
            <a:br>
              <a:rPr lang="en-US" sz="3600">
                <a:solidFill>
                  <a:schemeClr val="tx1"/>
                </a:solidFill>
              </a:rPr>
            </a:br>
            <a:r>
              <a:rPr lang="en-US">
                <a:solidFill>
                  <a:schemeClr val="accent1"/>
                </a:solidFill>
              </a:rPr>
              <a:t/>
            </a:r>
            <a:br>
              <a:rPr lang="en-US">
                <a:solidFill>
                  <a:schemeClr val="accent1"/>
                </a:solidFill>
              </a:rPr>
            </a:br>
            <a:endParaRPr lang="en-US">
              <a:solidFill>
                <a:schemeClr val="accent1"/>
              </a:solidFill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400800" cy="1752600"/>
          </a:xfrm>
        </p:spPr>
        <p:txBody>
          <a:bodyPr/>
          <a:lstStyle/>
          <a:p>
            <a:r>
              <a:rPr lang="en-US" sz="6000">
                <a:solidFill>
                  <a:srgbClr val="FFFF00"/>
                </a:solidFill>
              </a:rPr>
              <a:t>AST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 Guidelines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A</a:t>
            </a:r>
            <a:r>
              <a:rPr lang="en-US" sz="2800"/>
              <a:t>irway </a:t>
            </a:r>
          </a:p>
          <a:p>
            <a:r>
              <a:rPr lang="en-US" sz="4000">
                <a:solidFill>
                  <a:srgbClr val="FFFF00"/>
                </a:solidFill>
              </a:rPr>
              <a:t>B</a:t>
            </a:r>
            <a:r>
              <a:rPr lang="en-US" sz="2800"/>
              <a:t>reathing</a:t>
            </a:r>
          </a:p>
          <a:p>
            <a:r>
              <a:rPr lang="en-US" sz="4000">
                <a:solidFill>
                  <a:srgbClr val="FFFF00"/>
                </a:solidFill>
              </a:rPr>
              <a:t>C</a:t>
            </a:r>
            <a:r>
              <a:rPr lang="en-US" sz="2800"/>
              <a:t>irculation </a:t>
            </a:r>
          </a:p>
          <a:p>
            <a:r>
              <a:rPr lang="en-US" sz="4000">
                <a:solidFill>
                  <a:srgbClr val="FFFF00"/>
                </a:solidFill>
              </a:rPr>
              <a:t>D</a:t>
            </a:r>
            <a:r>
              <a:rPr lang="en-US" sz="2800"/>
              <a:t>econtamination</a:t>
            </a:r>
          </a:p>
          <a:p>
            <a:pPr lvl="1"/>
            <a:r>
              <a:rPr lang="en-US" sz="2400"/>
              <a:t>AC </a:t>
            </a:r>
          </a:p>
          <a:p>
            <a:r>
              <a:rPr lang="en-US" sz="4000">
                <a:solidFill>
                  <a:srgbClr val="FFFF00"/>
                </a:solidFill>
              </a:rPr>
              <a:t>F</a:t>
            </a:r>
            <a:r>
              <a:rPr lang="en-US" sz="2800"/>
              <a:t>ind antidote</a:t>
            </a:r>
          </a:p>
          <a:p>
            <a:pPr lvl="1"/>
            <a:r>
              <a:rPr lang="en-US" sz="2400"/>
              <a:t>NAC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NAC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n-US" sz="3300"/>
              <a:t>Early </a:t>
            </a:r>
            <a:r>
              <a:rPr lang="en-US" sz="3300">
                <a:sym typeface="Wingdings" pitchFamily="2" charset="2"/>
              </a:rPr>
              <a:t> Prevents binding of NAPQI to hepatocytes</a:t>
            </a:r>
            <a:endParaRPr lang="en-US" sz="3300"/>
          </a:p>
          <a:p>
            <a:r>
              <a:rPr lang="en-US" sz="3000"/>
              <a:t>GSH precursor </a:t>
            </a:r>
            <a:r>
              <a:rPr lang="en-US" sz="3000">
                <a:sym typeface="Wingdings" pitchFamily="2" charset="2"/>
              </a:rPr>
              <a:t> increases GSH stores </a:t>
            </a:r>
          </a:p>
          <a:p>
            <a:r>
              <a:rPr lang="en-US" sz="3000">
                <a:sym typeface="Wingdings" pitchFamily="2" charset="2"/>
              </a:rPr>
              <a:t>Increases sulfation metabolism of APAP  less NAPQI formed</a:t>
            </a:r>
          </a:p>
          <a:p>
            <a:r>
              <a:rPr lang="en-US" sz="3000">
                <a:sym typeface="Wingdings" pitchFamily="2" charset="2"/>
              </a:rPr>
              <a:t>Reduces NAPQI back to APAP (at least in animal models)</a:t>
            </a:r>
          </a:p>
          <a:p>
            <a:r>
              <a:rPr lang="en-US" sz="3000">
                <a:sym typeface="Wingdings" pitchFamily="2" charset="2"/>
              </a:rPr>
              <a:t>Sulfur group of NAC binds and detoxifies NAPQI to cysteine and mercaptate conjugate (= GSH substitute)</a:t>
            </a:r>
          </a:p>
          <a:p>
            <a:pPr lvl="1">
              <a:buFont typeface="Wingdings" pitchFamily="2" charset="2"/>
              <a:buNone/>
            </a:pPr>
            <a:endParaRPr lang="en-US" sz="260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NAC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900">
                <a:sym typeface="Wingdings" pitchFamily="2" charset="2"/>
              </a:rPr>
              <a:t>Late (12-24h)  Modulates the inflammatory response</a:t>
            </a:r>
          </a:p>
          <a:p>
            <a:pPr>
              <a:lnSpc>
                <a:spcPct val="80000"/>
              </a:lnSpc>
            </a:pPr>
            <a:r>
              <a:rPr lang="en-US" sz="2600">
                <a:sym typeface="Wingdings" pitchFamily="2" charset="2"/>
              </a:rPr>
              <a:t>Antioxidant, free radical scavenger</a:t>
            </a:r>
          </a:p>
          <a:p>
            <a:pPr>
              <a:lnSpc>
                <a:spcPct val="80000"/>
              </a:lnSpc>
            </a:pPr>
            <a:r>
              <a:rPr lang="en-US" sz="2600">
                <a:sym typeface="Wingdings" pitchFamily="2" charset="2"/>
              </a:rPr>
              <a:t>Reservoir for thiol groups (i.e. GSH)</a:t>
            </a:r>
          </a:p>
          <a:p>
            <a:pPr>
              <a:lnSpc>
                <a:spcPct val="80000"/>
              </a:lnSpc>
            </a:pPr>
            <a:r>
              <a:rPr lang="en-US" sz="2600">
                <a:sym typeface="Wingdings" pitchFamily="2" charset="2"/>
              </a:rPr>
              <a:t>Impairs WBC migration and function  antiinflammatory</a:t>
            </a:r>
          </a:p>
          <a:p>
            <a:pPr>
              <a:lnSpc>
                <a:spcPct val="80000"/>
              </a:lnSpc>
            </a:pPr>
            <a:r>
              <a:rPr lang="en-US" sz="2600"/>
              <a:t>Positive inotropic and vasodilating effects (NO) </a:t>
            </a:r>
            <a:r>
              <a:rPr lang="en-US" sz="2600">
                <a:sym typeface="Wingdings" pitchFamily="2" charset="2"/>
              </a:rPr>
              <a:t></a:t>
            </a:r>
            <a:r>
              <a:rPr lang="en-US" sz="2600"/>
              <a:t> improves microcirculatory blood flow and O2 delivery to tissues</a:t>
            </a:r>
          </a:p>
          <a:p>
            <a:pPr>
              <a:lnSpc>
                <a:spcPct val="80000"/>
              </a:lnSpc>
            </a:pPr>
            <a:r>
              <a:rPr lang="en-US" sz="2600"/>
              <a:t>Decreases cerebral edema formation, prevents progression of hepatic encephalopathy and improves survival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0"/>
            <a:ext cx="5867400" cy="6858000"/>
          </a:xfrm>
          <a:noFill/>
          <a:ln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600200" y="5257800"/>
            <a:ext cx="3352800" cy="6096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1600200" y="2286000"/>
            <a:ext cx="685800" cy="3810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4114800" y="304800"/>
            <a:ext cx="685800" cy="3048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876800" y="3962400"/>
            <a:ext cx="762000" cy="3048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3276600" y="2895600"/>
            <a:ext cx="2895600" cy="4572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800600" y="457200"/>
            <a:ext cx="762000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V="1">
            <a:off x="1905000" y="990600"/>
            <a:ext cx="914400" cy="1295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6400800" y="609600"/>
            <a:ext cx="1828800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V="1">
            <a:off x="5105400" y="4648200"/>
            <a:ext cx="685800" cy="533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r>
              <a:rPr lang="en-US" dirty="0"/>
              <a:t>By the end of this lecture, participants should be able to: </a:t>
            </a:r>
          </a:p>
          <a:p>
            <a:r>
              <a:rPr lang="en-US" dirty="0"/>
              <a:t>Know the potential toxic dose of APAP </a:t>
            </a:r>
            <a:r>
              <a:rPr lang="en-US" dirty="0" smtClean="0"/>
              <a:t>according to </a:t>
            </a:r>
            <a:r>
              <a:rPr lang="en-US" dirty="0"/>
              <a:t>age </a:t>
            </a:r>
          </a:p>
          <a:p>
            <a:r>
              <a:rPr lang="en-US" dirty="0"/>
              <a:t>Know the symptoms and signs of APAP OD</a:t>
            </a:r>
          </a:p>
          <a:p>
            <a:r>
              <a:rPr lang="en-US" dirty="0"/>
              <a:t>Know the indications of NAC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chemeClr val="tx1"/>
                </a:solidFill>
              </a:rPr>
              <a:t>NAC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NAC should optimally be given within 8 to 10 hours after ingestion </a:t>
            </a:r>
          </a:p>
          <a:p>
            <a:r>
              <a:rPr lang="en-US" sz="2800"/>
              <a:t>More delayed therapy is associated with a progressive increase in hepatic toxicity </a:t>
            </a:r>
          </a:p>
          <a:p>
            <a:r>
              <a:rPr lang="en-US" sz="2800"/>
              <a:t>some benefit may still be seen 24 hours or later after ingestion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r>
              <a:rPr lang="en-US" sz="3200"/>
              <a:t>Paracetamol (acetaminophen) poisoning </a:t>
            </a:r>
            <a:r>
              <a:rPr lang="en-US" sz="2000"/>
              <a:t>Vale, JA, Proudfoot, AT.</a:t>
            </a:r>
            <a:r>
              <a:rPr lang="en-US" sz="3200"/>
              <a:t> </a:t>
            </a:r>
            <a:r>
              <a:rPr lang="en-US" sz="1800" i="1"/>
              <a:t>Lancet 1995; 346:547</a:t>
            </a:r>
            <a:endParaRPr lang="en-US" sz="32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382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No deaths in 169 patients with a treatment delay below 10 hours</a:t>
            </a:r>
          </a:p>
          <a:p>
            <a:pPr>
              <a:lnSpc>
                <a:spcPct val="80000"/>
              </a:lnSpc>
            </a:pPr>
            <a:r>
              <a:rPr lang="en-US" sz="2800"/>
              <a:t>In contrast, 200 patients treated at 10 to 24 hours had a 2.0 to 7.4 percent mortality, which was still lower than the 5.3 to 10.7 mortality in 85 patients who received only supportive care.</a:t>
            </a:r>
          </a:p>
          <a:p>
            <a:pPr>
              <a:lnSpc>
                <a:spcPct val="80000"/>
              </a:lnSpc>
            </a:pPr>
            <a:r>
              <a:rPr lang="en-US" sz="2800"/>
              <a:t>There was a 1.6 to 10 percent incidence of liver damage (defined as a plasma ALT or AST level above 1000 IU/L) when the treatment delay was less than 10 hours </a:t>
            </a:r>
          </a:p>
          <a:p>
            <a:pPr>
              <a:lnSpc>
                <a:spcPct val="80000"/>
              </a:lnSpc>
            </a:pPr>
            <a:r>
              <a:rPr lang="en-US" sz="2800"/>
              <a:t>Comparable values were 27 to 63 percent in patients treated at 10 to 24 hours and 58 to 89 percent in those receiving supportive care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90600" y="304800"/>
            <a:ext cx="7848600" cy="1752600"/>
          </a:xfrm>
        </p:spPr>
        <p:txBody>
          <a:bodyPr/>
          <a:lstStyle/>
          <a:p>
            <a:r>
              <a:rPr lang="en-US" sz="3200"/>
              <a:t>Improved outcome of paracetamol-induced fulminant hepatic failure by late administration of NAC</a:t>
            </a:r>
            <a:r>
              <a:rPr lang="en-US" sz="1800" i="1"/>
              <a:t> </a:t>
            </a:r>
            <a:br>
              <a:rPr lang="en-US" sz="1800" i="1"/>
            </a:br>
            <a:r>
              <a:rPr lang="en-US" sz="1800" i="1"/>
              <a:t>Lancet  1990 Jun 30;335(8705):1572-3]</a:t>
            </a:r>
            <a:endParaRPr lang="en-US" sz="32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influence of NAC, administered at presentation to hospital, on the subsequent clinical course of 100 patients who developed APAP-induced fulminant hepatic failure was analyzed retrospectively</a:t>
            </a:r>
          </a:p>
          <a:p>
            <a:pPr>
              <a:lnSpc>
                <a:spcPct val="90000"/>
              </a:lnSpc>
            </a:pPr>
            <a:r>
              <a:rPr lang="en-US" sz="2800"/>
              <a:t>Mortality was 37% in patients who received NAC 10-36 h after the overdose, compared with 58% in patients not given the antidote </a:t>
            </a:r>
          </a:p>
          <a:p>
            <a:pPr>
              <a:lnSpc>
                <a:spcPct val="90000"/>
              </a:lnSpc>
            </a:pPr>
            <a:r>
              <a:rPr lang="en-US" sz="2800"/>
              <a:t>In patients given NAC, progression to grade III/IV coma was significantly less common than in those who did not receive the antidote (51% vs 75%)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sz="4000"/>
              <a:t>What is the Rumack-Matthew nomogram?</a:t>
            </a:r>
          </a:p>
        </p:txBody>
      </p:sp>
      <p:pic>
        <p:nvPicPr>
          <p:cNvPr id="15364" name="Picture 4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718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Rumack-Matthew normo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5867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Rumack-Matthew nomogram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APAP level to predict which patients will develop an AST elevation &gt;1000 IU/L with out antidotal treatment </a:t>
            </a:r>
          </a:p>
          <a:p>
            <a:r>
              <a:rPr lang="en-US"/>
              <a:t>Derived from acute ingestion of immediate release acetaminophen</a:t>
            </a:r>
          </a:p>
          <a:p>
            <a:r>
              <a:rPr lang="en-US"/>
              <a:t>Begins at 4 h post ingestion </a:t>
            </a:r>
          </a:p>
          <a:p>
            <a:r>
              <a:rPr lang="en-US"/>
              <a:t>Recommended line of treatment has been lowered by 25% to increase its sensitivity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What percent of pts</a:t>
            </a:r>
            <a:r>
              <a:rPr lang="en-US" sz="54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whose APAP level falls above the upper line of the Rumack-Matthew normogram will develop hepatotoxicity?</a:t>
            </a:r>
            <a:br>
              <a:rPr lang="en-US" sz="3200">
                <a:solidFill>
                  <a:schemeClr val="tx1"/>
                </a:solidFill>
              </a:rPr>
            </a:br>
            <a:r>
              <a:rPr lang="en-US" sz="4500">
                <a:solidFill>
                  <a:schemeClr val="tx1"/>
                </a:solidFill>
              </a:rPr>
              <a:t>	</a:t>
            </a:r>
            <a:r>
              <a:rPr lang="en-US" sz="1600">
                <a:solidFill>
                  <a:schemeClr val="tx1"/>
                </a:solidFill>
              </a:rPr>
              <a:t>(defined as elevation of the plasma transaminases above 1,000 U/L</a:t>
            </a:r>
            <a:r>
              <a:rPr lang="en-US" sz="1800">
                <a:solidFill>
                  <a:schemeClr val="tx1"/>
                </a:solidFill>
              </a:rPr>
              <a:t>)</a:t>
            </a:r>
            <a:r>
              <a:rPr lang="en-US" sz="1600">
                <a:solidFill>
                  <a:schemeClr val="tx1"/>
                </a:solidFill>
              </a:rPr>
              <a:t/>
            </a:r>
            <a:br>
              <a:rPr lang="en-US" sz="1600">
                <a:solidFill>
                  <a:schemeClr val="tx1"/>
                </a:solidFill>
              </a:rPr>
            </a:b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r>
              <a:rPr lang="en-US" sz="8000">
                <a:solidFill>
                  <a:srgbClr val="FFFF00"/>
                </a:solidFill>
              </a:rPr>
              <a:t>60%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28600" y="13716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When to give NAC?</a:t>
            </a:r>
          </a:p>
        </p:txBody>
      </p:sp>
      <p:pic>
        <p:nvPicPr>
          <p:cNvPr id="44037" name="Picture 5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718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Indication for NAC</a:t>
            </a:r>
            <a:r>
              <a:rPr lang="en-US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sz="2800"/>
              <a:t>APAP level above the treatment line</a:t>
            </a:r>
          </a:p>
          <a:p>
            <a:r>
              <a:rPr lang="en-US" sz="2800"/>
              <a:t>Hx of significant APAP ingestion presenting close to 8h (give while waiting for level)</a:t>
            </a:r>
          </a:p>
          <a:p>
            <a:r>
              <a:rPr lang="en-US" sz="2800"/>
              <a:t>All APAP ingestions who present late&gt;24h with either detectable APAP or elevated transaminases</a:t>
            </a:r>
          </a:p>
          <a:p>
            <a:r>
              <a:rPr lang="en-US" sz="2800"/>
              <a:t>Chronic ingestions (&gt;4g/day in adult, &gt;120mg/d in child) with elevated transaminases</a:t>
            </a:r>
          </a:p>
          <a:p>
            <a:r>
              <a:rPr lang="en-US" sz="2800"/>
              <a:t>Hx of exposure and FHF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Poor prognostic indicators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 &lt;7.3 (2 days after OD, after fluids)</a:t>
            </a:r>
          </a:p>
          <a:p>
            <a:r>
              <a:rPr lang="en-US"/>
              <a:t>Hepatic encephalopathy</a:t>
            </a:r>
          </a:p>
          <a:p>
            <a:r>
              <a:rPr lang="en-US"/>
              <a:t>PT &gt;1.8 times normal.</a:t>
            </a:r>
          </a:p>
          <a:p>
            <a:r>
              <a:rPr lang="en-US"/>
              <a:t>Serum creatinine &gt;300mmol/L</a:t>
            </a:r>
          </a:p>
          <a:p>
            <a:r>
              <a:rPr lang="en-US"/>
              <a:t>Coagulation factor VIII/V ratio of &gt;30</a:t>
            </a:r>
          </a:p>
          <a:p>
            <a:endParaRPr lang="en-US" sz="1400"/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Acetaminophen has been approved for OTC use since 1960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cases of hepatic damage after APAP OD 1966</a:t>
            </a:r>
          </a:p>
          <a:p>
            <a:r>
              <a:rPr lang="en-US" dirty="0"/>
              <a:t>Therapeutic dose of acetaminophen  is 10-15 mg/kg/dose in children and 325-1000 mg/dose every 4-6 hours in adults, with a maximum of 4g/day</a:t>
            </a:r>
            <a:r>
              <a:rPr lang="en-US" sz="2800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XR tablets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300"/>
              <a:t>Several studies show that elimination of extended and immediate-release acetaminophen are nearly identical after 4 hours.</a:t>
            </a:r>
          </a:p>
          <a:p>
            <a:r>
              <a:rPr lang="en-US" sz="3300"/>
              <a:t>some case reports APAP levels falling above the treatment normogram line as late as 11-14 hours post ingestion of the extended-release preparation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cases </a:t>
            </a:r>
            <a:endParaRPr lang="en-US" dirty="0"/>
          </a:p>
        </p:txBody>
      </p:sp>
      <p:pic>
        <p:nvPicPr>
          <p:cNvPr id="56323" name="Picture 3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6670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 dirty="0"/>
              <a:t>15 month old </a:t>
            </a:r>
            <a:r>
              <a:rPr lang="en-US" dirty="0" smtClean="0"/>
              <a:t>child (wt. 10 kg) </a:t>
            </a:r>
            <a:r>
              <a:rPr lang="en-US" dirty="0"/>
              <a:t>accidentally took full bottle of Tylenol 60cc(120mg/5cc) 30 mint ago. Clinically looked well. What will be your treatment plan: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Give Ipecac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Give 1g/kg activated charcoal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Insert OGT and perform gastric lavage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Should be observed for 4h then to do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None of the above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15 month old child accidentally took full bottle of Tylenol 60cc(120mg/5cc) 30 mint ago. Clinically looked well. What will be your treatment plan: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Give Ipecac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Give 1g/kg activated charcoal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Insert OGT and perform gastric lavage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Should be observed for 4h then to do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b="1">
                <a:solidFill>
                  <a:srgbClr val="FFFF00"/>
                </a:solidFill>
                <a:effectLst/>
              </a:rPr>
              <a:t>None of the above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sz="2800" dirty="0"/>
              <a:t>A mother brought her 4 M </a:t>
            </a:r>
            <a:r>
              <a:rPr lang="en-US" sz="2800" dirty="0" smtClean="0"/>
              <a:t>(5 kg) old </a:t>
            </a:r>
            <a:r>
              <a:rPr lang="en-US" sz="2800" dirty="0"/>
              <a:t>son who was febrile for the last 3 days . She was giving him Tylenol </a:t>
            </a:r>
            <a:r>
              <a:rPr lang="en-US" sz="2800" dirty="0" smtClean="0"/>
              <a:t>(120mg/5 ml) 7ml </a:t>
            </a:r>
            <a:r>
              <a:rPr lang="en-US" sz="2800" dirty="0"/>
              <a:t>every 4 h for the last 3 days, she found him today more lethargic, vomiting occasionally, clinically, ill looking slightly jaundiced, afebrile, no meningeal signs, mild injected throat, CSF was obtained  &amp; was not suggestive of meningitis. What will be your next step: 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 dirty="0"/>
              <a:t>Obtain CBG, LFT, PT, PTT, INR, drug level if abnormal start NAC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 dirty="0"/>
              <a:t>Give activated charcoal immediately 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 dirty="0"/>
              <a:t>Admit for observation 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 dirty="0"/>
              <a:t> D/C home, most likely it is related to current URTI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sz="2800"/>
              <a:t>A mother brought her 4 M old son who was febrile for the last 3 days . She was giving him Tylenol 7ml every 4 h for the last 3 days, she found him today more lethargic, vomiting occasionally, clinically, ill looking slightly jaundiced, afebrile, no meningeal signs, mild injected throat, CSF was obtained  &amp; was not suggestive of meningitis. What will be your next step: 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 b="1">
                <a:solidFill>
                  <a:srgbClr val="FFFF00"/>
                </a:solidFill>
              </a:rPr>
              <a:t>Obtain CBG, LFT, PT, PTT, INR, drug level if abnormal start NAC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/>
              <a:t>Give activated charcoal immediately 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/>
              <a:t>Admit for observation 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/>
              <a:t> D/C home, most likely it is related to current URTI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19 y old girl brought to ED with GCS 8 following drug ingestion (empty bottle of Tylenol was found in her room). What will be your first response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1g/kg activated charcoal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Orotracheal intubation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Observation for 4 h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Do CBC, CBG, PT, PTT, INR,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NAC loading dose followed by infusion over 24 h 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19 y old girl brought to ED with GCS 8 following drug ingestion (empty bottle of Tylenol was found in her room). What will be your first response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1g/kg activated charcoal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b="1">
                <a:solidFill>
                  <a:srgbClr val="FFFF00"/>
                </a:solidFill>
              </a:rPr>
              <a:t>Orotracheal intubation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Observation for 4 h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Do CBC, CBG, PT, PTT, INR,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NAC loading dose followed by infusion over 24 h 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3 y old boy with accidental Tylenol ingestion on NAC for high drug level, after 48 h course LFT ,INR are high. What will be your recommendation: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 if drug level undetectable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 and repeat LFT, INR, drug level after 4h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Continue on NAC until all his labs become normal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NAC, most likely it is secondary to concurrent viral illness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Toxic dose of APAP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Children:</a:t>
            </a:r>
            <a:r>
              <a:rPr lang="en-US"/>
              <a:t> </a:t>
            </a:r>
          </a:p>
          <a:p>
            <a:pPr lvl="1"/>
            <a:r>
              <a:rPr lang="en-US"/>
              <a:t>&lt; 12 months   150 mg/kg </a:t>
            </a:r>
          </a:p>
          <a:p>
            <a:pPr lvl="1"/>
            <a:r>
              <a:rPr lang="en-US"/>
              <a:t>1 – 6 y            200 mg/kg</a:t>
            </a:r>
          </a:p>
          <a:p>
            <a:pPr lvl="1"/>
            <a:r>
              <a:rPr lang="en-US"/>
              <a:t>1 – 6 y with risk factors 150 mg/kg </a:t>
            </a:r>
          </a:p>
          <a:p>
            <a:pPr lvl="1"/>
            <a:r>
              <a:rPr lang="en-US"/>
              <a:t>7 – 12 y         150 mg/kg </a:t>
            </a:r>
          </a:p>
          <a:p>
            <a:r>
              <a:rPr lang="en-US">
                <a:solidFill>
                  <a:srgbClr val="FFFF00"/>
                </a:solidFill>
              </a:rPr>
              <a:t>Youth &amp; Adult</a:t>
            </a:r>
            <a:r>
              <a:rPr lang="en-US"/>
              <a:t>  </a:t>
            </a:r>
          </a:p>
          <a:p>
            <a:pPr lvl="1"/>
            <a:r>
              <a:rPr lang="en-US"/>
              <a:t>&gt;6 g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3 y old boy with accidental Tylenol ingestion on NAC for high drug level, after 48 h course LFT ,INR are high. What will be your recommendation: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 if drug level undetectable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 and repeat LFT, INR, drug level after 4h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b="1">
                <a:solidFill>
                  <a:srgbClr val="FFFF00"/>
                </a:solidFill>
                <a:effectLst/>
              </a:rPr>
              <a:t>Continue on NAC until all his labs become normal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NAC, most likely it is secondary to concurrent viral illness    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20 yr old pregnant girl ingested 20g of Tylenol in a suicidal gesture 36h ago because she found out it is too late for her to have an abortion. Her APAP is &lt;10 and her AST is 90 </a:t>
            </a:r>
          </a:p>
          <a:p>
            <a:r>
              <a:rPr lang="en-US"/>
              <a:t>How will you manage her medically? </a:t>
            </a:r>
          </a:p>
          <a:p>
            <a:r>
              <a:rPr lang="en-US"/>
              <a:t>She asks you whether her baby will have any defects?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Questions ??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379613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21022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EBM cart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Metabolic Pathways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Hepatic glucuronide conjugation(40-65%)		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Hepatic sulfate conjugation(20-45%)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	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 inactive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metabolites excreted in the urine.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Excretion of unchanged APAP in the urine (5%).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Oxidation by P450 cytochromes (CYP 2E1, 1A2, and 3A4) to </a:t>
            </a:r>
            <a:r>
              <a:rPr lang="en-US" sz="2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NAPQI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(5-15%)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		 </a:t>
            </a: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GSH combines with NAPQI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		 nontoxic cysteine/mercaptate conjugates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		 excreted in urine.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5800" y="1600200"/>
            <a:ext cx="6248400" cy="8382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6934200" y="1905000"/>
            <a:ext cx="685800" cy="152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620000" y="16764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b="1">
                <a:solidFill>
                  <a:srgbClr val="FF3300"/>
                </a:solidFill>
                <a:latin typeface="Arial" charset="0"/>
              </a:rPr>
              <a:t>90%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FFFF99"/>
          </a:solidFill>
          <a:ln/>
        </p:spPr>
      </p:pic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1828800" y="0"/>
            <a:ext cx="1219200" cy="5334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5105400" y="0"/>
            <a:ext cx="1828800" cy="16002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5486400" y="1600200"/>
            <a:ext cx="1981200" cy="16002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600200" y="5334000"/>
            <a:ext cx="3352800" cy="5334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5334000" y="3657600"/>
            <a:ext cx="2133600" cy="25908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sz="4400"/>
              <a:t>What happens in OD ?</a:t>
            </a:r>
          </a:p>
        </p:txBody>
      </p:sp>
      <p:pic>
        <p:nvPicPr>
          <p:cNvPr id="23558" name="Picture 6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6670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8458200" cy="6324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Saturation of glucuronidation and sulfation pathways</a:t>
            </a:r>
          </a:p>
          <a:p>
            <a:pPr>
              <a:lnSpc>
                <a:spcPct val="90000"/>
              </a:lnSpc>
            </a:pPr>
            <a:r>
              <a:rPr lang="en-US" sz="2600">
                <a:sym typeface="Wingdings" pitchFamily="2" charset="2"/>
              </a:rPr>
              <a:t>Amount of APAP metabolized by p450 cytochromes to </a:t>
            </a:r>
            <a:r>
              <a:rPr lang="en-US" sz="2600" b="1">
                <a:sym typeface="Wingdings" pitchFamily="2" charset="2"/>
              </a:rPr>
              <a:t>NAPQI </a:t>
            </a:r>
            <a:r>
              <a:rPr lang="en-US" sz="2600">
                <a:sym typeface="Wingdings" pitchFamily="2" charset="2"/>
              </a:rPr>
              <a:t>increases</a:t>
            </a:r>
            <a:endParaRPr lang="en-US" sz="900"/>
          </a:p>
          <a:p>
            <a:pPr>
              <a:lnSpc>
                <a:spcPct val="90000"/>
              </a:lnSpc>
            </a:pPr>
            <a:r>
              <a:rPr lang="en-US" sz="2600"/>
              <a:t>Normally NAPQI is detoxified by reduced </a:t>
            </a:r>
            <a:r>
              <a:rPr lang="en-US" sz="3000" b="1"/>
              <a:t>GSH </a:t>
            </a:r>
            <a:r>
              <a:rPr lang="en-US" sz="2600"/>
              <a:t>(glutathione) and </a:t>
            </a:r>
            <a:r>
              <a:rPr lang="en-US" sz="3000" b="1"/>
              <a:t>thiol-containing substances</a:t>
            </a:r>
            <a:r>
              <a:rPr lang="en-US" sz="2600"/>
              <a:t> </a:t>
            </a:r>
          </a:p>
          <a:p>
            <a:pPr>
              <a:lnSpc>
                <a:spcPct val="90000"/>
              </a:lnSpc>
            </a:pPr>
            <a:r>
              <a:rPr lang="en-US" sz="2600"/>
              <a:t>In OD: rate and quantity of NAPQI formation overwhelms  GSH supply and regeneration: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ym typeface="Wingdings" pitchFamily="2" charset="2"/>
              </a:rPr>
              <a:t>		 elimination of NAPQI prolonged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ym typeface="Wingdings" pitchFamily="2" charset="2"/>
              </a:rPr>
              <a:t>		 free NAPQI binds critical cell proteins with 				sulfhydryl groups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ym typeface="Wingdings" pitchFamily="2" charset="2"/>
              </a:rPr>
              <a:t>		 cellular dysfunction and cell death.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2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200"/>
              <a:t>Animal models: hepatotoxicity when GSH stores fall &lt;30% of baseline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0"/>
            <a:ext cx="5867400" cy="6858000"/>
          </a:xfrm>
          <a:solidFill>
            <a:srgbClr val="FFFF99"/>
          </a:solidFill>
          <a:ln/>
        </p:spPr>
      </p:pic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1828800" y="0"/>
            <a:ext cx="1219200" cy="5334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105400" y="0"/>
            <a:ext cx="1828800" cy="1600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486400" y="1600200"/>
            <a:ext cx="1981200" cy="1600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600200" y="5257800"/>
            <a:ext cx="3352800" cy="6096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5334000" y="3657600"/>
            <a:ext cx="2133600" cy="2590800"/>
          </a:xfrm>
          <a:prstGeom prst="ellips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5105400" y="0"/>
            <a:ext cx="1752600" cy="1371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5029200" y="0"/>
            <a:ext cx="2133600" cy="1371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5410200" y="1752600"/>
            <a:ext cx="2209800" cy="1143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5410200" y="1905000"/>
            <a:ext cx="22860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810000" y="2971800"/>
            <a:ext cx="1219200" cy="3048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4038600" y="2971800"/>
            <a:ext cx="838200" cy="381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V="1">
            <a:off x="3886200" y="3581400"/>
            <a:ext cx="914400" cy="381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038600" y="3505200"/>
            <a:ext cx="685800" cy="533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5486400" y="3810000"/>
            <a:ext cx="2133600" cy="23622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V="1">
            <a:off x="5410200" y="3505200"/>
            <a:ext cx="1676400" cy="2667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3276600" y="2209800"/>
            <a:ext cx="2057400" cy="685800"/>
          </a:xfrm>
          <a:prstGeom prst="rect">
            <a:avLst/>
          </a:prstGeom>
          <a:solidFill>
            <a:srgbClr val="0000FF">
              <a:alpha val="2000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3124200" y="2590800"/>
            <a:ext cx="1524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4267200" y="4038600"/>
            <a:ext cx="0" cy="914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4343400" y="4038600"/>
            <a:ext cx="0" cy="914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353</TotalTime>
  <Words>1681</Words>
  <Application>Microsoft Office PowerPoint</Application>
  <PresentationFormat>عرض على الشاشة (3:4)‏</PresentationFormat>
  <Paragraphs>189</Paragraphs>
  <Slides>44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44</vt:i4>
      </vt:variant>
    </vt:vector>
  </HeadingPairs>
  <TitlesOfParts>
    <vt:vector size="48" baseType="lpstr">
      <vt:lpstr>Arial</vt:lpstr>
      <vt:lpstr>Garamond</vt:lpstr>
      <vt:lpstr>Wingdings</vt:lpstr>
      <vt:lpstr>Stream</vt:lpstr>
      <vt:lpstr>Acetaminophen overdose </vt:lpstr>
      <vt:lpstr>Objectives </vt:lpstr>
      <vt:lpstr>APAP</vt:lpstr>
      <vt:lpstr>Toxic dose of APAP</vt:lpstr>
      <vt:lpstr>Metabolic Pathways </vt:lpstr>
      <vt:lpstr>عرض تقديمي في PowerPoint</vt:lpstr>
      <vt:lpstr>What happens in OD ?</vt:lpstr>
      <vt:lpstr>عرض تقديمي في PowerPoint</vt:lpstr>
      <vt:lpstr>عرض تقديمي في PowerPoint</vt:lpstr>
      <vt:lpstr>Factors which adversely affect APAP metabolism</vt:lpstr>
      <vt:lpstr>Clinical manifestation </vt:lpstr>
      <vt:lpstr>Diagnosis  </vt:lpstr>
      <vt:lpstr>Toxicological History</vt:lpstr>
      <vt:lpstr>The 5W’s of toxicology</vt:lpstr>
      <vt:lpstr>   Which lab test is the most sensitive for early detection of hepatotoxicity.?  </vt:lpstr>
      <vt:lpstr>Management Guidelines</vt:lpstr>
      <vt:lpstr>NAC</vt:lpstr>
      <vt:lpstr>NAC</vt:lpstr>
      <vt:lpstr>عرض تقديمي في PowerPoint</vt:lpstr>
      <vt:lpstr>NAC</vt:lpstr>
      <vt:lpstr>Paracetamol (acetaminophen) poisoning Vale, JA, Proudfoot, AT. Lancet 1995; 346:547</vt:lpstr>
      <vt:lpstr>Improved outcome of paracetamol-induced fulminant hepatic failure by late administration of NAC  Lancet  1990 Jun 30;335(8705):1572-3]</vt:lpstr>
      <vt:lpstr>What is the Rumack-Matthew nomogram?</vt:lpstr>
      <vt:lpstr>عرض تقديمي في PowerPoint</vt:lpstr>
      <vt:lpstr>Rumack-Matthew nomogram</vt:lpstr>
      <vt:lpstr>What percent of pts whose APAP level falls above the upper line of the Rumack-Matthew normogram will develop hepatotoxicity?  (defined as elevation of the plasma transaminases above 1,000 U/L) </vt:lpstr>
      <vt:lpstr>When to give NAC?</vt:lpstr>
      <vt:lpstr>Indication for NAC </vt:lpstr>
      <vt:lpstr>Poor prognostic indicators</vt:lpstr>
      <vt:lpstr>XR tablets</vt:lpstr>
      <vt:lpstr>عرض تقديمي في PowerPoint</vt:lpstr>
      <vt:lpstr>Short cases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Questions ??</vt:lpstr>
      <vt:lpstr>عرض تقديمي في PowerPoint</vt:lpstr>
      <vt:lpstr>عرض تقديمي في PowerPoint</vt:lpstr>
    </vt:vector>
  </TitlesOfParts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Acetaminophen overdose</dc:title>
  <dc:creator>Dr Hashim Bin Salleeh</dc:creator>
  <cp:lastModifiedBy>Dr. Hashim</cp:lastModifiedBy>
  <cp:revision>12</cp:revision>
  <dcterms:created xsi:type="dcterms:W3CDTF">2006-03-12T08:53:24Z</dcterms:created>
  <dcterms:modified xsi:type="dcterms:W3CDTF">2016-01-23T20:46:28Z</dcterms:modified>
</cp:coreProperties>
</file>