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r_aref@hotmail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r_aref@hotmail.com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Antidepressant Overdose! </a:t>
            </a:r>
          </a:p>
        </p:txBody>
      </p:sp>
      <p:sp>
        <p:nvSpPr>
          <p:cNvPr id="120" name="Shape 120"/>
          <p:cNvSpPr/>
          <p:nvPr>
            <p:ph type="subTitle" sz="half" idx="1"/>
          </p:nvPr>
        </p:nvSpPr>
        <p:spPr>
          <a:xfrm>
            <a:off x="1270000" y="5035550"/>
            <a:ext cx="10464800" cy="2791421"/>
          </a:xfrm>
          <a:prstGeom prst="rect">
            <a:avLst/>
          </a:prstGeom>
        </p:spPr>
        <p:txBody>
          <a:bodyPr/>
          <a:lstStyle/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Aref Melibary MD, FRCPC, DABEM</a:t>
            </a:r>
          </a:p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Assistant Professor of Emergency Medicine </a:t>
            </a:r>
          </a:p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Consultant Emergency Medicine &amp; Critical Care Medicine</a:t>
            </a:r>
          </a:p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Dept. of Emergency Medicine</a:t>
            </a:r>
          </a:p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King Saud University Medical City</a:t>
            </a:r>
          </a:p>
          <a:p>
            <a:pPr>
              <a:defRPr b="1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dr_aref@hotmail.com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5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WHAT’S ABNORMAL?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085" y="2763332"/>
            <a:ext cx="10748630" cy="569433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Sinus Tachycardia</a:t>
            </a:r>
          </a:p>
          <a:p>
            <a:pPr/>
            <a:r>
              <a:t>Prolonged QT Interval</a:t>
            </a:r>
          </a:p>
          <a:p>
            <a:pPr/>
            <a:r>
              <a:t>Widening of the QRS interval</a:t>
            </a:r>
          </a:p>
          <a:p>
            <a:pPr/>
            <a:r>
              <a:t>RAD</a:t>
            </a:r>
          </a:p>
          <a:p>
            <a:pPr/>
            <a:r>
              <a:t>Prominent R in aVR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786" y="980256"/>
            <a:ext cx="3422880" cy="780578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5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375" y="1588889"/>
            <a:ext cx="6269228" cy="6588522"/>
          </a:xfrm>
          <a:prstGeom prst="rect">
            <a:avLst/>
          </a:prstGeom>
          <a:effectLst>
            <a:outerShdw sx="100000" sy="100000" kx="0" ky="0" algn="b" rotWithShape="0" blurRad="190500" dist="203200" dir="5400000">
              <a:srgbClr val="000000">
                <a:alpha val="6657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78" y="1919389"/>
            <a:ext cx="11223644" cy="5927522"/>
          </a:xfrm>
          <a:prstGeom prst="rect">
            <a:avLst/>
          </a:prstGeom>
          <a:effectLst>
            <a:outerShdw sx="100000" sy="100000" kx="0" ky="0" algn="b" rotWithShape="0" blurRad="190500" dist="2413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 Management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Plasma Alkalinization (NaHCO3/ </a:t>
            </a:r>
            <a:r>
              <a:rPr sz="2600"/>
              <a:t>Hyperventilation</a:t>
            </a:r>
            <a:r>
              <a:t>)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Sodium Load (NaHCO3 or 3% Saline)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Plasma Alkalinization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Promotes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TCA protein binding</a:t>
            </a:r>
          </a:p>
          <a:p>
            <a:pPr/>
            <a:r>
              <a:t>Plasma proteins act as a sink that sequesters TCA’s away from the sites of toxicity</a:t>
            </a:r>
          </a:p>
          <a:p>
            <a:pPr/>
            <a:r>
              <a:t>Increases the non-ionized form of the drug which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UNBINDS</a:t>
            </a:r>
            <a:r>
              <a:t> TCA’s from Na-Channels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Sodium Load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Leads to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over-riding Na-Channel Blockade</a:t>
            </a:r>
            <a:r>
              <a:t> due to an increased Na concentration gradient across the cell membrane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SSRI’s</a:t>
            </a:r>
          </a:p>
        </p:txBody>
      </p:sp>
      <p:pic>
        <p:nvPicPr>
          <p:cNvPr id="16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4803" y="3390999"/>
            <a:ext cx="5655194" cy="412125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4583" y="1464356"/>
            <a:ext cx="7015634" cy="6837588"/>
          </a:xfrm>
          <a:prstGeom prst="rect">
            <a:avLst/>
          </a:prstGeom>
          <a:effectLst>
            <a:outerShdw sx="100000" sy="100000" kx="0" ky="0" algn="b" rotWithShape="0" blurRad="190500" dist="1651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Facts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Mainstay for treatment of depression</a:t>
            </a: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SSRIs have a wide therapeutic index</a:t>
            </a: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Although they are safer in overdose than MAOIs and TCAs, they do have therapeutic limitations, such as the long delay until onset of antidepressant effect (variable)</a:t>
            </a: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Rarely fatal, with ingestions of up to 30 times the daily dose associated with few or no symptoms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Available?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t>MAOI’s</a:t>
            </a:r>
          </a:p>
          <a:p>
            <a:pPr>
              <a:defRPr b="1" sz="5500">
                <a:latin typeface="Helvetica"/>
                <a:ea typeface="Helvetica"/>
                <a:cs typeface="Helvetica"/>
                <a:sym typeface="Helvetica"/>
              </a:defRPr>
            </a:pPr>
            <a:r>
              <a:t>TCA</a:t>
            </a:r>
          </a:p>
          <a:p>
            <a:pPr>
              <a:defRPr b="1" sz="5500">
                <a:latin typeface="Helvetica"/>
                <a:ea typeface="Helvetica"/>
                <a:cs typeface="Helvetica"/>
                <a:sym typeface="Helvetica"/>
              </a:defRPr>
            </a:pPr>
            <a:r>
              <a:t>SSRI</a:t>
            </a:r>
          </a:p>
          <a:p>
            <a:pPr>
              <a:defRPr sz="5500"/>
            </a:pPr>
            <a:r>
              <a:t>SNRI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QTc prolongation</a:t>
            </a:r>
          </a:p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Seizures</a:t>
            </a:r>
          </a:p>
        </p:txBody>
      </p:sp>
      <p:pic>
        <p:nvPicPr>
          <p:cNvPr id="17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784" y="2616200"/>
            <a:ext cx="4148211" cy="6248400"/>
          </a:xfrm>
          <a:prstGeom prst="rect">
            <a:avLst/>
          </a:prstGeom>
          <a:effectLst>
            <a:outerShdw sx="100000" sy="100000" kx="0" ky="0" algn="b" rotWithShape="0" blurRad="190500" dist="152400" dir="540000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Remember 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SSRIs may be associated with SIADH at therapeutic doses</a:t>
            </a: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50">
                <a:latin typeface="Helvetica"/>
                <a:ea typeface="Helvetica"/>
                <a:cs typeface="Helvetica"/>
                <a:sym typeface="Helvetica"/>
              </a:defRPr>
            </a:pPr>
            <a:r>
              <a:t>Most cases of hyponatremia develop within 1 month and frequently within the first 2 weeks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b="1" i="1" sz="5840">
                <a:latin typeface="Helvetica"/>
                <a:ea typeface="Helvetica"/>
                <a:cs typeface="Helvetica"/>
                <a:sym typeface="Helvetica"/>
              </a:defRPr>
            </a:pPr>
            <a:r>
              <a:t>Diagnostic Strategies and Management?</a:t>
            </a:r>
          </a:p>
          <a:p>
            <a:pPr defTabSz="426466">
              <a:defRPr b="1" i="1" sz="58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26466">
              <a:defRPr sz="3358"/>
            </a:pPr>
            <a:r>
              <a:t>NON SPECIFIC!!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270000" y="16256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Serotonin Syndrome</a:t>
            </a:r>
          </a:p>
        </p:txBody>
      </p:sp>
      <p:pic>
        <p:nvPicPr>
          <p:cNvPr id="18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122" y="4320731"/>
            <a:ext cx="7776556" cy="3152224"/>
          </a:xfrm>
          <a:prstGeom prst="rect">
            <a:avLst/>
          </a:prstGeom>
          <a:effectLst>
            <a:outerShdw sx="100000" sy="100000" kx="0" ky="0" algn="b" rotWithShape="0" blurRad="190500" dist="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Facts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Potentially lethal condition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Excess serotonin accumulation in the synaptic </a:t>
            </a:r>
            <a:r>
              <a:rPr sz="3783"/>
              <a:t>cleft</a:t>
            </a:r>
            <a:endParaRPr sz="3783"/>
          </a:p>
          <a:p>
            <a:pPr marL="455154" indent="-455154" defTabSz="566674">
              <a:spcBef>
                <a:spcPts val="4000"/>
              </a:spcBef>
              <a:defRPr sz="3686"/>
            </a:pPr>
            <a:r>
              <a:rPr sz="3783"/>
              <a:t>Likely to develop when drugs from different classes are combined, e.g.increased release and impaired uptake </a:t>
            </a:r>
            <a:endParaRPr sz="3783"/>
          </a:p>
          <a:p>
            <a:pPr marL="455154" indent="-455154" defTabSz="566674">
              <a:spcBef>
                <a:spcPts val="4000"/>
              </a:spcBef>
              <a:defRPr sz="3686"/>
            </a:pPr>
            <a:r>
              <a:rPr sz="3783"/>
              <a:t>Syndrome occurs in approximately 14 to16 % of persons who overdose on SSRIs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Features</a:t>
            </a:r>
          </a:p>
        </p:txBody>
      </p:sp>
      <p:pic>
        <p:nvPicPr>
          <p:cNvPr id="19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5262" y="3006278"/>
            <a:ext cx="7554276" cy="4752827"/>
          </a:xfrm>
          <a:prstGeom prst="rect">
            <a:avLst/>
          </a:prstGeom>
          <a:effectLst>
            <a:outerShdw sx="100000" sy="100000" kx="0" ky="0" algn="b" rotWithShape="0" blurRad="190500" dist="330200" dir="5400000">
              <a:srgbClr val="000000">
                <a:alpha val="92834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879" y="1643667"/>
            <a:ext cx="9883042" cy="6478966"/>
          </a:xfrm>
          <a:prstGeom prst="rect">
            <a:avLst/>
          </a:prstGeom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pic>
        <p:nvPicPr>
          <p:cNvPr id="19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0467" y="2653431"/>
            <a:ext cx="6103866" cy="6186638"/>
          </a:xfrm>
          <a:prstGeom prst="rect">
            <a:avLst/>
          </a:prstGeom>
          <a:effectLst>
            <a:outerShdw sx="100000" sy="100000" kx="0" ky="0" algn="b" rotWithShape="0" blurRad="190500" dist="6350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Hunter’s Criteria</a:t>
            </a:r>
          </a:p>
        </p:txBody>
      </p:sp>
      <p:pic>
        <p:nvPicPr>
          <p:cNvPr id="20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326" y="4302083"/>
            <a:ext cx="9758148" cy="3620328"/>
          </a:xfrm>
          <a:prstGeom prst="rect">
            <a:avLst/>
          </a:prstGeom>
          <a:effectLst>
            <a:outerShdw sx="100000" sy="100000" kx="0" ky="0" algn="b" rotWithShape="0" blurRad="190500" dist="266700" dir="5400000">
              <a:srgbClr val="000000">
                <a:alpha val="92591"/>
              </a:srgbClr>
            </a:outerShdw>
          </a:effectLst>
        </p:spPr>
      </p:pic>
      <p:pic>
        <p:nvPicPr>
          <p:cNvPr id="20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5798" y="4190503"/>
            <a:ext cx="4673204" cy="280394"/>
          </a:xfrm>
          <a:prstGeom prst="rect">
            <a:avLst/>
          </a:prstGeom>
          <a:effectLst>
            <a:outerShdw sx="100000" sy="100000" kx="0" ky="0" algn="b" rotWithShape="0" blurRad="190500" dist="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Differential consideration for Serotonin Syndrome</a:t>
            </a:r>
          </a:p>
        </p:txBody>
      </p:sp>
      <p:pic>
        <p:nvPicPr>
          <p:cNvPr id="20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387999">
            <a:off x="4180177" y="-354327"/>
            <a:ext cx="4629066" cy="12347512"/>
          </a:xfrm>
          <a:prstGeom prst="rect">
            <a:avLst/>
          </a:prstGeom>
          <a:effectLst>
            <a:outerShdw sx="100000" sy="100000" kx="0" ky="0" algn="b" rotWithShape="0" blurRad="190500" dist="228600" dir="540000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952500" y="139700"/>
            <a:ext cx="11099800" cy="2120900"/>
          </a:xfrm>
          <a:prstGeom prst="rect">
            <a:avLst/>
          </a:prstGeom>
        </p:spPr>
        <p:txBody>
          <a:bodyPr/>
          <a:lstStyle>
            <a:lvl1pPr defTabSz="914400">
              <a:defRPr b="1" sz="43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Monoamine Oxidase Inhibitors (MAOIs)</a:t>
            </a: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52500" y="2056159"/>
            <a:ext cx="11099800" cy="2212133"/>
          </a:xfrm>
          <a:prstGeom prst="rect">
            <a:avLst/>
          </a:prstGeom>
        </p:spPr>
        <p:txBody>
          <a:bodyPr/>
          <a:lstStyle>
            <a:lvl1pPr marL="0" indent="0" algn="ctr" defTabSz="841247">
              <a:lnSpc>
                <a:spcPct val="150000"/>
              </a:lnSpc>
              <a:spcBef>
                <a:spcPts val="600"/>
              </a:spcBef>
              <a:buSzTx/>
              <a:buNone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944">
                <a:effectLst/>
              </a:defRPr>
            </a:pPr>
            <a:r>
              <a: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Bind irreversibly to monoamine oxidase thereby preventing inactivation of biogenic amines such as norepinephrine, dopamine and serotonin leading to increased synaptic levels.</a:t>
            </a:r>
            <a:endParaRPr sz="2576"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</p:txBody>
      </p:sp>
      <p:pic>
        <p:nvPicPr>
          <p:cNvPr id="12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7046" y="4412505"/>
            <a:ext cx="4018175" cy="4627564"/>
          </a:xfrm>
          <a:prstGeom prst="rect">
            <a:avLst/>
          </a:prstGeom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  <p:pic>
        <p:nvPicPr>
          <p:cNvPr id="12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560" y="4412505"/>
            <a:ext cx="4070619" cy="4627564"/>
          </a:xfrm>
          <a:prstGeom prst="rect">
            <a:avLst/>
          </a:prstGeom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Discontinue the offending agent</a:t>
            </a:r>
          </a:p>
          <a:p>
            <a:pPr/>
            <a:r>
              <a:t>Supportive</a:t>
            </a:r>
          </a:p>
          <a:p>
            <a:pPr/>
            <a:r>
              <a:t>Cyproheptadine (Serotonin Antagonist)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Discontinuation Syndrome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952500" y="2590800"/>
            <a:ext cx="11473607" cy="6286500"/>
          </a:xfrm>
          <a:prstGeom prst="rect">
            <a:avLst/>
          </a:prstGeom>
        </p:spPr>
        <p:txBody>
          <a:bodyPr/>
          <a:lstStyle/>
          <a:p>
            <a:pPr marL="397042" indent="-397042" defTabSz="457200">
              <a:lnSpc>
                <a:spcPct val="2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Rarely life-threatening</a:t>
            </a:r>
          </a:p>
          <a:p>
            <a:pPr marL="397042" indent="-397042" defTabSz="457200">
              <a:lnSpc>
                <a:spcPct val="2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Can result in significant discomfort</a:t>
            </a:r>
          </a:p>
          <a:p>
            <a:pPr marL="397042" indent="-397042" defTabSz="457200">
              <a:lnSpc>
                <a:spcPct val="2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Typically starts within 3 days after therapy is stopped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Signs &amp; Symptoms</a:t>
            </a:r>
          </a:p>
          <a:p>
            <a:pPr>
              <a:defRPr i="1" sz="5200"/>
            </a:pPr>
            <a:r>
              <a:t>6 Categories 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Disequilibrium (dizziness, ataxia)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Sleep disturbances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Gastrointestinal symptoms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Affective symptoms (irritability, anxiety)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Sensory symptoms (electric shock–like sensation, paresthesias) 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General somatic symptoms (H/A, tremor, anorexia, diaphoresis)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  <a:p>
            <a:pPr/>
          </a:p>
          <a:p>
            <a:pPr>
              <a:defRPr b="1" i="1" sz="2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dr_aref@hotmail.com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What Happens in MAOI Toxicity?</a:t>
            </a:r>
          </a:p>
        </p:txBody>
      </p:sp>
      <p:pic>
        <p:nvPicPr>
          <p:cNvPr id="13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9731" y="3079005"/>
            <a:ext cx="3925338" cy="5627590"/>
          </a:xfrm>
          <a:prstGeom prst="rect">
            <a:avLst/>
          </a:prstGeom>
          <a:effectLst>
            <a:outerShdw sx="100000" sy="100000" kx="0" ky="0" algn="b" rotWithShape="0" blurRad="190500" dist="50800" dir="5400000">
              <a:srgbClr val="000000">
                <a:alpha val="797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TCA’s</a:t>
            </a:r>
          </a:p>
        </p:txBody>
      </p:sp>
      <p:pic>
        <p:nvPicPr>
          <p:cNvPr id="13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9982" y="2716038"/>
            <a:ext cx="3324836" cy="6036024"/>
          </a:xfrm>
          <a:prstGeom prst="rect">
            <a:avLst/>
          </a:prstGeom>
          <a:effectLst>
            <a:outerShdw sx="100000" sy="100000" kx="0" ky="0" algn="b" rotWithShape="0" blurRad="190500" dist="139700" dir="5400000">
              <a:srgbClr val="000000">
                <a:alpha val="8111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many different MOA do TCA’s have?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  <a:p>
            <a:pPr/>
            <a:r>
              <a:t>4</a:t>
            </a:r>
          </a:p>
          <a:p>
            <a:pPr/>
            <a:r>
              <a:t>5</a:t>
            </a:r>
          </a:p>
          <a:p>
            <a:pPr/>
            <a:r>
              <a:t>6</a:t>
            </a:r>
          </a:p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many different MOA do TCA’s have?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  <a:p>
            <a:pPr/>
            <a:r>
              <a:t>4</a:t>
            </a:r>
          </a:p>
          <a:p>
            <a:pPr/>
            <a:r>
              <a:t>5</a:t>
            </a:r>
          </a:p>
          <a:p>
            <a:pPr/>
            <a:r>
              <a:t>6</a:t>
            </a:r>
          </a:p>
          <a:p>
            <a:pPr marL="457199" indent="-457199">
              <a:defRPr b="1" sz="80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TCA’s</a:t>
            </a:r>
          </a:p>
          <a:p>
            <a:pPr>
              <a:defRPr b="1" i="1"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Major Pharmacodynamic Effects</a:t>
            </a:r>
          </a:p>
        </p:txBody>
      </p:sp>
      <p:pic>
        <p:nvPicPr>
          <p:cNvPr id="14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714" y="3759398"/>
            <a:ext cx="8795372" cy="3974704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5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Peripheral &amp; Central Effects of TCA’S</a:t>
            </a:r>
          </a:p>
        </p:txBody>
      </p:sp>
      <p:pic>
        <p:nvPicPr>
          <p:cNvPr id="14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827" y="3139555"/>
            <a:ext cx="7731146" cy="5652342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