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7" r:id="rId3"/>
    <p:sldId id="366" r:id="rId4"/>
    <p:sldId id="365" r:id="rId5"/>
    <p:sldId id="260" r:id="rId6"/>
    <p:sldId id="261" r:id="rId7"/>
    <p:sldId id="368" r:id="rId8"/>
    <p:sldId id="369" r:id="rId9"/>
    <p:sldId id="370" r:id="rId10"/>
    <p:sldId id="37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8" r:id="rId26"/>
    <p:sldId id="279" r:id="rId27"/>
    <p:sldId id="280" r:id="rId28"/>
    <p:sldId id="281" r:id="rId29"/>
    <p:sldId id="282" r:id="rId30"/>
    <p:sldId id="283" r:id="rId31"/>
    <p:sldId id="284" r:id="rId32"/>
    <p:sldId id="285" r:id="rId33"/>
    <p:sldId id="361"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62"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4" r:id="rId78"/>
    <p:sldId id="335" r:id="rId79"/>
    <p:sldId id="336" r:id="rId80"/>
    <p:sldId id="363" r:id="rId81"/>
    <p:sldId id="338" r:id="rId82"/>
    <p:sldId id="339" r:id="rId83"/>
    <p:sldId id="340" r:id="rId84"/>
    <p:sldId id="341" r:id="rId85"/>
    <p:sldId id="342" r:id="rId86"/>
    <p:sldId id="343" r:id="rId87"/>
    <p:sldId id="364" r:id="rId88"/>
    <p:sldId id="344" r:id="rId89"/>
    <p:sldId id="345" r:id="rId90"/>
    <p:sldId id="346" r:id="rId91"/>
    <p:sldId id="349" r:id="rId92"/>
    <p:sldId id="350" r:id="rId93"/>
    <p:sldId id="352" r:id="rId94"/>
    <p:sldId id="353" r:id="rId95"/>
    <p:sldId id="354" r:id="rId96"/>
    <p:sldId id="357" r:id="rId97"/>
    <p:sldId id="358" r:id="rId98"/>
    <p:sldId id="257"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587375"/>
            <a:ext cx="8153400" cy="860425"/>
          </a:xfrm>
          <a:effectLst>
            <a:outerShdw dist="25400" dir="5400000" algn="ctr" rotWithShape="0">
              <a:schemeClr val="bg2"/>
            </a:outerShdw>
          </a:effectLst>
        </p:spPr>
        <p:txBody>
          <a:bodyPr/>
          <a:lstStyle>
            <a:lvl1pPr algn="ctr">
              <a:defRPr sz="4400"/>
            </a:lvl1pPr>
          </a:lstStyle>
          <a:p>
            <a:pPr lvl="0"/>
            <a:r>
              <a:rPr lang="ar-SA" noProof="0" smtClean="0"/>
              <a:t>انقر لتحرير نمط العنوان الرئيسي</a:t>
            </a:r>
            <a:endParaRPr lang="en-US" noProof="0" smtClean="0"/>
          </a:p>
        </p:txBody>
      </p:sp>
      <p:sp>
        <p:nvSpPr>
          <p:cNvPr id="4099" name="Rectangle 3"/>
          <p:cNvSpPr>
            <a:spLocks noGrp="1" noChangeArrowheads="1"/>
          </p:cNvSpPr>
          <p:nvPr>
            <p:ph type="subTitle" idx="1"/>
          </p:nvPr>
        </p:nvSpPr>
        <p:spPr>
          <a:xfrm>
            <a:off x="228600" y="1447800"/>
            <a:ext cx="8153400" cy="609600"/>
          </a:xfrm>
        </p:spPr>
        <p:txBody>
          <a:bodyPr/>
          <a:lstStyle>
            <a:lvl1pPr marL="0" indent="0" algn="ctr">
              <a:buFontTx/>
              <a:buNone/>
              <a:defRPr sz="2300" b="1"/>
            </a:lvl1pPr>
          </a:lstStyle>
          <a:p>
            <a:pPr lvl="0"/>
            <a:r>
              <a:rPr lang="ar-SA" noProof="0" smtClean="0"/>
              <a:t>انقر لتحرير نمط العنوان الثانوي الرئيسي</a:t>
            </a:r>
            <a:endParaRPr lang="en-US" noProof="0" smtClean="0"/>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EFD9F4B-DA41-412C-94EA-28E35B05947A}" type="slidenum">
              <a:rPr lang="en-US"/>
              <a:pPr>
                <a:defRPr/>
              </a:pPr>
              <a:t>‹#›</a:t>
            </a:fld>
            <a:endParaRPr lang="en-US"/>
          </a:p>
        </p:txBody>
      </p:sp>
    </p:spTree>
    <p:extLst>
      <p:ext uri="{BB962C8B-B14F-4D97-AF65-F5344CB8AC3E}">
        <p14:creationId xmlns:p14="http://schemas.microsoft.com/office/powerpoint/2010/main" xmlns="" val="179394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FE353-068A-4A43-A358-C8A807715EA9}" type="slidenum">
              <a:rPr lang="en-US"/>
              <a:pPr>
                <a:defRPr/>
              </a:pPr>
              <a:t>‹#›</a:t>
            </a:fld>
            <a:endParaRPr lang="en-US"/>
          </a:p>
        </p:txBody>
      </p:sp>
    </p:spTree>
    <p:extLst>
      <p:ext uri="{BB962C8B-B14F-4D97-AF65-F5344CB8AC3E}">
        <p14:creationId xmlns:p14="http://schemas.microsoft.com/office/powerpoint/2010/main" xmlns="" val="135051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8725" y="228600"/>
            <a:ext cx="1771650" cy="5638800"/>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990600" y="228600"/>
            <a:ext cx="5165725" cy="56388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E0427-CA03-4A24-B316-9F891A3DF694}" type="slidenum">
              <a:rPr lang="en-US"/>
              <a:pPr>
                <a:defRPr/>
              </a:pPr>
              <a:t>‹#›</a:t>
            </a:fld>
            <a:endParaRPr lang="en-US"/>
          </a:p>
        </p:txBody>
      </p:sp>
    </p:spTree>
    <p:extLst>
      <p:ext uri="{BB962C8B-B14F-4D97-AF65-F5344CB8AC3E}">
        <p14:creationId xmlns:p14="http://schemas.microsoft.com/office/powerpoint/2010/main" xmlns="" val="385741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4D0C86-C734-44E6-BF4F-7A47507D90A2}" type="slidenum">
              <a:rPr lang="en-US"/>
              <a:pPr>
                <a:defRPr/>
              </a:pPr>
              <a:t>‹#›</a:t>
            </a:fld>
            <a:endParaRPr lang="en-US"/>
          </a:p>
        </p:txBody>
      </p:sp>
    </p:spTree>
    <p:extLst>
      <p:ext uri="{BB962C8B-B14F-4D97-AF65-F5344CB8AC3E}">
        <p14:creationId xmlns:p14="http://schemas.microsoft.com/office/powerpoint/2010/main" xmlns="" val="214020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7B926-6CBB-4CF9-A05A-A86F80F603F7}" type="slidenum">
              <a:rPr lang="en-US"/>
              <a:pPr>
                <a:defRPr/>
              </a:pPr>
              <a:t>‹#›</a:t>
            </a:fld>
            <a:endParaRPr lang="en-US"/>
          </a:p>
        </p:txBody>
      </p:sp>
    </p:spTree>
    <p:extLst>
      <p:ext uri="{BB962C8B-B14F-4D97-AF65-F5344CB8AC3E}">
        <p14:creationId xmlns:p14="http://schemas.microsoft.com/office/powerpoint/2010/main" xmlns="" val="271417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990600" y="1066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10100" y="10668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E6155D-7627-400D-BE49-41CA9C42CEB9}" type="slidenum">
              <a:rPr lang="en-US"/>
              <a:pPr>
                <a:defRPr/>
              </a:pPr>
              <a:t>‹#›</a:t>
            </a:fld>
            <a:endParaRPr lang="en-US"/>
          </a:p>
        </p:txBody>
      </p:sp>
    </p:spTree>
    <p:extLst>
      <p:ext uri="{BB962C8B-B14F-4D97-AF65-F5344CB8AC3E}">
        <p14:creationId xmlns:p14="http://schemas.microsoft.com/office/powerpoint/2010/main" xmlns="" val="239070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B16CAD-730C-4D2E-BB71-762494A60D98}" type="slidenum">
              <a:rPr lang="en-US"/>
              <a:pPr>
                <a:defRPr/>
              </a:pPr>
              <a:t>‹#›</a:t>
            </a:fld>
            <a:endParaRPr lang="en-US"/>
          </a:p>
        </p:txBody>
      </p:sp>
    </p:spTree>
    <p:extLst>
      <p:ext uri="{BB962C8B-B14F-4D97-AF65-F5344CB8AC3E}">
        <p14:creationId xmlns:p14="http://schemas.microsoft.com/office/powerpoint/2010/main" xmlns="" val="356368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294D21-79B8-4DAB-AFE0-38157B1B4E55}" type="slidenum">
              <a:rPr lang="en-US"/>
              <a:pPr>
                <a:defRPr/>
              </a:pPr>
              <a:t>‹#›</a:t>
            </a:fld>
            <a:endParaRPr lang="en-US"/>
          </a:p>
        </p:txBody>
      </p:sp>
    </p:spTree>
    <p:extLst>
      <p:ext uri="{BB962C8B-B14F-4D97-AF65-F5344CB8AC3E}">
        <p14:creationId xmlns:p14="http://schemas.microsoft.com/office/powerpoint/2010/main" xmlns="" val="302071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8824A9-41FE-429D-9154-23351E5FA10A}" type="slidenum">
              <a:rPr lang="en-US"/>
              <a:pPr>
                <a:defRPr/>
              </a:pPr>
              <a:t>‹#›</a:t>
            </a:fld>
            <a:endParaRPr lang="en-US"/>
          </a:p>
        </p:txBody>
      </p:sp>
    </p:spTree>
    <p:extLst>
      <p:ext uri="{BB962C8B-B14F-4D97-AF65-F5344CB8AC3E}">
        <p14:creationId xmlns:p14="http://schemas.microsoft.com/office/powerpoint/2010/main" xmlns="" val="213419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90E97-6C8A-4CE8-96E6-11DAFED1B86E}" type="slidenum">
              <a:rPr lang="en-US"/>
              <a:pPr>
                <a:defRPr/>
              </a:pPr>
              <a:t>‹#›</a:t>
            </a:fld>
            <a:endParaRPr lang="en-US"/>
          </a:p>
        </p:txBody>
      </p:sp>
    </p:spTree>
    <p:extLst>
      <p:ext uri="{BB962C8B-B14F-4D97-AF65-F5344CB8AC3E}">
        <p14:creationId xmlns:p14="http://schemas.microsoft.com/office/powerpoint/2010/main" xmlns="" val="259711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7F72DD-2B0B-4DE7-B949-3FA8EF79F34B}" type="slidenum">
              <a:rPr lang="en-US"/>
              <a:pPr>
                <a:defRPr/>
              </a:pPr>
              <a:t>‹#›</a:t>
            </a:fld>
            <a:endParaRPr lang="en-US"/>
          </a:p>
        </p:txBody>
      </p:sp>
    </p:spTree>
    <p:extLst>
      <p:ext uri="{BB962C8B-B14F-4D97-AF65-F5344CB8AC3E}">
        <p14:creationId xmlns:p14="http://schemas.microsoft.com/office/powerpoint/2010/main" xmlns="" val="419632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28600"/>
            <a:ext cx="7089775" cy="838200"/>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endParaRPr lang="en-US" altLang="en-US" smtClean="0"/>
          </a:p>
        </p:txBody>
      </p:sp>
      <p:sp>
        <p:nvSpPr>
          <p:cNvPr id="1027" name="Rectangle 3"/>
          <p:cNvSpPr>
            <a:spLocks noGrp="1" noChangeArrowheads="1"/>
          </p:cNvSpPr>
          <p:nvPr>
            <p:ph type="body" idx="1"/>
          </p:nvPr>
        </p:nvSpPr>
        <p:spPr bwMode="auto">
          <a:xfrm>
            <a:off x="990600" y="1066800"/>
            <a:ext cx="70866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endParaRPr lang="en-US" altLang="en-US" smtClean="0"/>
          </a:p>
        </p:txBody>
      </p:sp>
      <p:sp>
        <p:nvSpPr>
          <p:cNvPr id="1028" name="Rectangle 4"/>
          <p:cNvSpPr>
            <a:spLocks noGrp="1" noChangeArrowheads="1"/>
          </p:cNvSpPr>
          <p:nvPr>
            <p:ph type="dt" sz="half" idx="2"/>
          </p:nvPr>
        </p:nvSpPr>
        <p:spPr bwMode="auto">
          <a:xfrm>
            <a:off x="1905000" y="6384925"/>
            <a:ext cx="2362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343400" y="6384925"/>
            <a:ext cx="2438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858000" y="6384925"/>
            <a:ext cx="2057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247C29-733F-4AA3-AC06-771DF5138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332656"/>
            <a:ext cx="8153400" cy="860425"/>
          </a:xfrm>
        </p:spPr>
        <p:txBody>
          <a:bodyPr/>
          <a:lstStyle/>
          <a:p>
            <a:pPr eaLnBrk="1" hangingPunct="1"/>
            <a:r>
              <a:rPr lang="en-US" altLang="en-US" sz="6000" dirty="0" smtClean="0">
                <a:ln w="17780" cmpd="sng">
                  <a:solidFill>
                    <a:srgbClr val="FFFFFF"/>
                  </a:solidFill>
                  <a:prstDash val="solid"/>
                  <a:miter lim="800000"/>
                </a:ln>
                <a:solidFill>
                  <a:schemeClr val="tx2">
                    <a:lumMod val="50000"/>
                  </a:schemeClr>
                </a:solidFill>
                <a:effectLst>
                  <a:outerShdw blurRad="50800" algn="tl" rotWithShape="0">
                    <a:srgbClr val="000000"/>
                  </a:outerShdw>
                </a:effectLst>
              </a:rPr>
              <a:t>HEAVY METALS</a:t>
            </a:r>
          </a:p>
        </p:txBody>
      </p:sp>
      <p:sp>
        <p:nvSpPr>
          <p:cNvPr id="3075" name="Rectangle 3"/>
          <p:cNvSpPr>
            <a:spLocks noGrp="1" noChangeArrowheads="1"/>
          </p:cNvSpPr>
          <p:nvPr>
            <p:ph type="subTitle" idx="1"/>
          </p:nvPr>
        </p:nvSpPr>
        <p:spPr>
          <a:xfrm>
            <a:off x="-197024" y="1163216"/>
            <a:ext cx="8153400" cy="609600"/>
          </a:xfrm>
        </p:spPr>
        <p:txBody>
          <a:bodyPr/>
          <a:lstStyle/>
          <a:p>
            <a:pPr eaLnBrk="1" hangingPunct="1"/>
            <a:r>
              <a:rPr lang="en-US" altLang="en-US" sz="3600" dirty="0" smtClean="0"/>
              <a:t>Dr. </a:t>
            </a:r>
            <a:r>
              <a:rPr lang="en-US" altLang="en-US" sz="3600" dirty="0" err="1" smtClean="0"/>
              <a:t>Tawfiq</a:t>
            </a:r>
            <a:r>
              <a:rPr lang="en-US" altLang="en-US" sz="3600" dirty="0" smtClean="0"/>
              <a:t> </a:t>
            </a:r>
            <a:r>
              <a:rPr lang="en-US" altLang="en-US" sz="3600" dirty="0" err="1" smtClean="0"/>
              <a:t>Almezeiny</a:t>
            </a:r>
            <a:endParaRPr lang="en-US" altLang="en-US" sz="3600" dirty="0" smtClean="0"/>
          </a:p>
          <a:p>
            <a:pPr eaLnBrk="1" hangingPunct="1"/>
            <a:r>
              <a:rPr lang="en-US" altLang="en-US" sz="2800" dirty="0" smtClean="0"/>
              <a:t>     MBBS FRCPC (CCM)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stargine.eu/porphynet/mediporph/_netbiochem/hi_media/higifs/ibc.gif"/>
          <p:cNvPicPr>
            <a:picLocks noChangeAspect="1" noChangeArrowheads="1"/>
          </p:cNvPicPr>
          <p:nvPr/>
        </p:nvPicPr>
        <p:blipFill>
          <a:blip r:embed="rId2" cstate="print"/>
          <a:srcRect/>
          <a:stretch>
            <a:fillRect/>
          </a:stretch>
        </p:blipFill>
        <p:spPr bwMode="auto">
          <a:xfrm>
            <a:off x="611560" y="620688"/>
            <a:ext cx="7905876" cy="5040560"/>
          </a:xfrm>
          <a:prstGeom prst="rect">
            <a:avLst/>
          </a:prstGeom>
          <a:noFill/>
          <a:ln w="76200">
            <a:solidFill>
              <a:schemeClr val="tx2"/>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17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5"/>
          <p:cNvSpPr>
            <a:spLocks noGrp="1"/>
          </p:cNvSpPr>
          <p:nvPr>
            <p:ph type="body" idx="1"/>
          </p:nvPr>
        </p:nvSpPr>
        <p:spPr>
          <a:xfrm>
            <a:off x="533400" y="1676400"/>
            <a:ext cx="8382000" cy="4267200"/>
          </a:xfrm>
        </p:spPr>
        <p:txBody>
          <a:bodyPr/>
          <a:lstStyle/>
          <a:p>
            <a:pPr algn="just"/>
            <a:r>
              <a:rPr lang="en-US" altLang="en-US" sz="2800" smtClean="0"/>
              <a:t>It is higher than the serum iron level due to a low degree of saturation. </a:t>
            </a:r>
          </a:p>
          <a:p>
            <a:pPr algn="just"/>
            <a:endParaRPr lang="en-US" altLang="en-US" sz="2800" smtClean="0"/>
          </a:p>
          <a:p>
            <a:pPr algn="just"/>
            <a:r>
              <a:rPr lang="en-US" altLang="en-US" sz="2800" smtClean="0"/>
              <a:t>When iron levels rise following a significant iron overdose, transferrin becomes saturated so that excess iron circulates as free iron in the serum. </a:t>
            </a:r>
          </a:p>
          <a:p>
            <a:pPr algn="just"/>
            <a:endParaRPr lang="en-US" altLang="en-US" sz="2800" smtClean="0"/>
          </a:p>
          <a:p>
            <a:pPr algn="just"/>
            <a:r>
              <a:rPr lang="en-US" altLang="en-US" sz="2800" smtClean="0"/>
              <a:t>This unbound iron is directly toxic to target organs.</a:t>
            </a:r>
          </a:p>
        </p:txBody>
      </p:sp>
      <p:sp>
        <p:nvSpPr>
          <p:cNvPr id="11270"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Principles of Disease </a:t>
            </a:r>
          </a:p>
          <a:p>
            <a:pPr eaLnBrk="1" hangingPunct="1">
              <a:defRPr/>
            </a:pPr>
            <a:r>
              <a:rPr lang="en-US" altLang="en-US" sz="3200" dirty="0" smtClean="0">
                <a:solidFill>
                  <a:schemeClr val="bg1">
                    <a:lumMod val="10000"/>
                  </a:schemeClr>
                </a:solidFill>
              </a:rPr>
              <a:t>Pharmacology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19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Rectangle 5"/>
          <p:cNvSpPr>
            <a:spLocks noGrp="1"/>
          </p:cNvSpPr>
          <p:nvPr>
            <p:ph type="body" idx="1"/>
          </p:nvPr>
        </p:nvSpPr>
        <p:spPr>
          <a:xfrm>
            <a:off x="533400" y="1267544"/>
            <a:ext cx="8382000" cy="5257800"/>
          </a:xfrm>
        </p:spPr>
        <p:txBody>
          <a:bodyPr/>
          <a:lstStyle/>
          <a:p>
            <a:pPr algn="just">
              <a:defRPr/>
            </a:pPr>
            <a:r>
              <a:rPr lang="en-US" altLang="en-US" sz="2800" dirty="0" smtClean="0"/>
              <a:t>Ingestions of less than 20 mg/kg of elemental iron usually cause no symptoms. </a:t>
            </a:r>
          </a:p>
          <a:p>
            <a:pPr algn="just">
              <a:defRPr/>
            </a:pPr>
            <a:r>
              <a:rPr lang="en-US" altLang="en-US" sz="2800" dirty="0" smtClean="0"/>
              <a:t>Ingestion of 20 to 60 mg/kg results in mild to moderate symptoms</a:t>
            </a:r>
          </a:p>
          <a:p>
            <a:pPr algn="just">
              <a:defRPr/>
            </a:pPr>
            <a:r>
              <a:rPr lang="en-US" altLang="en-US" sz="2800" u="sng" dirty="0" smtClean="0"/>
              <a:t>ingestion of more than 60 mg/kg may lead to severe morbidity</a:t>
            </a:r>
            <a:r>
              <a:rPr lang="en-US" altLang="en-US" sz="2800" dirty="0" smtClean="0"/>
              <a:t>. </a:t>
            </a:r>
          </a:p>
          <a:p>
            <a:pPr algn="just">
              <a:defRPr/>
            </a:pPr>
            <a:r>
              <a:rPr lang="en-US" altLang="en-US" sz="2800" dirty="0" smtClean="0"/>
              <a:t>50% mortality (LD</a:t>
            </a:r>
            <a:r>
              <a:rPr lang="en-US" altLang="en-US" sz="2800" baseline="-25000" dirty="0" smtClean="0"/>
              <a:t>50</a:t>
            </a:r>
            <a:r>
              <a:rPr lang="en-US" altLang="en-US" sz="2800" dirty="0" smtClean="0"/>
              <a:t>) is reported to be 200 to 250 mg/kg</a:t>
            </a:r>
            <a:r>
              <a:rPr lang="en-US" altLang="en-US" sz="2800" dirty="0"/>
              <a:t>.</a:t>
            </a:r>
            <a:endParaRPr lang="en-US" altLang="en-US" sz="2800" dirty="0" smtClean="0"/>
          </a:p>
          <a:p>
            <a:pPr marL="0" indent="0" algn="just">
              <a:buFontTx/>
              <a:buNone/>
              <a:defRPr/>
            </a:pPr>
            <a:endParaRPr lang="en-US" altLang="en-US" sz="2800" dirty="0" smtClean="0"/>
          </a:p>
        </p:txBody>
      </p:sp>
      <p:sp>
        <p:nvSpPr>
          <p:cNvPr id="13318"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Principles of Disease </a:t>
            </a:r>
          </a:p>
          <a:p>
            <a:pPr eaLnBrk="1" hangingPunct="1">
              <a:defRPr/>
            </a:pPr>
            <a:r>
              <a:rPr lang="en-US" altLang="en-US" sz="3200" dirty="0" smtClean="0">
                <a:solidFill>
                  <a:schemeClr val="bg1">
                    <a:lumMod val="10000"/>
                  </a:schemeClr>
                </a:solidFill>
              </a:rPr>
              <a:t>Pharmacology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21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Content Placeholder 5"/>
          <p:cNvSpPr>
            <a:spLocks noGrp="1"/>
          </p:cNvSpPr>
          <p:nvPr>
            <p:ph idx="1"/>
          </p:nvPr>
        </p:nvSpPr>
        <p:spPr>
          <a:xfrm>
            <a:off x="990600" y="1066800"/>
            <a:ext cx="7772400" cy="654050"/>
          </a:xfrm>
        </p:spPr>
        <p:txBody>
          <a:bodyPr/>
          <a:lstStyle/>
          <a:p>
            <a:pPr algn="ctr">
              <a:buFont typeface="Wingdings" pitchFamily="2" charset="2"/>
              <a:buNone/>
              <a:defRPr/>
            </a:pPr>
            <a:r>
              <a:rPr lang="en-US" altLang="en-US" b="1" dirty="0" smtClean="0">
                <a:solidFill>
                  <a:schemeClr val="bg1">
                    <a:lumMod val="10000"/>
                  </a:schemeClr>
                </a:solidFill>
                <a:cs typeface="Arial" charset="0"/>
              </a:rPr>
              <a:t> Common Iron Preparations</a:t>
            </a:r>
          </a:p>
        </p:txBody>
      </p:sp>
      <p:pic>
        <p:nvPicPr>
          <p:cNvPr id="9221"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752600"/>
            <a:ext cx="7467600" cy="4100513"/>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24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5"/>
          <p:cNvSpPr>
            <a:spLocks noGrp="1"/>
          </p:cNvSpPr>
          <p:nvPr>
            <p:ph type="body" idx="1"/>
          </p:nvPr>
        </p:nvSpPr>
        <p:spPr>
          <a:xfrm>
            <a:off x="533400" y="1143000"/>
            <a:ext cx="8382000" cy="4800600"/>
          </a:xfrm>
        </p:spPr>
        <p:txBody>
          <a:bodyPr/>
          <a:lstStyle/>
          <a:p>
            <a:pPr algn="just">
              <a:defRPr/>
            </a:pPr>
            <a:endParaRPr lang="en-US" altLang="en-US" sz="2800" dirty="0" smtClean="0"/>
          </a:p>
          <a:p>
            <a:pPr algn="just">
              <a:defRPr/>
            </a:pPr>
            <a:r>
              <a:rPr lang="en-US" altLang="en-US" sz="2800" dirty="0" smtClean="0"/>
              <a:t>Two distinct toxic effects: </a:t>
            </a:r>
          </a:p>
          <a:p>
            <a:pPr algn="just">
              <a:defRPr/>
            </a:pPr>
            <a:r>
              <a:rPr lang="en-US" altLang="en-US" sz="2800" dirty="0" smtClean="0"/>
              <a:t>(1) it causes direct caustic injury to the gastrointestinal mucosa</a:t>
            </a:r>
          </a:p>
          <a:p>
            <a:pPr algn="just">
              <a:defRPr/>
            </a:pPr>
            <a:r>
              <a:rPr lang="en-US" altLang="en-US" sz="2800" dirty="0" smtClean="0"/>
              <a:t>(2) it impairs cellular metabolism, primarily of the heart, liver, and central nervous system (CNS). </a:t>
            </a:r>
          </a:p>
          <a:p>
            <a:pPr marL="0" indent="0" algn="just">
              <a:buFontTx/>
              <a:buNone/>
              <a:defRPr/>
            </a:pPr>
            <a:r>
              <a:rPr lang="en-US" altLang="en-US" sz="2800" dirty="0" smtClean="0"/>
              <a:t>.</a:t>
            </a:r>
          </a:p>
        </p:txBody>
      </p:sp>
      <p:sp>
        <p:nvSpPr>
          <p:cNvPr id="15366"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Pathophysiology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126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Rectangle 5"/>
          <p:cNvSpPr>
            <a:spLocks noGrp="1"/>
          </p:cNvSpPr>
          <p:nvPr>
            <p:ph type="body" idx="1"/>
          </p:nvPr>
        </p:nvSpPr>
        <p:spPr>
          <a:xfrm>
            <a:off x="533400" y="1447800"/>
            <a:ext cx="8382000" cy="4495800"/>
          </a:xfrm>
        </p:spPr>
        <p:txBody>
          <a:bodyPr/>
          <a:lstStyle/>
          <a:p>
            <a:pPr algn="just"/>
            <a:r>
              <a:rPr lang="en-US" altLang="en-US" sz="2800" smtClean="0"/>
              <a:t>Unbound (free) iron moves into cells and localizes near the mitochondrial cristae, resulting in uncoupling of oxidative phosphorylation and impairment of adenosine triphosphate synthesis. </a:t>
            </a:r>
          </a:p>
          <a:p>
            <a:pPr algn="just"/>
            <a:endParaRPr lang="en-US" altLang="en-US" sz="2800" smtClean="0"/>
          </a:p>
          <a:p>
            <a:pPr algn="just"/>
            <a:r>
              <a:rPr lang="en-US" altLang="en-US" sz="2800" smtClean="0"/>
              <a:t>Cell membranes are injured by free radical-mediated lipid peroxidation.</a:t>
            </a:r>
          </a:p>
        </p:txBody>
      </p:sp>
      <p:sp>
        <p:nvSpPr>
          <p:cNvPr id="16390"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Pathophysiology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229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Rectangle 5"/>
          <p:cNvSpPr>
            <a:spLocks noGrp="1"/>
          </p:cNvSpPr>
          <p:nvPr>
            <p:ph type="body" idx="1"/>
          </p:nvPr>
        </p:nvSpPr>
        <p:spPr>
          <a:xfrm>
            <a:off x="533400" y="1066800"/>
            <a:ext cx="8382000" cy="4495800"/>
          </a:xfrm>
        </p:spPr>
        <p:txBody>
          <a:bodyPr/>
          <a:lstStyle/>
          <a:p>
            <a:pPr algn="just"/>
            <a:r>
              <a:rPr lang="en-US" altLang="en-US" sz="2800" smtClean="0"/>
              <a:t>Iron increases capillary permeability and induces both arteriolar and venodilation. </a:t>
            </a:r>
          </a:p>
          <a:p>
            <a:pPr algn="just"/>
            <a:endParaRPr lang="en-US" altLang="en-US" sz="2800" smtClean="0"/>
          </a:p>
          <a:p>
            <a:pPr algn="just"/>
            <a:r>
              <a:rPr lang="en-US" altLang="en-US" sz="2800" smtClean="0"/>
              <a:t>Myocardial toxicity decreases cardiac output. </a:t>
            </a:r>
          </a:p>
          <a:p>
            <a:pPr algn="just"/>
            <a:endParaRPr lang="en-US" altLang="en-US" sz="2800" smtClean="0"/>
          </a:p>
          <a:p>
            <a:pPr algn="just"/>
            <a:r>
              <a:rPr lang="en-US" altLang="en-US" sz="2800" smtClean="0"/>
              <a:t>Hydration of the iron molecule creates an excess of unbuffered protons, worsening metabolic acidosis. </a:t>
            </a:r>
          </a:p>
          <a:p>
            <a:pPr algn="just"/>
            <a:r>
              <a:rPr lang="en-US" altLang="en-US" sz="2800" smtClean="0"/>
              <a:t>This multitude of effects, combined with severe gastrointestinal fluid losses, can lead to the development of shock, cardiovascular collapse, and death.</a:t>
            </a:r>
          </a:p>
        </p:txBody>
      </p:sp>
      <p:sp>
        <p:nvSpPr>
          <p:cNvPr id="17414"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Pathophysiology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331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Rectangle 5"/>
          <p:cNvSpPr>
            <a:spLocks noGrp="1"/>
          </p:cNvSpPr>
          <p:nvPr>
            <p:ph type="body" idx="1"/>
          </p:nvPr>
        </p:nvSpPr>
        <p:spPr>
          <a:xfrm>
            <a:off x="533400" y="1143000"/>
            <a:ext cx="8382000" cy="4800600"/>
          </a:xfrm>
        </p:spPr>
        <p:txBody>
          <a:bodyPr/>
          <a:lstStyle/>
          <a:p>
            <a:pPr algn="just">
              <a:buFont typeface="Wingdings" pitchFamily="2" charset="2"/>
              <a:buNone/>
            </a:pPr>
            <a:r>
              <a:rPr lang="en-US" altLang="en-US" sz="2800" u="sng" smtClean="0"/>
              <a:t>Five stages. </a:t>
            </a:r>
          </a:p>
          <a:p>
            <a:pPr algn="just"/>
            <a:r>
              <a:rPr lang="en-US" altLang="en-US" sz="2800" u="sng" smtClean="0"/>
              <a:t>Phase I </a:t>
            </a:r>
            <a:r>
              <a:rPr lang="en-US" altLang="en-US" sz="2800" smtClean="0"/>
              <a:t>reflects the corrosive effects of iron on the gut. Vomiting occurs within 80 minutes of ingestion in more than 90%of symptomatic cases. Diarrhea, which can be bloody, follows. </a:t>
            </a:r>
          </a:p>
          <a:p>
            <a:pPr algn="just"/>
            <a:r>
              <a:rPr lang="en-US" altLang="en-US" sz="2800" u="sng" smtClean="0"/>
              <a:t>Phase II </a:t>
            </a:r>
            <a:r>
              <a:rPr lang="en-US" altLang="en-US" sz="2800" smtClean="0"/>
              <a:t>represents an apparent (but not complete) recovery that lasts less than 24 hours but can extend up to 2 days. Most patients recover after this point. </a:t>
            </a:r>
          </a:p>
        </p:txBody>
      </p:sp>
      <p:sp>
        <p:nvSpPr>
          <p:cNvPr id="18438"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Clinical Features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433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Rectangle 5"/>
          <p:cNvSpPr>
            <a:spLocks noGrp="1"/>
          </p:cNvSpPr>
          <p:nvPr>
            <p:ph type="body" idx="1"/>
          </p:nvPr>
        </p:nvSpPr>
        <p:spPr>
          <a:xfrm>
            <a:off x="381000" y="1143000"/>
            <a:ext cx="8305800" cy="4800600"/>
          </a:xfrm>
        </p:spPr>
        <p:txBody>
          <a:bodyPr/>
          <a:lstStyle/>
          <a:p>
            <a:pPr algn="just">
              <a:defRPr/>
            </a:pPr>
            <a:r>
              <a:rPr lang="en-US" altLang="en-US" sz="2800" u="sng" dirty="0" smtClean="0"/>
              <a:t>Phase III </a:t>
            </a:r>
            <a:r>
              <a:rPr lang="en-US" altLang="en-US" sz="2800" dirty="0" smtClean="0"/>
              <a:t>is characterized by the recurrence  </a:t>
            </a:r>
          </a:p>
          <a:p>
            <a:pPr algn="just">
              <a:buFont typeface="Wingdings" pitchFamily="2" charset="2"/>
              <a:buNone/>
              <a:defRPr/>
            </a:pPr>
            <a:r>
              <a:rPr lang="en-US" altLang="en-US" sz="2800" dirty="0" smtClean="0"/>
              <a:t>of GI symptoms, severe lethargy or coma, anion gap metabolic acidosis, leukocytosis, coagulopathy, renal failure, and cardiovascular collapse. </a:t>
            </a:r>
          </a:p>
          <a:p>
            <a:pPr algn="just">
              <a:buFont typeface="Wingdings" pitchFamily="2" charset="2"/>
              <a:buNone/>
              <a:defRPr/>
            </a:pPr>
            <a:endParaRPr lang="en-US" altLang="en-US" sz="2800" dirty="0" smtClean="0">
              <a:solidFill>
                <a:srgbClr val="FFFF00"/>
              </a:solidFill>
            </a:endParaRPr>
          </a:p>
          <a:p>
            <a:pPr algn="just">
              <a:buFont typeface="Wingdings" pitchFamily="2" charset="2"/>
              <a:buNone/>
              <a:defRPr/>
            </a:pPr>
            <a:r>
              <a:rPr lang="en-US" altLang="en-US" sz="2800" u="sng" dirty="0" smtClean="0"/>
              <a:t>Serum iron levels may have fallen to normal during this phase due to distribution into the tissues.</a:t>
            </a:r>
          </a:p>
          <a:p>
            <a:pPr algn="just">
              <a:buFont typeface="Wingdings" pitchFamily="2" charset="2"/>
              <a:buNone/>
              <a:defRPr/>
            </a:pPr>
            <a:endParaRPr lang="en-US" altLang="en-US" sz="2400" dirty="0" smtClean="0"/>
          </a:p>
        </p:txBody>
      </p:sp>
      <p:sp>
        <p:nvSpPr>
          <p:cNvPr id="19462"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Clinical Features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536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Rectangle 5"/>
          <p:cNvSpPr>
            <a:spLocks noGrp="1"/>
          </p:cNvSpPr>
          <p:nvPr>
            <p:ph type="body" idx="1"/>
          </p:nvPr>
        </p:nvSpPr>
        <p:spPr>
          <a:xfrm>
            <a:off x="381000" y="838200"/>
            <a:ext cx="8305800" cy="4800600"/>
          </a:xfrm>
        </p:spPr>
        <p:txBody>
          <a:bodyPr/>
          <a:lstStyle/>
          <a:p>
            <a:pPr algn="just">
              <a:buFont typeface="Wingdings" pitchFamily="2" charset="2"/>
              <a:buNone/>
            </a:pPr>
            <a:r>
              <a:rPr lang="en-US" altLang="en-US" sz="2800" smtClean="0"/>
              <a:t>Metabolic derangements due to iron poisoning include hypoglycemia, leukocytosis, and severe lactic acidosis from hypoperfusion and interference with cellular respiration. </a:t>
            </a:r>
          </a:p>
          <a:p>
            <a:pPr algn="just">
              <a:buFont typeface="Wingdings" pitchFamily="2" charset="2"/>
              <a:buNone/>
            </a:pPr>
            <a:r>
              <a:rPr lang="en-US" altLang="en-US" sz="2800" smtClean="0"/>
              <a:t>Early coagulation defects are probably related to direct effects of iron on vitamin K–dependent clotting factors.</a:t>
            </a:r>
          </a:p>
          <a:p>
            <a:pPr algn="just">
              <a:buFont typeface="Wingdings" pitchFamily="2" charset="2"/>
              <a:buNone/>
            </a:pPr>
            <a:r>
              <a:rPr lang="en-US" altLang="en-US" sz="2800" smtClean="0"/>
              <a:t>Later coagulation :  hepatic failure. </a:t>
            </a:r>
          </a:p>
        </p:txBody>
      </p:sp>
      <p:sp>
        <p:nvSpPr>
          <p:cNvPr id="15365"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 Features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233" y="1412776"/>
            <a:ext cx="8660255" cy="40433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عنوان 1"/>
          <p:cNvSpPr txBox="1">
            <a:spLocks/>
          </p:cNvSpPr>
          <p:nvPr/>
        </p:nvSpPr>
        <p:spPr bwMode="auto">
          <a:xfrm>
            <a:off x="489560" y="260648"/>
            <a:ext cx="7812360" cy="648072"/>
          </a:xfrm>
          <a:prstGeom prst="rect">
            <a:avLst/>
          </a:prstGeom>
          <a:solidFill>
            <a:srgbClr val="002060"/>
          </a:solidFill>
          <a:ln w="38100">
            <a:solidFill>
              <a:schemeClr val="tx1"/>
            </a:solidFill>
          </a:ln>
          <a:effectLst>
            <a:outerShdw dist="25400" dir="5400000" algn="ctr" rotWithShape="0">
              <a:schemeClr val="bg2"/>
            </a:outerShdw>
          </a:effectLs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a:lstStyle>
          <a:p>
            <a:r>
              <a:rPr lang="en-US" sz="2400" u="sng" kern="0" dirty="0" smtClean="0">
                <a:solidFill>
                  <a:schemeClr val="bg2"/>
                </a:solidFill>
              </a:rPr>
              <a:t>http://fac.ksu.edu.sa/talmezeiny/home</a:t>
            </a:r>
            <a:endParaRPr lang="en-US" sz="2400" u="sng" kern="0" dirty="0">
              <a:solidFill>
                <a:schemeClr val="bg2"/>
              </a:solidFill>
            </a:endParaRPr>
          </a:p>
        </p:txBody>
      </p:sp>
    </p:spTree>
    <p:extLst>
      <p:ext uri="{BB962C8B-B14F-4D97-AF65-F5344CB8AC3E}">
        <p14:creationId xmlns:p14="http://schemas.microsoft.com/office/powerpoint/2010/main" xmlns="" val="1156670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638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Grp="1"/>
          </p:cNvSpPr>
          <p:nvPr>
            <p:ph type="body" idx="1"/>
          </p:nvPr>
        </p:nvSpPr>
        <p:spPr>
          <a:xfrm>
            <a:off x="533400" y="1143000"/>
            <a:ext cx="8382000" cy="4800600"/>
          </a:xfrm>
        </p:spPr>
        <p:txBody>
          <a:bodyPr/>
          <a:lstStyle/>
          <a:p>
            <a:pPr algn="just"/>
            <a:r>
              <a:rPr lang="en-US" altLang="en-US" sz="2800" u="sng" dirty="0" smtClean="0"/>
              <a:t>Phase IV</a:t>
            </a:r>
            <a:r>
              <a:rPr lang="en-US" altLang="en-US" sz="2800" dirty="0" smtClean="0"/>
              <a:t>, characterized by fulminant hepatic failure, occurs 2 to 5 days after ingestion. This is relatively rare, appears to be dose related, and is usually fatal. </a:t>
            </a:r>
          </a:p>
          <a:p>
            <a:pPr algn="just"/>
            <a:endParaRPr lang="en-US" altLang="en-US" sz="2800" dirty="0" smtClean="0"/>
          </a:p>
          <a:p>
            <a:pPr algn="just"/>
            <a:r>
              <a:rPr lang="en-US" altLang="en-US" sz="2800" u="sng" dirty="0" smtClean="0"/>
              <a:t>Phase V </a:t>
            </a:r>
            <a:r>
              <a:rPr lang="en-US" altLang="en-US" sz="2800" dirty="0" smtClean="0"/>
              <a:t>represents the consequences of healing the injured gastrointestinal mucosa. </a:t>
            </a:r>
          </a:p>
          <a:p>
            <a:pPr algn="just">
              <a:buFont typeface="Wingdings" pitchFamily="2" charset="2"/>
              <a:buNone/>
            </a:pPr>
            <a:r>
              <a:rPr lang="en-US" altLang="en-US" sz="2800" dirty="0" smtClean="0"/>
              <a:t>It is characterized by pyloric or proximal bowel scarring, which is sometimes associated with obstruction.</a:t>
            </a:r>
          </a:p>
        </p:txBody>
      </p:sp>
      <p:sp>
        <p:nvSpPr>
          <p:cNvPr id="16389" name="Rectangle 5"/>
          <p:cNvSpPr>
            <a:spLocks noChangeArrowheads="1"/>
          </p:cNvSpPr>
          <p:nvPr/>
        </p:nvSpPr>
        <p:spPr bwMode="auto">
          <a:xfrm>
            <a:off x="381000" y="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 Features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741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Rectangle 5"/>
          <p:cNvSpPr>
            <a:spLocks noGrp="1"/>
          </p:cNvSpPr>
          <p:nvPr>
            <p:ph type="body" idx="1"/>
          </p:nvPr>
        </p:nvSpPr>
        <p:spPr>
          <a:xfrm>
            <a:off x="533400" y="1143000"/>
            <a:ext cx="8382000" cy="4800600"/>
          </a:xfrm>
        </p:spPr>
        <p:txBody>
          <a:bodyPr/>
          <a:lstStyle/>
          <a:p>
            <a:pPr algn="just">
              <a:defRPr/>
            </a:pPr>
            <a:endParaRPr lang="en-US" altLang="en-US" sz="2800" dirty="0" smtClean="0"/>
          </a:p>
          <a:p>
            <a:pPr algn="just">
              <a:defRPr/>
            </a:pPr>
            <a:r>
              <a:rPr lang="en-US" altLang="en-US" sz="2800" dirty="0" smtClean="0"/>
              <a:t>The presence of gastrointestinal symptoms suggests a potentially serious ingestion, whereas their absence is reassuring. </a:t>
            </a:r>
          </a:p>
          <a:p>
            <a:pPr algn="just">
              <a:defRPr/>
            </a:pPr>
            <a:r>
              <a:rPr lang="en-US" altLang="en-US" sz="2800" dirty="0" smtClean="0"/>
              <a:t>A serum iron level: 3 to 5 hours after ingestion, is the most useful laboratory test to evaluate the potential severity of an iron overdose. </a:t>
            </a:r>
          </a:p>
          <a:p>
            <a:pPr marL="0" indent="0" algn="just">
              <a:buFontTx/>
              <a:buNone/>
              <a:defRPr/>
            </a:pPr>
            <a:r>
              <a:rPr lang="en-US" altLang="en-US" sz="2800" dirty="0" smtClean="0"/>
              <a:t> </a:t>
            </a:r>
          </a:p>
        </p:txBody>
      </p:sp>
      <p:sp>
        <p:nvSpPr>
          <p:cNvPr id="17413"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843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5"/>
          <p:cNvSpPr>
            <a:spLocks noGrp="1"/>
          </p:cNvSpPr>
          <p:nvPr>
            <p:ph type="body" idx="1"/>
          </p:nvPr>
        </p:nvSpPr>
        <p:spPr>
          <a:xfrm>
            <a:off x="533400" y="1143000"/>
            <a:ext cx="8382000" cy="4800600"/>
          </a:xfrm>
        </p:spPr>
        <p:txBody>
          <a:bodyPr/>
          <a:lstStyle/>
          <a:p>
            <a:pPr algn="just"/>
            <a:endParaRPr lang="en-US" altLang="en-US" sz="2800" smtClean="0"/>
          </a:p>
          <a:p>
            <a:pPr algn="just"/>
            <a:r>
              <a:rPr lang="en-US" altLang="en-US" sz="2800" smtClean="0"/>
              <a:t>Peak serum iron levelsof less than 350 micg/dL are with minimal toxicity, </a:t>
            </a:r>
          </a:p>
          <a:p>
            <a:pPr algn="just"/>
            <a:r>
              <a:rPr lang="en-US" altLang="en-US" sz="2800" smtClean="0"/>
              <a:t>350 to 500 micg/dL with moderate toxicity</a:t>
            </a:r>
          </a:p>
          <a:p>
            <a:pPr algn="just"/>
            <a:r>
              <a:rPr lang="en-US" altLang="en-US" sz="2800" smtClean="0"/>
              <a:t>and greater than 500 micg/dL with potentially severe toxicity. </a:t>
            </a:r>
          </a:p>
          <a:p>
            <a:pPr algn="just"/>
            <a:endParaRPr lang="en-US" altLang="en-US" sz="2800" smtClean="0"/>
          </a:p>
          <a:p>
            <a:pPr algn="just"/>
            <a:r>
              <a:rPr lang="en-US" altLang="en-US" sz="2800" smtClean="0"/>
              <a:t>Because iron is rapidly cleared from the serum and deposited in the liver, iron levels may be deceptively low if measured late, even after a substantial ingestion.</a:t>
            </a:r>
          </a:p>
        </p:txBody>
      </p:sp>
      <p:sp>
        <p:nvSpPr>
          <p:cNvPr id="18437"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945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Content Placeholder 5"/>
          <p:cNvSpPr>
            <a:spLocks noGrp="1"/>
          </p:cNvSpPr>
          <p:nvPr>
            <p:ph idx="1"/>
          </p:nvPr>
        </p:nvSpPr>
        <p:spPr>
          <a:xfrm>
            <a:off x="914400" y="1066800"/>
            <a:ext cx="7772400" cy="1035050"/>
          </a:xfrm>
        </p:spPr>
        <p:txBody>
          <a:bodyPr/>
          <a:lstStyle/>
          <a:p>
            <a:pPr algn="ctr">
              <a:spcBef>
                <a:spcPct val="0"/>
              </a:spcBef>
              <a:buFont typeface="Wingdings" pitchFamily="2" charset="2"/>
              <a:buNone/>
            </a:pPr>
            <a:r>
              <a:rPr lang="en-US" altLang="en-US" sz="2400" b="1" smtClean="0">
                <a:cs typeface="Arial" charset="0"/>
              </a:rPr>
              <a:t>Toxicity of Iron by Amount Ingested and Peak Serum Levels</a:t>
            </a:r>
          </a:p>
        </p:txBody>
      </p:sp>
      <p:pic>
        <p:nvPicPr>
          <p:cNvPr id="2458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209800"/>
            <a:ext cx="6781800" cy="3119628"/>
          </a:xfrm>
          <a:prstGeom prst="rect">
            <a:avLst/>
          </a:prstGeom>
          <a:solidFill>
            <a:schemeClr val="accent2"/>
          </a:solidFill>
          <a:ln w="88900" cap="sq" cmpd="thickThin">
            <a:solidFill>
              <a:srgbClr val="FF0000"/>
            </a:solidFill>
            <a:prstDash val="solid"/>
            <a:miter lim="800000"/>
          </a:ln>
          <a:effectLst>
            <a:innerShdw blurRad="76200">
              <a:srgbClr val="000000"/>
            </a:innerShdw>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150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1412776"/>
            <a:ext cx="5130411" cy="42022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21509" name="Content Placeholder 5"/>
          <p:cNvSpPr>
            <a:spLocks noGrp="1"/>
          </p:cNvSpPr>
          <p:nvPr>
            <p:ph idx="1"/>
          </p:nvPr>
        </p:nvSpPr>
        <p:spPr>
          <a:xfrm>
            <a:off x="685800" y="304800"/>
            <a:ext cx="7772400" cy="914400"/>
          </a:xfrm>
        </p:spPr>
        <p:txBody>
          <a:bodyPr/>
          <a:lstStyle/>
          <a:p>
            <a:pPr algn="ctr">
              <a:spcBef>
                <a:spcPct val="0"/>
              </a:spcBef>
              <a:buFont typeface="Wingdings" pitchFamily="2" charset="2"/>
              <a:buNone/>
            </a:pPr>
            <a:r>
              <a:rPr lang="en-US" altLang="en-US" sz="2400" b="1" smtClean="0">
                <a:cs typeface="Arial" charset="0"/>
              </a:rPr>
              <a:t>Radiopaque iron tablets (arrow) seen on abdominal radiograph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253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Rectangle 5"/>
          <p:cNvSpPr>
            <a:spLocks noGrp="1"/>
          </p:cNvSpPr>
          <p:nvPr>
            <p:ph type="body" idx="1"/>
          </p:nvPr>
        </p:nvSpPr>
        <p:spPr>
          <a:xfrm>
            <a:off x="533400" y="1981200"/>
            <a:ext cx="8382000" cy="3581400"/>
          </a:xfrm>
        </p:spPr>
        <p:txBody>
          <a:bodyPr/>
          <a:lstStyle/>
          <a:p>
            <a:pPr algn="just"/>
            <a:r>
              <a:rPr lang="en-US" altLang="en-US" sz="2800" dirty="0" smtClean="0"/>
              <a:t>Iron is not bound to </a:t>
            </a:r>
            <a:r>
              <a:rPr lang="en-US" altLang="en-US" sz="2800" u="sng" dirty="0" smtClean="0"/>
              <a:t>activated charcoal</a:t>
            </a:r>
          </a:p>
          <a:p>
            <a:pPr algn="just"/>
            <a:r>
              <a:rPr lang="en-US" altLang="en-US" sz="2800" dirty="0" smtClean="0"/>
              <a:t> Neither </a:t>
            </a:r>
            <a:r>
              <a:rPr lang="en-US" altLang="en-US" sz="2800" u="sng" dirty="0" smtClean="0"/>
              <a:t>gastric lavage </a:t>
            </a:r>
            <a:r>
              <a:rPr lang="en-US" altLang="en-US" sz="2800" dirty="0" smtClean="0"/>
              <a:t>nor </a:t>
            </a:r>
            <a:r>
              <a:rPr lang="en-US" altLang="en-US" sz="2800" u="sng" dirty="0" smtClean="0"/>
              <a:t>ipecac</a:t>
            </a:r>
            <a:r>
              <a:rPr lang="en-US" altLang="en-US" sz="2800" dirty="0" smtClean="0"/>
              <a:t> effectively removes large numbers of pills. </a:t>
            </a:r>
          </a:p>
          <a:p>
            <a:pPr algn="just"/>
            <a:r>
              <a:rPr lang="en-US" altLang="en-US" sz="2800" dirty="0" smtClean="0"/>
              <a:t>Iron tablets clump together as their outer coatings dissolve. </a:t>
            </a:r>
          </a:p>
          <a:p>
            <a:pPr algn="just"/>
            <a:r>
              <a:rPr lang="en-US" altLang="en-US" sz="2800" u="sng" dirty="0" err="1" smtClean="0"/>
              <a:t>Gastrotomy</a:t>
            </a:r>
            <a:r>
              <a:rPr lang="en-US" altLang="en-US" sz="2800" dirty="0" smtClean="0"/>
              <a:t> has been</a:t>
            </a:r>
          </a:p>
          <a:p>
            <a:pPr algn="just"/>
            <a:r>
              <a:rPr lang="en-US" altLang="en-US" sz="2800" dirty="0" smtClean="0"/>
              <a:t> performed to remove iron</a:t>
            </a:r>
          </a:p>
          <a:p>
            <a:pPr algn="just"/>
            <a:r>
              <a:rPr lang="en-US" altLang="en-US" sz="2800" dirty="0" smtClean="0"/>
              <a:t> from the stomach.</a:t>
            </a:r>
          </a:p>
        </p:txBody>
      </p:sp>
      <p:sp>
        <p:nvSpPr>
          <p:cNvPr id="22533" name="Rectangle 5"/>
          <p:cNvSpPr>
            <a:spLocks noChangeArrowheads="1"/>
          </p:cNvSpPr>
          <p:nvPr/>
        </p:nvSpPr>
        <p:spPr bwMode="auto">
          <a:xfrm>
            <a:off x="381000" y="0"/>
            <a:ext cx="4724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solidFill>
                  <a:schemeClr val="tx2"/>
                </a:solidFill>
                <a:cs typeface="Arial" charset="0"/>
              </a:rPr>
              <a:t>Management</a:t>
            </a:r>
          </a:p>
          <a:p>
            <a:pPr eaLnBrk="1" hangingPunct="1">
              <a:spcBef>
                <a:spcPct val="0"/>
              </a:spcBef>
              <a:buFontTx/>
              <a:buNone/>
            </a:pPr>
            <a:r>
              <a:rPr lang="en-US" altLang="en-US">
                <a:solidFill>
                  <a:srgbClr val="FFFF00"/>
                </a:solidFill>
                <a:cs typeface="Arial" charset="0"/>
              </a:rPr>
              <a:t> </a:t>
            </a:r>
          </a:p>
          <a:p>
            <a:pPr eaLnBrk="1" hangingPunct="1">
              <a:spcBef>
                <a:spcPct val="0"/>
              </a:spcBef>
              <a:buFontTx/>
              <a:buNone/>
            </a:pPr>
            <a:r>
              <a:rPr lang="en-US" altLang="en-US" u="sng">
                <a:cs typeface="Arial" charset="0"/>
              </a:rPr>
              <a:t>Gastric Emptying</a:t>
            </a:r>
          </a:p>
        </p:txBody>
      </p:sp>
      <p:pic>
        <p:nvPicPr>
          <p:cNvPr id="1026" name="Picture 2" descr="https://encrypted-tbn1.gstatic.com/images?q=tbn:ANd9GcStXeVrdtOc17SrZziWVcr9t-ybjMtjT_KPY-GUElUO91O6rQ2BW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2072" y="4077072"/>
            <a:ext cx="2493640" cy="24936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355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Rectangle 5"/>
          <p:cNvSpPr>
            <a:spLocks noGrp="1"/>
          </p:cNvSpPr>
          <p:nvPr>
            <p:ph type="body" idx="1"/>
          </p:nvPr>
        </p:nvSpPr>
        <p:spPr>
          <a:xfrm>
            <a:off x="152400" y="838200"/>
            <a:ext cx="8458200" cy="5486400"/>
          </a:xfrm>
        </p:spPr>
        <p:txBody>
          <a:bodyPr/>
          <a:lstStyle/>
          <a:p>
            <a:pPr algn="just"/>
            <a:r>
              <a:rPr lang="en-US" altLang="en-US" sz="2800" smtClean="0"/>
              <a:t>  Polyethylene glycol electrolyte lavage solution (PEG-ELS) (CoLyte, NuLytely, or GoLYTELY) is routinely recommended.</a:t>
            </a:r>
          </a:p>
          <a:p>
            <a:pPr algn="just"/>
            <a:r>
              <a:rPr lang="en-US" altLang="en-US" sz="2800" smtClean="0"/>
              <a:t>The solution is either taken orally or administered through a nasogastric tube. </a:t>
            </a:r>
          </a:p>
          <a:p>
            <a:pPr algn="just"/>
            <a:r>
              <a:rPr lang="en-US" altLang="en-US" sz="2800" smtClean="0"/>
              <a:t>Rate of administration of PEG-ELS is 20 to 40 mL/kg/hr in young children and 1.5 to 2 L/hr for teenagers or adults, continued until the rectal effluent is clear and there is no radiographic evidence of pill fragments. </a:t>
            </a:r>
          </a:p>
        </p:txBody>
      </p:sp>
      <p:sp>
        <p:nvSpPr>
          <p:cNvPr id="23557" name="Rectangle 5"/>
          <p:cNvSpPr>
            <a:spLocks noChangeArrowheads="1"/>
          </p:cNvSpPr>
          <p:nvPr/>
        </p:nvSpPr>
        <p:spPr bwMode="auto">
          <a:xfrm>
            <a:off x="381000" y="0"/>
            <a:ext cx="7924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cs typeface="Arial" charset="0"/>
              </a:rPr>
              <a:t>Whole-Bowel Irrigation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457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Rectangle 5"/>
          <p:cNvSpPr>
            <a:spLocks noGrp="1"/>
          </p:cNvSpPr>
          <p:nvPr>
            <p:ph type="body" idx="1"/>
          </p:nvPr>
        </p:nvSpPr>
        <p:spPr>
          <a:xfrm>
            <a:off x="533400" y="1295400"/>
            <a:ext cx="8382000" cy="4648200"/>
          </a:xfrm>
        </p:spPr>
        <p:txBody>
          <a:bodyPr/>
          <a:lstStyle/>
          <a:p>
            <a:pPr algn="just"/>
            <a:r>
              <a:rPr lang="en-US" altLang="en-US" sz="2800" smtClean="0"/>
              <a:t>Whole-bowel irrigation is contraindicated in the presence of bowel obstruction, perforation, or ileus.</a:t>
            </a:r>
          </a:p>
        </p:txBody>
      </p:sp>
      <p:sp>
        <p:nvSpPr>
          <p:cNvPr id="24581" name="Rectangle 5"/>
          <p:cNvSpPr>
            <a:spLocks noChangeArrowheads="1"/>
          </p:cNvSpPr>
          <p:nvPr/>
        </p:nvSpPr>
        <p:spPr bwMode="auto">
          <a:xfrm>
            <a:off x="3810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560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Rectangle 5"/>
          <p:cNvSpPr>
            <a:spLocks noGrp="1"/>
          </p:cNvSpPr>
          <p:nvPr>
            <p:ph type="body" idx="1"/>
          </p:nvPr>
        </p:nvSpPr>
        <p:spPr>
          <a:xfrm>
            <a:off x="533400" y="1295400"/>
            <a:ext cx="8382000" cy="4648200"/>
          </a:xfrm>
        </p:spPr>
        <p:txBody>
          <a:bodyPr/>
          <a:lstStyle/>
          <a:p>
            <a:pPr algn="just"/>
            <a:r>
              <a:rPr lang="en-US" altLang="en-US" sz="2800" smtClean="0"/>
              <a:t>Hemodialysis and hemoperfusion are not effectivein removing iron due to its large volume of distribution. </a:t>
            </a:r>
          </a:p>
          <a:p>
            <a:pPr algn="just"/>
            <a:endParaRPr lang="en-US" altLang="en-US" sz="2800" smtClean="0"/>
          </a:p>
          <a:p>
            <a:pPr algn="just"/>
            <a:r>
              <a:rPr lang="en-US" altLang="en-US" sz="2800" smtClean="0"/>
              <a:t>Exchange transfusions have been recommended for severely symptomatic patients with serum iron levels exceeding 1000 micg/dL.</a:t>
            </a:r>
          </a:p>
        </p:txBody>
      </p:sp>
      <p:sp>
        <p:nvSpPr>
          <p:cNvPr id="25605" name="Rectangle 5"/>
          <p:cNvSpPr>
            <a:spLocks noChangeArrowheads="1"/>
          </p:cNvSpPr>
          <p:nvPr/>
        </p:nvSpPr>
        <p:spPr bwMode="auto">
          <a:xfrm>
            <a:off x="3810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662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Rectangle 5"/>
          <p:cNvSpPr>
            <a:spLocks noGrp="1"/>
          </p:cNvSpPr>
          <p:nvPr>
            <p:ph type="body" idx="1"/>
          </p:nvPr>
        </p:nvSpPr>
        <p:spPr>
          <a:xfrm>
            <a:off x="533400" y="990600"/>
            <a:ext cx="8382000" cy="4648200"/>
          </a:xfrm>
        </p:spPr>
        <p:txBody>
          <a:bodyPr/>
          <a:lstStyle/>
          <a:p>
            <a:pPr algn="just"/>
            <a:r>
              <a:rPr lang="en-US" altLang="en-US" sz="2800" dirty="0" err="1" smtClean="0"/>
              <a:t>Deferoxamine</a:t>
            </a:r>
            <a:r>
              <a:rPr lang="en-US" altLang="en-US" sz="2800" dirty="0" smtClean="0"/>
              <a:t> chelates iron to form the water-soluble compound </a:t>
            </a:r>
            <a:r>
              <a:rPr lang="en-US" altLang="en-US" sz="2800" dirty="0" err="1" smtClean="0"/>
              <a:t>ferrioxamine</a:t>
            </a:r>
            <a:r>
              <a:rPr lang="en-US" altLang="en-US" sz="2800" dirty="0" smtClean="0"/>
              <a:t>, which can be </a:t>
            </a:r>
            <a:r>
              <a:rPr lang="en-US" altLang="en-US" sz="2800" dirty="0" err="1" smtClean="0"/>
              <a:t>renally</a:t>
            </a:r>
            <a:r>
              <a:rPr lang="en-US" altLang="en-US" sz="2800" dirty="0" smtClean="0"/>
              <a:t> excreted or dialyzed. </a:t>
            </a:r>
          </a:p>
          <a:p>
            <a:pPr algn="just"/>
            <a:r>
              <a:rPr lang="en-US" altLang="en-US" sz="2800" dirty="0" smtClean="0"/>
              <a:t>100 mg : chelate 9.35 mg of elemental iron. </a:t>
            </a:r>
          </a:p>
          <a:p>
            <a:pPr algn="just"/>
            <a:r>
              <a:rPr lang="en-US" altLang="en-US" sz="2800" dirty="0" err="1" smtClean="0"/>
              <a:t>Deferoxamine</a:t>
            </a:r>
            <a:r>
              <a:rPr lang="en-US" altLang="en-US" sz="2800" dirty="0" smtClean="0"/>
              <a:t> may also limit the entrance of iron into the cell and chelate intracellular iron. </a:t>
            </a:r>
          </a:p>
          <a:p>
            <a:pPr algn="just"/>
            <a:r>
              <a:rPr lang="en-US" altLang="en-US" sz="2800" dirty="0" smtClean="0"/>
              <a:t>Because of its short half-life, it is administered as a continuous infusion at a dose of</a:t>
            </a:r>
          </a:p>
          <a:p>
            <a:pPr marL="0" indent="0" algn="just">
              <a:buNone/>
            </a:pPr>
            <a:r>
              <a:rPr lang="en-US" altLang="en-US" sz="2800" dirty="0" smtClean="0"/>
              <a:t> 15 mg/kg/</a:t>
            </a:r>
            <a:r>
              <a:rPr lang="en-US" altLang="en-US" sz="2800" dirty="0" err="1" smtClean="0"/>
              <a:t>hr</a:t>
            </a:r>
            <a:r>
              <a:rPr lang="en-US" altLang="en-US" sz="2800" dirty="0" smtClean="0"/>
              <a:t> for up to 24 hours. </a:t>
            </a:r>
          </a:p>
          <a:p>
            <a:pPr algn="just"/>
            <a:r>
              <a:rPr lang="en-US" altLang="en-US" sz="2800" dirty="0" smtClean="0"/>
              <a:t>The maximum rate </a:t>
            </a:r>
          </a:p>
          <a:p>
            <a:pPr algn="just"/>
            <a:r>
              <a:rPr lang="en-US" altLang="en-US" sz="2800" dirty="0" smtClean="0"/>
              <a:t>of administration is 35 mg/kg/hr. </a:t>
            </a:r>
          </a:p>
        </p:txBody>
      </p:sp>
      <p:sp>
        <p:nvSpPr>
          <p:cNvPr id="26629"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6630" name="Rectangle 6"/>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pic>
        <p:nvPicPr>
          <p:cNvPr id="3074" name="Picture 2" descr="https://encrypted-tbn0.gstatic.com/images?q=tbn:ANd9GcQJMrNejI0UjCVxgoTPwUuAJJD8hwY1qJzFDaEVWIJQsfsMFBb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8917" y="4509120"/>
            <a:ext cx="1834083" cy="21619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ytocom.com/periodic/images/periodic.gif"/>
          <p:cNvPicPr>
            <a:picLocks noChangeAspect="1" noChangeArrowheads="1"/>
          </p:cNvPicPr>
          <p:nvPr/>
        </p:nvPicPr>
        <p:blipFill>
          <a:blip r:embed="rId2" cstate="print"/>
          <a:srcRect/>
          <a:stretch>
            <a:fillRect/>
          </a:stretch>
        </p:blipFill>
        <p:spPr bwMode="auto">
          <a:xfrm>
            <a:off x="287983" y="332656"/>
            <a:ext cx="8604497" cy="4608512"/>
          </a:xfrm>
          <a:prstGeom prst="rect">
            <a:avLst/>
          </a:prstGeom>
          <a:noFill/>
          <a:ln w="76200">
            <a:solidFill>
              <a:schemeClr val="accent6"/>
            </a:solidFill>
          </a:ln>
        </p:spPr>
      </p:pic>
      <p:sp>
        <p:nvSpPr>
          <p:cNvPr id="3" name="Oval 2"/>
          <p:cNvSpPr/>
          <p:nvPr/>
        </p:nvSpPr>
        <p:spPr>
          <a:xfrm>
            <a:off x="3635896" y="1916832"/>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372200" y="2852936"/>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36096" y="2852936"/>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76256" y="1988840"/>
            <a:ext cx="720080" cy="576064"/>
          </a:xfrm>
          <a:prstGeom prst="ellipse">
            <a:avLst/>
          </a:prstGeom>
          <a:noFill/>
          <a:ln w="571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765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5"/>
          <p:cNvSpPr>
            <a:spLocks noGrp="1"/>
          </p:cNvSpPr>
          <p:nvPr>
            <p:ph type="body" idx="1"/>
          </p:nvPr>
        </p:nvSpPr>
        <p:spPr>
          <a:xfrm>
            <a:off x="533400" y="1295400"/>
            <a:ext cx="8382000" cy="4648200"/>
          </a:xfrm>
        </p:spPr>
        <p:txBody>
          <a:bodyPr/>
          <a:lstStyle/>
          <a:p>
            <a:pPr algn="just">
              <a:defRPr/>
            </a:pPr>
            <a:endParaRPr lang="en-US" altLang="en-US" sz="2800" dirty="0"/>
          </a:p>
          <a:p>
            <a:pPr algn="just">
              <a:defRPr/>
            </a:pPr>
            <a:r>
              <a:rPr lang="en-US" altLang="en-US" sz="2800" dirty="0" smtClean="0"/>
              <a:t>Rapid administration of </a:t>
            </a:r>
            <a:r>
              <a:rPr lang="en-US" altLang="en-US" sz="2800" dirty="0" err="1" smtClean="0"/>
              <a:t>deferoxamine</a:t>
            </a:r>
            <a:r>
              <a:rPr lang="en-US" altLang="en-US" sz="2800" dirty="0" smtClean="0"/>
              <a:t> can lead to hypotension, which is treated by reducing the initial rate of the infusion and slowly increasing it to the desired rate. </a:t>
            </a:r>
          </a:p>
          <a:p>
            <a:pPr algn="just">
              <a:defRPr/>
            </a:pPr>
            <a:endParaRPr lang="en-US" altLang="en-US" sz="2800" dirty="0" smtClean="0"/>
          </a:p>
          <a:p>
            <a:pPr algn="just">
              <a:defRPr/>
            </a:pPr>
            <a:r>
              <a:rPr lang="en-US" altLang="en-US" sz="2800" dirty="0" smtClean="0"/>
              <a:t>Pregnancy is not a contraindication to </a:t>
            </a:r>
            <a:r>
              <a:rPr lang="en-US" altLang="en-US" sz="2800" dirty="0" err="1" smtClean="0"/>
              <a:t>deferoxamine</a:t>
            </a:r>
            <a:r>
              <a:rPr lang="en-US" altLang="en-US" sz="2800" dirty="0" smtClean="0"/>
              <a:t>. </a:t>
            </a:r>
          </a:p>
          <a:p>
            <a:pPr marL="0" indent="0" algn="just">
              <a:buFontTx/>
              <a:buNone/>
              <a:defRPr/>
            </a:pPr>
            <a:endParaRPr lang="en-US" altLang="en-US" sz="2800" dirty="0" smtClean="0"/>
          </a:p>
        </p:txBody>
      </p:sp>
      <p:sp>
        <p:nvSpPr>
          <p:cNvPr id="27653"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7654" name="Rectangle 7"/>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867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Rectangle 5"/>
          <p:cNvSpPr>
            <a:spLocks noGrp="1"/>
          </p:cNvSpPr>
          <p:nvPr>
            <p:ph type="body" idx="1"/>
          </p:nvPr>
        </p:nvSpPr>
        <p:spPr>
          <a:xfrm>
            <a:off x="533400" y="2133600"/>
            <a:ext cx="8382000" cy="5181600"/>
          </a:xfrm>
        </p:spPr>
        <p:txBody>
          <a:bodyPr/>
          <a:lstStyle/>
          <a:p>
            <a:pPr algn="just"/>
            <a:r>
              <a:rPr lang="en-US" altLang="en-US" sz="2800" smtClean="0"/>
              <a:t>The presence of ferrioxamine turns the urine a “vin ros?” color, which reflects the excretion of chelated iron. </a:t>
            </a:r>
          </a:p>
        </p:txBody>
      </p:sp>
      <p:sp>
        <p:nvSpPr>
          <p:cNvPr id="28677" name="Rectangle 5"/>
          <p:cNvSpPr>
            <a:spLocks noChangeArrowheads="1"/>
          </p:cNvSpPr>
          <p:nvPr/>
        </p:nvSpPr>
        <p:spPr bwMode="auto">
          <a:xfrm>
            <a:off x="381000" y="457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u="sng">
                <a:solidFill>
                  <a:schemeClr val="tx2"/>
                </a:solidFill>
                <a:cs typeface="Arial" charset="0"/>
              </a:rPr>
              <a:t>Deferoxamine</a:t>
            </a:r>
          </a:p>
        </p:txBody>
      </p:sp>
      <p:sp>
        <p:nvSpPr>
          <p:cNvPr id="28678" name="Rectangle 7"/>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Management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2969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Rectangle 5"/>
          <p:cNvSpPr>
            <a:spLocks noGrp="1"/>
          </p:cNvSpPr>
          <p:nvPr>
            <p:ph type="body" idx="1"/>
          </p:nvPr>
        </p:nvSpPr>
        <p:spPr>
          <a:xfrm>
            <a:off x="533400" y="1295400"/>
            <a:ext cx="8382000" cy="4648200"/>
          </a:xfrm>
        </p:spPr>
        <p:txBody>
          <a:bodyPr/>
          <a:lstStyle/>
          <a:p>
            <a:pPr algn="just"/>
            <a:r>
              <a:rPr lang="en-US" altLang="en-US" sz="2800" smtClean="0"/>
              <a:t>The asymptomatic and less than 20 mg/kg of elemental iron can be observed without further therapy. </a:t>
            </a:r>
          </a:p>
          <a:p>
            <a:pPr algn="just"/>
            <a:endParaRPr lang="en-US" altLang="en-US" sz="2800" smtClean="0"/>
          </a:p>
          <a:p>
            <a:pPr algn="just"/>
            <a:r>
              <a:rPr lang="en-US" altLang="en-US" sz="2800" smtClean="0"/>
              <a:t> patient remains asymptomatic after 6 hours of observation, discharge is recommended.</a:t>
            </a:r>
          </a:p>
        </p:txBody>
      </p:sp>
      <p:sp>
        <p:nvSpPr>
          <p:cNvPr id="29701"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Disposition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1295400"/>
            <a:ext cx="7772400" cy="1362075"/>
          </a:xfrm>
        </p:spPr>
        <p:txBody>
          <a:bodyPr/>
          <a:lstStyle/>
          <a:p>
            <a:pPr>
              <a:defRPr/>
            </a:pPr>
            <a:r>
              <a:rPr lang="en-US" sz="7200" dirty="0" smtClean="0">
                <a:solidFill>
                  <a:srgbClr val="FF0000"/>
                </a:solidFill>
              </a:rPr>
              <a:t>LEAD</a:t>
            </a:r>
            <a:endParaRPr lang="en-US" dirty="0">
              <a:solidFill>
                <a:srgbClr val="FF0000"/>
              </a:solidFill>
            </a:endParaRPr>
          </a:p>
        </p:txBody>
      </p:sp>
      <p:sp>
        <p:nvSpPr>
          <p:cNvPr id="3" name="AutoShape 2" descr="data:image/jpeg;base64,/9j/4AAQSkZJRgABAQAAAQABAAD/2wCEAAkGBxQTEhUUEhQUFRUXFhgYFhYWFxgXFxsXGCAWFhocHRgYHCggGBomHBgYITEhJSkrLi4vGh8zODMsNygtLisBCgoKDg0OFxAQFywcHBwsLCwsLCwsLCwsLCwsLCwsLCwsLCwsLCwsLCw3LDcsLCwsLDcsKyw3NywsLDcrKysrK//AABEIAPEA0QMBIgACEQEDEQH/xAAcAAAABwEBAAAAAAAAAAAAAAAAAQIDBAUGBwj/xABFEAACAQMDAQYEAgcFBgUFAAABAhEAAyEEEjFBBQYiUWFxEzKBkaGxFCNCUsHR8AczYnLhc4KSssLxJDQ1Q6IWU3SEw//EABcBAQEBAQAAAAAAAAAAAAAAAAABAgP/xAAfEQEBAQACAgMBAQAAAAAAAAAAAREhMQJBElFhcQP/2gAMAwEAAhEDEQA/AOwTR0VHVAo6FHQChQFCiBQoUVAdCio6AqFHRUAoqOhQFQoUKAUKFJJoAaFJJowaATRGgTSTRQNChQogpoiaM0gmoFTQpE0KKlUYoqMVQYNCioUB0KKhQHQoGimgOgTVL253js6fws3j8gJ2g8MwHT0rO9odqWXs7g193IgDxKQT+2IgY8jM0Rt31SDll+4qq1verSWpD30BHSZP2Fcs1drX3AFtsyySWIO3HQeLP2qV2f3OIO+5dJec5k/eKg3id+dKQWJdF6M67QfUSeKO9360SiTdEfT+dZu13esAyV3EdXLN+ZqUNDaX5bVufYfyoq9sd8tM8fDbcT0BE/aakv3lshlUlhJ8uPf0rJ3NBZncUUH0EflzS96gYj2mfw6UGqs95dO3yuT/ALjgfcipmg7Qt3lLWnDgEgx0I8xWKW+D03R6E/wqDq+37VhpJKsTt8AG4k5gkED1zxQdKNHNcjHfm+jB13lBJKO87hHynHhMxkVte5newa1PFb+FcEkrMqQDEqeT9qDTE0mjpJqg6ImiJpJNQKmkmhNFQChRTQqiVRg0mjoFUJopoVAqaFJFKoBUTtbV/CsvcABKrIB48v41KqF22gOnuhjA2NJHPn+cVRz3UWxdQ3LjE3bpO5mAICiQAAOAMGZpjT6xN0W7l24Z4W2dp4WAxXbOOjZM81K0enLFUBAnEsQFHnk/1wOtMaBk1+jt3UKLdS41u6nxBgWxcKXGMDYY2y0QZkcwXYdbtJAsuyLiSGdSR6EiQPuaganvZpU/92fIIjt+IAFUmqe1dcPbMtpjbt3NyKy37YVVt3LgLNJMNbbJEBTIqo7S7FU2/jadg6mC1oBvi2yxYFIj9bshZYR8wMRJqWDUP3ztkfqw5zEkBckgcAEnmaR3l7ziwyoii40ePe58DCJUqp5ncIJkbawOnjxKZ2kZ6xyJg+Unmpev8bFgSwgAEkkwAAMkny/GkxFjc7338wLSz+7b6/7xJNQLveTVHm84H+Hauf8AdANQbhXaIOQfoRn7fxn0pgLPUA/mfL3qVrE9O0rtxwGu3DJ/fb3PJirA6nduhVCkjaoPykH1GRBj3mqrRWissQcY8jjJ/gPcxVroGHxGMgyN48s+Ly8zVl4SxPVFbB42mfepnZ+oa26umGUypHOP4RUK3awWnHl6wMVM07QQYqDtmlvh0Vxwyhseomlk1kf7PdWxS5bb5UgrPTcWke05rWmqATSTR0k0AojQmiJqgUKKhQSgaVNJFHUCqOkzShVAFHRTRzUCb1wKpZjAUEk+QGaxHePvF8RvhLuS2QJ3L4maZyR8qCOvJnyra6nbsbeYXaSx4gDJM1zDW6q3rGC2V22re4ESTcYypQkBQtu0xwMySWxIoaF4XFi4lxrJV0AeFZDLAFGU4O6YAid0ECQIla7uu2xLdi6EXTh7lhHDB2vH4h3G5v6lhkiASTG0hRF1XcG9qbFy7bvrcUL+qsOogEcpvLQMY3QMzMCsCl/WizIa8bFshS2/4ttS53ASSwDEjMccGJAK/hDdjT7dyOjIR4j4vlJGJUGA0deY8usXsHtBkuAgc5nMEr5g8mOlW13V372na89sMbLC2bwJ+K1t/EPidGVGIUPyNwB4xlW01xFlpIk7WzBnBInJJjyg0g0neHsI2wt60Js3AJgz8N2AJRv8Jk7T7g8AnPBJMDM8Z/nWg0nfFktrbVA9soovfEAhlWMADptHPTxEZg1V2+1VDs1uzbZTvCq+8xMw2TkjoSMgGYnEsEzu52YLzNKs20biAN2ACTK7lxO2TMCc81Z6LTqLyq7IvhLMqQhWTtuBrqyhthQwG1p3H0gw9V21bChltKrOkFbYNsJBVQR4iH3IpDAiDJ8wRVaS9d3BkEMTO5ZBHtGF9AOKYa03ePS212bG3pDDcNsEnxYZQCwgoJY7sNULSQYMR09x+USKjCyLaFQ3zPuJjEx069R1zUnQLEiMYyfxqntY222qRHQT+VL0tym2yROCf+31qRo3S5bhZGSrHqGESBUHRO4dmLbt0JVR67R/rWnmonZOl+HZROoWT7nJ/OPpUo1QCaTQpJqgUKE0RNAdHSJoUEoGjFIpU1AqlTTYNGDVDk0BSJo91BA7xas2tO7KyI3Cs7bVB5ngycYA5rlvc2y19TfZ1uXndw7WwFMMxcnwjC5GSYgqBmtZ2/2odSGtoqNa3ZIlnAUhd0RABYgTPAI61E7n9mDSWLjfE+MVJN1rhgNbJMQon4QUBTgQdpH7sSkWGs7Ot3LRsMFCExdjcCywykDEjcMESAoHXmudN2HqEu6vS6ZrzWFIO1LZu27r2wHKXBbU7Wg7RMBmUAzHh6tYeLYcyEGTdYEASSDuMeEQRLHA8RJgU33f7PsaK/fuW1vN+kupP7SqV3BmUDxBWcmeckcDNZl+2rPpyvsTt+7o2vjU2LoF5if1ll7YPxD+sQB4hNmQFHMAyOKnt23pr1y62mO1SJ+HcXZIG3cbJOFMgsLRyAuC2FHZO+2g097RvevkqVVdrsNjOwDAKAyyCxPlyAYIBB5no+4927pb+ptO4VBNoXVCG7bHiZgNx29Npk7iD0Iar+p+MroLLQChtlwZCuFIIkYM46nJ/CrTVWHQfpC7VDGHRIm3ceZBABAQlTBmOB0qs7N1IS6rwGAyBA8ufKBM/Sm31LEwJzg4kk81diI7gdOKutDp9toEjLeIczB6Zx5cdZHtX6bSb3QAGGkkHyEyJxPET61oyIM+QxMfSPqak+xCa0JII+XBzwRIP4k/0Kl2hgek1H0ynJPmalOcfh/ClCkaTP8AUcCum90dDoXtK9mzZ+KoX40L4hdgSSD1LAmetcy0wwft9v8AWp3YvbTabULcQyJ2un7y4P1OZB8xQdoJpBpvS6lbiLcQyrCQf669KcqhJoqM0RqqTQoUKIFFQoUEiaANJoxUC6OkA0c0C6z3fHtr4NsIvz3AQPQVfg1zjtLV/pGtJ5RSRyBCLgn39qlE7s7X2gbtu7ZuoIERauXAAQrqqsoJzvDSQJJ9aR2X3mt2rpt3rgsri6PjhkYyySilxJlldgOeatjowcgggtLkwZmSTnJOQJLdB6VF1OkK3Au4ACWAGVKuQygg48xgfsn0qi2td6tNd/V2b2nA3QAlxJYSwGMYaOnr0zSe0e0LdixduuV227VxtoZRv2qTtUzAJAIH0+ua7wdl2bjKHtWroUAgFBADAY+hU5PnVb377D0VvTL+j6W1avMR40VvDEAyFwAZaV5ABiSAGmLpvvr2iu1741SlkAt6fTgq6KxYFoMwzbVJ3OpXwxAkCr/srt+zdtpY029baMpuXWUKltBu2pb6G4bnw1CHgNjAAotdot2hGltBHe0QtvUXBuS4Fto6sOdrEXAhkQCGIGMQ+7HbCaexfUI1/TbCdtpV8aqD8e8qM4IsbpUOTLmImCao5nqLoXUF71oDdc23bSjYMz8WPEfhn5iCCQGiMCKbuaJHLCw+8gbkVlZbjDqu0DabgjIUkECR0Fa7vTc0ty0Pg7ke3fdRa+GFHwmW2w3XM+JgoZdrMCCSwDMSMk1v4YDhbmZnhgCpEiVOOhkgcj3pgk9kWcwHBkdOeeCCIE+X18qttRbhZI5Ik+fTgek0WgA+bbtODAOAAYEE+46nmpNxZUAn9rpwCR5zEZNVlFuuOVEe35U1ebj0z/CpoSDECYIznJ8oqFrSATnEkn2FZin9PahPt/E0ghjg7dohgc7p8vKIildnXd1tXON4EAdAZgH1iKcQg9PKg1Xcbtv4T/BuNFtz4Sf2XwPsa6Ga4q4ha7H2dcDWrbDgopzzwKpD9JNKNJNAVFQmiqqFChQohyaOaRQmopc0dIFKoK3vH2j8Cw7AwxG1P8x/lXMtIjm4pYwWZQD1yQJMetaTvxrRcurbXi2Du8pP+lZZ13YEieI5HX+vWKgc72d4fgzbXUQbd62CtpxLKGDNKyRiYAMEFMyCQHrfe1WBa5dZ7jXQSQAsiAhIXhFGG2g87zndXP8AXaLxkEGZ4IIn2HMGkAFMAyvkRjz4rSa6wnaIIJVhJkyIJJB3TIOah6rte4F8O8zestcZWAfZbcXWAYnCwpwccZisDp+07yyVBuQCY4MLLGCOYAnjpVr2J2wLpGD4sbWAIO7p6zxTDW67G1Wgu2Q+oFy1Nzeh26jTpZ3EwpuWnKW1Ll2AlfmGCQWLf9nGoXZqWti5e0wdrNtfgk3G04ll+IwnfCsyrbAkKBIgqFe7MuWlslrjbgylLihQWIUKuwKBP7KrAyZjpWq7Dt2rAFq0qWztJVVQfDW63hJ8IEjcpBIPTJzWGkHT9wOzrmiNvTfLch0vFmdwwG1SCx+XEFMA5FcZvaIWNQyPetg27hVijEglTBhgCInzPmDBroPaurfR6R7dgLbvfCC6h1JUfEFx7Fy4BMlmYEq5CsVMnMRyHTdrqjjw5HysZhWEbTAbpzmeBiqldBt6Ui2CQCCCAo3SNrAgkGSRInPl9m3uAZwfMD1/I1m9B3xNtGVmDSSwbqCYBkDDjGJyJPnFJvd6nYbNOgwSTdf5mPJ8MxxgAn8a1rNjVXLyhd5ZQoBO4kAT5ScTJqr1iJft7Ulgf2iCo27hu5ycdfWss4e4264xY/SB7AYFby1fVrQKABSQFBZWKqABt8JjdySOfOoGgng8s4HlRD0/7xToXHt+dEwIGBJ6CY/GopN3IBrrPd0EaWwDg/DWua6Lsk3rtuyHCTcUk+aiSQPMkYrrAUCAMAYHsMVSFGkmjpJoojRUdEaqE0KOhQKoChQqKVNHSaOg5v347EddQlxXi2xZiPNs8ny4NV2htfOXXcFTfII6HBgeuPqPOtb3g0N64X3XTtnciQNsc4I+WFMe4rDd67J0lkMrSSQFYEzxuyIAiFPHkPMVBpbFsXf1bqrA8jaGyM8HyyfoayXbmg09u2962SkeA2/h21TnbEMpO7eA28GCvA6lfc/vUqG1cvNxcYNEbgpDrMH5jJB4jFTu2O8BvkMI3bYmZB2kkTjAknGYEeUU5HPdRqt6hVAx5wBjyk4GKas3rmnnehAIDQw/fAdT6gggg+orV6fSWXkvbCkR8n6tweSZXwtmIJHtNRdb2egDAy+HhmjMklTjknqTOeMRTeUzgx2Z3kaCAZJMqCcggZAnGcGPMA/vbtt3c7XuKpCMShG0LIATcVDHaxlZYqZHh3KADJNcj0do27wVgDn3B+v9cVsuzO0tikhyIJJceEWznJUDcC0KBxLR1wNBz9KbWag2nDWw/wAS4wW5nc2XHjB2ne10wwJUMyjjLnaX9nVsABdRdWIgMocAMZjG3PJrOXe1f/EfFCjcXJbcSZ3HxElYzndAxJxW/wBJ20jEKczHOTgBOgxiJPWBTBQWP7NL1vbdT4Got+M7XYpMSniVtseYG/p1qDrO6uq0sLesNbLCVlrbSJEx8Nm3RIkDI5Irr/YxR1NsM0BlaRHMhRifEJPQZ9Koe+feG04bSuRaKIr3NyNdIBaSECMQ7GADIggnIIkYnbVnDC6PsQLDXipEFtqmVKgLkkdJdfxmM1c3oXwqoCgGAoAGIwBgDr18vOm7j7lU5eV5Y8Kwk5OZj8ai626CwkgiGAEEneSB8vUbfiVWU93UKM1HtakEjPWfyqh1vaRJIEg9TUSyx5OaSDpXYl0C/ZPlcX84rpprzrpVZmAXM9K23ZfanwHQrJKjIJJBBBBB/h5VaR1Mmkmm9PfDorr8rAETjBpTNRRzSSaItSSaqFTQpFCgemimkg0RNRTk1Q95O9dvSMiFXuXGztQTtHQtHE1a3tUiAlmUQCckdM1yfXdsHUs+8/3nylejY2gA9IED1jngolavtPt66yfGS0pCrLoZ3KvjBaedu7YSdsAqwzuBXA97u2P0sW0KKqW5KySWZiACTwAMfKB7k4jZabsJba2xeTFxFgxiHUQP8DgkH0MmTMmr7xdy2A+JpjvBP90wAueI42kYuCPOGEY3Glpjm97SlcjA4EYpej1FwHAJxOB0Ek/hmp90ZIOCpgg8gjzB4Pv50zbQlhESSInbtnpO7Ee9ND9jtNLw2zDYyTA6+XP8qtGcLb2mQ0eHbBLAAyox1iPrms52hpgzt49zAwHEjcAIBKsJiAMHIprV6twiKzRtVuDyZnEcYOT5k0RH1l6Ss4jmPsOOtFqO0pBBEcTtkhokqTJ5G4+lQPiknNJcHEyBRVh2eyO0PuAwJGYnEx+1HO2RMROcae8y2nUpcJWAVM7o3dJMYB68+gINZLT2tuwqyy2SMjbkgSSI4E4MQRJGYubOtnwswUgSCDMieMGPX6CrKjqNi4Ph71ci4d4YETx4SjBYCn9szBytN9qi3et2zcQO5OxWQfrNp3TbLHmXgkEHDGBNYfsrtOCEtBzBHygNPGcYLc9PKPMaTsu4xvKHtNi5bZwCAxUk3AJ5YuxjnhW4JzMWVGvoFUgDpwPLJj8fwqqa5kEjJ4UDJJAO0egiPpU5rwEhRwWA8oUwT7dKq7jDbv6iYnMAKf4yKgrl1YYsRiGOCMiDUjRbnuKgHJyfIck/aqjRW42wfQ/6xWr7E0hVTcIgtKr9Pm/GBPoapFhp9Gqk7FjoTyT9aXbSI9DxVlpECrP7Q59+aQ23OBmZNZlXG+7tX92mt/4Rs/4cflB+tWVVHdVNult+Zkn3JP8AKrUmtRBmkk0JoqoOaFFRUCb14IpZjAAkmsld1lzU3SSCtpeATAAHVvWtNrtILq7SSBM49KwXfvXG1s01q58pVroXwnzUY/ykn3WsXbVTe29S1yw9uwVQtHibkgZgL0nHrHSsV3b0jXr/AMO6IhjPGRHScTJ2/X3pV227MoUkTnnGQTkHnJ/Caue6eotjUbb4HiRlDCT+stkMQCBiArGDgx7VqTE7dKuahXVUeCwKrgY8IDT1xEx1kU2NGGIJWJIMyeZYz64Yj6xxiq+z2oGa2GnwK7mFOCdqjPn88gT0PQxeaDUq4IDAkRgEHn+HNYx003253e0+sJ/SbamfluAlbqhdq4YcjPBkeHg81yDvh3SGjvqvxDctsCysVAO1fm3EYLSVEgAHPEV3lVE9PCoE+8E+/wDpXG/7Xtdu1rLM/Dt27efOHunPqLo/4asZ8nOO1+0SkpbhQfIdM/jFHb7BYWV1DwwYAwGG6CYnbyRMT5blnBBqn1jSTMTP9fSug90NULi2bZgFFX/4ywIM4wTNbxllRbSCRkAcr9+CM0rTIGgoHbmdjQTyAPlPXn+Eg10jtbsdbplo3BVTOVKAoAsQdphsMOJ4NY293evIzDAKSWIcRGJbodni8sz5yBOxSaMOtwbJDRKwoPTHOI45x71ZJ2YqLLkkg7iqxE8A+pyfLkc1N0Y2YwVIBOYC+R5Pv9B9Yna10BADI8U89M59PbyNIK/s87iyyIJJYEweenT0rofZGhC6B7hkfDdQkCCCTsORGDIiPIcVzjs0K8CDuzkeRBHHnXYe71r42kewu4F1IHhOG2qQcGX+UYE8fdeidsHpiWCEASLfOTxImfvI/Oh2la/VPngGfrxNC2HtFkZSCGKuCRgqSCsjGGkY86rO0NcArieTEfeP4UwV2jeGBz4j7nqDWq0j7LSCOSYK+pJlvrIJPkeax9i9AiSByCOQR5H6Cru/2oxypJY8vHExIAPX1oi71fbSryfeOT06c1Untq6x8PhQRM8n6dB/WKhLxBXkyWxuPXL8x6VI06ZhgQeMgmD6jn8qmK6P2B3wNu2tu5bDbVgG2YPUn5sY961fZfbNvUT8MmRBZWEET+B+lcvs7UUAQSOv+lX/AHQuf+KWTyjY4zEUg6DNCaRQrSFzQpE0dBTd4u3l0ygc3HkWxEgH95s/KD94iuVa2PiOzj4twnxPO7dMmCJIU+2ad7f7VuX99xjBLBRAnaAZAHsI+9QNPqC6rOCD9IGPpxUgm6B9xJOAJmZ468cVLt6M3riIrIod9zPgBQGU5iJwDnruAJiTUT4rAGAT0MTHi9RUZjd3IC5PghcCPPIGDJA6VbTGy7J7WZdTe05a2XtkCVbwHgMG/cYFgpkckjkVs+ztMwubgVgtt8OZHGcY64rnTa4XEN1UspqFRhuYeFk2nw/EBBXERukTAkbiRp+4HbXxLYZoQHf4ZnYwlo3HPygsZEZ9CKzWo6Lbt7jI8/5ivO/9oGoN69ddeGv3CD/hDbFjzlQPpXd9TqjZs3Lv7lu488QVXfnzBx/Wa89ahgFE5AAHnMY+/wDOp4r5Mjqkya6T3e7OCfCuJn9UQ0HdkgAQRIII3DzBEdZrnuuuAucfT18q3HdLvlaAayypZkr8NyYTgK3xHCyeJB9YkQK3rDavpNwDCUkDcrEYYSJJH7JUqfcEcVWf2lXLKC0LZHxygF4NgqVKkblI3AknHRgKZ13bd6/p1bTMltSCzFVDOOQyl5G0iTjaZHDAHbWc0Xd1bjPcu6mAhBuFsyOss7ZP3pFqFprpIZpHIHpxx5zz7VW94bhkCJgj5sE4B4EcAj708dQqqpgLjcfXcZGB9BVZqbu98TA4BBM8ST5cCiHu79wG8qztniTifKuud2e1rmmEK213wxwdqpEASP2pOfIfUc20Vq0VHx7e2QdrrMjyJIEFZnnzxEVMTXfozgfFd13HcCQRHHhgnPMmfKKYau+238WoYY3XbpEwTtLsw54PrXPdU295mWY+wAqR2z2uHlbQKoSScn6DOfvNVdloIPlQbDsrQ6dlhy4bGUOfswIx9KTqezRbfb8QkbUM7RjeWA3QTxtJMSccGqXQ6wh1ImOvt7GtC123eB2bVcIACXbcWWSpI49JjqaIknsCLaXA8qVDPG07TjcILCSJ46n3pk3Ni4wYg/vHkc/hFOrortklLrSpYCFkh2YbiW3Dw4zjzGOar9df+3Tr5CPXz+9StQ7Z1bQ2Z4E9Scnp9at+7uuIdjyVCwTODz/CsbqNcE+Uy0/19etWXc/tMm66tksJH0/jmoOn2+9t1SNyqR+0cyB6edaDsnttLx2jwt5Hr7fyrnaX1uAhXBIMEAwQR0g8GptlipB3QRkHgg/WrB0uhWN/+qbn76f/AB/nRVUYtNYsNbbgMSv1M9OvFV99FBx7U3rmhjBGGIxxHnTXxAYxWWpzE46gLC2y20xJOPEJ6A4HrU+xp0KMx3m4QOuBtJmIGZBGCek1UDpz9Py9fap2nIPJIBzjoTHI6+VajNGl0rCleRBOIxn39PrVdo7jWrxVSQyOwRxg+EkA/UfnVxbG6eMZgnP0PU/61EudmnduLCZmZn1qZybjTnve9zSX9NcRR8W3tDrOMktKcQykjHnORxjtXCJuaCRge54/Hr6VMiqbt67wo8gfvkfh/Gqf1V3Lm4yeep68k8/Wm7Wha66qikkmJ4HU/McDAJknpSkEDH5VpdNpBaQAkfEI3ODiFAMbWgs7SSpUAAkEA+Gaik6JE09tmsu9q8F8RUkvHodwWZKiIMY/xVF0ve9yhFy1adiwJuQFnmdyxBMmZEQZ5mn7OkuXGSzbh2ngbNodpmLk+JAoXJMA7oHUl2/3Uu6S4Ld0KNyLcUw21lYTjcAZBlT1BHGRQVOl1ltBw26No8UADzB2kHAAMjnIiIp5rLvJQ/EWJKuyLByBtMruME8Dqec0ynY/+KPSD/Onk7J2kkXIxEgZg88mqhP6FeFr4gtv8Hq48QGQviZeMwMgScVD/RGfG4QAefLJq47PsFbW15bPytlRHkpx0H2NS0QGJwsiSBJAkSY6xzGJ9OamjHnTZz+BFTdNpVIEGTIG3r5zHlWmtov7qn6D+VJ1eiS4pWAJ4IEEHzny5oKJkFsqDuySCQMR58efSrZezOICv4vEdwgCJ/eyc8CeDVN2fpWFxlYHcg5U9POetbFNOFVREMGVs5M4L5jGQBVEXUAIdsjwnaOCVP7QMieAY+h4iq3tq4V8Xyg8COAI6fWrjUWpJYgAkkg9BM/ccD2rJd4NTLbR0x/X9dKiqm68k+tTOyH2uGgEjIB4881CtiSKtdHpIXcTluF67c5PlMY+9BK7R1D3GDrtVwf2ZE+5nJjr5VKvm2QfGd0EkNnAjqJ6z9qibaTctENvUfIIbr4eJH3qdmh8ZP31+9Con6aP8H/Av8qFX4mtR27YVHIHU7gPQz/GaiaexMVd95NN4Qx5QwfY/wCsfeqFLlQP3AQal2mx/HyqGk9anWuKpf0tWmlTRBfKiuPtBJ4AqoWjwZOIkzjkRH51ne2bu5yYA9P6/rFTNRqCT9fxz/2qn1TF3hRJYgKOASSBGfWge7Lsi4zCGbam4BQCAwiC3kgGZ84GJkX+nsMzLcIRgwlVJ8IQHaGbBDLiAMgktIHNQ9PqNttbcjyghtvmXIB8W7dM5nYBA62em00HezyQGUgTMREsT6T4fQDAqDV2e07WkAs+EK2oV71y4AXurt/XqCvylXuMo4GCOvi3Xefsq32noLbi5ba7sFyzcWVRmIAYAEyEbjPB2nkVyHtljdtsW6AuozMiQYjn9vznYop7u73mewvwHY/DHhiTKP4iVxgo+CCM7lI8qZfSyz2p7lsqxUjawJVgeVZSVIPkQQQfamLswAsliVVf85gefEnE9Oa1XeO38YfH/wDcUAXvN1HgS7H7ywEcf5G8zWO7V0xZCFJBUhhBjIn+velmdh+6pVmUiCpKwfMYP3Mn60/Z4/nQuFrunt6hsvt23R/lOxbh+u1SPPbgZpq09StSpbL1iaWFpsOPbipSrMAZJIrMvK+Xjs1Fu6JSd75ggLkj6GORJ4/xGpulsuwe4ATEFpxC7gk59SIHWRzmkXgrYJ8IHhJ4xJmfXxE+/SmtTfDEKR9MYYYEe2a0wj9t6gqjZiCRjiIHH1MT6Vhb1wsZNaPvFe220t9QPFHnWZrQesDPnOKvEVmktGfKcRgT54xVb2XY3NPln+VX1oR0miK5wRUhLxAIM+IQR/Pzp26maYYVBF+EPI/ehUnYP3k+9CqOg94FQyCR4lgjy8v4fasRZFaTXaPazAn9oySTI58uaqPgDcciOcGazi6K0h8qlW0qs7W7TKeC3z+00YA8h5k1PGvtkgT8wnAJC+56VT0Tr9Hv2eJkKtuBWoHbXaMnYvTn38vp+ftS9d2mBIQy3QwY95iPpWcLEHIn396Mpo1OKZ0l0G5liIyPf36Rz1qGWbmCfoaTsfBhgD6GDFVWh0faItlivkMsMweceU+XTFXNrWBQGYhmyNoIIAglT7AgDPnWGLHiD+ZqTZt3Ixj1aRQxotZ2twScgQPP+snJ8z7VVtqSx34BHA59fr15pjTaB2Msw/E/eo93UOjQYHsZ/EVUxrNH27Kg/tAgFW4dSCHUknKsCVI6hjSNfbCEgElOVJ5K5wf8SkMp/wASmqS0RckSFx6Rjpj68dau1uI+kZWLBlO5G5MMVVxk4kGfdAf2jS8rOFfpdcz2lBkCWgZjLFsjryB96mWhFS9boFRbbWgPhlUUjJKsQWyTxJ3f8J9hCO4CQpIkycwAAWJwP8o8pYcVitHpqRprx2k9OPwz7wD9ytNpZZlLgMVzB2kTgHEjmCMetKvnbtXELljgmR4vsSfrC+VIaktbBtkxJMenlj8jI5FIkIhmN5JJ6QIMAepEmPWKYtW3SGPh3Ayp6nGT+6JMeoqv1mum2T18888fb0rUZZ/tbUl3J9ahqKDmTUnQ6cuwUdfyGSfoM0VcdlWwtseZyfbgf161ZqRtEnrx19/aKae1GAIiP6/KgT/XnRBXR700qkVNS5GMEEfhSjbQD5ifOKGqz9AXyNFVjsT1+/8ArRUXSdf26z7toCBuc7m+rEfkKq9BcJugmTg7ueIPI9DSG8/wp7SMSwAJGcQfMg+0EgVEXvZ4FxXZSxVVnwYIG5VLeJThZJyPr51XaqKAvw2LMVm4TOxWn5RI3EgTIkiY2mK0PYGiL7trBAR8xQOMsCTt3Djk+1Xeg7jWLn95qnlnAHwrSAkwxgJvYdCcCIDHEVNkWS1hyUiPgpu4YhmIPWRJO36HIPsaNntf/bC4/ZY9c+xz/Cui2P7PNI1hrj6jUqQshd1rbuCzyLRkTP0zVr2Z/Z32e6bhb1NyHKNuvFWDBtpB2QMYaeCuQSCJl8l+Ncf8IGFMnru/hHPHWmrwYsoYgiCQokn164HNb7trsrR2y40dgXIcoWubrmyEAb4V0XJZVuBgZQySYbasVgremFt/CWg4yRunMA9MiqlN6RWd9ltHZ+iqpLdBwMjJH3q50PY5uAlpUKYIHzBjMD3kZ9Aa6L3RRrGg3mGZ3C7WgeFvANxJG5TLZxEnicQe2UUW1uoTsuBSFIx8SduYxMkgDn8KpeGPvaRUQhQfOevlzWM7WbxD71tu1wV+cxGOvJmPwrDdrD9YZq1Ic7O5k+hg8VoUVWRVBEREDI9QR1FZrSPEe9XumiNw8vpSFXP6Xe+EVtm0mQpV+oWCIJEboAyeg61E1GkK7d2TBO4kZkzgACDM9B08qSh3Os+HahmFk5zLZwRtwffyqysgPb2A+KYDEZ5O2JwDBWY9esVbEiPo3YBjwAJkcyOPxH3AqR2ag8ZLDc0Eg44mDn3/ABpprcptUzEecliJOOg+UCf3QakfDhSphiSGJ9uOPUDjyrLVRu0LvgJ6+v2AzmPTzrMa694Tn0+pzVp23dKiJ+bNZu4xifWqiOq1qO7jrbDyJYwJ9BDRnpP3qh06HBA5q00dyHAedsrx+6AAY6TE81YVe67SxDqDsP8A8WySJ68GPbzBqKTGJEnz9autMVDtbJ+JbMQRglcEH/C35EcYiqXtTsIWrxa5Lhoa2QCNynAMg8iII6GfSVQf50RB980JpxRjP9H7VAzs9DQpPi/eX/hP86FBX9V9v50el+cf5hQoVFbfsD+7X/I//OK0lr/zHZ//AOT/ANLUKFc/Ptr/AD7X1v5m/wBt/E1Y9l/+d1X/AOr/AMgoUKnl06z2592F8r/7W/8A87Vmtb/6i/8AtB+SUKFdPUcXRLX/AKfZ/wB781qt1n9wP9q//JaoUKk7XyZTvH8re4/I1g+2v7z/AHRQoVqdJe0MVe9lcD+vOhQqos9Ly/8Alb8mq3T/AKj/AAoUKqVD0f8Aen6/kanj5W/zn8hR0KzWmY7wfN9B+Zqm1XA+lChVQrTcj3/hUxf+of8AVQoUGm7F/h/OrnvF/wCW03+e/wD/AMaFCrUZs8H2H5rRJwaFCoGqFCh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hQUFRUXFhgYFhYWFxgXFxsXGCAWFhocHRgYHCggGBomHBgYITEhJSkrLi4vGh8zODMsNygtLisBCgoKDg0OFxAQFywcHBwsLCwsLCwsLCwsLCwsLCwsLCwsLCwsLCwsLCw3LDcsLCwsLDcsKyw3NywsLDcrKysrK//AABEIAPEA0QMBIgACEQEDEQH/xAAcAAAABwEBAAAAAAAAAAAAAAAAAQIDBAUGBwj/xABFEAACAQMDAQYEAgcFBgUFAAABAhEAAyEEEjFBBQYiUWFxEzKBkaGxFCNCUsHR8AczYnLhc4KSssLxJDQ1Q6IWU3SEw//EABcBAQEBAQAAAAAAAAAAAAAAAAABAgP/xAAfEQEBAQACAgMBAQAAAAAAAAAAAREhMQJBElFhcQP/2gAMAwEAAhEDEQA/AOwTR0VHVAo6FHQChQFCiBQoUVAdCio6AqFHRUAoqOhQFQoUKAUKFJJoAaFJJowaATRGgTSTRQNChQogpoiaM0gmoFTQpE0KKlUYoqMVQYNCioUB0KKhQHQoGimgOgTVL253js6fws3j8gJ2g8MwHT0rO9odqWXs7g193IgDxKQT+2IgY8jM0Rt31SDll+4qq1verSWpD30BHSZP2Fcs1drX3AFtsyySWIO3HQeLP2qV2f3OIO+5dJec5k/eKg3id+dKQWJdF6M67QfUSeKO9360SiTdEfT+dZu13esAyV3EdXLN+ZqUNDaX5bVufYfyoq9sd8tM8fDbcT0BE/aakv3lshlUlhJ8uPf0rJ3NBZncUUH0EflzS96gYj2mfw6UGqs95dO3yuT/ALjgfcipmg7Qt3lLWnDgEgx0I8xWKW+D03R6E/wqDq+37VhpJKsTt8AG4k5gkED1zxQdKNHNcjHfm+jB13lBJKO87hHynHhMxkVte5newa1PFb+FcEkrMqQDEqeT9qDTE0mjpJqg6ImiJpJNQKmkmhNFQChRTQqiVRg0mjoFUJopoVAqaFJFKoBUTtbV/CsvcABKrIB48v41KqF22gOnuhjA2NJHPn+cVRz3UWxdQ3LjE3bpO5mAICiQAAOAMGZpjT6xN0W7l24Z4W2dp4WAxXbOOjZM81K0enLFUBAnEsQFHnk/1wOtMaBk1+jt3UKLdS41u6nxBgWxcKXGMDYY2y0QZkcwXYdbtJAsuyLiSGdSR6EiQPuaganvZpU/92fIIjt+IAFUmqe1dcPbMtpjbt3NyKy37YVVt3LgLNJMNbbJEBTIqo7S7FU2/jadg6mC1oBvi2yxYFIj9bshZYR8wMRJqWDUP3ztkfqw5zEkBckgcAEnmaR3l7ziwyoii40ePe58DCJUqp5ncIJkbawOnjxKZ2kZ6xyJg+Unmpev8bFgSwgAEkkwAAMkny/GkxFjc7338wLSz+7b6/7xJNQLveTVHm84H+Hauf8AdANQbhXaIOQfoRn7fxn0pgLPUA/mfL3qVrE9O0rtxwGu3DJ/fb3PJirA6nduhVCkjaoPykH1GRBj3mqrRWissQcY8jjJ/gPcxVroGHxGMgyN48s+Ly8zVl4SxPVFbB42mfepnZ+oa26umGUypHOP4RUK3awWnHl6wMVM07QQYqDtmlvh0Vxwyhseomlk1kf7PdWxS5bb5UgrPTcWke05rWmqATSTR0k0AojQmiJqgUKKhQSgaVNJFHUCqOkzShVAFHRTRzUCb1wKpZjAUEk+QGaxHePvF8RvhLuS2QJ3L4maZyR8qCOvJnyra6nbsbeYXaSx4gDJM1zDW6q3rGC2V22re4ESTcYypQkBQtu0xwMySWxIoaF4XFi4lxrJV0AeFZDLAFGU4O6YAid0ECQIla7uu2xLdi6EXTh7lhHDB2vH4h3G5v6lhkiASTG0hRF1XcG9qbFy7bvrcUL+qsOogEcpvLQMY3QMzMCsCl/WizIa8bFshS2/4ttS53ASSwDEjMccGJAK/hDdjT7dyOjIR4j4vlJGJUGA0deY8usXsHtBkuAgc5nMEr5g8mOlW13V372na89sMbLC2bwJ+K1t/EPidGVGIUPyNwB4xlW01xFlpIk7WzBnBInJJjyg0g0neHsI2wt60Js3AJgz8N2AJRv8Jk7T7g8AnPBJMDM8Z/nWg0nfFktrbVA9soovfEAhlWMADptHPTxEZg1V2+1VDs1uzbZTvCq+8xMw2TkjoSMgGYnEsEzu52YLzNKs20biAN2ACTK7lxO2TMCc81Z6LTqLyq7IvhLMqQhWTtuBrqyhthQwG1p3H0gw9V21bChltKrOkFbYNsJBVQR4iH3IpDAiDJ8wRVaS9d3BkEMTO5ZBHtGF9AOKYa03ePS212bG3pDDcNsEnxYZQCwgoJY7sNULSQYMR09x+USKjCyLaFQ3zPuJjEx069R1zUnQLEiMYyfxqntY222qRHQT+VL0tym2yROCf+31qRo3S5bhZGSrHqGESBUHRO4dmLbt0JVR67R/rWnmonZOl+HZROoWT7nJ/OPpUo1QCaTQpJqgUKE0RNAdHSJoUEoGjFIpU1AqlTTYNGDVDk0BSJo91BA7xas2tO7KyI3Cs7bVB5ngycYA5rlvc2y19TfZ1uXndw7WwFMMxcnwjC5GSYgqBmtZ2/2odSGtoqNa3ZIlnAUhd0RABYgTPAI61E7n9mDSWLjfE+MVJN1rhgNbJMQon4QUBTgQdpH7sSkWGs7Ot3LRsMFCExdjcCywykDEjcMESAoHXmudN2HqEu6vS6ZrzWFIO1LZu27r2wHKXBbU7Wg7RMBmUAzHh6tYeLYcyEGTdYEASSDuMeEQRLHA8RJgU33f7PsaK/fuW1vN+kupP7SqV3BmUDxBWcmeckcDNZl+2rPpyvsTt+7o2vjU2LoF5if1ll7YPxD+sQB4hNmQFHMAyOKnt23pr1y62mO1SJ+HcXZIG3cbJOFMgsLRyAuC2FHZO+2g097RvevkqVVdrsNjOwDAKAyyCxPlyAYIBB5no+4927pb+ptO4VBNoXVCG7bHiZgNx29Npk7iD0Iar+p+MroLLQChtlwZCuFIIkYM46nJ/CrTVWHQfpC7VDGHRIm3ceZBABAQlTBmOB0qs7N1IS6rwGAyBA8ufKBM/Sm31LEwJzg4kk81diI7gdOKutDp9toEjLeIczB6Zx5cdZHtX6bSb3QAGGkkHyEyJxPET61oyIM+QxMfSPqak+xCa0JII+XBzwRIP4k/0Kl2hgek1H0ynJPmalOcfh/ClCkaTP8AUcCum90dDoXtK9mzZ+KoX40L4hdgSSD1LAmetcy0wwft9v8AWp3YvbTabULcQyJ2un7y4P1OZB8xQdoJpBpvS6lbiLcQyrCQf669KcqhJoqM0RqqTQoUKIFFQoUEiaANJoxUC6OkA0c0C6z3fHtr4NsIvz3AQPQVfg1zjtLV/pGtJ5RSRyBCLgn39qlE7s7X2gbtu7ZuoIERauXAAQrqqsoJzvDSQJJ9aR2X3mt2rpt3rgsri6PjhkYyySilxJlldgOeatjowcgggtLkwZmSTnJOQJLdB6VF1OkK3Au4ACWAGVKuQygg48xgfsn0qi2td6tNd/V2b2nA3QAlxJYSwGMYaOnr0zSe0e0LdixduuV227VxtoZRv2qTtUzAJAIH0+ua7wdl2bjKHtWroUAgFBADAY+hU5PnVb377D0VvTL+j6W1avMR40VvDEAyFwAZaV5ABiSAGmLpvvr2iu1741SlkAt6fTgq6KxYFoMwzbVJ3OpXwxAkCr/srt+zdtpY029baMpuXWUKltBu2pb6G4bnw1CHgNjAAotdot2hGltBHe0QtvUXBuS4Fto6sOdrEXAhkQCGIGMQ+7HbCaexfUI1/TbCdtpV8aqD8e8qM4IsbpUOTLmImCao5nqLoXUF71oDdc23bSjYMz8WPEfhn5iCCQGiMCKbuaJHLCw+8gbkVlZbjDqu0DabgjIUkECR0Fa7vTc0ty0Pg7ke3fdRa+GFHwmW2w3XM+JgoZdrMCCSwDMSMk1v4YDhbmZnhgCpEiVOOhkgcj3pgk9kWcwHBkdOeeCCIE+X18qttRbhZI5Ik+fTgek0WgA+bbtODAOAAYEE+46nmpNxZUAn9rpwCR5zEZNVlFuuOVEe35U1ebj0z/CpoSDECYIznJ8oqFrSATnEkn2FZin9PahPt/E0ghjg7dohgc7p8vKIildnXd1tXON4EAdAZgH1iKcQg9PKg1Xcbtv4T/BuNFtz4Sf2XwPsa6Ga4q4ha7H2dcDWrbDgopzzwKpD9JNKNJNAVFQmiqqFChQohyaOaRQmopc0dIFKoK3vH2j8Cw7AwxG1P8x/lXMtIjm4pYwWZQD1yQJMetaTvxrRcurbXi2Du8pP+lZZ13YEieI5HX+vWKgc72d4fgzbXUQbd62CtpxLKGDNKyRiYAMEFMyCQHrfe1WBa5dZ7jXQSQAsiAhIXhFGG2g87zndXP8AXaLxkEGZ4IIn2HMGkAFMAyvkRjz4rSa6wnaIIJVhJkyIJJB3TIOah6rte4F8O8zestcZWAfZbcXWAYnCwpwccZisDp+07yyVBuQCY4MLLGCOYAnjpVr2J2wLpGD4sbWAIO7p6zxTDW67G1Wgu2Q+oFy1Nzeh26jTpZ3EwpuWnKW1Ll2AlfmGCQWLf9nGoXZqWti5e0wdrNtfgk3G04ll+IwnfCsyrbAkKBIgqFe7MuWlslrjbgylLihQWIUKuwKBP7KrAyZjpWq7Dt2rAFq0qWztJVVQfDW63hJ8IEjcpBIPTJzWGkHT9wOzrmiNvTfLch0vFmdwwG1SCx+XEFMA5FcZvaIWNQyPetg27hVijEglTBhgCInzPmDBroPaurfR6R7dgLbvfCC6h1JUfEFx7Fy4BMlmYEq5CsVMnMRyHTdrqjjw5HysZhWEbTAbpzmeBiqldBt6Ui2CQCCCAo3SNrAgkGSRInPl9m3uAZwfMD1/I1m9B3xNtGVmDSSwbqCYBkDDjGJyJPnFJvd6nYbNOgwSTdf5mPJ8MxxgAn8a1rNjVXLyhd5ZQoBO4kAT5ScTJqr1iJft7Ulgf2iCo27hu5ycdfWss4e4264xY/SB7AYFby1fVrQKABSQFBZWKqABt8JjdySOfOoGgng8s4HlRD0/7xToXHt+dEwIGBJ6CY/GopN3IBrrPd0EaWwDg/DWua6Lsk3rtuyHCTcUk+aiSQPMkYrrAUCAMAYHsMVSFGkmjpJoojRUdEaqE0KOhQKoChQqKVNHSaOg5v347EddQlxXi2xZiPNs8ny4NV2htfOXXcFTfII6HBgeuPqPOtb3g0N64X3XTtnciQNsc4I+WFMe4rDd67J0lkMrSSQFYEzxuyIAiFPHkPMVBpbFsXf1bqrA8jaGyM8HyyfoayXbmg09u2962SkeA2/h21TnbEMpO7eA28GCvA6lfc/vUqG1cvNxcYNEbgpDrMH5jJB4jFTu2O8BvkMI3bYmZB2kkTjAknGYEeUU5HPdRqt6hVAx5wBjyk4GKas3rmnnehAIDQw/fAdT6gggg+orV6fSWXkvbCkR8n6tweSZXwtmIJHtNRdb2egDAy+HhmjMklTjknqTOeMRTeUzgx2Z3kaCAZJMqCcggZAnGcGPMA/vbtt3c7XuKpCMShG0LIATcVDHaxlZYqZHh3KADJNcj0do27wVgDn3B+v9cVsuzO0tikhyIJJceEWznJUDcC0KBxLR1wNBz9KbWag2nDWw/wAS4wW5nc2XHjB2ne10wwJUMyjjLnaX9nVsABdRdWIgMocAMZjG3PJrOXe1f/EfFCjcXJbcSZ3HxElYzndAxJxW/wBJ20jEKczHOTgBOgxiJPWBTBQWP7NL1vbdT4Got+M7XYpMSniVtseYG/p1qDrO6uq0sLesNbLCVlrbSJEx8Nm3RIkDI5Irr/YxR1NsM0BlaRHMhRifEJPQZ9Koe+feG04bSuRaKIr3NyNdIBaSECMQ7GADIggnIIkYnbVnDC6PsQLDXipEFtqmVKgLkkdJdfxmM1c3oXwqoCgGAoAGIwBgDr18vOm7j7lU5eV5Y8Kwk5OZj8ai626CwkgiGAEEneSB8vUbfiVWU93UKM1HtakEjPWfyqh1vaRJIEg9TUSyx5OaSDpXYl0C/ZPlcX84rpprzrpVZmAXM9K23ZfanwHQrJKjIJJBBBBB/h5VaR1Mmkmm9PfDorr8rAETjBpTNRRzSSaItSSaqFTQpFCgemimkg0RNRTk1Q95O9dvSMiFXuXGztQTtHQtHE1a3tUiAlmUQCckdM1yfXdsHUs+8/3nylejY2gA9IED1jngolavtPt66yfGS0pCrLoZ3KvjBaedu7YSdsAqwzuBXA97u2P0sW0KKqW5KySWZiACTwAMfKB7k4jZabsJba2xeTFxFgxiHUQP8DgkH0MmTMmr7xdy2A+JpjvBP90wAueI42kYuCPOGEY3Glpjm97SlcjA4EYpej1FwHAJxOB0Ek/hmp90ZIOCpgg8gjzB4Pv50zbQlhESSInbtnpO7Ee9ND9jtNLw2zDYyTA6+XP8qtGcLb2mQ0eHbBLAAyox1iPrms52hpgzt49zAwHEjcAIBKsJiAMHIprV6twiKzRtVuDyZnEcYOT5k0RH1l6Ss4jmPsOOtFqO0pBBEcTtkhokqTJ5G4+lQPiknNJcHEyBRVh2eyO0PuAwJGYnEx+1HO2RMROcae8y2nUpcJWAVM7o3dJMYB68+gINZLT2tuwqyy2SMjbkgSSI4E4MQRJGYubOtnwswUgSCDMieMGPX6CrKjqNi4Ph71ci4d4YETx4SjBYCn9szBytN9qi3et2zcQO5OxWQfrNp3TbLHmXgkEHDGBNYfsrtOCEtBzBHygNPGcYLc9PKPMaTsu4xvKHtNi5bZwCAxUk3AJ5YuxjnhW4JzMWVGvoFUgDpwPLJj8fwqqa5kEjJ4UDJJAO0egiPpU5rwEhRwWA8oUwT7dKq7jDbv6iYnMAKf4yKgrl1YYsRiGOCMiDUjRbnuKgHJyfIck/aqjRW42wfQ/6xWr7E0hVTcIgtKr9Pm/GBPoapFhp9Gqk7FjoTyT9aXbSI9DxVlpECrP7Q59+aQ23OBmZNZlXG+7tX92mt/4Rs/4cflB+tWVVHdVNult+Zkn3JP8AKrUmtRBmkk0JoqoOaFFRUCb14IpZjAAkmsld1lzU3SSCtpeATAAHVvWtNrtILq7SSBM49KwXfvXG1s01q58pVroXwnzUY/ykn3WsXbVTe29S1yw9uwVQtHibkgZgL0nHrHSsV3b0jXr/AMO6IhjPGRHScTJ2/X3pV227MoUkTnnGQTkHnJ/Caue6eotjUbb4HiRlDCT+stkMQCBiArGDgx7VqTE7dKuahXVUeCwKrgY8IDT1xEx1kU2NGGIJWJIMyeZYz64Yj6xxiq+z2oGa2GnwK7mFOCdqjPn88gT0PQxeaDUq4IDAkRgEHn+HNYx003253e0+sJ/SbamfluAlbqhdq4YcjPBkeHg81yDvh3SGjvqvxDctsCysVAO1fm3EYLSVEgAHPEV3lVE9PCoE+8E+/wDpXG/7Xtdu1rLM/Dt27efOHunPqLo/4asZ8nOO1+0SkpbhQfIdM/jFHb7BYWV1DwwYAwGG6CYnbyRMT5blnBBqn1jSTMTP9fSug90NULi2bZgFFX/4ywIM4wTNbxllRbSCRkAcr9+CM0rTIGgoHbmdjQTyAPlPXn+Eg10jtbsdbplo3BVTOVKAoAsQdphsMOJ4NY293evIzDAKSWIcRGJbodni8sz5yBOxSaMOtwbJDRKwoPTHOI45x71ZJ2YqLLkkg7iqxE8A+pyfLkc1N0Y2YwVIBOYC+R5Pv9B9Yna10BADI8U89M59PbyNIK/s87iyyIJJYEweenT0rofZGhC6B7hkfDdQkCCCTsORGDIiPIcVzjs0K8CDuzkeRBHHnXYe71r42kewu4F1IHhOG2qQcGX+UYE8fdeidsHpiWCEASLfOTxImfvI/Oh2la/VPngGfrxNC2HtFkZSCGKuCRgqSCsjGGkY86rO0NcArieTEfeP4UwV2jeGBz4j7nqDWq0j7LSCOSYK+pJlvrIJPkeax9i9AiSByCOQR5H6Cru/2oxypJY8vHExIAPX1oi71fbSryfeOT06c1Untq6x8PhQRM8n6dB/WKhLxBXkyWxuPXL8x6VI06ZhgQeMgmD6jn8qmK6P2B3wNu2tu5bDbVgG2YPUn5sY961fZfbNvUT8MmRBZWEET+B+lcvs7UUAQSOv+lX/AHQuf+KWTyjY4zEUg6DNCaRQrSFzQpE0dBTd4u3l0ygc3HkWxEgH95s/KD94iuVa2PiOzj4twnxPO7dMmCJIU+2ad7f7VuX99xjBLBRAnaAZAHsI+9QNPqC6rOCD9IGPpxUgm6B9xJOAJmZ468cVLt6M3riIrIod9zPgBQGU5iJwDnruAJiTUT4rAGAT0MTHi9RUZjd3IC5PghcCPPIGDJA6VbTGy7J7WZdTe05a2XtkCVbwHgMG/cYFgpkckjkVs+ztMwubgVgtt8OZHGcY64rnTa4XEN1UspqFRhuYeFk2nw/EBBXERukTAkbiRp+4HbXxLYZoQHf4ZnYwlo3HPygsZEZ9CKzWo6Lbt7jI8/5ivO/9oGoN69ddeGv3CD/hDbFjzlQPpXd9TqjZs3Lv7lu488QVXfnzBx/Wa89ahgFE5AAHnMY+/wDOp4r5Mjqkya6T3e7OCfCuJn9UQ0HdkgAQRIII3DzBEdZrnuuuAucfT18q3HdLvlaAayypZkr8NyYTgK3xHCyeJB9YkQK3rDavpNwDCUkDcrEYYSJJH7JUqfcEcVWf2lXLKC0LZHxygF4NgqVKkblI3AknHRgKZ13bd6/p1bTMltSCzFVDOOQyl5G0iTjaZHDAHbWc0Xd1bjPcu6mAhBuFsyOss7ZP3pFqFprpIZpHIHpxx5zz7VW94bhkCJgj5sE4B4EcAj708dQqqpgLjcfXcZGB9BVZqbu98TA4BBM8ST5cCiHu79wG8qztniTifKuud2e1rmmEK213wxwdqpEASP2pOfIfUc20Vq0VHx7e2QdrrMjyJIEFZnnzxEVMTXfozgfFd13HcCQRHHhgnPMmfKKYau+238WoYY3XbpEwTtLsw54PrXPdU295mWY+wAqR2z2uHlbQKoSScn6DOfvNVdloIPlQbDsrQ6dlhy4bGUOfswIx9KTqezRbfb8QkbUM7RjeWA3QTxtJMSccGqXQ6wh1ImOvt7GtC123eB2bVcIACXbcWWSpI49JjqaIknsCLaXA8qVDPG07TjcILCSJ46n3pk3Ni4wYg/vHkc/hFOrortklLrSpYCFkh2YbiW3Dw4zjzGOar9df+3Tr5CPXz+9StQ7Z1bQ2Z4E9Scnp9at+7uuIdjyVCwTODz/CsbqNcE+Uy0/19etWXc/tMm66tksJH0/jmoOn2+9t1SNyqR+0cyB6edaDsnttLx2jwt5Hr7fyrnaX1uAhXBIMEAwQR0g8GptlipB3QRkHgg/WrB0uhWN/+qbn76f/AB/nRVUYtNYsNbbgMSv1M9OvFV99FBx7U3rmhjBGGIxxHnTXxAYxWWpzE46gLC2y20xJOPEJ6A4HrU+xp0KMx3m4QOuBtJmIGZBGCek1UDpz9Py9fap2nIPJIBzjoTHI6+VajNGl0rCleRBOIxn39PrVdo7jWrxVSQyOwRxg+EkA/UfnVxbG6eMZgnP0PU/61EudmnduLCZmZn1qZybjTnve9zSX9NcRR8W3tDrOMktKcQykjHnORxjtXCJuaCRge54/Hr6VMiqbt67wo8gfvkfh/Gqf1V3Lm4yeep68k8/Wm7Wha66qikkmJ4HU/McDAJknpSkEDH5VpdNpBaQAkfEI3ODiFAMbWgs7SSpUAAkEA+Gaik6JE09tmsu9q8F8RUkvHodwWZKiIMY/xVF0ve9yhFy1adiwJuQFnmdyxBMmZEQZ5mn7OkuXGSzbh2ngbNodpmLk+JAoXJMA7oHUl2/3Uu6S4Ld0KNyLcUw21lYTjcAZBlT1BHGRQVOl1ltBw26No8UADzB2kHAAMjnIiIp5rLvJQ/EWJKuyLByBtMruME8Dqec0ynY/+KPSD/Onk7J2kkXIxEgZg88mqhP6FeFr4gtv8Hq48QGQviZeMwMgScVD/RGfG4QAefLJq47PsFbW15bPytlRHkpx0H2NS0QGJwsiSBJAkSY6xzGJ9OamjHnTZz+BFTdNpVIEGTIG3r5zHlWmtov7qn6D+VJ1eiS4pWAJ4IEEHzny5oKJkFsqDuySCQMR58efSrZezOICv4vEdwgCJ/eyc8CeDVN2fpWFxlYHcg5U9POetbFNOFVREMGVs5M4L5jGQBVEXUAIdsjwnaOCVP7QMieAY+h4iq3tq4V8Xyg8COAI6fWrjUWpJYgAkkg9BM/ccD2rJd4NTLbR0x/X9dKiqm68k+tTOyH2uGgEjIB4881CtiSKtdHpIXcTluF67c5PlMY+9BK7R1D3GDrtVwf2ZE+5nJjr5VKvm2QfGd0EkNnAjqJ6z9qibaTctENvUfIIbr4eJH3qdmh8ZP31+9Con6aP8H/Av8qFX4mtR27YVHIHU7gPQz/GaiaexMVd95NN4Qx5QwfY/wCsfeqFLlQP3AQal2mx/HyqGk9anWuKpf0tWmlTRBfKiuPtBJ4AqoWjwZOIkzjkRH51ne2bu5yYA9P6/rFTNRqCT9fxz/2qn1TF3hRJYgKOASSBGfWge7Lsi4zCGbam4BQCAwiC3kgGZ84GJkX+nsMzLcIRgwlVJ8IQHaGbBDLiAMgktIHNQ9PqNttbcjyghtvmXIB8W7dM5nYBA62em00HezyQGUgTMREsT6T4fQDAqDV2e07WkAs+EK2oV71y4AXurt/XqCvylXuMo4GCOvi3Xefsq32noLbi5ba7sFyzcWVRmIAYAEyEbjPB2nkVyHtljdtsW6AuozMiQYjn9vznYop7u73mewvwHY/DHhiTKP4iVxgo+CCM7lI8qZfSyz2p7lsqxUjawJVgeVZSVIPkQQQfamLswAsliVVf85gefEnE9Oa1XeO38YfH/wDcUAXvN1HgS7H7ywEcf5G8zWO7V0xZCFJBUhhBjIn+velmdh+6pVmUiCpKwfMYP3Mn60/Z4/nQuFrunt6hsvt23R/lOxbh+u1SPPbgZpq09StSpbL1iaWFpsOPbipSrMAZJIrMvK+Xjs1Fu6JSd75ggLkj6GORJ4/xGpulsuwe4ATEFpxC7gk59SIHWRzmkXgrYJ8IHhJ4xJmfXxE+/SmtTfDEKR9MYYYEe2a0wj9t6gqjZiCRjiIHH1MT6Vhb1wsZNaPvFe220t9QPFHnWZrQesDPnOKvEVmktGfKcRgT54xVb2XY3NPln+VX1oR0miK5wRUhLxAIM+IQR/Pzp26maYYVBF+EPI/ehUnYP3k+9CqOg94FQyCR4lgjy8v4fasRZFaTXaPazAn9oySTI58uaqPgDcciOcGazi6K0h8qlW0qs7W7TKeC3z+00YA8h5k1PGvtkgT8wnAJC+56VT0Tr9Hv2eJkKtuBWoHbXaMnYvTn38vp+ftS9d2mBIQy3QwY95iPpWcLEHIn396Mpo1OKZ0l0G5liIyPf36Rz1qGWbmCfoaTsfBhgD6GDFVWh0faItlivkMsMweceU+XTFXNrWBQGYhmyNoIIAglT7AgDPnWGLHiD+ZqTZt3Ixj1aRQxotZ2twScgQPP+snJ8z7VVtqSx34BHA59fr15pjTaB2Msw/E/eo93UOjQYHsZ/EVUxrNH27Kg/tAgFW4dSCHUknKsCVI6hjSNfbCEgElOVJ5K5wf8SkMp/wASmqS0RckSFx6Rjpj68dau1uI+kZWLBlO5G5MMVVxk4kGfdAf2jS8rOFfpdcz2lBkCWgZjLFsjryB96mWhFS9boFRbbWgPhlUUjJKsQWyTxJ3f8J9hCO4CQpIkycwAAWJwP8o8pYcVitHpqRprx2k9OPwz7wD9ytNpZZlLgMVzB2kTgHEjmCMetKvnbtXELljgmR4vsSfrC+VIaktbBtkxJMenlj8jI5FIkIhmN5JJ6QIMAepEmPWKYtW3SGPh3Ayp6nGT+6JMeoqv1mum2T18888fb0rUZZ/tbUl3J9ahqKDmTUnQ6cuwUdfyGSfoM0VcdlWwtseZyfbgf161ZqRtEnrx19/aKae1GAIiP6/KgT/XnRBXR700qkVNS5GMEEfhSjbQD5ifOKGqz9AXyNFVjsT1+/8ArRUXSdf26z7toCBuc7m+rEfkKq9BcJugmTg7ueIPI9DSG8/wp7SMSwAJGcQfMg+0EgVEXvZ4FxXZSxVVnwYIG5VLeJThZJyPr51XaqKAvw2LMVm4TOxWn5RI3EgTIkiY2mK0PYGiL7trBAR8xQOMsCTt3Djk+1Xeg7jWLn95qnlnAHwrSAkwxgJvYdCcCIDHEVNkWS1hyUiPgpu4YhmIPWRJO36HIPsaNntf/bC4/ZY9c+xz/Cui2P7PNI1hrj6jUqQshd1rbuCzyLRkTP0zVr2Z/Z32e6bhb1NyHKNuvFWDBtpB2QMYaeCuQSCJl8l+Ncf8IGFMnru/hHPHWmrwYsoYgiCQokn164HNb7trsrR2y40dgXIcoWubrmyEAb4V0XJZVuBgZQySYbasVgremFt/CWg4yRunMA9MiqlN6RWd9ltHZ+iqpLdBwMjJH3q50PY5uAlpUKYIHzBjMD3kZ9Aa6L3RRrGg3mGZ3C7WgeFvANxJG5TLZxEnicQe2UUW1uoTsuBSFIx8SduYxMkgDn8KpeGPvaRUQhQfOevlzWM7WbxD71tu1wV+cxGOvJmPwrDdrD9YZq1Ic7O5k+hg8VoUVWRVBEREDI9QR1FZrSPEe9XumiNw8vpSFXP6Xe+EVtm0mQpV+oWCIJEboAyeg61E1GkK7d2TBO4kZkzgACDM9B08qSh3Os+HahmFk5zLZwRtwffyqysgPb2A+KYDEZ5O2JwDBWY9esVbEiPo3YBjwAJkcyOPxH3AqR2ag8ZLDc0Eg44mDn3/ABpprcptUzEecliJOOg+UCf3QakfDhSphiSGJ9uOPUDjyrLVRu0LvgJ6+v2AzmPTzrMa694Tn0+pzVp23dKiJ+bNZu4xifWqiOq1qO7jrbDyJYwJ9BDRnpP3qh06HBA5q00dyHAedsrx+6AAY6TE81YVe67SxDqDsP8A8WySJ68GPbzBqKTGJEnz9autMVDtbJ+JbMQRglcEH/C35EcYiqXtTsIWrxa5Lhoa2QCNynAMg8iII6GfSVQf50RB980JpxRjP9H7VAzs9DQpPi/eX/hP86FBX9V9v50el+cf5hQoVFbfsD+7X/I//OK0lr/zHZ//AOT/ANLUKFc/Ptr/AD7X1v5m/wBt/E1Y9l/+d1X/AOr/AMgoUKnl06z2592F8r/7W/8A87Vmtb/6i/8AtB+SUKFdPUcXRLX/AKfZ/wB781qt1n9wP9q//JaoUKk7XyZTvH8re4/I1g+2v7z/AHRQoVqdJe0MVe9lcD+vOhQqos9Ly/8Alb8mq3T/AKj/AAoUKqVD0f8Aen6/kanj5W/zn8hR0KzWmY7wfN9B+Zqm1XA+lChVQrTcj3/hUxf+of8AVQoUGm7F/h/OrnvF/wCW03+e/wD/AMaFCrUZs8H2H5rRJwaFCoGqFCh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AQDxAUEBQQDxQQDhUQFRAUDw8QEBUOFRAVFBQQFRQXHCYeFxkjGRQUHy8gIygpLCwsFR4yNTAqNSYrLCkBCQoKDgwOFw8PFykcHBwpLCwpKSksKSkpLCksKSwpLCkpKSkpKSkpKSksKSkpKSksKSwpKSkpKSwpKSkpKSkpKf/AABEIAOAA4AMBIgACEQEDEQH/xAAbAAABBQEBAAAAAAAAAAAAAAAAAQMEBQYCB//EADkQAAEDAgUBBgMHAwUBAQAAAAEAAhEDIQQFEjFBUQYTImFxgTKR8EJSobHB0eEHYnIUIzOy8aKC/8QAGAEBAQEBAQAAAAAAAAAAAAAAAAECAwT/xAAcEQEBAQADAQEBAAAAAAAAAAAAARECIUExURL/2gAMAwEAAhEDEQA/APQEIQjIQhCAQhCAQhCAQhCAQhCAQhCAQhCAQhCAQhCASJUIEQlQgRCVCBEJUIBCVIgEIQgEJUiAQhCAQhCAQhKgEiVIgEISoEQhCAQhCAQhCAQhCAQhKgRCVCAQhCAQhCAQhCAQhCAQhCAQhCAQhCAQhCASIQgEkpKmFfUadLu6Ajxkb3Etb7c8LC59gZvTrPe5pII7x7pAJOtvlwehHmit3qRK8lp4uuxxLKlRpO41uUyh2nxdM/8AIX9Q6Cp2PTgUqzvZ7tQMRZ4DHetitACkujpKuQUqqFQhCAQlSIBCEkoFQgIQCFGx+Y0qDNdVwY2Yk8k7ADcnyXeExbKrA6mQ5p5/Qjg+SB5CEIBCEIBCEqBEISIBNV3EMcW3IaSB5xYJwlJqIaS2ZJDBBDT4tzqIMQ0OcTFgFYMr2V7cvNGs3F91RewQGQ9jnSYMB5+Kd1W0nuYXVJL6NV2ouGo1KEiNThwyAJWxySk7Mcaa0j/S4UClSljSazhM1CXCRJ46QtVjcLhqFKo402ta5ulwYxo1NO4I2PO/ms/x5GteaY7JG1KXeQ3TMNLSHOLfvEgefyVPjuzlVkmC4NAJgeICJuOd1o8szXD4dwBD20g7TBioGneSQLQSbRG91a5lmVCjVBp0qj2ljTrY8aDM+LzM9DbmFc5S5WZZe48yDHMOpkiPtDYrS5N2yNm1RB6q3xPZqjiBVfRcGVGTqptIJkG8tG6zWN7MVQ2YB6OaZBHFlPrTd4XGsqCWkFPgrzTCZhWwrofIjqCCtdlvaelUA1GD1Tf1MX6E2yqCLGV3KqO0iEIEQglVeedpsLgm6sRUay0hk6qjv8WC59dvNBaErNZ52+wmGBDXf6h4+xTIIB/ufsPxXm/az+oWIxp0U9WHw5mGgkPqDrUcOP7Rb1VPhcqr1GTTZ4TMvMNt5dVZxLV32h7T1ca6m9+lgYCG0mkw3UblzjubC9k72dzt+ErCoHhtP7dKXu1jkQLTGx6owWXHDt8QaSd3ASQCItItBTeZYQMcROroeC03BA8wtYzr2XC4plVjX03Nex41Ne0yC3qnV4/2bz6tgH+EGpScZqUZj/8AbJ+F4/HY9R6plma0cTTFSi8PaeliD91w3afIrNmNSpiEShQEoSOKVAJChIUCRNheVnM9zXWe4pFxfiG6JZu2iYlxvu8gCLHQAftKf2jzE0KNh4qlgCPC5siWG4sRqk/da4cgqP8A05yh1WqcRUEyZaTvNwX+nl6dFuTpG+yDK24bD06Tfstv/kd1nO22elhDWfZuXfZmLiORBWrx2LbSpOcSBpE36rybOsxbWqFzy5gcYmCY8/MWHPVOP6cvxVV8W0O1ttt/t/ELzyfibHXqq6vmJDgyk5wYwyyYJE8mJHylN486PgkhwJ1yDF9hHH7qAKZ4MyNjPvutVmJ9LEva4FhIcJ0lpIm1wCD5bLXZD2gqmrSp6Q4FsOkQdNySSNza3BvsVjaJDhpM+EGDezpExHUBbLs5gxRw/fPmSDpudQpeh6n5rN4ytS2ND2kZgarGtquYwxDXPcKbh1gmx9F59iMr0eKm6W6ok7C8CSJhN5i6pjMQNLR8VvCZ0uIjV1H5SrrOKDKFNmGbHeahUrxsDuynPJ59h1S8cN1W5fm1alWaJdExEy0jqF6Fhq+toPULC4eiJkrZZbam30XP1pYLlzgN7Ks7Q50MLR1xqLnBjW8aiCb+Vl5dn/bTFYkuptd3dOIcPhLv7bbD6lUaPtr/AFPbQLqOD01Kuzqp8VNnpw534LyzVVxVZzqhdUqPJJeTJJjkqTUwNR0AtdbY2I0xaCpmS4CKtQuZLdOkFznNLHWOsD7Vp+a1JiWpeH7MnVqrvd3YA0BrQC68EbmCPl57TLpVwwgMlrWnSATJjVJ9TcpXvY3wyeeZUGrW0+fPut8XPk0jMSHA6jJjwiG8GZt72UGlh+88DnaSHeCR4YM6hPF4gf3Kvo4mdLgDtcXueinh7pBIi8ng2Mcbbn8Fu8c7ScvELSbzxv8A5dE9k2eVcDW7yndpOmpSPwvaPycLw7jzBUtmF754bN9PxGACQ03mY4HqoOOy97SQ8Xb+N4n9Fn61mPXsmzmli6QqUjINi0xqY/ljhwfzU9eQZVmT8ub3rYOpxpuok/8ALBMu/ta3YO5JdxK9KyHtHQxlMOpEgx4qboD28bcieRZc7MalWkJUiJWVBXFWoGMe986abdToEnoGjzJge66WK7RdojiHOpUZbTYdJhxPfVoI63bciOgJvNrIOc0xhxuIphgLvCCRsSTGoC1gYaAD9lrZ3K9YyPLBh6LW7GAT0B6DyH7nlZn+nvZ7Qzvqg/3HEu3G58uDv81rsxrhlGoTeGG0xNoiZW7+RJ12wfbDOXag8F3dgkaeAQS3UW+dvmsNn+L5JBk/DxB5IHsr7M8SKctElpMFk2jg+1x7LPZhD5BAcI8JG8eR6jkLdxiahUqTQ25s7iQffzTD6IaRBnVt6dErBA0mZFxPIkAx81Y4OkNXiBLDtwRwsqdyTLddRrXxAEukDVAMwdp/hWmf491QgUjLWkgCBBIjbp9brmlg3U2anES+wO0x8JE87b9VFyvKn1MQIOkA6ng2bo3O+xjf/wBWs9TfFvkFBuDoOxVRhLv+OjTIs6q4bzxAE+yqKQc4l7yXOe4ucTuXG5Kn53nJxNTSwn/T0j/tsgNBOkA1CImSZidgfVQjW2AuTb3XG10kWGX0w93pdabDCyq8nwWlonc3P7K6ptWYrH/1GLiKIHw+Mn/LwgH5Ly/EXqOMRBFp5+gvXu2FPVSaYnQ+/wDi4Qfxhec5rlQnWJFthz0WuKVXUXu67X8h6D62VhSxAcDYu2i8DmZ68fwqnYjVM+YPsn6OJJ+Gf45vwumMafrVL3IAmLbJx+Dlpgz72900Whw6Ee66w9UtkNEyP087K6Y5wzO7tN5O0291Lr1dNGNpIiOJHPX+Ej3amkhsBvh6y4C9/ryEKAKhM6iTeYveLBa/pn+Vxk+LI0jY9dwG/V1qMS1tWmCLmnMPIGonSIv/AJAegWIw7tJ6EXJ8/wBVocnzHUQ3rYb88Dz5+acoSqjOaNR7ml95aGs6aGtADB5Db/1QsvzOphn6qbnMLbgg/a6RyCLEcj2K2+dZe2ppguOlsNBiADdzpHUknyWTo5eDVBJ0hri4jTNx8Lfc8rDb17J8w76kCXU3ub4Xmnr0a9IJA1AHlTpWJ7F4wtxFSmdqlPWB0c03/A/gtkXLm0qe1mYVaNIU6QHeV2i83ZROoOfvYkNI9CTwqnsb2eNaqwAFraVmkCPF9p8keQt6JBha1R9VjyHvpu0d44+Msf8A8cuM2AbpA/uPJC9N7NZQMNQa20xczM+ewWp1NPVpTphoAHH1KzvaXMqTg6i650+WmYn5q/xVcMY5x4C8vzLHtq1zIh2uC7xfeFx5Qrwnqcr4oM11NE8TYt4vcj9lUMpkMvDmgagW/d2Nj6+0rXVaLXa2u02cRAIIDdwJHTa6yuO/2nObHxSOlnCOPq60yjU2NMB9+hgF0W4V5lmHHeN7zxADVJ3AHUdCbqjwnikSPCZAETpO8nnYLS4RrWsDSH63t1amgyWxx6WsFDT+JrF5Is5ruLlrvMSPDAPzVdjcd4TRpyAbVDuTGzJ6dfkpOZ1XUdBaQC9vhgNLdBsTF4NlWUWRc3JMkqcqsh5p0t/VWOT4KTqI9P3UHA4c1HbWBWqweH0gLm0mYanAUtoTNJqkNVFD2gp6qNQD7pPyv+iwuuRBXomY05Y4dWkfgvNASCR0KkVBzXBl8EG7RDT5dB9WVPSJaQAATPWBPQytPEqtzDKg67AA43P91ojyW5WbFa3Fg2HW5ESf4TgrSZbIiwEzb9TZQH0ywkQQbieZXdB/8rf1n4t8PUkiTO/mB5234Riy0z3drbmxA8lX08VBAb4bG4gm4j8lJowNyBIuSDtCz8a+mHvgeQt7qdluP0kcbEHp5qFXbquNp+gly5s1QNwDMLfC/rHON9lObARrMWI84Np9Sq7MsSHOdoAY1zhAuTDRDZ6nz80x8I8VjwOnso1R0rPK99LxmTtY9ncToxtAnl5YfR4Lf1C9Kc6y8lZV0PBH2Xh3uDK9XD5Ejm/sudbV1cltVtVlnsPs5szpcOQvRMtxza9Jr22kXEyWu5aVgMXTUHD9o62Efqpw4fapmdLh+h81ntWm7a5mC005ewgFzS2ZPUiNx1H4LzTFYjx2I1TIIIItFx+3qtBnWd08VNVgdvLqRsQYsQQdpCy2Nquc68C58IEWmfnvdeifMcvdWbsyLTJEElxkeEA3vHAmVUZvjdRAhpM78h1ufoKHicYXPJcS7XBc4gDiPnCYo1na9bTdp1SQCNWqekHYH6KgtcuwhLgZAcXgb2IiTAG1p+Su69YNEyWwbgCT5HeRdQMvph7nVCLGbaQBrlpJEbNk7j9kmY47vqj9IDGF+oMG3rJvHqpuLmm31S9xcbWgC5AAG1/q66pgvcGhN1OANzwr/JMq0CTuVzrabl2BDAFa0mLilTUljVR2xqdaFy0JwBQV+KFl5lj2hteo3o8/KZXp+IC857U0O7xJd98A+4sp6qA1/wCHC6f+aZpC08yu+iqI2NwIqR146KjxWEcyA60cDzWoe7ZMVqAcPEJ6HkLUpWYZspTMR4dLoI4MCZnk9AlxWXlroEkEwJsI9dk01hbIIjyIv7Lr9Y+JFE7jrKvOz2WtYO9dvNhHHVVOX5c5722OncmLei09R8CBYARGw9Fi3OlzUXEVNRnzTKceVyRZYaN7kr1DK6uqhSPWk3/qF5fK9G7PVJw1H/CPkYUosKoVJmODmYV45MVaUqowuIpOpulsg/UpirVNTxPILnEtk2cHQPCerYiPdarH5cDKoH4cU3HU0Oa4FpBE7izh0IN/boSElwvbP4imGEajpD5AOnUZESLfXVdsYRaN7GJAiOkbGxT+Y4eo7Swkkd4XNHeeBrtIBdo4kafF0CcHiIkDUBEizdMAWHW263akiUKp7prIILSZ9JkN/Nc0/wCE30A/lXOVZbrInYb/ALLna0fyTLSYe+54Wlo0oXGHoQFKY1B0xqeaFy1qdaECgLsJAF0ghVmrG9s8v1MDxuw//JW3qtVbjsMHNINwRCDy1joTodyE7muBNGq5vG7fRRqZhA69sidoXIcQl7wLoCUCPYCLxBHsob8uBNvkZI9ufaVJcn2NgTydhMK6YXAju2abzOoiZAj4QPmU498pmm2Lnc7pXOQIQkd+aVo5SP3QctZdb/s0T/pqc9D/ANisLh6DnuAaCSTC9GyzC6KbG/daAoJcJC1OhqC1VESpSVPmOAmVoHMTFWjKDDYnBHm/1ZQn4ctBifl9SttWywFNtygcgFRWYybAOqvnYdVtcJhA0ABLhsEGiwA9ApjGIEaxOtala1OBqAa1OAJAF2Ag5XQQlUDbmqPWpypbgmnNVRle0WSCs21nNuD+iwVeiWuIcILT+K9er0pWQ7TZCX+Ng8Q3HUfuisa829f3UmmOOiiOBmOikM69UU5plyWo+9uLfulpuvPuuGN6/RVR2Pr1QV01hO11a5fkTn3cCB05UVVUqRcbAlWmC7PPfd1vJaXA5M1vCtqOEARFXlWRMpbCT1V5TpJynSTwYga0JCxPlq5LUEdzVwWKQ5q4LVURzTQKae0pdCBtrE4GroNXYaoOQ1dgJQEoCKAEqEqBEqRKoAhcEJyEhCojvaomIoSrBwTT2IjDdouz0gvpjxbkDn+VlAYMbeS9YrUJWfzHsyx7i6CCdyFPjTGUzb+OvCtcBkz6kahA/FXOD7NNaZMn8le0MGAqiswOStbFlcUMIAn6dJSGNVQ3ToqQ1iAF2FFK0LpIlQC5IXSRBw5q4LU6QuSEDelLpXcIhByAuoSwlQIlQhAJEqRAIQhQdpChCo5IXDgnFyUDDmJp1JSi1c6URGFJdtpp3SlDVRyGpwBAC6AUUoC6CQJUAlSIUCoSIQCRKhAiEIQCEIQCEIQCEIQIlQhUKhCFAiCEqFRwQkhdwiEDcJQF1CIQJCUBIyeRF/w6rqEAlQhQCEIQCEIQCEIQCEIQIhCEAhCEAhCFQISJU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images-of-elements.com/lead-cu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2708919"/>
            <a:ext cx="4248472" cy="3661321"/>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sp>
        <p:nvSpPr>
          <p:cNvPr id="7" name="مربع نص 6"/>
          <p:cNvSpPr txBox="1"/>
          <p:nvPr/>
        </p:nvSpPr>
        <p:spPr>
          <a:xfrm>
            <a:off x="5076056" y="1268760"/>
            <a:ext cx="1800200" cy="1107996"/>
          </a:xfrm>
          <a:prstGeom prst="rect">
            <a:avLst/>
          </a:prstGeom>
          <a:noFill/>
        </p:spPr>
        <p:txBody>
          <a:bodyPr wrap="square" rtlCol="0">
            <a:spAutoFit/>
          </a:bodyPr>
          <a:lstStyle/>
          <a:p>
            <a:r>
              <a:rPr lang="en-US" sz="4800" b="1" dirty="0" smtClean="0">
                <a:solidFill>
                  <a:srgbClr val="FF0000"/>
                </a:solidFill>
              </a:rPr>
              <a:t>(</a:t>
            </a:r>
            <a:r>
              <a:rPr lang="en-US" sz="6600" b="1" dirty="0" err="1" smtClean="0">
                <a:solidFill>
                  <a:srgbClr val="FF0000"/>
                </a:solidFill>
              </a:rPr>
              <a:t>Pb</a:t>
            </a:r>
            <a:r>
              <a:rPr lang="en-US" sz="4800" b="1" dirty="0" smtClean="0">
                <a:solidFill>
                  <a:srgbClr val="FF0000"/>
                </a:solidFill>
              </a:rPr>
              <a:t>)</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379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Rectangle 5"/>
          <p:cNvSpPr>
            <a:spLocks noGrp="1"/>
          </p:cNvSpPr>
          <p:nvPr>
            <p:ph type="body" idx="1"/>
          </p:nvPr>
        </p:nvSpPr>
        <p:spPr>
          <a:xfrm>
            <a:off x="533400" y="1295400"/>
            <a:ext cx="8382000" cy="4648200"/>
          </a:xfrm>
        </p:spPr>
        <p:txBody>
          <a:bodyPr/>
          <a:lstStyle/>
          <a:p>
            <a:pPr algn="just"/>
            <a:r>
              <a:rPr lang="en-US" altLang="en-US" sz="2800" smtClean="0"/>
              <a:t>Lead poisoning is a disease of industrialization. </a:t>
            </a:r>
          </a:p>
          <a:p>
            <a:pPr algn="just"/>
            <a:endParaRPr lang="en-US" altLang="en-US" sz="2800" smtClean="0"/>
          </a:p>
          <a:p>
            <a:pPr algn="just"/>
            <a:r>
              <a:rPr lang="en-US" altLang="en-US" sz="2800" smtClean="0"/>
              <a:t>Exposure usually results from ingestion or inhalation. </a:t>
            </a:r>
          </a:p>
          <a:p>
            <a:pPr algn="just"/>
            <a:endParaRPr lang="en-US" altLang="en-US" sz="2800" smtClean="0"/>
          </a:p>
          <a:p>
            <a:pPr algn="just"/>
            <a:r>
              <a:rPr lang="en-US" altLang="en-US" sz="2800" smtClean="0"/>
              <a:t> it may results from direct skin contact with organic lead compounds or from retained bullets in or near joints.</a:t>
            </a:r>
          </a:p>
        </p:txBody>
      </p:sp>
      <p:sp>
        <p:nvSpPr>
          <p:cNvPr id="33797" name="Rectangle 5"/>
          <p:cNvSpPr>
            <a:spLocks noChangeArrowheads="1"/>
          </p:cNvSpPr>
          <p:nvPr/>
        </p:nvSpPr>
        <p:spPr bwMode="auto">
          <a:xfrm>
            <a:off x="1066800" y="376238"/>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481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0" name="Rectangle 5"/>
          <p:cNvSpPr>
            <a:spLocks noGrp="1"/>
          </p:cNvSpPr>
          <p:nvPr>
            <p:ph type="body" idx="1"/>
          </p:nvPr>
        </p:nvSpPr>
        <p:spPr>
          <a:xfrm>
            <a:off x="304800" y="914400"/>
            <a:ext cx="8991600" cy="4648200"/>
          </a:xfrm>
        </p:spPr>
        <p:txBody>
          <a:bodyPr/>
          <a:lstStyle/>
          <a:p>
            <a:pPr algn="just"/>
            <a:r>
              <a:rPr lang="en-US" altLang="en-US" sz="2800" smtClean="0"/>
              <a:t>Lead-based paint </a:t>
            </a:r>
          </a:p>
          <a:p>
            <a:pPr algn="just"/>
            <a:r>
              <a:rPr lang="en-US" altLang="en-US" sz="2800" smtClean="0"/>
              <a:t>Curtain weights</a:t>
            </a:r>
          </a:p>
          <a:p>
            <a:pPr algn="just"/>
            <a:r>
              <a:rPr lang="en-US" altLang="en-US" sz="2800" smtClean="0"/>
              <a:t>Buckshot</a:t>
            </a:r>
          </a:p>
          <a:p>
            <a:pPr algn="just"/>
            <a:r>
              <a:rPr lang="en-US" altLang="en-US" sz="2800" smtClean="0"/>
              <a:t>Fishing weights</a:t>
            </a:r>
          </a:p>
          <a:p>
            <a:pPr algn="just"/>
            <a:r>
              <a:rPr lang="en-US" altLang="en-US" sz="2800" smtClean="0"/>
              <a:t>Lead-contaminated soil or water</a:t>
            </a:r>
          </a:p>
          <a:p>
            <a:pPr algn="just"/>
            <a:r>
              <a:rPr lang="en-US" altLang="en-US" sz="2800" smtClean="0"/>
              <a:t>Food or beverages stored or prepared in lead-soldered cans</a:t>
            </a:r>
          </a:p>
          <a:p>
            <a:pPr algn="just"/>
            <a:r>
              <a:rPr lang="en-US" altLang="en-US" sz="2800" smtClean="0"/>
              <a:t>Lead-glazed pottery</a:t>
            </a:r>
          </a:p>
          <a:p>
            <a:pPr algn="just"/>
            <a:r>
              <a:rPr lang="en-US" altLang="en-US" sz="2800" smtClean="0"/>
              <a:t>Lead crystal decanters </a:t>
            </a:r>
          </a:p>
        </p:txBody>
      </p:sp>
      <p:sp>
        <p:nvSpPr>
          <p:cNvPr id="34821"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584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Rectangle 5"/>
          <p:cNvSpPr>
            <a:spLocks noGrp="1"/>
          </p:cNvSpPr>
          <p:nvPr>
            <p:ph type="body" idx="1"/>
          </p:nvPr>
        </p:nvSpPr>
        <p:spPr>
          <a:xfrm>
            <a:off x="533400" y="1295400"/>
            <a:ext cx="8382000" cy="4800600"/>
          </a:xfrm>
        </p:spPr>
        <p:txBody>
          <a:bodyPr/>
          <a:lstStyle/>
          <a:p>
            <a:pPr algn="just"/>
            <a:r>
              <a:rPr lang="en-US" altLang="en-US" sz="2800" smtClean="0"/>
              <a:t>Children typically present to the emergency department </a:t>
            </a:r>
          </a:p>
          <a:p>
            <a:pPr algn="just"/>
            <a:r>
              <a:rPr lang="en-US" altLang="en-US" sz="2800" smtClean="0"/>
              <a:t>(1) following an ingestion of lead</a:t>
            </a:r>
          </a:p>
          <a:p>
            <a:pPr algn="just"/>
            <a:r>
              <a:rPr lang="en-US" altLang="en-US" sz="2800" smtClean="0"/>
              <a:t>(2) symptomatic with a possible exposure history</a:t>
            </a:r>
          </a:p>
          <a:p>
            <a:pPr algn="just"/>
            <a:r>
              <a:rPr lang="en-US" altLang="en-US" sz="2800" smtClean="0"/>
              <a:t>(3) referred for management of an elevated BLL. </a:t>
            </a:r>
          </a:p>
          <a:p>
            <a:pPr algn="just">
              <a:buFont typeface="Wingdings" pitchFamily="2" charset="2"/>
              <a:buNone/>
            </a:pPr>
            <a:endParaRPr lang="en-US" altLang="en-US" sz="2800" smtClean="0"/>
          </a:p>
          <a:p>
            <a:pPr algn="just">
              <a:buFont typeface="Wingdings" pitchFamily="2" charset="2"/>
              <a:buNone/>
            </a:pPr>
            <a:r>
              <a:rPr lang="en-US" altLang="en-US" sz="2800" smtClean="0"/>
              <a:t>Lead toxicity in adults most often results from inhalational exposure in the workplace, as well as from hobbies and related activities. </a:t>
            </a:r>
          </a:p>
        </p:txBody>
      </p:sp>
      <p:sp>
        <p:nvSpPr>
          <p:cNvPr id="35845"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686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Rectangle 5"/>
          <p:cNvSpPr>
            <a:spLocks noGrp="1"/>
          </p:cNvSpPr>
          <p:nvPr>
            <p:ph type="body" idx="1"/>
          </p:nvPr>
        </p:nvSpPr>
        <p:spPr>
          <a:xfrm>
            <a:off x="533400" y="1066800"/>
            <a:ext cx="8382000" cy="4876800"/>
          </a:xfrm>
        </p:spPr>
        <p:txBody>
          <a:bodyPr/>
          <a:lstStyle/>
          <a:p>
            <a:pPr algn="just">
              <a:defRPr/>
            </a:pPr>
            <a:endParaRPr lang="en-US" altLang="en-US" sz="2400" dirty="0" smtClean="0"/>
          </a:p>
          <a:p>
            <a:pPr algn="just">
              <a:defRPr/>
            </a:pPr>
            <a:r>
              <a:rPr lang="en-US" altLang="en-US" sz="2400" dirty="0" smtClean="0"/>
              <a:t>Battery manufacture, radiator repair, bridge and ship construction or demolition, soldering or welding, cable or tin can production, stained glass manufacture, lead-glazed or crystal pottery making, glass production, firing range operation, and lead-based paint abatement. </a:t>
            </a:r>
          </a:p>
          <a:p>
            <a:pPr algn="just">
              <a:defRPr/>
            </a:pPr>
            <a:endParaRPr lang="en-US" altLang="en-US" sz="2400" dirty="0" smtClean="0"/>
          </a:p>
          <a:p>
            <a:pPr algn="just">
              <a:defRPr/>
            </a:pPr>
            <a:r>
              <a:rPr lang="en-US" altLang="en-US" sz="2400" dirty="0" smtClean="0"/>
              <a:t>Hobbies at risk include making glazed pottery, target shooting at indoor firing ranges, soldering lead, smelting lead in the preparation of buckshot and fishing sinkers, repairing cars or boats, and remodeling homes. </a:t>
            </a:r>
          </a:p>
          <a:p>
            <a:pPr marL="0" indent="0" algn="just">
              <a:buFontTx/>
              <a:buNone/>
              <a:defRPr/>
            </a:pPr>
            <a:endParaRPr lang="en-US" altLang="en-US" sz="2400" dirty="0" smtClean="0"/>
          </a:p>
        </p:txBody>
      </p:sp>
      <p:sp>
        <p:nvSpPr>
          <p:cNvPr id="36869"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LEAD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789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5"/>
          <p:cNvSpPr>
            <a:spLocks noGrp="1"/>
          </p:cNvSpPr>
          <p:nvPr>
            <p:ph type="body" idx="1"/>
          </p:nvPr>
        </p:nvSpPr>
        <p:spPr>
          <a:xfrm>
            <a:off x="457200" y="1219200"/>
            <a:ext cx="8382000" cy="3886200"/>
          </a:xfrm>
        </p:spPr>
        <p:txBody>
          <a:bodyPr/>
          <a:lstStyle/>
          <a:p>
            <a:pPr algn="just"/>
            <a:r>
              <a:rPr lang="en-US" altLang="en-US" sz="2800" smtClean="0"/>
              <a:t>There is no known biologic need for lead. </a:t>
            </a:r>
          </a:p>
          <a:p>
            <a:pPr algn="just"/>
            <a:r>
              <a:rPr lang="en-US" altLang="en-US" sz="2800" smtClean="0"/>
              <a:t>Its absorption is highest in malnourished children (approximately 40%) and in pregnant women. </a:t>
            </a:r>
          </a:p>
          <a:p>
            <a:pPr algn="just"/>
            <a:r>
              <a:rPr lang="en-US" altLang="en-US" sz="2800" smtClean="0"/>
              <a:t>Although 90 to 95% of lead is stored in cortical bone and teeth, it is also found in the brain, liver, and kidneys. </a:t>
            </a:r>
          </a:p>
          <a:p>
            <a:pPr algn="just"/>
            <a:r>
              <a:rPr lang="en-US" altLang="en-US" sz="2800" smtClean="0"/>
              <a:t>Approximately 75% of the absorbed lead is eliminated by the kidneys, with the remainder absorbed through the skin, hair, sweat, nails, and gastrointestinal tract.</a:t>
            </a:r>
          </a:p>
        </p:txBody>
      </p:sp>
      <p:sp>
        <p:nvSpPr>
          <p:cNvPr id="37893" name="Rectangle 5"/>
          <p:cNvSpPr>
            <a:spLocks noChangeArrowheads="1"/>
          </p:cNvSpPr>
          <p:nvPr/>
        </p:nvSpPr>
        <p:spPr bwMode="auto">
          <a:xfrm>
            <a:off x="381000" y="-76200"/>
            <a:ext cx="4724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Principles of Disease</a:t>
            </a:r>
          </a:p>
          <a:p>
            <a:pPr eaLnBrk="1" hangingPunct="1">
              <a:spcBef>
                <a:spcPct val="0"/>
              </a:spcBef>
              <a:buFontTx/>
              <a:buNone/>
            </a:pPr>
            <a:r>
              <a:rPr lang="en-US" altLang="en-US">
                <a:cs typeface="Arial" charset="0"/>
              </a:rPr>
              <a:t>Pharmacology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891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6" name="Rectangle 5"/>
          <p:cNvSpPr>
            <a:spLocks noGrp="1"/>
          </p:cNvSpPr>
          <p:nvPr>
            <p:ph type="body" idx="1"/>
          </p:nvPr>
        </p:nvSpPr>
        <p:spPr>
          <a:xfrm>
            <a:off x="533400" y="1447800"/>
            <a:ext cx="8382000" cy="4648200"/>
          </a:xfrm>
        </p:spPr>
        <p:txBody>
          <a:bodyPr/>
          <a:lstStyle/>
          <a:p>
            <a:pPr algn="just"/>
            <a:r>
              <a:rPr lang="en-US" altLang="en-US" sz="2800" smtClean="0"/>
              <a:t>Lead binds to sulfhydryl groups : interferes with critical enzymatic reactions. </a:t>
            </a:r>
          </a:p>
          <a:p>
            <a:pPr algn="just"/>
            <a:endParaRPr lang="en-US" altLang="en-US" sz="2800" smtClean="0"/>
          </a:p>
          <a:p>
            <a:pPr algn="just">
              <a:buFont typeface="Wingdings" pitchFamily="2" charset="2"/>
              <a:buNone/>
            </a:pPr>
            <a:r>
              <a:rPr lang="en-US" altLang="en-US" sz="2800" smtClean="0"/>
              <a:t>Its toxic effects are most prominent in</a:t>
            </a:r>
          </a:p>
          <a:p>
            <a:pPr algn="just"/>
            <a:r>
              <a:rPr lang="en-US" altLang="en-US" sz="2800" smtClean="0"/>
              <a:t>Hematopoietic</a:t>
            </a:r>
          </a:p>
          <a:p>
            <a:pPr algn="just"/>
            <a:r>
              <a:rPr lang="en-US" altLang="en-US" sz="2800" smtClean="0"/>
              <a:t>Neurologic</a:t>
            </a:r>
          </a:p>
          <a:p>
            <a:pPr algn="just"/>
            <a:r>
              <a:rPr lang="en-US" altLang="en-US" sz="2800" smtClean="0"/>
              <a:t>Renal systems.</a:t>
            </a:r>
          </a:p>
        </p:txBody>
      </p:sp>
      <p:sp>
        <p:nvSpPr>
          <p:cNvPr id="38917"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6064" y="1412776"/>
            <a:ext cx="7772400" cy="1362075"/>
          </a:xfrm>
        </p:spPr>
        <p:txBody>
          <a:bodyPr/>
          <a:lstStyle/>
          <a:p>
            <a:r>
              <a:rPr lang="en-US" sz="7200" dirty="0" smtClean="0">
                <a:solidFill>
                  <a:srgbClr val="FF0000"/>
                </a:solidFill>
              </a:rPr>
              <a:t>iron</a:t>
            </a:r>
            <a:endParaRPr lang="en-US" dirty="0">
              <a:solidFill>
                <a:srgbClr val="FF0000"/>
              </a:solidFill>
            </a:endParaRPr>
          </a:p>
        </p:txBody>
      </p:sp>
      <p:sp>
        <p:nvSpPr>
          <p:cNvPr id="4" name="AutoShape 2" descr="data:image/jpeg;base64,/9j/4AAQSkZJRgABAQAAAQABAAD/2wCEAAkGBxIQEhQSEBQQFBUUEBAQEBQQDw8PEBAUFBQWFhQVFBQYHCggGBolHBQUITEhJSkrLi4uFx8zODMsNygtLisBCgoKDg0OGhAQGCwcHR4sLCwsLCwsLCwsLCwsLCwsLCwsLCwsLCwsLCwsLCwsLCwsLCwsLCwsLCwsLDcsLDcsN//AABEIALcBEwMBIgACEQEDEQH/xAAcAAACAgMBAQAAAAAAAAAAAAAEBQMGAAECBwj/xAA5EAABAwIEAwYEBQMEAwAAAAABAAIDBBEFEiExBkFREyJhcYGRFDKhsRVCwdHwB+HxIzNyolKCwv/EABkBAAMBAQEAAAAAAAAAAAAAAAABAgMEBf/EACYRAAICAgIBBAEFAAAAAAAAAAABAhEDIRIxBBMiQVFhFCMyQnH/2gAMAwEAAhEDEQA/AKDKEO8Ix8d1C9iyOpoAkbbUIyjqeSje1DuGU3Cogt9CM4sp20WVKcFq9laIiHBSzRCqWFDdmU5niUBgUlIByKGViYvj0QUwSGLpggKiNMJkJImgaO8MrS02KtEFYCFR5hbUJhQ1+llVEp0y0vqRdZE+7gkolc7ZSsqC1Zs68UZWnQTxC0aOHMWPmqvMrLWSCRn2VZqBZEGdnlxrfwCuWgtlSQQOecrQSfBa2eXxbeiCQommqyEwPDzyLuc1vhqSgZsJdH+YHyulyQTwZI7oZUNUSQBqfBXLCcKkeQXCw0OqS8EQRA3cQXcwd16DDUt0spYo2TU1GyMaAX5k7oOvRE1UltRUXUlCuscQlMxJTaq1SuY32RQMFMPiuXRs6KRwK01qohoia3oF32IPIa67BdyPtsozUWRZNGvgIzuPOxsVE/BI3HRzgDtcXHgtuq1ttYQqTJcQR/Drr6OCxMW1+m7fVtysVWhcRa9qHkRs4sl0jtVBocPQ72oxkN1kkFkyaAaeYxu9VccLrMwCqM0SJwusLDYpsS0y9t1UcgQ9JVZgpnqGbIikS2dMHlA1CRVC2coKQI+ZqDeEwoDmCkwqjL3X5KKcq28I4fnshuka+PiU8m+kRGDKEPHBnPQBWbF6QNaeqXUNPeJzuklisj2YpMR4w3smDLcXdYm/gkkk2Ya+6svE0V4bj8rgfe6qQK1h0eX5mSUclXqjM3JXfheiaG6WudSf0VGBsbqwYHipYQnNWZeLkSb+y24lTABVSt0JVkrsQa9ot0VWrH3UUd0p2jIalgaT8sje9G4aZurSmWHcRO0ufNVqUqKN9itKPMyaZ6RFiufmu/iVS6GsITqGpupomxnK+6HsOa6a/RcOSGQSrhjOZU8kfVbDL6oECSuQrmI6ZgQFXLZMkgkeAg5ahamfdQAXTIZJ25WkVHSmw0CxADKqYUK2lVkmw831Q0lP0SNGhYyKyjqGX2R5gK7bTgbosKELoEJNCn1Szols0aExOJ1hleW6FWCGquFUpY+YU9FXEaFME6LS5yGmQ0VXdTvfdSaLYHMEFKj6qMt1cLA7ICc6ItGnpy+iODDnTXIBytF3FMcNxt9N8lrdHK88L4Sx0TCLZXMB87jVef8AFGGGkndH+W+Zh6tKStnXKCxR9r38jeo4nEws9uU+GykwasBjkZubEj7j7Kmtei8OruyeDyOhQ4m+HOv7DOtnztLT0IVYITetfZ56HUeRSyYa36qoHH5at/4DSNXdNJZakUTCtPg8++Mh7FVm26ilfdBRSKTOoo7Y5LRpxUBOqkkeoQblUjmyyVhtM5P6BriLgadUswCiEr7OOgFz4+CtVdRPiZnABYNLt/L/AMhyWc5Vo6/G8XnHnJ6I2Ov/ADZSNAv4BJ48QMbs1gerXfK4dCrBPRCWn+KpCXMH+9He8kLuYPVC2Z5cSh07ByMxty5/styPA9tUrjxHkPILqapse9uhmePHKfRlTMlFTIn1K6OTR4ab6bWR1TwFLLGZaXXS+Rx+b/iU0PJhcV2Udz0ywrDi85iDZcUmHuDy2UFrmmxa4WIIVnp2hrbJs56NMpwBayxYXFYix0WR9KXa2v8AYeaF/Czu72VtEAAsNvugZ4r7JGhVp6UN2QMkas1TTJXUU1lJVCCeFLpok/qo0unjQSI5WIOaLmE1qQgpAqTFVkVNVEbp3hsnaOAQGH8Oz1PeiacoOrzo30PNM/w6Sl1aCXdbtP0Sm18G/j4ZOSk1pFy/AhUU7gd8pLD0dbSy8yc4glp3BII8tCrbhvH0kAySxtc3a47jx+hVTxqqZJO98Vw1zswBFiL7gpRidebOnKy9cG8RAQGF3zM+TxB/ZKeJ6ps4IPL5TzCp7Kp0bg5p8D4hFzVebUH+yfFpi9aEk18gLgQbFcvNwpJHXUZVnG9dHTakkZXbjY9QuXOUJGthrf6prFgbwA6S7QdhlO3iSh0hQ9TI6SsVP12WCApo+la3b6rkBp29uaOX0D8ffuYuyFvis7YouRDys5p3ZnODj0yHUrpic4Lg/ai772Py/uVmJYMYXWcLA6tI2KXNXRX6TK4qZJw7Nlk8x/dXWDEO7Y7EEEciOYXnkN4yHDkVYIq3MLgrLIt2ep4EqxvHJdAeNwZHEs+U/wDXwUWAY9JRy52atcAyZh2kZfbzFzY+KJqZLgg6pDKzKbe3kqgzn8qFStFkoxHNVuMN8mjtRoCd1FjsLo5Xg9SR4h1iPoV3wK4duWnctzD/ANd0243iDi2Ru4GR/kPlP3Sf8jbHH9m19lVgrXMK9Q4B4zZGOzlIDbDKTsPMjpYryKZZT1BaVqjzskr0z2jjungn/wBeGxfl1Lbd8Dr7/ReefiAWsPxh1gCSd9zp7e6Q1MlpHW2zEj1Se2TkioxTRYfj1tIBULSKMuR7+CoXx6qdrVzKFnZvQDNACgKqm0TYhC1W2qAKvWRJNVMVkrYklq40wEU7EZwvgwqpw1/yN7z/AB6NXEsae8ITCLOepH2Sbo3wY+c6L1UxMZHlaA0AWAFgAB0C874hk1PorHiOMAiw91R8WqsxPuldneoOC2Jaw5t/fmlrgjZ3IRy0R52ZWyGRRseQu5tFwxqtdHFN+7RKHrl70TT07iLgEgbkAkBSxU4zNv8A+Tb+6TouPN1+T0X+nnDsUbBLK1rpXDN3gCIwfyi6eY+5tiLDY9LJFhmK9mNTp4eCGxfHM+ywuz3fRWP+PRX8WjaSevK3NV6cEFN6ya6VzG60icPkpMiL1prlpyiLldHE5Uy8YHWMI13A0G1x4dfJSYvWNeC06ix9P7qk0dURz22TI1OYLNxpno4/J5xB525TptyULZ3MNxtzC7kkQ7lSOaeRrphwrA5QzG/ol5NiiaYPdsnxSJXkPI+L7Ooawwva9p7zTcfqPZWh+JiZgN7gjUdOoKroww7lSxwmPY77qJUzpwerBu1pkdXFY3G32QRRkz+qgcArTOXNBXaJKaayjlfdxKiL+i21OjllPXElzLFpYmQe9vxEsAs25tzNktn4heN2NPqUxrqTz6JFVQLlpnaqJRxS38zHDyN1p2ORP2cAejtEnqKbwS6WmVITY/lqQRuldRIClz2PaO6SPXRByVLhuqRNjB46BcQzFlx1Q9PWAi11HVP6IatGuHLwkpElRWk80pqZrriomQj5UKJ25PIjJaNSFRrd1ogn5QT5Kzke9g8wvZGYTROmkbG3c+wHMofsHcwjsFl7OZhOmtj6j97Jt60c0IXlXNabL7BQNp2CPKQLcxq7qfFV3FaRgJczzt+ysT8SJZkd3m20vu3yO6rGLEtO9xa9/wB1hHs97PHjGq0geWSQNzC7m8zzb5pe6uJXUVc6M3adxZwOrXDoQgakAm7Rbnbp4LZRR5OTyJ/YQ6e6hLkMHroPVUYPLyJHFDOcpHOuumMT6MZe7oHAIRUM5W+zWjGhuyoRcdolc664ULrjZaBcdgUqKeT8HWXM6wVkwmg02PslGFU9zruvQ8Gpmhnoom/g7vExpR5vtleqIMqW1DgNSnGP1TIyQd+gN1VqicvNztyClRN82elogndmN0MASbC/oi2RF7srdzv0Cd0mGtjHjzPNW5KKOGHizzyvpfYibSP6LpkJ2OieSMsh32IN+hynx5IU7Hm8OMFpgrYAsUYqFis88+jp4w5txvZI6mmvr0t66f4TiB5YSw2tfmp5aYEG3MLKrOpOinT0nPySuqplcK2ksPceg/yk81P/AD+eqTRadlXqobBJamElWqvi/dKpYLoRLKxNGQuG1RGh900rILJXKxUibIKjU6IiXCdAQTsg/lPqncVc1wA8lRK7oGocKt3n69B081NMANPbkE0bHmbp0Syr09ysndnsY3GMaQHKhi1SyuuoHOVIlyTexvTV1xYnUfVcVLsw1SnK4/IDcdP1UvxVtH2vzym6nj9G36mLXGegaojsdNlCpKioF1AZFqrPHyOPJ0RSCxXBKmjiL9hddml6qrRz8JPaIYUcwt8fohuxsus1kns1x3HsIJC4Ivt6LgSDqrPwZhAlLpn7NNmDkXcz6KXo6Mf7joVw4ZlF3jXpyHn4ripaBurVjzGwtLnc9GjmSqXM8vNzz/mimNs6cijBVHs4bNlN26KV2LzAWD3AHobfVOsN4Qmlb2kn+m21xf5j6clzV4VHDsA7xdqnySMVgytd0Vwy31OvidVw6bpqU1klsdm26ZQmmGUcEv8AuRNvuCxzmEHrobFWmYSxyukzWAYcbA8zq5P5KGw9PdRYW9kUuRx05XTLFMRjsQCPRYtbPXjkjGKjEqtY236pNWPtp6prXzjU8gkE0mY3VxRxeVl1SOFi4L1i0PMtH0pTztl3IBt7+KIiksS0n66Fea8O8SZxkebOH/ZW2gr9cp8wf0WZvxLBJGCNkirY7E+JsE/gkzDVDVkI+6bEnRUqun3SWqZZWqtj7xt05+STVtP/ADopNCsVkaS1MatNXAq/iEdkIhoTTBQFxGyImQzlSIG2HYvplctVNRmSZzeY3WhUnmnRtDPWmGvcisPoDLdx0Y3c9fAJfSEyPaxu7iB/dXSphDWCJlsrbZiOZUS1o7sFT9zK7Wv/ACsGVo6bu80rkbZN8QIYNd+QSV7r7pxMPJlsjc26hAUshUYWiPOyUWHhkAOumOOOjeb2F+o0VRp53MN2k+iO+PLvmUtHZhzR40cTM10Q5Cme+6iJQiJ1YLMy2yv3DVaI2MZpYAX/AFKo8pR9DW90+RSmm0X4s4wm7+Q/iPEzUSk/lb3WDwHNS8KU7XS5nWOS1gep/wAJGXJlgNXkc+25aLehUyXtOnDkTyqz0+tro44++5o02uL+y8/xXEQ9xyjTW11BVVBcbuJPnqgJHKYo3y5PoilddTUWJOiOgB80O5ROK1R50nuw7EMS7TvagjxQba1x3KgkcoA5NIxlmafYZNUF2nJQOeuLldNYnVGUsjZqyxTiI9FiZnQd2pBuDYjUFW7hriMOOSU2dyJOjv7qjOkvspIaVzuo+iijdTfwfQeE1Qe0OB8P57I955rzD+n+LPZJ2Mri4OHcJ3Dhyvz0XpjNlNlimsgJcSfRL62C6sErdkuqm8ki7KnWtVexFu6uGI01r/oqvXhAmVapYgnpvWRoLsFSM2AkqGUJo6iLth7qKTDT1CpMhpkeCPs4u6Cw9VaGVzWtJdyVWjpXxm+452XVXUkgN9SokrZ2+PnUMVPs1VVBkcXH08AoHFRl6iLidFokcksu7OnOudFPDTEorD6AlOfgMo2USnR04fEcvdITNprKGqj0HVNp2ADySqV1zdJNlZoKKpAbXnZERRvdsCfRE4XQOmfZour9QcOBjQXC5VSkkckYyZQBhMjvD6rpuDyN2P0XoklAByQE9OAo5l+mrso76CTouWU0zDcN+u/grXLH0CjYwk2tf0T5D4/kR9o4jVpHooXyBXql4clcLkAA9d0RJweSL2afRK0avJOtnmz5QoXPJ2BXqUXBDeYYETHwXHzt6BVyRjLkzyQUzzyKniw155L11nCcIU8fDsI2COZn6R5PDgkhR0OBPH+F6izCoxsApG0DOiXJj4I81GEP6fRYvTRQs6LEWHFHk9Nhobv9UUWhqklmQMsqV2UkkSCcscHNNi0hwPQg3C9k4cxFtTAyUbluo6OBs4e68Pe9X/8ApTiV+1gJ2tK31sHf/KAs9De2+6EnivyR7yhy3kmMRV1NobdCqXiFO4uIsvRauIH+bpRU0bTfRDRSZSvw9vPfxCFlpQNlZ6il5pXUw66JCaEb4lE6NNXw3UDoEEi50aFqaMO5J32KjkiQDKlU0Bbtqo6GLva/VWeSC6X1FJrcb9VfIiMUpJlq4eoGlt9FvGixg1I+11V4MblgFh78kDV175jd7ifso4npPyo1olrKrOdNByQ7Iy4ho3JsFE6SyecGQh82d35Tor6OOWTk9noPCPDrYYwSO8RcmysUlHpsucOqARZNG97yCz7GtFcrKNK5cOJOgVtniBOqiMQCmirK9Bw/f5tExpsGiZrYX8kf2qHlnsmIIFhsuHz2QD6lQOnKAoZGpUfxCXOmUJnQSNnVS4FWlTp1wJ1RI6NQuTMlBqFoVKBDsS+K0lPxS0gDzqSZQOkXDnLglOhNm3PTjgrEvh6yNxNg68Tuln7X9Q32SMlcX6f4VUTZ9HNnBC6LwqpwpjHxFOx5ILgA2Twc3f339U7FTdRZqTzJfMzmEW6W6ik1QAqlhvsNb7lLp6PzP0CsD2KN8FxpogdlXkpQFAaVWCamACGMHggQkkpkM+BWCWmQNRCgVCOSJCSQXTt8Chlp9ECordTThJ6qAt2VnqYlzTYVm1cmnQnGypMaVYuG58l/NNfwxo/KPZS0ODh5sBa/RDnYowaLbwrMZibbBW490WSnhzDRTxho9TzKZTSBRRtZFI9DPesmkCgc5MZxNJZBSTKWocl73IoCR8qidKonPQ8j0UTZM6ZcGVDGRcOkToVkzpVoTIN0i5L0US2HmYKIzIbOo86YrDu1WILtViYrKgSuSVixMk5JXBW1iYh5whjPw81iTkk7rgL6E6NdZelxVOoW1iiSNMbD4pbqbMsWKTQ2xY5oWLExEDoQSo3Q32WliBHEkHRL6iDVbWIKA30yhlp9FtYgkEGG3NyjqfD1ixAIMZho5ommo2sOixYiikx3Su0UM5WLECBHoaSSyxYmMGlkugZisWIAHeUPI5aWIEQgrHFaWJksheuVpYgRouWrrFiBGrraxYg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ron pil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3870" y="2924944"/>
            <a:ext cx="5076562" cy="3384376"/>
          </a:xfrm>
          <a:prstGeom prst="rect">
            <a:avLst/>
          </a:prstGeom>
          <a:noFill/>
          <a:ln w="57150">
            <a:solidFill>
              <a:srgbClr val="FF0000"/>
            </a:solidFill>
          </a:ln>
          <a:extLst>
            <a:ext uri="{909E8E84-426E-40DD-AFC4-6F175D3DCCD1}">
              <a14:hiddenFill xmlns:a14="http://schemas.microsoft.com/office/drawing/2010/main" xmlns="">
                <a:solidFill>
                  <a:srgbClr val="FFFFFF"/>
                </a:solidFill>
              </a14:hiddenFill>
            </a:ext>
          </a:extLst>
        </p:spPr>
      </p:pic>
      <p:sp>
        <p:nvSpPr>
          <p:cNvPr id="3" name="مربع نص 2"/>
          <p:cNvSpPr txBox="1"/>
          <p:nvPr/>
        </p:nvSpPr>
        <p:spPr>
          <a:xfrm>
            <a:off x="5076056" y="1384900"/>
            <a:ext cx="1800200" cy="1107996"/>
          </a:xfrm>
          <a:prstGeom prst="rect">
            <a:avLst/>
          </a:prstGeom>
          <a:noFill/>
        </p:spPr>
        <p:txBody>
          <a:bodyPr wrap="square" rtlCol="0">
            <a:spAutoFit/>
          </a:bodyPr>
          <a:lstStyle/>
          <a:p>
            <a:r>
              <a:rPr lang="en-US" sz="4800" b="1" dirty="0" smtClean="0">
                <a:solidFill>
                  <a:srgbClr val="FF0000"/>
                </a:solidFill>
              </a:rPr>
              <a:t>(</a:t>
            </a:r>
            <a:r>
              <a:rPr lang="en-US" sz="6600" b="1" dirty="0" smtClean="0">
                <a:solidFill>
                  <a:srgbClr val="FF0000"/>
                </a:solidFill>
              </a:rPr>
              <a:t>Fe</a:t>
            </a:r>
            <a:r>
              <a:rPr lang="en-US" sz="4800" b="1" dirty="0" smtClean="0">
                <a:solidFill>
                  <a:srgbClr val="FF0000"/>
                </a:solidFill>
              </a:rPr>
              <a:t>)</a:t>
            </a:r>
            <a:endParaRPr lang="en-US" sz="4800" b="1" dirty="0">
              <a:solidFill>
                <a:srgbClr val="FF0000"/>
              </a:solidFill>
            </a:endParaRPr>
          </a:p>
        </p:txBody>
      </p:sp>
    </p:spTree>
    <p:extLst>
      <p:ext uri="{BB962C8B-B14F-4D97-AF65-F5344CB8AC3E}">
        <p14:creationId xmlns:p14="http://schemas.microsoft.com/office/powerpoint/2010/main" xmlns="" val="1368294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3993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Rectangle 5"/>
          <p:cNvSpPr>
            <a:spLocks noGrp="1"/>
          </p:cNvSpPr>
          <p:nvPr>
            <p:ph type="body" idx="1"/>
          </p:nvPr>
        </p:nvSpPr>
        <p:spPr>
          <a:xfrm>
            <a:off x="533400" y="1066800"/>
            <a:ext cx="8382000" cy="4876800"/>
          </a:xfrm>
        </p:spPr>
        <p:txBody>
          <a:bodyPr/>
          <a:lstStyle/>
          <a:p>
            <a:pPr algn="just"/>
            <a:r>
              <a:rPr lang="en-US" altLang="en-US" sz="2800" smtClean="0"/>
              <a:t>Anemia :   normochromic or hypochromic. </a:t>
            </a:r>
          </a:p>
          <a:p>
            <a:pPr algn="just"/>
            <a:r>
              <a:rPr lang="en-US" altLang="en-US" sz="2800" smtClean="0"/>
              <a:t>The severity of the anemia correlates directly with the BLL. Blood Lead Level </a:t>
            </a:r>
          </a:p>
          <a:p>
            <a:pPr algn="just"/>
            <a:endParaRPr lang="en-US" altLang="en-US" sz="2800" smtClean="0"/>
          </a:p>
          <a:p>
            <a:pPr algn="just"/>
            <a:r>
              <a:rPr lang="en-US" altLang="en-US" sz="2800" smtClean="0"/>
              <a:t>In the peripheral nervous system, segmental demyelination and degeneration of motor axons result in peripheral neuropathies.</a:t>
            </a:r>
          </a:p>
        </p:txBody>
      </p:sp>
      <p:sp>
        <p:nvSpPr>
          <p:cNvPr id="39941"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096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Rectangle 5"/>
          <p:cNvSpPr>
            <a:spLocks noGrp="1"/>
          </p:cNvSpPr>
          <p:nvPr>
            <p:ph type="body" idx="1"/>
          </p:nvPr>
        </p:nvSpPr>
        <p:spPr>
          <a:xfrm>
            <a:off x="533400" y="1066800"/>
            <a:ext cx="8382000" cy="4876800"/>
          </a:xfrm>
        </p:spPr>
        <p:txBody>
          <a:bodyPr/>
          <a:lstStyle/>
          <a:p>
            <a:pPr algn="just"/>
            <a:r>
              <a:rPr lang="en-US" altLang="en-US" sz="2800" smtClean="0"/>
              <a:t>Wrist drop and foot drop are characteristic of adult lead poisoning. </a:t>
            </a:r>
          </a:p>
          <a:p>
            <a:pPr algn="just"/>
            <a:r>
              <a:rPr lang="en-US" altLang="en-US" sz="2800" smtClean="0"/>
              <a:t>Lead toxicity also causes neuropsychiatric disorders. </a:t>
            </a:r>
          </a:p>
          <a:p>
            <a:pPr algn="just"/>
            <a:r>
              <a:rPr lang="en-US" altLang="en-US" sz="2800" smtClean="0"/>
              <a:t>In children, LOW (IQ) scores, hyperactivity, decreased attention span, overaggressive behavior, learning disabilities, criminal behavior, and subclinical sensorineural hearing loss.</a:t>
            </a:r>
          </a:p>
        </p:txBody>
      </p:sp>
      <p:sp>
        <p:nvSpPr>
          <p:cNvPr id="40965"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a:t>
            </a:r>
            <a:r>
              <a:rPr lang="en-US" altLang="en-US">
                <a:solidFill>
                  <a:srgbClr val="FFFF00"/>
                </a:solidFill>
                <a:cs typeface="Arial"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198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Rectangle 5"/>
          <p:cNvSpPr>
            <a:spLocks noGrp="1"/>
          </p:cNvSpPr>
          <p:nvPr>
            <p:ph type="body" idx="1"/>
          </p:nvPr>
        </p:nvSpPr>
        <p:spPr>
          <a:xfrm>
            <a:off x="228600" y="838200"/>
            <a:ext cx="8915400" cy="4800600"/>
          </a:xfrm>
        </p:spPr>
        <p:txBody>
          <a:bodyPr/>
          <a:lstStyle/>
          <a:p>
            <a:pPr algn="just">
              <a:defRPr/>
            </a:pPr>
            <a:r>
              <a:rPr lang="en-US" altLang="en-US" sz="2800" dirty="0" smtClean="0"/>
              <a:t>Lead nephropathy is fibrosis in the proximal tubules, with relative sparing of the glomeruli. </a:t>
            </a:r>
          </a:p>
          <a:p>
            <a:pPr algn="just">
              <a:defRPr/>
            </a:pPr>
            <a:endParaRPr lang="en-US" altLang="en-US" sz="2800" dirty="0" smtClean="0"/>
          </a:p>
          <a:p>
            <a:pPr algn="just">
              <a:defRPr/>
            </a:pPr>
            <a:r>
              <a:rPr lang="en-US" altLang="en-US" sz="2800" dirty="0" err="1" smtClean="0"/>
              <a:t>Hyperuricemic</a:t>
            </a:r>
            <a:r>
              <a:rPr lang="en-US" altLang="en-US" sz="2800" dirty="0" smtClean="0"/>
              <a:t> gout (“saturnine gout”) can result from increased reuptake of uric acid by the tubular cells. </a:t>
            </a:r>
          </a:p>
          <a:p>
            <a:pPr algn="just">
              <a:defRPr/>
            </a:pPr>
            <a:r>
              <a:rPr lang="en-US" altLang="en-US" sz="2800" dirty="0" smtClean="0"/>
              <a:t>Lead poisoning has also been correlated with hypertension. </a:t>
            </a:r>
          </a:p>
          <a:p>
            <a:pPr marL="0" indent="0" algn="just">
              <a:buFontTx/>
              <a:buNone/>
              <a:defRPr/>
            </a:pPr>
            <a:r>
              <a:rPr lang="en-US" altLang="en-US" sz="2800" dirty="0"/>
              <a:t> </a:t>
            </a:r>
            <a:r>
              <a:rPr lang="en-US" altLang="en-US" sz="2800" dirty="0" smtClean="0"/>
              <a:t> Adults and children with acute toxicity may present with lead encephalopathy associated with increased capillary permeability and cerebral edema</a:t>
            </a:r>
          </a:p>
        </p:txBody>
      </p:sp>
      <p:sp>
        <p:nvSpPr>
          <p:cNvPr id="41989" name="Rectangle 5"/>
          <p:cNvSpPr>
            <a:spLocks noChangeArrowheads="1"/>
          </p:cNvSpPr>
          <p:nvPr/>
        </p:nvSpPr>
        <p:spPr bwMode="auto">
          <a:xfrm>
            <a:off x="457200" y="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Pathophysiology</a:t>
            </a:r>
            <a:r>
              <a:rPr lang="en-US" altLang="en-US">
                <a:solidFill>
                  <a:srgbClr val="FFFF00"/>
                </a:solidFill>
                <a:cs typeface="Arial"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301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5"/>
          <p:cNvSpPr>
            <a:spLocks noGrp="1"/>
          </p:cNvSpPr>
          <p:nvPr>
            <p:ph type="body" idx="1"/>
          </p:nvPr>
        </p:nvSpPr>
        <p:spPr>
          <a:xfrm>
            <a:off x="533400" y="1447800"/>
            <a:ext cx="8382000" cy="4267200"/>
          </a:xfrm>
        </p:spPr>
        <p:txBody>
          <a:bodyPr/>
          <a:lstStyle/>
          <a:p>
            <a:pPr algn="just"/>
            <a:r>
              <a:rPr lang="en-US" altLang="en-US" sz="2800" smtClean="0"/>
              <a:t>Symptoms of chronic, mild lead poisoning are slow in onset and nonspecific. </a:t>
            </a:r>
          </a:p>
          <a:p>
            <a:pPr algn="just"/>
            <a:endParaRPr lang="en-US" altLang="en-US" sz="2800" smtClean="0"/>
          </a:p>
          <a:p>
            <a:pPr algn="just"/>
            <a:r>
              <a:rPr lang="en-US" altLang="en-US" sz="2800" smtClean="0"/>
              <a:t>The diagnosis is suspected by obtaining an accurate and comprehensive history of exposure to lead.</a:t>
            </a:r>
          </a:p>
        </p:txBody>
      </p:sp>
      <p:sp>
        <p:nvSpPr>
          <p:cNvPr id="43013" name="Rectangle 5"/>
          <p:cNvSpPr>
            <a:spLocks noChangeArrowheads="1"/>
          </p:cNvSpPr>
          <p:nvPr/>
        </p:nvSpPr>
        <p:spPr bwMode="auto">
          <a:xfrm>
            <a:off x="1066800" y="3810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a:t>
            </a:r>
            <a:r>
              <a:rPr lang="en-US" altLang="en-US">
                <a:solidFill>
                  <a:srgbClr val="FFFF00"/>
                </a:solidFill>
                <a:cs typeface="Arial" charset="0"/>
              </a:rPr>
              <a:t> </a:t>
            </a:r>
            <a:r>
              <a:rPr lang="en-US" altLang="en-US">
                <a:cs typeface="Arial" charset="0"/>
              </a:rPr>
              <a:t>Features</a:t>
            </a:r>
            <a:r>
              <a:rPr lang="en-US" altLang="en-US">
                <a:solidFill>
                  <a:srgbClr val="FFFF00"/>
                </a:solidFill>
                <a:cs typeface="Arial"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403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Rectangle 5"/>
          <p:cNvSpPr>
            <a:spLocks noGrp="1"/>
          </p:cNvSpPr>
          <p:nvPr>
            <p:ph type="body" idx="1"/>
          </p:nvPr>
        </p:nvSpPr>
        <p:spPr>
          <a:xfrm>
            <a:off x="228600" y="838200"/>
            <a:ext cx="8915400" cy="5181600"/>
          </a:xfrm>
        </p:spPr>
        <p:txBody>
          <a:bodyPr/>
          <a:lstStyle/>
          <a:p>
            <a:pPr algn="just"/>
            <a:r>
              <a:rPr lang="en-US" altLang="en-US" sz="2800" smtClean="0"/>
              <a:t>Acute exposure to lead can result in symptomatic poisoning. </a:t>
            </a:r>
          </a:p>
          <a:p>
            <a:pPr algn="just"/>
            <a:r>
              <a:rPr lang="en-US" altLang="en-US" sz="2800" smtClean="0"/>
              <a:t>“Lead colic” is characterized by cramping abdominal pain with nausea, vomiting, constipation, and, occasionally, diarrhea.</a:t>
            </a:r>
          </a:p>
          <a:p>
            <a:pPr algn="just"/>
            <a:r>
              <a:rPr lang="en-US" altLang="en-US" sz="2800" smtClean="0"/>
              <a:t>Fatigue, anemia, peripheral neuropathy, renal impairment, and hepatic and CNS dysfunction. </a:t>
            </a:r>
          </a:p>
          <a:p>
            <a:pPr algn="just"/>
            <a:r>
              <a:rPr lang="en-US" altLang="en-US" sz="2800" smtClean="0"/>
              <a:t>The CNS toxicity may manifest as mild headache or personality changes to full-blown encephalopathy with coma, convulsions, and papilledema. </a:t>
            </a:r>
          </a:p>
          <a:p>
            <a:pPr algn="just"/>
            <a:r>
              <a:rPr lang="en-US" altLang="en-US" sz="2800" smtClean="0"/>
              <a:t>Permanent neurologic and behavioral sequelae may occur.</a:t>
            </a:r>
          </a:p>
        </p:txBody>
      </p:sp>
      <p:sp>
        <p:nvSpPr>
          <p:cNvPr id="44037" name="Rectangle 5"/>
          <p:cNvSpPr>
            <a:spLocks noChangeArrowheads="1"/>
          </p:cNvSpPr>
          <p:nvPr/>
        </p:nvSpPr>
        <p:spPr bwMode="auto">
          <a:xfrm>
            <a:off x="3048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Clinical</a:t>
            </a:r>
            <a:r>
              <a:rPr lang="en-US" altLang="en-US">
                <a:solidFill>
                  <a:srgbClr val="FFFF00"/>
                </a:solidFill>
                <a:cs typeface="Arial" charset="0"/>
              </a:rPr>
              <a:t> </a:t>
            </a:r>
            <a:r>
              <a:rPr lang="en-US" altLang="en-US">
                <a:cs typeface="Arial" charset="0"/>
              </a:rPr>
              <a:t>Features</a:t>
            </a:r>
            <a:r>
              <a:rPr lang="en-US" altLang="en-US">
                <a:solidFill>
                  <a:srgbClr val="FFFF00"/>
                </a:solidFill>
                <a:cs typeface="Arial"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505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Rectangle 5"/>
          <p:cNvSpPr>
            <a:spLocks noGrp="1"/>
          </p:cNvSpPr>
          <p:nvPr>
            <p:ph type="body" idx="1"/>
          </p:nvPr>
        </p:nvSpPr>
        <p:spPr>
          <a:xfrm>
            <a:off x="533400" y="1447800"/>
            <a:ext cx="8382000" cy="4267200"/>
          </a:xfrm>
        </p:spPr>
        <p:txBody>
          <a:bodyPr/>
          <a:lstStyle/>
          <a:p>
            <a:pPr algn="just"/>
            <a:r>
              <a:rPr lang="en-US" altLang="en-US" sz="2800" smtClean="0"/>
              <a:t>Although capillary lead levels correlate well with BLLs, the most informative biomarker is a BLL. </a:t>
            </a:r>
          </a:p>
          <a:p>
            <a:pPr algn="just"/>
            <a:endParaRPr lang="en-US" altLang="en-US" sz="2800" smtClean="0"/>
          </a:p>
          <a:p>
            <a:pPr algn="just"/>
            <a:r>
              <a:rPr lang="en-US" altLang="en-US" sz="2800" smtClean="0"/>
              <a:t>The Centers for Disease Control and Prevention has defined a chronic BLL of greater than 10 micg/dL as toxic for a child. </a:t>
            </a:r>
          </a:p>
          <a:p>
            <a:pPr algn="just"/>
            <a:endParaRPr lang="en-US" altLang="en-US" sz="2800" smtClean="0"/>
          </a:p>
          <a:p>
            <a:pPr algn="just"/>
            <a:r>
              <a:rPr lang="en-US" altLang="en-US" sz="2800" smtClean="0"/>
              <a:t>Acute exposure can result in levels up to 100 micg/dL.</a:t>
            </a:r>
          </a:p>
        </p:txBody>
      </p:sp>
      <p:sp>
        <p:nvSpPr>
          <p:cNvPr id="45061"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608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5"/>
          <p:cNvSpPr>
            <a:spLocks noGrp="1"/>
          </p:cNvSpPr>
          <p:nvPr>
            <p:ph type="body" idx="1"/>
          </p:nvPr>
        </p:nvSpPr>
        <p:spPr>
          <a:xfrm>
            <a:off x="228600" y="1143000"/>
            <a:ext cx="8915400" cy="4800600"/>
          </a:xfrm>
        </p:spPr>
        <p:txBody>
          <a:bodyPr/>
          <a:lstStyle/>
          <a:p>
            <a:pPr algn="just">
              <a:defRPr/>
            </a:pPr>
            <a:endParaRPr lang="en-US" altLang="en-US" sz="2800" dirty="0" smtClean="0"/>
          </a:p>
          <a:p>
            <a:pPr algn="just">
              <a:defRPr/>
            </a:pPr>
            <a:r>
              <a:rPr lang="en-US" altLang="en-US" sz="2800" dirty="0" smtClean="0"/>
              <a:t>blood cell count, serum glucose, blood urea nitrogen, creatinine, electrolyte levels, and urinalysis. </a:t>
            </a:r>
          </a:p>
          <a:p>
            <a:pPr algn="just">
              <a:defRPr/>
            </a:pPr>
            <a:r>
              <a:rPr lang="en-US" altLang="en-US" sz="2800" dirty="0" smtClean="0"/>
              <a:t>A peripheral smear may show basophilic stippling. </a:t>
            </a:r>
          </a:p>
          <a:p>
            <a:pPr algn="just">
              <a:defRPr/>
            </a:pPr>
            <a:r>
              <a:rPr lang="en-US" altLang="en-US" sz="2800" dirty="0" smtClean="0"/>
              <a:t>Markers of hepatic injury may be elevated following acute exposure. </a:t>
            </a:r>
          </a:p>
          <a:p>
            <a:pPr marL="0" indent="0" algn="just">
              <a:buFontTx/>
              <a:buNone/>
              <a:defRPr/>
            </a:pPr>
            <a:endParaRPr lang="en-US" altLang="en-US" sz="2800" dirty="0" smtClean="0"/>
          </a:p>
        </p:txBody>
      </p:sp>
      <p:sp>
        <p:nvSpPr>
          <p:cNvPr id="46085"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pic>
        <p:nvPicPr>
          <p:cNvPr id="7170" name="Picture 2" descr="https://classconnection.s3.amazonaws.com/382/flashcards/877382/jpg/basophilic_stippling13288103391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8250" y="3789040"/>
            <a:ext cx="3333750" cy="25717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710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Rectangle 5"/>
          <p:cNvSpPr>
            <a:spLocks noGrp="1"/>
          </p:cNvSpPr>
          <p:nvPr>
            <p:ph type="body" idx="1"/>
          </p:nvPr>
        </p:nvSpPr>
        <p:spPr>
          <a:xfrm>
            <a:off x="533400" y="1143000"/>
            <a:ext cx="8382000" cy="4800600"/>
          </a:xfrm>
        </p:spPr>
        <p:txBody>
          <a:bodyPr/>
          <a:lstStyle/>
          <a:p>
            <a:pPr algn="just"/>
            <a:endParaRPr lang="en-US" altLang="en-US" sz="2800" dirty="0" smtClean="0"/>
          </a:p>
          <a:p>
            <a:pPr algn="just"/>
            <a:r>
              <a:rPr lang="en-US" altLang="en-US" sz="2800" dirty="0" smtClean="0"/>
              <a:t>In cases of altered mental status, seizures, or coma, a CT of the head will show cerebral edema associated with acute lead encephalopathy</a:t>
            </a:r>
          </a:p>
          <a:p>
            <a:pPr algn="just"/>
            <a:r>
              <a:rPr lang="en-US" altLang="en-US" sz="2800" dirty="0" smtClean="0"/>
              <a:t>In children</a:t>
            </a:r>
            <a:r>
              <a:rPr lang="en-US" altLang="en-US" sz="2800" dirty="0"/>
              <a:t> </a:t>
            </a:r>
            <a:r>
              <a:rPr lang="en-US" altLang="en-US" sz="2800" dirty="0" smtClean="0"/>
              <a:t>:</a:t>
            </a:r>
          </a:p>
          <a:p>
            <a:pPr marL="0" indent="0" algn="just">
              <a:buNone/>
            </a:pPr>
            <a:r>
              <a:rPr lang="en-US" altLang="en-US" sz="2800" dirty="0" smtClean="0"/>
              <a:t> </a:t>
            </a:r>
            <a:r>
              <a:rPr lang="en-US" altLang="en-US" sz="2800" u="sng" dirty="0" smtClean="0"/>
              <a:t>“lead bands” </a:t>
            </a:r>
            <a:r>
              <a:rPr lang="en-US" altLang="en-US" sz="2800" dirty="0" smtClean="0"/>
              <a:t>or </a:t>
            </a:r>
          </a:p>
          <a:p>
            <a:pPr marL="0" indent="0" algn="just">
              <a:buNone/>
            </a:pPr>
            <a:r>
              <a:rPr lang="en-US" altLang="en-US" sz="2800" dirty="0" smtClean="0"/>
              <a:t>“lead lines” that </a:t>
            </a:r>
          </a:p>
          <a:p>
            <a:pPr marL="0" indent="0" algn="just">
              <a:buNone/>
            </a:pPr>
            <a:r>
              <a:rPr lang="en-US" altLang="en-US" sz="2800" dirty="0" smtClean="0"/>
              <a:t>are characteristic of </a:t>
            </a:r>
          </a:p>
          <a:p>
            <a:pPr marL="0" indent="0" algn="just">
              <a:buNone/>
            </a:pPr>
            <a:r>
              <a:rPr lang="en-US" altLang="en-US" sz="2800" dirty="0" smtClean="0"/>
              <a:t>chronic exposures.</a:t>
            </a:r>
          </a:p>
        </p:txBody>
      </p:sp>
      <p:sp>
        <p:nvSpPr>
          <p:cNvPr id="47109" name="Rectangle 5"/>
          <p:cNvSpPr>
            <a:spLocks noChangeArrowheads="1"/>
          </p:cNvSpPr>
          <p:nvPr/>
        </p:nvSpPr>
        <p:spPr bwMode="auto">
          <a:xfrm>
            <a:off x="381000" y="76200"/>
            <a:ext cx="4724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a:cs typeface="Arial" charset="0"/>
              </a:rPr>
              <a:t>Diagnostic Strategies</a:t>
            </a:r>
          </a:p>
        </p:txBody>
      </p:sp>
      <p:pic>
        <p:nvPicPr>
          <p:cNvPr id="6148" name="Picture 4" descr="http://40.media.tumblr.com/tumblr_m9xyseG5tI1rsdqvqo6_128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0952" y="3276532"/>
            <a:ext cx="3819440" cy="34069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813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Content Placeholder 5"/>
          <p:cNvSpPr>
            <a:spLocks noGrp="1"/>
          </p:cNvSpPr>
          <p:nvPr>
            <p:ph idx="1"/>
          </p:nvPr>
        </p:nvSpPr>
        <p:spPr>
          <a:xfrm>
            <a:off x="827584" y="990600"/>
            <a:ext cx="7249616" cy="533400"/>
          </a:xfrm>
        </p:spPr>
        <p:txBody>
          <a:bodyPr/>
          <a:lstStyle/>
          <a:p>
            <a:pPr algn="ctr">
              <a:buFont typeface="Wingdings" pitchFamily="2" charset="2"/>
              <a:buNone/>
            </a:pPr>
            <a:r>
              <a:rPr lang="en-US" altLang="en-US" sz="2800" b="1" dirty="0" smtClean="0">
                <a:cs typeface="Arial" charset="0"/>
              </a:rPr>
              <a:t>Serum Lead Levels and Symptomatology</a:t>
            </a:r>
          </a:p>
        </p:txBody>
      </p:sp>
      <p:pic>
        <p:nvPicPr>
          <p:cNvPr id="5325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752600"/>
            <a:ext cx="7010400" cy="449103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4915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Rectangle 5"/>
          <p:cNvSpPr>
            <a:spLocks noGrp="1"/>
          </p:cNvSpPr>
          <p:nvPr>
            <p:ph type="body" idx="1"/>
          </p:nvPr>
        </p:nvSpPr>
        <p:spPr>
          <a:xfrm>
            <a:off x="533400" y="2133600"/>
            <a:ext cx="8382000" cy="3886200"/>
          </a:xfrm>
        </p:spPr>
        <p:txBody>
          <a:bodyPr/>
          <a:lstStyle/>
          <a:p>
            <a:pPr algn="just">
              <a:defRPr/>
            </a:pPr>
            <a:r>
              <a:rPr lang="en-US" altLang="en-US" sz="2800" dirty="0" smtClean="0"/>
              <a:t>Standard measures to control cerebral edema, including intubation and neurosurgical consultation for invasive monitoring of ICP are indicated.</a:t>
            </a:r>
          </a:p>
          <a:p>
            <a:pPr algn="just">
              <a:defRPr/>
            </a:pPr>
            <a:endParaRPr lang="en-US" altLang="en-US" sz="2800" dirty="0" smtClean="0"/>
          </a:p>
          <a:p>
            <a:pPr marL="0" indent="0" algn="just">
              <a:buFontTx/>
              <a:buNone/>
              <a:defRPr/>
            </a:pPr>
            <a:r>
              <a:rPr lang="en-US" altLang="en-US" sz="2800" dirty="0" smtClean="0"/>
              <a:t> </a:t>
            </a:r>
          </a:p>
        </p:txBody>
      </p:sp>
      <p:sp>
        <p:nvSpPr>
          <p:cNvPr id="54278" name="Rectangle 5"/>
          <p:cNvSpPr>
            <a:spLocks noChangeArrowheads="1"/>
          </p:cNvSpPr>
          <p:nvPr/>
        </p:nvSpPr>
        <p:spPr bwMode="auto">
          <a:xfrm>
            <a:off x="1066800" y="381000"/>
            <a:ext cx="5867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t>Management </a:t>
            </a:r>
          </a:p>
          <a:p>
            <a:pPr eaLnBrk="1" hangingPunct="1">
              <a:defRPr/>
            </a:pPr>
            <a:endParaRPr lang="en-US" altLang="en-US" sz="3200" dirty="0" smtClean="0">
              <a:solidFill>
                <a:srgbClr val="FFFF00"/>
              </a:solidFill>
            </a:endParaRPr>
          </a:p>
          <a:p>
            <a:pPr eaLnBrk="1" hangingPunct="1">
              <a:defRPr/>
            </a:pPr>
            <a:r>
              <a:rPr lang="en-US" altLang="en-US" sz="3200" dirty="0" smtClean="0">
                <a:solidFill>
                  <a:schemeClr val="accent6"/>
                </a:solidFill>
              </a:rPr>
              <a:t>Acute Lead Encephalopathy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12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5"/>
          <p:cNvSpPr>
            <a:spLocks noGrp="1"/>
          </p:cNvSpPr>
          <p:nvPr>
            <p:ph type="body" idx="1"/>
          </p:nvPr>
        </p:nvSpPr>
        <p:spPr>
          <a:xfrm>
            <a:off x="533400" y="1143000"/>
            <a:ext cx="8382000" cy="4800600"/>
          </a:xfrm>
        </p:spPr>
        <p:txBody>
          <a:bodyPr/>
          <a:lstStyle/>
          <a:p>
            <a:pPr algn="just"/>
            <a:endParaRPr lang="en-US" altLang="en-US" sz="2800" smtClean="0"/>
          </a:p>
          <a:p>
            <a:pPr algn="just"/>
            <a:r>
              <a:rPr lang="en-US" altLang="en-US" sz="2800" smtClean="0"/>
              <a:t>children younger than age 6 years : minimally toxic. </a:t>
            </a:r>
          </a:p>
          <a:p>
            <a:pPr algn="just">
              <a:buFont typeface="Wingdings" pitchFamily="2" charset="2"/>
              <a:buNone/>
            </a:pPr>
            <a:endParaRPr lang="en-US" altLang="en-US" sz="2800" smtClean="0"/>
          </a:p>
          <a:p>
            <a:pPr algn="just"/>
            <a:r>
              <a:rPr lang="en-US" altLang="en-US" sz="2800" smtClean="0"/>
              <a:t>Adult :  suicide attempts.</a:t>
            </a:r>
          </a:p>
        </p:txBody>
      </p:sp>
      <p:sp>
        <p:nvSpPr>
          <p:cNvPr id="9222" name="Rectangle 5"/>
          <p:cNvSpPr>
            <a:spLocks noChangeArrowheads="1"/>
          </p:cNvSpPr>
          <p:nvPr/>
        </p:nvSpPr>
        <p:spPr bwMode="auto">
          <a:xfrm>
            <a:off x="1066800" y="381000"/>
            <a:ext cx="4495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IRON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017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Rectangle 5"/>
          <p:cNvSpPr>
            <a:spLocks noGrp="1"/>
          </p:cNvSpPr>
          <p:nvPr>
            <p:ph type="body" idx="1"/>
          </p:nvPr>
        </p:nvSpPr>
        <p:spPr>
          <a:xfrm>
            <a:off x="533400" y="1447800"/>
            <a:ext cx="8382000" cy="4267200"/>
          </a:xfrm>
        </p:spPr>
        <p:txBody>
          <a:bodyPr/>
          <a:lstStyle/>
          <a:p>
            <a:pPr marL="0" indent="0" algn="just">
              <a:buFontTx/>
              <a:buNone/>
              <a:defRPr/>
            </a:pPr>
            <a:r>
              <a:rPr lang="en-US" altLang="en-US" sz="2800" dirty="0" smtClean="0"/>
              <a:t> 1. </a:t>
            </a:r>
            <a:r>
              <a:rPr lang="en-US" altLang="en-US" sz="2800" dirty="0"/>
              <a:t>S</a:t>
            </a:r>
            <a:r>
              <a:rPr lang="en-US" altLang="en-US" sz="2800" dirty="0" smtClean="0"/>
              <a:t>evere poisoning </a:t>
            </a:r>
          </a:p>
          <a:p>
            <a:pPr marL="0" indent="0" algn="just">
              <a:buFontTx/>
              <a:buNone/>
              <a:defRPr/>
            </a:pPr>
            <a:r>
              <a:rPr lang="en-US" altLang="en-US" sz="2800" dirty="0" smtClean="0"/>
              <a:t> 2. </a:t>
            </a:r>
            <a:r>
              <a:rPr lang="en-US" altLang="en-US" sz="2800" dirty="0" err="1"/>
              <a:t>R</a:t>
            </a:r>
            <a:r>
              <a:rPr lang="en-US" altLang="en-US" sz="2800" dirty="0" err="1" smtClean="0"/>
              <a:t>adiopacities</a:t>
            </a:r>
            <a:r>
              <a:rPr lang="en-US" altLang="en-US" sz="2800" dirty="0" smtClean="0"/>
              <a:t> </a:t>
            </a:r>
          </a:p>
          <a:p>
            <a:pPr marL="0" indent="0" algn="just">
              <a:buFontTx/>
              <a:buNone/>
              <a:defRPr/>
            </a:pPr>
            <a:endParaRPr lang="en-US" altLang="en-US" sz="2800" dirty="0" smtClean="0"/>
          </a:p>
          <a:p>
            <a:pPr algn="just">
              <a:defRPr/>
            </a:pPr>
            <a:r>
              <a:rPr lang="en-US" altLang="en-US" sz="2800" dirty="0" smtClean="0"/>
              <a:t>Activated charcoal does not adsorb lead.</a:t>
            </a:r>
          </a:p>
        </p:txBody>
      </p:sp>
      <p:sp>
        <p:nvSpPr>
          <p:cNvPr id="55302" name="Rectangle 5"/>
          <p:cNvSpPr>
            <a:spLocks noChangeArrowheads="1"/>
          </p:cNvSpPr>
          <p:nvPr/>
        </p:nvSpPr>
        <p:spPr bwMode="auto">
          <a:xfrm>
            <a:off x="533400" y="533400"/>
            <a:ext cx="42608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smtClean="0">
                <a:solidFill>
                  <a:schemeClr val="accent6"/>
                </a:solidFill>
              </a:rPr>
              <a:t> whole-bowel irrigation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120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4" name="Rectangle 5"/>
          <p:cNvSpPr>
            <a:spLocks noGrp="1"/>
          </p:cNvSpPr>
          <p:nvPr>
            <p:ph type="body" idx="1"/>
          </p:nvPr>
        </p:nvSpPr>
        <p:spPr>
          <a:xfrm>
            <a:off x="533400" y="1371600"/>
            <a:ext cx="8382000" cy="4648200"/>
          </a:xfrm>
        </p:spPr>
        <p:txBody>
          <a:bodyPr/>
          <a:lstStyle/>
          <a:p>
            <a:pPr algn="just">
              <a:defRPr/>
            </a:pPr>
            <a:r>
              <a:rPr lang="en-US" altLang="en-US" sz="2800" dirty="0" smtClean="0"/>
              <a:t>Any patient with a BLL greater than 70 </a:t>
            </a:r>
            <a:r>
              <a:rPr lang="en-US" altLang="en-US" sz="2800" dirty="0" err="1" smtClean="0"/>
              <a:t>micg</a:t>
            </a:r>
            <a:r>
              <a:rPr lang="en-US" altLang="en-US" sz="2800" dirty="0" smtClean="0"/>
              <a:t>/</a:t>
            </a:r>
            <a:r>
              <a:rPr lang="en-US" altLang="en-US" sz="2800" dirty="0" err="1" smtClean="0"/>
              <a:t>dL</a:t>
            </a:r>
            <a:r>
              <a:rPr lang="en-US" altLang="en-US" sz="2800" dirty="0" smtClean="0"/>
              <a:t>, or with signs suggestive of encephalopathy, will require admission for parenteral chelation therapy. </a:t>
            </a:r>
          </a:p>
          <a:p>
            <a:pPr algn="just">
              <a:defRPr/>
            </a:pPr>
            <a:endParaRPr lang="en-US" altLang="en-US" sz="2800" dirty="0" smtClean="0"/>
          </a:p>
          <a:p>
            <a:pPr algn="just">
              <a:defRPr/>
            </a:pPr>
            <a:r>
              <a:rPr lang="en-US" altLang="en-US" sz="2800" dirty="0" smtClean="0"/>
              <a:t>For these seriously poisoned patients, </a:t>
            </a:r>
            <a:r>
              <a:rPr lang="en-US" altLang="en-US" sz="2800" u="sng" dirty="0" err="1" smtClean="0">
                <a:solidFill>
                  <a:schemeClr val="accent6"/>
                </a:solidFill>
              </a:rPr>
              <a:t>dimercaprol</a:t>
            </a:r>
            <a:r>
              <a:rPr lang="en-US" altLang="en-US" sz="2800" dirty="0" smtClean="0">
                <a:solidFill>
                  <a:schemeClr val="accent6"/>
                </a:solidFill>
              </a:rPr>
              <a:t> </a:t>
            </a:r>
            <a:r>
              <a:rPr lang="en-US" altLang="en-US" sz="2800" dirty="0" smtClean="0"/>
              <a:t>(or British anti lewisite [BAL]) should be the first </a:t>
            </a:r>
            <a:r>
              <a:rPr lang="en-US" altLang="en-US" sz="2800" dirty="0" err="1" smtClean="0"/>
              <a:t>chelator</a:t>
            </a:r>
            <a:r>
              <a:rPr lang="en-US" altLang="en-US" sz="2800" dirty="0" smtClean="0"/>
              <a:t> given.</a:t>
            </a:r>
          </a:p>
        </p:txBody>
      </p:sp>
      <p:sp>
        <p:nvSpPr>
          <p:cNvPr id="56326"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smtClean="0">
                <a:solidFill>
                  <a:schemeClr val="accent6"/>
                </a:solidFill>
              </a:rPr>
              <a:t> Chelation Therapy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222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ctangle 5"/>
          <p:cNvSpPr>
            <a:spLocks noGrp="1"/>
          </p:cNvSpPr>
          <p:nvPr>
            <p:ph type="body" idx="1"/>
          </p:nvPr>
        </p:nvSpPr>
        <p:spPr>
          <a:xfrm>
            <a:off x="228600" y="914400"/>
            <a:ext cx="8915400" cy="4495800"/>
          </a:xfrm>
        </p:spPr>
        <p:txBody>
          <a:bodyPr/>
          <a:lstStyle/>
          <a:p>
            <a:pPr algn="just">
              <a:defRPr/>
            </a:pPr>
            <a:r>
              <a:rPr lang="en-US" altLang="en-US" sz="2800" dirty="0" smtClean="0"/>
              <a:t>The dosage is 3 to 5 mg/kg (25 mg/kg/day), given by deep intramuscular injection every 4 </a:t>
            </a:r>
            <a:r>
              <a:rPr lang="en-US" altLang="en-US" sz="2800" dirty="0" err="1" smtClean="0"/>
              <a:t>hs</a:t>
            </a:r>
            <a:r>
              <a:rPr lang="en-US" altLang="en-US" sz="2800" dirty="0" smtClean="0"/>
              <a:t> for 2 days, followed by a dose every 4 to 6 </a:t>
            </a:r>
            <a:r>
              <a:rPr lang="en-US" altLang="en-US" sz="2800" dirty="0" err="1" smtClean="0"/>
              <a:t>hs</a:t>
            </a:r>
            <a:r>
              <a:rPr lang="en-US" altLang="en-US" sz="2800" dirty="0" smtClean="0"/>
              <a:t> for 2 more days and then every 4 to 12 </a:t>
            </a:r>
            <a:r>
              <a:rPr lang="en-US" altLang="en-US" sz="2800" dirty="0" err="1" smtClean="0"/>
              <a:t>hs</a:t>
            </a:r>
            <a:r>
              <a:rPr lang="en-US" altLang="en-US" sz="2800" dirty="0" smtClean="0"/>
              <a:t> for up to 7 days. </a:t>
            </a:r>
          </a:p>
          <a:p>
            <a:pPr algn="just">
              <a:defRPr/>
            </a:pPr>
            <a:r>
              <a:rPr lang="en-US" altLang="en-US" sz="2800" u="sng" dirty="0" err="1" smtClean="0">
                <a:solidFill>
                  <a:schemeClr val="accent6"/>
                </a:solidFill>
              </a:rPr>
              <a:t>Dimercaprol</a:t>
            </a:r>
            <a:r>
              <a:rPr lang="en-US" altLang="en-US" sz="2800" dirty="0" smtClean="0">
                <a:solidFill>
                  <a:schemeClr val="accent6"/>
                </a:solidFill>
              </a:rPr>
              <a:t> </a:t>
            </a:r>
            <a:r>
              <a:rPr lang="en-US" altLang="en-US" sz="2800" dirty="0" smtClean="0"/>
              <a:t>forms complexes that undergo both renal and biliary excretion. </a:t>
            </a:r>
          </a:p>
          <a:p>
            <a:pPr algn="just">
              <a:defRPr/>
            </a:pPr>
            <a:r>
              <a:rPr lang="en-US" altLang="en-US" sz="2800" u="sng" dirty="0" smtClean="0"/>
              <a:t>Adverse reactions to </a:t>
            </a:r>
            <a:r>
              <a:rPr lang="en-US" altLang="en-US" sz="2800" u="sng" dirty="0" err="1" smtClean="0"/>
              <a:t>dimercaprol</a:t>
            </a:r>
            <a:r>
              <a:rPr lang="en-US" altLang="en-US" sz="2800" u="sng" dirty="0" smtClean="0"/>
              <a:t> include nausea, vomiting, </a:t>
            </a:r>
            <a:r>
              <a:rPr lang="en-US" altLang="en-US" sz="2800" u="sng" dirty="0" err="1" smtClean="0"/>
              <a:t>urticaria</a:t>
            </a:r>
            <a:r>
              <a:rPr lang="en-US" altLang="en-US" sz="2800" u="sng" dirty="0" smtClean="0"/>
              <a:t>, pyrexia, hypertension, and hemolysis in patients with glucose-6-phosphate dehydrogenase deficiency</a:t>
            </a:r>
            <a:r>
              <a:rPr lang="en-US" altLang="en-US" sz="2800" dirty="0" smtClean="0">
                <a:solidFill>
                  <a:srgbClr val="FFFF00"/>
                </a:solidFill>
              </a:rPr>
              <a:t>.</a:t>
            </a:r>
          </a:p>
        </p:txBody>
      </p:sp>
      <p:sp>
        <p:nvSpPr>
          <p:cNvPr id="57350"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smtClean="0">
                <a:solidFill>
                  <a:schemeClr val="accent6"/>
                </a:solidFill>
              </a:rPr>
              <a:t>Chelation Therapy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325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Rectangle 5"/>
          <p:cNvSpPr>
            <a:spLocks noGrp="1"/>
          </p:cNvSpPr>
          <p:nvPr>
            <p:ph type="body" idx="1"/>
          </p:nvPr>
        </p:nvSpPr>
        <p:spPr>
          <a:xfrm>
            <a:off x="533400" y="1143000"/>
            <a:ext cx="8382000" cy="4800600"/>
          </a:xfrm>
        </p:spPr>
        <p:txBody>
          <a:bodyPr/>
          <a:lstStyle/>
          <a:p>
            <a:pPr algn="just"/>
            <a:endParaRPr lang="en-US" altLang="en-US" sz="2800" smtClean="0"/>
          </a:p>
          <a:p>
            <a:pPr algn="just"/>
            <a:r>
              <a:rPr lang="en-US" altLang="en-US" sz="2800" smtClean="0"/>
              <a:t>Since dimercaprol is diluted in peanut oil, it is contraindicated in patients allergic to peanuts. </a:t>
            </a:r>
          </a:p>
          <a:p>
            <a:pPr algn="just"/>
            <a:r>
              <a:rPr lang="en-US" altLang="en-US" sz="2800" smtClean="0"/>
              <a:t>Dimercaprol is followed by calcium disodium ethylenediaminetetraacetic acid (CaNa</a:t>
            </a:r>
            <a:r>
              <a:rPr lang="en-US" altLang="en-US" sz="2800" baseline="-25000" smtClean="0"/>
              <a:t>2</a:t>
            </a:r>
            <a:r>
              <a:rPr lang="en-US" altLang="en-US" sz="2800" smtClean="0"/>
              <a:t>EDTA), a highly effective lead chelator. </a:t>
            </a:r>
          </a:p>
        </p:txBody>
      </p:sp>
      <p:sp>
        <p:nvSpPr>
          <p:cNvPr id="58374"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smtClean="0">
                <a:solidFill>
                  <a:schemeClr val="accent6"/>
                </a:solidFill>
              </a:rPr>
              <a:t>Chelation Therapy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427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5"/>
          <p:cNvSpPr>
            <a:spLocks noGrp="1"/>
          </p:cNvSpPr>
          <p:nvPr>
            <p:ph type="body" idx="1"/>
          </p:nvPr>
        </p:nvSpPr>
        <p:spPr>
          <a:xfrm>
            <a:off x="304800" y="685800"/>
            <a:ext cx="8839200" cy="5257800"/>
          </a:xfrm>
        </p:spPr>
        <p:txBody>
          <a:bodyPr/>
          <a:lstStyle/>
          <a:p>
            <a:pPr algn="just">
              <a:defRPr/>
            </a:pPr>
            <a:endParaRPr lang="en-US" altLang="en-US" sz="2400" dirty="0" smtClean="0"/>
          </a:p>
          <a:p>
            <a:pPr algn="just">
              <a:defRPr/>
            </a:pPr>
            <a:endParaRPr lang="en-US" altLang="en-US" sz="2400" dirty="0" smtClean="0"/>
          </a:p>
          <a:p>
            <a:pPr algn="just">
              <a:defRPr/>
            </a:pPr>
            <a:r>
              <a:rPr lang="en-US" altLang="en-US" sz="2400" dirty="0" smtClean="0"/>
              <a:t>The dosage of CaNa</a:t>
            </a:r>
            <a:r>
              <a:rPr lang="en-US" altLang="en-US" sz="2400" baseline="-25000" dirty="0" smtClean="0"/>
              <a:t>2</a:t>
            </a:r>
            <a:r>
              <a:rPr lang="en-US" altLang="en-US" sz="2400" dirty="0" smtClean="0"/>
              <a:t>EDTA for patients with </a:t>
            </a:r>
          </a:p>
          <a:p>
            <a:pPr algn="just">
              <a:buFont typeface="Wingdings" pitchFamily="2" charset="2"/>
              <a:buNone/>
              <a:defRPr/>
            </a:pPr>
            <a:r>
              <a:rPr lang="en-US" altLang="en-US" sz="2400" dirty="0" smtClean="0"/>
              <a:t>acute lead encephalopathy is </a:t>
            </a:r>
            <a:r>
              <a:rPr lang="en-US" altLang="en-US" sz="2400" u="sng" dirty="0" smtClean="0">
                <a:solidFill>
                  <a:schemeClr val="accent6"/>
                </a:solidFill>
              </a:rPr>
              <a:t>75 mg/kg/day </a:t>
            </a:r>
            <a:r>
              <a:rPr lang="en-US" altLang="en-US" sz="2400" dirty="0" smtClean="0"/>
              <a:t>or 1500 mg/m</a:t>
            </a:r>
            <a:r>
              <a:rPr lang="en-US" altLang="en-US" sz="2400" baseline="30000" dirty="0" smtClean="0"/>
              <a:t>2</a:t>
            </a:r>
            <a:r>
              <a:rPr lang="en-US" altLang="en-US" sz="2400" dirty="0" smtClean="0"/>
              <a:t>/day given IV or IM in two to four divided doses, with a maximum daily dose of 1 g in children and 2 g in adults. </a:t>
            </a:r>
          </a:p>
          <a:p>
            <a:pPr algn="just">
              <a:defRPr/>
            </a:pPr>
            <a:r>
              <a:rPr lang="en-US" altLang="en-US" sz="2400" dirty="0" smtClean="0"/>
              <a:t>CaNa</a:t>
            </a:r>
            <a:r>
              <a:rPr lang="en-US" altLang="en-US" sz="2400" baseline="-25000" dirty="0" smtClean="0"/>
              <a:t>2</a:t>
            </a:r>
            <a:r>
              <a:rPr lang="en-US" altLang="en-US" sz="2400" dirty="0" smtClean="0"/>
              <a:t>EDTA should be given only with adequate urine flow or with hemodialysis in renal failure. </a:t>
            </a:r>
          </a:p>
          <a:p>
            <a:pPr marL="0" indent="0" algn="just">
              <a:buFontTx/>
              <a:buNone/>
              <a:defRPr/>
            </a:pPr>
            <a:endParaRPr lang="en-US" altLang="en-US" sz="2400" dirty="0" smtClean="0"/>
          </a:p>
          <a:p>
            <a:pPr marL="0" indent="0" algn="just">
              <a:buFontTx/>
              <a:buNone/>
              <a:defRPr/>
            </a:pPr>
            <a:endParaRPr lang="en-US" altLang="en-US" sz="2400" dirty="0" smtClean="0"/>
          </a:p>
        </p:txBody>
      </p:sp>
      <p:sp>
        <p:nvSpPr>
          <p:cNvPr id="59398"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u="sng" dirty="0" smtClean="0">
                <a:solidFill>
                  <a:schemeClr val="accent6"/>
                </a:solidFill>
              </a:rPr>
              <a:t>Chelation Therapy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529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Rectangle 5"/>
          <p:cNvSpPr>
            <a:spLocks noGrp="1"/>
          </p:cNvSpPr>
          <p:nvPr>
            <p:ph type="body" idx="1"/>
          </p:nvPr>
        </p:nvSpPr>
        <p:spPr>
          <a:xfrm>
            <a:off x="533400" y="1143000"/>
            <a:ext cx="8382000" cy="4800600"/>
          </a:xfrm>
        </p:spPr>
        <p:txBody>
          <a:bodyPr/>
          <a:lstStyle/>
          <a:p>
            <a:pPr algn="just"/>
            <a:r>
              <a:rPr lang="en-US" altLang="en-US" sz="2800" smtClean="0"/>
              <a:t>The need for parenteral chelation therapy in asymptomatic or minimally symptomatic children is guided by the BLL. </a:t>
            </a:r>
          </a:p>
          <a:p>
            <a:pPr algn="just"/>
            <a:endParaRPr lang="en-US" altLang="en-US" sz="2800" smtClean="0"/>
          </a:p>
          <a:p>
            <a:pPr algn="just"/>
            <a:r>
              <a:rPr lang="en-US" altLang="en-US" sz="2800" smtClean="0"/>
              <a:t>A BLL of more than 69 micg/dL mandates hospitalization and parenteral chelation therapy. </a:t>
            </a:r>
          </a:p>
          <a:p>
            <a:pPr algn="just"/>
            <a:endParaRPr lang="en-US" altLang="en-US" sz="2800" smtClean="0"/>
          </a:p>
          <a:p>
            <a:pPr algn="just"/>
            <a:r>
              <a:rPr lang="en-US" altLang="en-US" sz="2800" smtClean="0"/>
              <a:t>For less seriously poisoned patients, the dosage of CaNa</a:t>
            </a:r>
            <a:r>
              <a:rPr lang="en-US" altLang="en-US" sz="2800" baseline="-25000" smtClean="0"/>
              <a:t>2</a:t>
            </a:r>
            <a:r>
              <a:rPr lang="en-US" altLang="en-US" sz="2800" smtClean="0"/>
              <a:t>EDTA is 50 mg/kg/day or 1000 mg/m</a:t>
            </a:r>
            <a:r>
              <a:rPr lang="en-US" altLang="en-US" sz="2800" baseline="30000" smtClean="0"/>
              <a:t>2</a:t>
            </a:r>
            <a:r>
              <a:rPr lang="en-US" altLang="en-US" sz="2800" smtClean="0"/>
              <a:t>/day, given in two to four divided doses for up to 5 days.</a:t>
            </a:r>
          </a:p>
        </p:txBody>
      </p:sp>
      <p:sp>
        <p:nvSpPr>
          <p:cNvPr id="60422"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accent6"/>
                </a:solidFill>
              </a:rPr>
              <a:t> Chelation Therapy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632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4" name="Rectangle 5"/>
          <p:cNvSpPr>
            <a:spLocks noGrp="1"/>
          </p:cNvSpPr>
          <p:nvPr>
            <p:ph type="body" idx="1"/>
          </p:nvPr>
        </p:nvSpPr>
        <p:spPr>
          <a:xfrm>
            <a:off x="228600" y="838200"/>
            <a:ext cx="8382000" cy="4800600"/>
          </a:xfrm>
        </p:spPr>
        <p:txBody>
          <a:bodyPr/>
          <a:lstStyle/>
          <a:p>
            <a:pPr algn="just"/>
            <a:r>
              <a:rPr lang="en-US" altLang="en-US" sz="2800" dirty="0" smtClean="0">
                <a:solidFill>
                  <a:schemeClr val="accent6"/>
                </a:solidFill>
              </a:rPr>
              <a:t>(</a:t>
            </a:r>
            <a:r>
              <a:rPr lang="en-US" altLang="en-US" sz="2800" u="sng" dirty="0" smtClean="0">
                <a:solidFill>
                  <a:schemeClr val="accent6"/>
                </a:solidFill>
              </a:rPr>
              <a:t>2,3-dimercaptosuccinic </a:t>
            </a:r>
            <a:r>
              <a:rPr lang="en-US" altLang="en-US" sz="2800" u="sng" dirty="0">
                <a:solidFill>
                  <a:schemeClr val="accent6"/>
                </a:solidFill>
              </a:rPr>
              <a:t>acid </a:t>
            </a:r>
            <a:r>
              <a:rPr lang="en-US" altLang="en-US" sz="2800" u="sng" dirty="0" smtClean="0">
                <a:solidFill>
                  <a:schemeClr val="accent6"/>
                </a:solidFill>
              </a:rPr>
              <a:t>:DMSA)</a:t>
            </a:r>
            <a:endParaRPr lang="en-US" altLang="en-US" sz="2800" dirty="0" smtClean="0"/>
          </a:p>
          <a:p>
            <a:pPr marL="0" indent="0" algn="just">
              <a:buNone/>
            </a:pPr>
            <a:r>
              <a:rPr lang="en-US" altLang="en-US" sz="2800" dirty="0" smtClean="0"/>
              <a:t> for Serum lead levels of 45 to 69 </a:t>
            </a:r>
            <a:r>
              <a:rPr lang="en-US" altLang="en-US" sz="2800" dirty="0" err="1" smtClean="0"/>
              <a:t>micg</a:t>
            </a:r>
            <a:r>
              <a:rPr lang="en-US" altLang="en-US" sz="2800" dirty="0" smtClean="0"/>
              <a:t>/</a:t>
            </a:r>
            <a:r>
              <a:rPr lang="en-US" altLang="en-US" sz="2800" dirty="0" err="1" smtClean="0"/>
              <a:t>dL</a:t>
            </a:r>
            <a:r>
              <a:rPr lang="en-US" altLang="en-US" sz="2800" dirty="0" smtClean="0"/>
              <a:t> in patients without vomiting or CNS symptoms can be managed in the outpatient setting.</a:t>
            </a:r>
          </a:p>
          <a:p>
            <a:pPr algn="just"/>
            <a:endParaRPr lang="en-US" altLang="en-US" sz="2800" dirty="0" smtClean="0"/>
          </a:p>
          <a:p>
            <a:pPr algn="just"/>
            <a:r>
              <a:rPr lang="en-US" altLang="en-US" sz="2800" dirty="0" smtClean="0"/>
              <a:t>The initial dose of DMSA is 10 mg/kg every 8 hours for 5 days, then 10 mg/kg every 12 hours for 14 days.</a:t>
            </a:r>
          </a:p>
        </p:txBody>
      </p:sp>
      <p:sp>
        <p:nvSpPr>
          <p:cNvPr id="56326"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smtClean="0">
                <a:solidFill>
                  <a:srgbClr val="FF0000"/>
                </a:solidFill>
                <a:cs typeface="Arial" charset="0"/>
              </a:rPr>
              <a:t> </a:t>
            </a:r>
            <a:r>
              <a:rPr lang="en-US" altLang="en-US" dirty="0">
                <a:solidFill>
                  <a:srgbClr val="FF0000"/>
                </a:solidFill>
                <a:cs typeface="Arial" charset="0"/>
              </a:rPr>
              <a:t>Chelation Therapy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734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ctangle 5"/>
          <p:cNvSpPr>
            <a:spLocks noGrp="1"/>
          </p:cNvSpPr>
          <p:nvPr>
            <p:ph type="body" idx="1"/>
          </p:nvPr>
        </p:nvSpPr>
        <p:spPr>
          <a:xfrm>
            <a:off x="533400" y="1143000"/>
            <a:ext cx="8382000" cy="4800600"/>
          </a:xfrm>
        </p:spPr>
        <p:txBody>
          <a:bodyPr/>
          <a:lstStyle/>
          <a:p>
            <a:pPr algn="just"/>
            <a:r>
              <a:rPr lang="en-US" altLang="en-US" sz="2800" dirty="0" smtClean="0"/>
              <a:t>Oral </a:t>
            </a:r>
            <a:r>
              <a:rPr lang="en-US" altLang="en-US" sz="2800" u="sng" dirty="0" smtClean="0">
                <a:solidFill>
                  <a:schemeClr val="accent6"/>
                </a:solidFill>
              </a:rPr>
              <a:t>d-</a:t>
            </a:r>
            <a:r>
              <a:rPr lang="en-US" altLang="en-US" sz="2800" u="sng" dirty="0" err="1" smtClean="0">
                <a:solidFill>
                  <a:schemeClr val="accent6"/>
                </a:solidFill>
              </a:rPr>
              <a:t>penicillamine</a:t>
            </a:r>
            <a:r>
              <a:rPr lang="en-US" altLang="en-US" sz="2800" dirty="0" smtClean="0">
                <a:solidFill>
                  <a:schemeClr val="accent6"/>
                </a:solidFill>
              </a:rPr>
              <a:t> </a:t>
            </a:r>
            <a:r>
              <a:rPr lang="en-US" altLang="en-US" sz="2800" dirty="0" smtClean="0"/>
              <a:t>should be used only in patients who do not tolerate DMSA. </a:t>
            </a:r>
          </a:p>
          <a:p>
            <a:pPr algn="just"/>
            <a:r>
              <a:rPr lang="en-US" altLang="en-US" sz="2800" dirty="0" smtClean="0"/>
              <a:t>The usual oral dose of d-</a:t>
            </a:r>
            <a:r>
              <a:rPr lang="en-US" altLang="en-US" sz="2800" dirty="0" err="1" smtClean="0"/>
              <a:t>penicillamine</a:t>
            </a:r>
            <a:r>
              <a:rPr lang="en-US" altLang="en-US" sz="2800" dirty="0" smtClean="0"/>
              <a:t> is 25 mg/kg every 6 hours for 5 days. </a:t>
            </a:r>
          </a:p>
          <a:p>
            <a:pPr algn="just"/>
            <a:r>
              <a:rPr lang="en-US" altLang="en-US" sz="2800" dirty="0" smtClean="0"/>
              <a:t>d-</a:t>
            </a:r>
            <a:r>
              <a:rPr lang="en-US" altLang="en-US" sz="2800" dirty="0" err="1" smtClean="0"/>
              <a:t>Penicillamine</a:t>
            </a:r>
            <a:r>
              <a:rPr lang="en-US" altLang="en-US" sz="2800" dirty="0" smtClean="0"/>
              <a:t> is less efficacious than DMSA and has more adverse reactions. </a:t>
            </a:r>
          </a:p>
          <a:p>
            <a:pPr algn="just"/>
            <a:r>
              <a:rPr lang="en-US" altLang="en-US" sz="2800" dirty="0" smtClean="0"/>
              <a:t>Penicillin allergy is a contraindication to the use of d-</a:t>
            </a:r>
            <a:r>
              <a:rPr lang="en-US" altLang="en-US" sz="2800" dirty="0" err="1" smtClean="0"/>
              <a:t>penicillamine</a:t>
            </a:r>
            <a:r>
              <a:rPr lang="en-US" altLang="en-US" sz="2800" dirty="0" smtClean="0"/>
              <a:t>.</a:t>
            </a:r>
          </a:p>
        </p:txBody>
      </p:sp>
      <p:sp>
        <p:nvSpPr>
          <p:cNvPr id="57350"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smtClean="0">
                <a:solidFill>
                  <a:schemeClr val="accent6"/>
                </a:solidFill>
                <a:cs typeface="Arial" charset="0"/>
              </a:rPr>
              <a:t> </a:t>
            </a:r>
            <a:r>
              <a:rPr lang="en-US" altLang="en-US" dirty="0">
                <a:solidFill>
                  <a:schemeClr val="accent6"/>
                </a:solidFill>
                <a:cs typeface="Arial" charset="0"/>
              </a:rPr>
              <a:t>Chelation Therapy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837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2" name="Rectangle 5"/>
          <p:cNvSpPr>
            <a:spLocks noGrp="1"/>
          </p:cNvSpPr>
          <p:nvPr>
            <p:ph type="body" idx="1"/>
          </p:nvPr>
        </p:nvSpPr>
        <p:spPr>
          <a:xfrm>
            <a:off x="533400" y="1143000"/>
            <a:ext cx="8382000" cy="4800600"/>
          </a:xfrm>
        </p:spPr>
        <p:txBody>
          <a:bodyPr/>
          <a:lstStyle/>
          <a:p>
            <a:pPr algn="just"/>
            <a:endParaRPr lang="en-US" altLang="en-US" sz="2800" dirty="0" smtClean="0"/>
          </a:p>
          <a:p>
            <a:pPr marL="0" indent="0" algn="just">
              <a:buNone/>
            </a:pPr>
            <a:r>
              <a:rPr lang="en-US" altLang="en-US" sz="2800" dirty="0" smtClean="0"/>
              <a:t>A BLL between 20 and 44 </a:t>
            </a:r>
            <a:r>
              <a:rPr lang="en-US" altLang="en-US" sz="2800" dirty="0" err="1" smtClean="0"/>
              <a:t>micg</a:t>
            </a:r>
            <a:r>
              <a:rPr lang="en-US" altLang="en-US" sz="2800" dirty="0" smtClean="0"/>
              <a:t>/</a:t>
            </a:r>
            <a:r>
              <a:rPr lang="en-US" altLang="en-US" sz="2800" dirty="0" err="1" smtClean="0"/>
              <a:t>dL</a:t>
            </a:r>
            <a:r>
              <a:rPr lang="en-US" altLang="en-US" sz="2800" dirty="0" smtClean="0"/>
              <a:t> in a patient who is asymptomatic or minimally symptomatic requires a more aggressive medical and environmental evaluation. </a:t>
            </a:r>
          </a:p>
        </p:txBody>
      </p:sp>
      <p:sp>
        <p:nvSpPr>
          <p:cNvPr id="58374"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smtClean="0">
                <a:solidFill>
                  <a:schemeClr val="accent6"/>
                </a:solidFill>
                <a:cs typeface="Arial" charset="0"/>
              </a:rPr>
              <a:t>Chelation </a:t>
            </a:r>
            <a:r>
              <a:rPr lang="en-US" altLang="en-US" dirty="0">
                <a:solidFill>
                  <a:schemeClr val="accent6"/>
                </a:solidFill>
                <a:cs typeface="Arial" charset="0"/>
              </a:rPr>
              <a:t>Therapy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5939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5"/>
          <p:cNvSpPr>
            <a:spLocks noGrp="1"/>
          </p:cNvSpPr>
          <p:nvPr>
            <p:ph type="body" idx="1"/>
          </p:nvPr>
        </p:nvSpPr>
        <p:spPr>
          <a:xfrm>
            <a:off x="533400" y="1143000"/>
            <a:ext cx="8382000" cy="4800600"/>
          </a:xfrm>
        </p:spPr>
        <p:txBody>
          <a:bodyPr/>
          <a:lstStyle/>
          <a:p>
            <a:pPr algn="just"/>
            <a:r>
              <a:rPr lang="en-US" altLang="en-US" sz="2800" dirty="0"/>
              <a:t>N</a:t>
            </a:r>
            <a:r>
              <a:rPr lang="en-US" altLang="en-US" sz="2800" dirty="0" smtClean="0"/>
              <a:t>o need for chelation for children with a BLL lower than 45 </a:t>
            </a:r>
            <a:r>
              <a:rPr lang="en-US" altLang="en-US" sz="2800" dirty="0" err="1" smtClean="0"/>
              <a:t>micg</a:t>
            </a:r>
            <a:r>
              <a:rPr lang="en-US" altLang="en-US" sz="2800" dirty="0" smtClean="0"/>
              <a:t>/</a:t>
            </a:r>
            <a:r>
              <a:rPr lang="en-US" altLang="en-US" sz="2800" dirty="0" err="1" smtClean="0"/>
              <a:t>dL</a:t>
            </a:r>
            <a:r>
              <a:rPr lang="en-US" altLang="en-US" sz="2800" dirty="0" smtClean="0"/>
              <a:t>. </a:t>
            </a:r>
          </a:p>
          <a:p>
            <a:pPr algn="just"/>
            <a:endParaRPr lang="en-US" altLang="en-US" sz="2800" dirty="0" smtClean="0"/>
          </a:p>
          <a:p>
            <a:pPr algn="just"/>
            <a:r>
              <a:rPr lang="en-US" altLang="en-US" sz="2800" dirty="0" smtClean="0"/>
              <a:t>Children with lead levels of 10 to 19 </a:t>
            </a:r>
            <a:r>
              <a:rPr lang="en-US" altLang="en-US" sz="2800" dirty="0" err="1" smtClean="0"/>
              <a:t>micg</a:t>
            </a:r>
            <a:r>
              <a:rPr lang="en-US" altLang="en-US" sz="2800" dirty="0" smtClean="0"/>
              <a:t>/</a:t>
            </a:r>
            <a:r>
              <a:rPr lang="en-US" altLang="en-US" sz="2800" dirty="0" err="1" smtClean="0"/>
              <a:t>dL</a:t>
            </a:r>
            <a:r>
              <a:rPr lang="en-US" altLang="en-US" sz="2800" dirty="0" smtClean="0"/>
              <a:t> need :</a:t>
            </a:r>
          </a:p>
          <a:p>
            <a:pPr marL="0" indent="0" algn="just">
              <a:buNone/>
            </a:pPr>
            <a:r>
              <a:rPr lang="en-US" altLang="en-US" sz="2800" dirty="0"/>
              <a:t> </a:t>
            </a:r>
            <a:r>
              <a:rPr lang="en-US" altLang="en-US" sz="2800" dirty="0" smtClean="0"/>
              <a:t>    * family counseling </a:t>
            </a:r>
          </a:p>
          <a:p>
            <a:pPr marL="0" indent="0" algn="just">
              <a:buNone/>
            </a:pPr>
            <a:r>
              <a:rPr lang="en-US" altLang="en-US" sz="2800" dirty="0"/>
              <a:t> </a:t>
            </a:r>
            <a:r>
              <a:rPr lang="en-US" altLang="en-US" sz="2800" dirty="0" smtClean="0"/>
              <a:t>    * careful follow-up</a:t>
            </a:r>
          </a:p>
          <a:p>
            <a:pPr marL="0" indent="0" algn="just">
              <a:buNone/>
            </a:pPr>
            <a:r>
              <a:rPr lang="en-US" altLang="en-US" sz="2800" dirty="0"/>
              <a:t> </a:t>
            </a:r>
            <a:r>
              <a:rPr lang="en-US" altLang="en-US" sz="2800" dirty="0" smtClean="0"/>
              <a:t>    * frequent screening of BLLs</a:t>
            </a:r>
          </a:p>
        </p:txBody>
      </p:sp>
      <p:sp>
        <p:nvSpPr>
          <p:cNvPr id="59398"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smtClean="0">
                <a:solidFill>
                  <a:schemeClr val="accent6"/>
                </a:solidFill>
                <a:cs typeface="Arial" charset="0"/>
              </a:rPr>
              <a:t>Chelation </a:t>
            </a:r>
            <a:r>
              <a:rPr lang="en-US" altLang="en-US" dirty="0">
                <a:solidFill>
                  <a:schemeClr val="accent6"/>
                </a:solidFill>
                <a:cs typeface="Arial" charset="0"/>
              </a:rPr>
              <a:t>Therapy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14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4" name="Rectangle 5"/>
          <p:cNvSpPr>
            <a:spLocks noGrp="1"/>
          </p:cNvSpPr>
          <p:nvPr>
            <p:ph type="body" idx="1"/>
          </p:nvPr>
        </p:nvSpPr>
        <p:spPr>
          <a:xfrm>
            <a:off x="609600" y="1447800"/>
            <a:ext cx="8382000" cy="3886200"/>
          </a:xfrm>
        </p:spPr>
        <p:txBody>
          <a:bodyPr/>
          <a:lstStyle/>
          <a:p>
            <a:pPr marL="0" indent="0" algn="just">
              <a:buFontTx/>
              <a:buNone/>
              <a:defRPr/>
            </a:pPr>
            <a:endParaRPr lang="en-US" altLang="en-US" sz="2800" dirty="0" smtClean="0"/>
          </a:p>
          <a:p>
            <a:pPr algn="just">
              <a:defRPr/>
            </a:pPr>
            <a:r>
              <a:rPr lang="en-US" altLang="en-US" sz="2800" dirty="0" smtClean="0"/>
              <a:t>Normal serum iron levels </a:t>
            </a:r>
            <a:r>
              <a:rPr lang="en-US" altLang="en-US" sz="2800" dirty="0"/>
              <a:t>:</a:t>
            </a:r>
            <a:r>
              <a:rPr lang="en-US" altLang="en-US" sz="2800" dirty="0" smtClean="0"/>
              <a:t> 50 to 150 </a:t>
            </a:r>
            <a:r>
              <a:rPr lang="en-US" altLang="en-US" sz="2800" dirty="0" err="1" smtClean="0"/>
              <a:t>micg</a:t>
            </a:r>
            <a:r>
              <a:rPr lang="en-US" altLang="en-US" sz="2800" dirty="0" smtClean="0"/>
              <a:t>/</a:t>
            </a:r>
            <a:r>
              <a:rPr lang="en-US" altLang="en-US" sz="2800" dirty="0" err="1" smtClean="0"/>
              <a:t>dL</a:t>
            </a:r>
            <a:r>
              <a:rPr lang="en-US" altLang="en-US" sz="2800" dirty="0" smtClean="0"/>
              <a:t>. </a:t>
            </a:r>
          </a:p>
          <a:p>
            <a:pPr algn="just">
              <a:defRPr/>
            </a:pPr>
            <a:r>
              <a:rPr lang="en-US" altLang="en-US" sz="2800" dirty="0" smtClean="0"/>
              <a:t>The total iron-binding capacity (TIBC), a crude measure of the ability of serum proteins—including transferrin—to bind iron, ranges from 300 to 400 </a:t>
            </a:r>
            <a:r>
              <a:rPr lang="en-US" altLang="en-US" sz="2800" dirty="0" err="1" smtClean="0"/>
              <a:t>micg</a:t>
            </a:r>
            <a:r>
              <a:rPr lang="en-US" altLang="en-US" sz="2800" dirty="0" smtClean="0"/>
              <a:t>/</a:t>
            </a:r>
            <a:r>
              <a:rPr lang="en-US" altLang="en-US" sz="2800" dirty="0" err="1" smtClean="0"/>
              <a:t>dL</a:t>
            </a:r>
            <a:r>
              <a:rPr lang="en-US" altLang="en-US" sz="2800" dirty="0" smtClean="0"/>
              <a:t>.</a:t>
            </a:r>
          </a:p>
        </p:txBody>
      </p:sp>
      <p:sp>
        <p:nvSpPr>
          <p:cNvPr id="10246" name="Rectangle 5"/>
          <p:cNvSpPr>
            <a:spLocks noChangeArrowheads="1"/>
          </p:cNvSpPr>
          <p:nvPr/>
        </p:nvSpPr>
        <p:spPr bwMode="auto">
          <a:xfrm>
            <a:off x="381000" y="76200"/>
            <a:ext cx="4495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chemeClr val="bg1">
                    <a:lumMod val="10000"/>
                  </a:schemeClr>
                </a:solidFill>
              </a:rPr>
              <a:t>Principles of Disease </a:t>
            </a:r>
          </a:p>
          <a:p>
            <a:pPr eaLnBrk="1" hangingPunct="1">
              <a:defRPr/>
            </a:pPr>
            <a:r>
              <a:rPr lang="en-US" altLang="en-US" sz="3200" dirty="0" smtClean="0">
                <a:solidFill>
                  <a:schemeClr val="bg1">
                    <a:lumMod val="10000"/>
                  </a:schemeClr>
                </a:solidFill>
              </a:rPr>
              <a:t>Pharmacology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041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0" name="Rectangle 5"/>
          <p:cNvSpPr>
            <a:spLocks noGrp="1"/>
          </p:cNvSpPr>
          <p:nvPr>
            <p:ph type="body" idx="1"/>
          </p:nvPr>
        </p:nvSpPr>
        <p:spPr>
          <a:xfrm>
            <a:off x="533400" y="1143000"/>
            <a:ext cx="8382000" cy="4800600"/>
          </a:xfrm>
        </p:spPr>
        <p:txBody>
          <a:bodyPr/>
          <a:lstStyle/>
          <a:p>
            <a:pPr algn="just"/>
            <a:r>
              <a:rPr lang="en-US" altLang="en-US" sz="2800" dirty="0" smtClean="0"/>
              <a:t>The treatment of adults with chronic poisoning is less aggressive than for children. </a:t>
            </a:r>
          </a:p>
          <a:p>
            <a:pPr algn="just"/>
            <a:r>
              <a:rPr lang="en-US" altLang="en-US" sz="2800" dirty="0" smtClean="0"/>
              <a:t>If gastrointestinal symptoms or CNS problems are present, hospitalization with parenteral chelation therapy is indicated. </a:t>
            </a:r>
          </a:p>
          <a:p>
            <a:pPr algn="just"/>
            <a:r>
              <a:rPr lang="en-US" altLang="en-US" sz="2800" dirty="0" smtClean="0"/>
              <a:t>In the asymptomatic adult or the adult with only mild clinical problems, the only intervention needed is cessation of exposure. </a:t>
            </a:r>
          </a:p>
        </p:txBody>
      </p:sp>
      <p:sp>
        <p:nvSpPr>
          <p:cNvPr id="60422" name="Rectangle 5"/>
          <p:cNvSpPr>
            <a:spLocks noChangeArrowheads="1"/>
          </p:cNvSpPr>
          <p:nvPr/>
        </p:nvSpPr>
        <p:spPr bwMode="auto">
          <a:xfrm>
            <a:off x="533400" y="76200"/>
            <a:ext cx="6781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smtClean="0">
                <a:solidFill>
                  <a:schemeClr val="accent6"/>
                </a:solidFill>
                <a:cs typeface="Arial" charset="0"/>
              </a:rPr>
              <a:t>Chelation </a:t>
            </a:r>
            <a:r>
              <a:rPr lang="en-US" altLang="en-US" dirty="0">
                <a:solidFill>
                  <a:schemeClr val="accent6"/>
                </a:solidFill>
                <a:cs typeface="Arial" charset="0"/>
              </a:rPr>
              <a:t>Therapy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144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Rectangle 5"/>
          <p:cNvSpPr>
            <a:spLocks noGrp="1"/>
          </p:cNvSpPr>
          <p:nvPr>
            <p:ph type="body" idx="1"/>
          </p:nvPr>
        </p:nvSpPr>
        <p:spPr>
          <a:xfrm>
            <a:off x="533400" y="1371600"/>
            <a:ext cx="8382000" cy="4648200"/>
          </a:xfrm>
        </p:spPr>
        <p:txBody>
          <a:bodyPr/>
          <a:lstStyle/>
          <a:p>
            <a:pPr algn="just"/>
            <a:r>
              <a:rPr lang="en-US" altLang="en-US" sz="2800" smtClean="0"/>
              <a:t>Patients who have ingested a single lead foreign body (e.g., fishing sinker) will usually pass it harmlessly. </a:t>
            </a:r>
          </a:p>
          <a:p>
            <a:pPr algn="just"/>
            <a:endParaRPr lang="en-US" altLang="en-US" sz="2800" smtClean="0"/>
          </a:p>
          <a:p>
            <a:pPr algn="just"/>
            <a:r>
              <a:rPr lang="en-US" altLang="en-US" sz="2800" smtClean="0"/>
              <a:t>If the foreign body remains in the gastrointestinal tract after 2 weeks, removal should be considered to prevent lead toxicity.</a:t>
            </a:r>
          </a:p>
        </p:txBody>
      </p:sp>
      <p:sp>
        <p:nvSpPr>
          <p:cNvPr id="61446" name="Rectangle 5"/>
          <p:cNvSpPr>
            <a:spLocks noChangeArrowheads="1"/>
          </p:cNvSpPr>
          <p:nvPr/>
        </p:nvSpPr>
        <p:spPr bwMode="auto">
          <a:xfrm>
            <a:off x="1066800" y="3810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Disposition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246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8" name="Rectangle 5"/>
          <p:cNvSpPr>
            <a:spLocks noGrp="1"/>
          </p:cNvSpPr>
          <p:nvPr>
            <p:ph type="body" idx="1"/>
          </p:nvPr>
        </p:nvSpPr>
        <p:spPr>
          <a:xfrm>
            <a:off x="533400" y="1066800"/>
            <a:ext cx="8382000" cy="5181600"/>
          </a:xfrm>
        </p:spPr>
        <p:txBody>
          <a:bodyPr/>
          <a:lstStyle/>
          <a:p>
            <a:pPr algn="just"/>
            <a:r>
              <a:rPr lang="en-US" altLang="en-US" sz="2800" smtClean="0"/>
              <a:t>Patients who are significantly symptomatic after an acute lead exposure and children with a BLL of 69 micg/dL or greater require hospitalization and chelation therapy. </a:t>
            </a:r>
          </a:p>
          <a:p>
            <a:pPr algn="just"/>
            <a:r>
              <a:rPr lang="en-US" altLang="en-US" sz="2800" smtClean="0"/>
              <a:t>Patients discharged home on oral chelation therapy should not return to a contaminated environment. </a:t>
            </a:r>
          </a:p>
        </p:txBody>
      </p:sp>
      <p:sp>
        <p:nvSpPr>
          <p:cNvPr id="62470" name="Rectangle 5"/>
          <p:cNvSpPr>
            <a:spLocks noChangeArrowheads="1"/>
          </p:cNvSpPr>
          <p:nvPr/>
        </p:nvSpPr>
        <p:spPr bwMode="auto">
          <a:xfrm>
            <a:off x="1066800" y="3810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Disposition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412776"/>
            <a:ext cx="7772400" cy="1362075"/>
          </a:xfrm>
        </p:spPr>
        <p:txBody>
          <a:bodyPr/>
          <a:lstStyle/>
          <a:p>
            <a:r>
              <a:rPr lang="en-US" sz="6000" dirty="0" smtClean="0"/>
              <a:t>ARSENIC    (A</a:t>
            </a:r>
            <a:r>
              <a:rPr lang="en-US" sz="4800" dirty="0" smtClean="0"/>
              <a:t>s</a:t>
            </a:r>
            <a:r>
              <a:rPr lang="en-US" sz="6000" dirty="0" smtClean="0"/>
              <a:t>)</a:t>
            </a:r>
            <a:endParaRPr lang="en-US" dirty="0"/>
          </a:p>
        </p:txBody>
      </p:sp>
      <p:pic>
        <p:nvPicPr>
          <p:cNvPr id="1026" name="Picture 2" descr="http://guardianlv.com/wp-content/uploads/2013/09/Arsenic-may-cause-a-risk-to-eatng-rice-says-F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8460" y="2636912"/>
            <a:ext cx="4531972" cy="3240360"/>
          </a:xfrm>
          <a:prstGeom prst="rect">
            <a:avLst/>
          </a:prstGeom>
          <a:noFill/>
          <a:ln w="76200">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1321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349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Rectangle 5"/>
          <p:cNvSpPr>
            <a:spLocks noGrp="1"/>
          </p:cNvSpPr>
          <p:nvPr>
            <p:ph type="body" idx="1"/>
          </p:nvPr>
        </p:nvSpPr>
        <p:spPr>
          <a:xfrm>
            <a:off x="533400" y="1371600"/>
            <a:ext cx="8382000" cy="4648200"/>
          </a:xfrm>
        </p:spPr>
        <p:txBody>
          <a:bodyPr/>
          <a:lstStyle/>
          <a:p>
            <a:pPr algn="just"/>
            <a:r>
              <a:rPr lang="en-US" altLang="en-US" sz="2800" dirty="0" smtClean="0"/>
              <a:t>Arsenic (As), a tasteless, odorless substance that looks like sugar, has an infamous history as an agent of homicide. </a:t>
            </a:r>
          </a:p>
          <a:p>
            <a:pPr algn="just"/>
            <a:endParaRPr lang="en-US" altLang="en-US" sz="2800" dirty="0" smtClean="0"/>
          </a:p>
          <a:p>
            <a:pPr algn="just"/>
            <a:r>
              <a:rPr lang="en-US" altLang="en-US" sz="2800" dirty="0" smtClean="0"/>
              <a:t>Epidemic poisoning. </a:t>
            </a:r>
          </a:p>
          <a:p>
            <a:pPr marL="0" indent="0" algn="just">
              <a:buNone/>
            </a:pPr>
            <a:r>
              <a:rPr lang="en-US" altLang="en-US" sz="2800" dirty="0"/>
              <a:t>F</a:t>
            </a:r>
            <a:r>
              <a:rPr lang="en-US" altLang="en-US" sz="2800" dirty="0" smtClean="0"/>
              <a:t>ound in:  smelters and electric </a:t>
            </a:r>
          </a:p>
          <a:p>
            <a:pPr marL="0" indent="0" algn="just">
              <a:buNone/>
            </a:pPr>
            <a:r>
              <a:rPr lang="en-US" altLang="en-US" sz="2800" dirty="0" smtClean="0"/>
              <a:t>power plants that burn</a:t>
            </a:r>
          </a:p>
          <a:p>
            <a:pPr marL="0" indent="0" algn="just">
              <a:buNone/>
            </a:pPr>
            <a:r>
              <a:rPr lang="en-US" altLang="en-US" sz="2800" dirty="0" smtClean="0"/>
              <a:t> arsenic-rich coal.</a:t>
            </a:r>
          </a:p>
        </p:txBody>
      </p:sp>
      <p:sp>
        <p:nvSpPr>
          <p:cNvPr id="63494"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pic>
        <p:nvPicPr>
          <p:cNvPr id="3076" name="Picture 4" descr="http://www.buildyourmarriage.org/wp-content/uploads/2013/11/arsenic-poison-bot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8996" y="2852936"/>
            <a:ext cx="2191916" cy="29371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451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6" name="Rectangle 5"/>
          <p:cNvSpPr>
            <a:spLocks noGrp="1"/>
          </p:cNvSpPr>
          <p:nvPr>
            <p:ph type="body" idx="1"/>
          </p:nvPr>
        </p:nvSpPr>
        <p:spPr>
          <a:xfrm>
            <a:off x="533400" y="1066800"/>
            <a:ext cx="8382000" cy="5181600"/>
          </a:xfrm>
        </p:spPr>
        <p:txBody>
          <a:bodyPr/>
          <a:lstStyle/>
          <a:p>
            <a:pPr algn="just"/>
            <a:r>
              <a:rPr lang="en-US" altLang="en-US" sz="2800" smtClean="0"/>
              <a:t>It is used in industry as a wood preservative and in the production of glass and microcircuits. </a:t>
            </a:r>
          </a:p>
          <a:p>
            <a:pPr algn="just"/>
            <a:endParaRPr lang="en-US" altLang="en-US" sz="2800" smtClean="0"/>
          </a:p>
          <a:p>
            <a:pPr algn="just"/>
            <a:r>
              <a:rPr lang="en-US" altLang="en-US" sz="2800" smtClean="0"/>
              <a:t>Inorganic arsenicals are also used in rodenticides, fungicides, insecticides, paint, and tanning agents and as defoliants in the cotton industry. </a:t>
            </a:r>
          </a:p>
          <a:p>
            <a:pPr algn="just"/>
            <a:r>
              <a:rPr lang="en-US" altLang="en-US" sz="2800" smtClean="0"/>
              <a:t>Arsenic is still used for medicinal purposes in the treatment of trypanosomiasis, amebiasis, and leukemia.</a:t>
            </a:r>
          </a:p>
        </p:txBody>
      </p:sp>
      <p:sp>
        <p:nvSpPr>
          <p:cNvPr id="64518"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553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Rectangle 5"/>
          <p:cNvSpPr>
            <a:spLocks noGrp="1"/>
          </p:cNvSpPr>
          <p:nvPr>
            <p:ph type="body" idx="1"/>
          </p:nvPr>
        </p:nvSpPr>
        <p:spPr>
          <a:xfrm>
            <a:off x="533400" y="1371600"/>
            <a:ext cx="8382000" cy="4876800"/>
          </a:xfrm>
        </p:spPr>
        <p:txBody>
          <a:bodyPr/>
          <a:lstStyle/>
          <a:p>
            <a:pPr algn="just"/>
            <a:r>
              <a:rPr lang="en-US" altLang="en-US" sz="2800" dirty="0" smtClean="0"/>
              <a:t>It has also been found as a contaminant in herbal remedies and drugs such as opium. </a:t>
            </a:r>
          </a:p>
          <a:p>
            <a:pPr algn="just"/>
            <a:endParaRPr lang="en-US" altLang="en-US" sz="2800" dirty="0" smtClean="0"/>
          </a:p>
          <a:p>
            <a:pPr algn="just"/>
            <a:r>
              <a:rPr lang="en-US" altLang="en-US" sz="2800" dirty="0"/>
              <a:t>C</a:t>
            </a:r>
            <a:r>
              <a:rPr lang="en-US" altLang="en-US" sz="2800" dirty="0" smtClean="0"/>
              <a:t>ontaminated </a:t>
            </a:r>
          </a:p>
          <a:p>
            <a:pPr algn="just"/>
            <a:r>
              <a:rPr lang="en-US" altLang="en-US" sz="2800" dirty="0" smtClean="0"/>
              <a:t>drinking water in </a:t>
            </a:r>
          </a:p>
          <a:p>
            <a:pPr marL="0" indent="0" algn="just">
              <a:buNone/>
            </a:pPr>
            <a:r>
              <a:rPr lang="en-US" altLang="en-US" sz="2800" dirty="0" smtClean="0"/>
              <a:t>underdeveloped </a:t>
            </a:r>
          </a:p>
          <a:p>
            <a:pPr marL="0" indent="0" algn="just">
              <a:buNone/>
            </a:pPr>
            <a:r>
              <a:rPr lang="en-US" altLang="en-US" sz="2800" dirty="0" smtClean="0"/>
              <a:t>countries. </a:t>
            </a:r>
          </a:p>
          <a:p>
            <a:pPr algn="just"/>
            <a:endParaRPr lang="en-US" altLang="en-US" sz="2800" dirty="0" smtClean="0"/>
          </a:p>
          <a:p>
            <a:pPr marL="0" indent="0" algn="just">
              <a:buNone/>
            </a:pPr>
            <a:r>
              <a:rPr lang="en-US" altLang="en-US" sz="2800" dirty="0" smtClean="0"/>
              <a:t>.</a:t>
            </a:r>
          </a:p>
        </p:txBody>
      </p:sp>
      <p:sp>
        <p:nvSpPr>
          <p:cNvPr id="65542" name="Rectangle 5"/>
          <p:cNvSpPr>
            <a:spLocks noChangeArrowheads="1"/>
          </p:cNvSpPr>
          <p:nvPr/>
        </p:nvSpPr>
        <p:spPr bwMode="auto">
          <a:xfrm>
            <a:off x="1066800" y="381000"/>
            <a:ext cx="441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ARSENIC </a:t>
            </a:r>
          </a:p>
        </p:txBody>
      </p:sp>
      <p:pic>
        <p:nvPicPr>
          <p:cNvPr id="4098" name="Picture 2" descr="http://news.stanford.edu/news/2009/april1/gifs/fendorf_village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780928"/>
            <a:ext cx="4498464" cy="3418832"/>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656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Rectangle 5"/>
          <p:cNvSpPr>
            <a:spLocks noGrp="1"/>
          </p:cNvSpPr>
          <p:nvPr>
            <p:ph type="body" idx="1"/>
          </p:nvPr>
        </p:nvSpPr>
        <p:spPr>
          <a:xfrm>
            <a:off x="533400" y="2057400"/>
            <a:ext cx="8382000" cy="3962400"/>
          </a:xfrm>
        </p:spPr>
        <p:txBody>
          <a:bodyPr/>
          <a:lstStyle/>
          <a:p>
            <a:pPr algn="just"/>
            <a:r>
              <a:rPr lang="en-US" altLang="en-US" sz="2800" dirty="0" smtClean="0"/>
              <a:t>Arsenic has no metabolic or biologic function. </a:t>
            </a:r>
          </a:p>
          <a:p>
            <a:pPr algn="just"/>
            <a:r>
              <a:rPr lang="en-US" altLang="en-US" sz="2800" dirty="0" smtClean="0"/>
              <a:t>Of the two inorganic forms, trivalent </a:t>
            </a:r>
            <a:r>
              <a:rPr lang="en-US" altLang="en-US" sz="2800" u="sng" dirty="0" err="1" smtClean="0">
                <a:solidFill>
                  <a:schemeClr val="accent6"/>
                </a:solidFill>
              </a:rPr>
              <a:t>arsenite</a:t>
            </a:r>
            <a:r>
              <a:rPr lang="en-US" altLang="en-US" sz="2800" dirty="0" smtClean="0">
                <a:solidFill>
                  <a:schemeClr val="accent6"/>
                </a:solidFill>
              </a:rPr>
              <a:t> </a:t>
            </a:r>
            <a:r>
              <a:rPr lang="en-US" altLang="en-US" sz="2800" dirty="0" smtClean="0"/>
              <a:t>(As</a:t>
            </a:r>
            <a:r>
              <a:rPr lang="en-US" altLang="en-US" sz="2800" baseline="30000" dirty="0" smtClean="0"/>
              <a:t>3+</a:t>
            </a:r>
            <a:r>
              <a:rPr lang="en-US" altLang="en-US" sz="2800" dirty="0" smtClean="0"/>
              <a:t>) is highly lipid soluble and is 5 to 10 times more toxic than the pentavalent </a:t>
            </a:r>
            <a:r>
              <a:rPr lang="en-US" altLang="en-US" sz="2800" u="sng" dirty="0" smtClean="0">
                <a:solidFill>
                  <a:schemeClr val="accent6"/>
                </a:solidFill>
              </a:rPr>
              <a:t>arsenate</a:t>
            </a:r>
            <a:r>
              <a:rPr lang="en-US" altLang="en-US" sz="2800" dirty="0" smtClean="0"/>
              <a:t> (As</a:t>
            </a:r>
            <a:r>
              <a:rPr lang="en-US" altLang="en-US" sz="2800" baseline="30000" dirty="0" smtClean="0"/>
              <a:t>5+</a:t>
            </a:r>
            <a:r>
              <a:rPr lang="en-US" altLang="en-US" sz="2800" dirty="0" smtClean="0"/>
              <a:t>) form. </a:t>
            </a:r>
          </a:p>
          <a:p>
            <a:pPr algn="just"/>
            <a:r>
              <a:rPr lang="en-US" altLang="en-US" sz="2800" dirty="0" smtClean="0"/>
              <a:t>The more toxic lipophilic trivalent </a:t>
            </a:r>
            <a:r>
              <a:rPr lang="en-US" altLang="en-US" sz="2800" dirty="0" err="1" smtClean="0"/>
              <a:t>arsenite</a:t>
            </a:r>
            <a:r>
              <a:rPr lang="en-US" altLang="en-US" sz="2800" dirty="0" smtClean="0"/>
              <a:t> form has a lower gastrointestinal absorption but is well absorbed by the skin. </a:t>
            </a:r>
          </a:p>
        </p:txBody>
      </p:sp>
      <p:sp>
        <p:nvSpPr>
          <p:cNvPr id="66566"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758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Rectangle 5"/>
          <p:cNvSpPr>
            <a:spLocks noGrp="1"/>
          </p:cNvSpPr>
          <p:nvPr>
            <p:ph type="body" idx="1"/>
          </p:nvPr>
        </p:nvSpPr>
        <p:spPr>
          <a:xfrm>
            <a:off x="533400" y="1371600"/>
            <a:ext cx="8382000" cy="4876800"/>
          </a:xfrm>
        </p:spPr>
        <p:txBody>
          <a:bodyPr/>
          <a:lstStyle/>
          <a:p>
            <a:pPr algn="just"/>
            <a:r>
              <a:rPr lang="en-US" altLang="en-US" sz="2800" smtClean="0"/>
              <a:t>Absorbed arsenic is bound by hemoglobin, leukocytes, and plasma proteins. </a:t>
            </a:r>
          </a:p>
          <a:p>
            <a:pPr algn="just"/>
            <a:r>
              <a:rPr lang="en-US" altLang="en-US" sz="2800" smtClean="0"/>
              <a:t>It is cleared from the intravascular compartment within 24 hours and concentrates in the liver, kidneys, spleen, lungs, and gastrointestinal tract. </a:t>
            </a:r>
          </a:p>
          <a:p>
            <a:pPr algn="just"/>
            <a:r>
              <a:rPr lang="en-US" altLang="en-US" sz="2800" smtClean="0"/>
              <a:t>Arsenic crosses the placenta and can also accumulate in the fetus. </a:t>
            </a:r>
          </a:p>
          <a:p>
            <a:pPr algn="just"/>
            <a:endParaRPr lang="en-US" altLang="en-US" sz="2800" smtClean="0"/>
          </a:p>
          <a:p>
            <a:pPr algn="just"/>
            <a:r>
              <a:rPr lang="en-US" altLang="en-US" sz="2800" smtClean="0"/>
              <a:t>Its affinity for sulfhydryl groups in keratin makes arsenic detectable in the hair, skin, and nails.</a:t>
            </a:r>
          </a:p>
        </p:txBody>
      </p:sp>
      <p:sp>
        <p:nvSpPr>
          <p:cNvPr id="7"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tx2"/>
                </a:solidFill>
                <a:cs typeface="Arial" charset="0"/>
              </a:rPr>
              <a:t>Pharmacology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861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2" name="Rectangle 5"/>
          <p:cNvSpPr>
            <a:spLocks noGrp="1"/>
          </p:cNvSpPr>
          <p:nvPr>
            <p:ph type="body" idx="1"/>
          </p:nvPr>
        </p:nvSpPr>
        <p:spPr>
          <a:xfrm>
            <a:off x="404192" y="1412776"/>
            <a:ext cx="8382000" cy="4876800"/>
          </a:xfrm>
        </p:spPr>
        <p:txBody>
          <a:bodyPr/>
          <a:lstStyle/>
          <a:p>
            <a:pPr algn="just"/>
            <a:r>
              <a:rPr lang="en-US" altLang="en-US" sz="2800" b="1" dirty="0" smtClean="0">
                <a:solidFill>
                  <a:schemeClr val="accent6"/>
                </a:solidFill>
              </a:rPr>
              <a:t>Arsine (AsH</a:t>
            </a:r>
            <a:r>
              <a:rPr lang="en-US" altLang="en-US" sz="2800" b="1" baseline="-25000" dirty="0" smtClean="0">
                <a:solidFill>
                  <a:schemeClr val="accent6"/>
                </a:solidFill>
              </a:rPr>
              <a:t>3</a:t>
            </a:r>
            <a:r>
              <a:rPr lang="en-US" altLang="en-US" sz="2800" b="1" dirty="0" smtClean="0">
                <a:solidFill>
                  <a:schemeClr val="accent6"/>
                </a:solidFill>
              </a:rPr>
              <a:t>)</a:t>
            </a:r>
            <a:r>
              <a:rPr lang="en-US" altLang="en-US" sz="2800" b="1" dirty="0" smtClean="0">
                <a:solidFill>
                  <a:srgbClr val="FFFF00"/>
                </a:solidFill>
              </a:rPr>
              <a:t>, </a:t>
            </a:r>
            <a:r>
              <a:rPr lang="en-US" altLang="en-US" sz="2800" dirty="0" smtClean="0"/>
              <a:t>a colorless and almost odorless gas, is extremely toxic. </a:t>
            </a:r>
          </a:p>
          <a:p>
            <a:pPr algn="just"/>
            <a:endParaRPr lang="en-US" altLang="en-US" sz="2800" dirty="0" smtClean="0"/>
          </a:p>
          <a:p>
            <a:pPr algn="just"/>
            <a:r>
              <a:rPr lang="en-US" altLang="en-US" sz="2800" dirty="0" smtClean="0"/>
              <a:t>It is immediately lethal at 250 ppm. </a:t>
            </a:r>
          </a:p>
          <a:p>
            <a:pPr algn="just"/>
            <a:endParaRPr lang="en-US" altLang="en-US" sz="2800" dirty="0" smtClean="0"/>
          </a:p>
          <a:p>
            <a:pPr algn="just"/>
            <a:r>
              <a:rPr lang="en-US" altLang="en-US" sz="2800" dirty="0" smtClean="0"/>
              <a:t>The excretion of arsenic and its metabolites occurs mainly through the kidneys.</a:t>
            </a:r>
          </a:p>
        </p:txBody>
      </p:sp>
      <p:sp>
        <p:nvSpPr>
          <p:cNvPr id="7" name="Rectangle 5"/>
          <p:cNvSpPr>
            <a:spLocks noChangeArrowheads="1"/>
          </p:cNvSpPr>
          <p:nvPr/>
        </p:nvSpPr>
        <p:spPr bwMode="auto">
          <a:xfrm>
            <a:off x="381000" y="190847"/>
            <a:ext cx="5181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tx2"/>
                </a:solidFill>
                <a:cs typeface="Arial" charset="0"/>
              </a:rPr>
              <a:t>Pharmacology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rgine.eu/porphynet/mediporph/_netbiochem/hi_media/higifs/seiribc.gif"/>
          <p:cNvPicPr>
            <a:picLocks noChangeAspect="1" noChangeArrowheads="1"/>
          </p:cNvPicPr>
          <p:nvPr/>
        </p:nvPicPr>
        <p:blipFill>
          <a:blip r:embed="rId2" cstate="print"/>
          <a:srcRect/>
          <a:stretch>
            <a:fillRect/>
          </a:stretch>
        </p:blipFill>
        <p:spPr bwMode="auto">
          <a:xfrm>
            <a:off x="1115616" y="1340768"/>
            <a:ext cx="6398727" cy="3600400"/>
          </a:xfrm>
          <a:prstGeom prst="rect">
            <a:avLst/>
          </a:prstGeom>
          <a:noFill/>
          <a:ln w="57150">
            <a:solidFill>
              <a:schemeClr val="tx2"/>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6963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Rectangle 5"/>
          <p:cNvSpPr>
            <a:spLocks noGrp="1"/>
          </p:cNvSpPr>
          <p:nvPr>
            <p:ph type="body" idx="1"/>
          </p:nvPr>
        </p:nvSpPr>
        <p:spPr>
          <a:xfrm>
            <a:off x="533400" y="1447800"/>
            <a:ext cx="8382000" cy="4343400"/>
          </a:xfrm>
        </p:spPr>
        <p:txBody>
          <a:bodyPr/>
          <a:lstStyle/>
          <a:p>
            <a:pPr algn="just"/>
            <a:r>
              <a:rPr lang="en-US" altLang="en-US" sz="2800" dirty="0" smtClean="0"/>
              <a:t>Arsenic binds avidly to sulfhydryl groups, inhibiting critical enzymes such as lactate dehydrogenase and glyceraldehyde-3-phosphate dehydrogenase, a critical step in glycolysis. </a:t>
            </a:r>
          </a:p>
          <a:p>
            <a:pPr algn="just"/>
            <a:endParaRPr lang="en-US" altLang="en-US" sz="2800" dirty="0" smtClean="0"/>
          </a:p>
          <a:p>
            <a:pPr algn="just"/>
            <a:r>
              <a:rPr lang="en-US" altLang="en-US" sz="2800" dirty="0" smtClean="0"/>
              <a:t>It disrupts oxidative phosphorylation by replacing phosphorus in the formation of phosphate bonds (</a:t>
            </a:r>
            <a:r>
              <a:rPr lang="en-US" altLang="en-US" sz="2800" u="sng" dirty="0" err="1" smtClean="0">
                <a:solidFill>
                  <a:schemeClr val="accent6"/>
                </a:solidFill>
              </a:rPr>
              <a:t>arsenolysis</a:t>
            </a:r>
            <a:r>
              <a:rPr lang="en-US" altLang="en-US" sz="2800" dirty="0" smtClean="0"/>
              <a:t>). </a:t>
            </a:r>
          </a:p>
          <a:p>
            <a:pPr algn="just"/>
            <a:endParaRPr lang="en-US" altLang="en-US" sz="2800" dirty="0" smtClean="0"/>
          </a:p>
          <a:p>
            <a:pPr algn="just"/>
            <a:r>
              <a:rPr lang="en-US" altLang="en-US" sz="2800" dirty="0" smtClean="0"/>
              <a:t>Arsine causes massive hemolysis.</a:t>
            </a:r>
          </a:p>
        </p:txBody>
      </p:sp>
      <p:sp>
        <p:nvSpPr>
          <p:cNvPr id="69638"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Pathophysiology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065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0" name="Rectangle 5"/>
          <p:cNvSpPr>
            <a:spLocks noGrp="1"/>
          </p:cNvSpPr>
          <p:nvPr>
            <p:ph type="body" idx="1"/>
          </p:nvPr>
        </p:nvSpPr>
        <p:spPr>
          <a:xfrm>
            <a:off x="533400" y="990600"/>
            <a:ext cx="8382000" cy="4495800"/>
          </a:xfrm>
        </p:spPr>
        <p:txBody>
          <a:bodyPr/>
          <a:lstStyle/>
          <a:p>
            <a:pPr algn="just"/>
            <a:r>
              <a:rPr lang="en-US" altLang="en-US" sz="2800" smtClean="0"/>
              <a:t>Acute exposure to arsine gas is characterized by severe hemolysis that is associated with renal tubular injury. </a:t>
            </a:r>
          </a:p>
          <a:p>
            <a:pPr algn="just"/>
            <a:r>
              <a:rPr lang="en-US" altLang="en-US" sz="2800" smtClean="0"/>
              <a:t>Gastrointestinal symptoms are common, and CNS and liver dysfunction can occur. </a:t>
            </a:r>
          </a:p>
          <a:p>
            <a:pPr algn="just"/>
            <a:r>
              <a:rPr lang="en-US" altLang="en-US" sz="2800" smtClean="0"/>
              <a:t>The mortality rate is 25 to 30%. </a:t>
            </a:r>
          </a:p>
          <a:p>
            <a:pPr algn="just"/>
            <a:r>
              <a:rPr lang="en-US" altLang="en-US" sz="2800" smtClean="0"/>
              <a:t>Exchange transfusions and plasma exchange have been used to remove arsine, which is tightly bound to the erythrocytes. </a:t>
            </a:r>
          </a:p>
          <a:p>
            <a:pPr algn="just"/>
            <a:r>
              <a:rPr lang="en-US" altLang="en-US" sz="2800" smtClean="0"/>
              <a:t>Urinary alkalinization can be used to decrease renal deposition of hemoglobin.</a:t>
            </a:r>
          </a:p>
        </p:txBody>
      </p:sp>
      <p:sp>
        <p:nvSpPr>
          <p:cNvPr id="70662"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168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4" name="Rectangle 5"/>
          <p:cNvSpPr>
            <a:spLocks noGrp="1"/>
          </p:cNvSpPr>
          <p:nvPr>
            <p:ph type="body" idx="1"/>
          </p:nvPr>
        </p:nvSpPr>
        <p:spPr>
          <a:xfrm>
            <a:off x="228600" y="1524000"/>
            <a:ext cx="8915400" cy="4876800"/>
          </a:xfrm>
        </p:spPr>
        <p:txBody>
          <a:bodyPr/>
          <a:lstStyle/>
          <a:p>
            <a:pPr algn="just"/>
            <a:r>
              <a:rPr lang="en-US" altLang="en-US" sz="2400" dirty="0" smtClean="0"/>
              <a:t>GIT: nausea, vomiting, abdominal pain, and diarrhea</a:t>
            </a:r>
          </a:p>
          <a:p>
            <a:pPr marL="0" indent="0" algn="just">
              <a:buNone/>
            </a:pPr>
            <a:r>
              <a:rPr lang="en-US" altLang="en-US" sz="2400" u="sng" dirty="0" smtClean="0"/>
              <a:t> </a:t>
            </a:r>
            <a:r>
              <a:rPr lang="en-US" altLang="en-US" sz="2400" u="sng" dirty="0"/>
              <a:t>I</a:t>
            </a:r>
            <a:r>
              <a:rPr lang="en-US" altLang="en-US" sz="2400" u="sng" dirty="0" smtClean="0"/>
              <a:t>nitial manifestations of acute exposure to arsenic salts. </a:t>
            </a:r>
          </a:p>
          <a:p>
            <a:pPr algn="just"/>
            <a:r>
              <a:rPr lang="en-US" altLang="en-US" sz="2400" dirty="0"/>
              <a:t>H</a:t>
            </a:r>
            <a:r>
              <a:rPr lang="en-US" altLang="en-US" sz="2400" dirty="0" smtClean="0"/>
              <a:t>ematemesis and </a:t>
            </a:r>
            <a:r>
              <a:rPr lang="en-US" altLang="en-US" sz="2400" dirty="0" err="1"/>
              <a:t>H</a:t>
            </a:r>
            <a:r>
              <a:rPr lang="en-US" altLang="en-US" sz="2400" dirty="0" err="1" smtClean="0"/>
              <a:t>ematochezia</a:t>
            </a:r>
            <a:r>
              <a:rPr lang="en-US" altLang="en-US" sz="2400" dirty="0" smtClean="0"/>
              <a:t>. </a:t>
            </a:r>
          </a:p>
          <a:p>
            <a:pPr algn="just"/>
            <a:r>
              <a:rPr lang="en-US" altLang="en-US" sz="2400" dirty="0" smtClean="0"/>
              <a:t>Within 30 to 60 minutes of exposure, patients complain of a metallic or garlicky taste. </a:t>
            </a:r>
          </a:p>
          <a:p>
            <a:pPr algn="just"/>
            <a:endParaRPr lang="en-US" altLang="en-US" sz="2400" dirty="0" smtClean="0"/>
          </a:p>
          <a:p>
            <a:pPr algn="just"/>
            <a:r>
              <a:rPr lang="en-US" altLang="en-US" sz="2400" dirty="0"/>
              <a:t>E</a:t>
            </a:r>
            <a:r>
              <a:rPr lang="en-US" altLang="en-US" sz="2400" dirty="0" smtClean="0"/>
              <a:t>ncephalopathy with seizures and coma, respiratory failure associated with ARDS and dysrhythmias associated with cardiac conduction disturbances.</a:t>
            </a:r>
          </a:p>
        </p:txBody>
      </p:sp>
      <p:sp>
        <p:nvSpPr>
          <p:cNvPr id="71686"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270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8" name="Rectangle 5"/>
          <p:cNvSpPr>
            <a:spLocks noGrp="1"/>
          </p:cNvSpPr>
          <p:nvPr>
            <p:ph type="body" idx="1"/>
          </p:nvPr>
        </p:nvSpPr>
        <p:spPr>
          <a:xfrm>
            <a:off x="533400" y="1143000"/>
            <a:ext cx="8382000" cy="4876800"/>
          </a:xfrm>
        </p:spPr>
        <p:txBody>
          <a:bodyPr/>
          <a:lstStyle/>
          <a:p>
            <a:pPr algn="just"/>
            <a:r>
              <a:rPr lang="en-US" altLang="en-US" sz="2800" dirty="0" smtClean="0"/>
              <a:t>Severe poisoning :  cardiovascular collapse and                      death.</a:t>
            </a:r>
          </a:p>
          <a:p>
            <a:pPr algn="just"/>
            <a:endParaRPr lang="en-US" altLang="en-US" sz="2800" dirty="0" smtClean="0"/>
          </a:p>
          <a:p>
            <a:pPr algn="just"/>
            <a:r>
              <a:rPr lang="en-US" altLang="en-US" sz="2800" dirty="0" smtClean="0"/>
              <a:t>Less common complications include hepatitis, </a:t>
            </a:r>
            <a:r>
              <a:rPr lang="en-US" altLang="en-US" sz="2800" dirty="0" err="1" smtClean="0"/>
              <a:t>rhabdomyolysis</a:t>
            </a:r>
            <a:r>
              <a:rPr lang="en-US" altLang="en-US" sz="2800" dirty="0" smtClean="0"/>
              <a:t>, hemolytic anemia, renal failure, </a:t>
            </a:r>
            <a:r>
              <a:rPr lang="en-US" altLang="en-US" sz="2800" u="sng" dirty="0" smtClean="0">
                <a:solidFill>
                  <a:schemeClr val="accent6"/>
                </a:solidFill>
              </a:rPr>
              <a:t>unilateral facial nerve palsy</a:t>
            </a:r>
            <a:r>
              <a:rPr lang="en-US" altLang="en-US" sz="2800" dirty="0" smtClean="0">
                <a:solidFill>
                  <a:srgbClr val="FFFF00"/>
                </a:solidFill>
              </a:rPr>
              <a:t>, </a:t>
            </a:r>
            <a:r>
              <a:rPr lang="en-US" altLang="en-US" sz="2800" dirty="0" smtClean="0"/>
              <a:t>pancreatitis, pericarditis, </a:t>
            </a:r>
            <a:r>
              <a:rPr lang="en-US" altLang="en-US" sz="2800" dirty="0" err="1" smtClean="0"/>
              <a:t>pleuritis</a:t>
            </a:r>
            <a:r>
              <a:rPr lang="en-US" altLang="en-US" sz="2800" dirty="0" smtClean="0"/>
              <a:t> ,and fetal demise. </a:t>
            </a:r>
          </a:p>
        </p:txBody>
      </p:sp>
      <p:sp>
        <p:nvSpPr>
          <p:cNvPr id="72710"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373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3" name="Rectangle 6"/>
          <p:cNvSpPr>
            <a:spLocks noChangeArrowheads="1"/>
          </p:cNvSpPr>
          <p:nvPr/>
        </p:nvSpPr>
        <p:spPr bwMode="auto">
          <a:xfrm>
            <a:off x="1295400" y="381000"/>
            <a:ext cx="6629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sz="2400" b="1" dirty="0">
                <a:cs typeface="Arial" charset="0"/>
              </a:rPr>
              <a:t>ACUTE EFFECTS OF ARSENIC POISONING</a:t>
            </a:r>
          </a:p>
        </p:txBody>
      </p:sp>
      <p:pic>
        <p:nvPicPr>
          <p:cNvPr id="7373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143000"/>
            <a:ext cx="7620000" cy="50292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475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6" name="Rectangle 5"/>
          <p:cNvSpPr>
            <a:spLocks noGrp="1"/>
          </p:cNvSpPr>
          <p:nvPr>
            <p:ph type="body" idx="1"/>
          </p:nvPr>
        </p:nvSpPr>
        <p:spPr>
          <a:xfrm>
            <a:off x="533400" y="1143000"/>
            <a:ext cx="8382000" cy="4876800"/>
          </a:xfrm>
        </p:spPr>
        <p:txBody>
          <a:bodyPr/>
          <a:lstStyle/>
          <a:p>
            <a:pPr marL="0" indent="0" algn="just">
              <a:buNone/>
            </a:pPr>
            <a:r>
              <a:rPr lang="en-US" altLang="en-US" sz="2800" dirty="0" smtClean="0"/>
              <a:t> Weeks to Months later on :</a:t>
            </a:r>
          </a:p>
          <a:p>
            <a:pPr marL="0" indent="0" algn="just">
              <a:buNone/>
            </a:pPr>
            <a:r>
              <a:rPr lang="en-US" altLang="en-US" sz="2800" dirty="0" smtClean="0"/>
              <a:t>Characteristic lines in the nails (</a:t>
            </a:r>
            <a:r>
              <a:rPr lang="en-US" altLang="en-US" sz="2800" u="sng" dirty="0" err="1" smtClean="0"/>
              <a:t>Mees</a:t>
            </a:r>
            <a:r>
              <a:rPr lang="en-US" altLang="en-US" sz="2800" u="sng" dirty="0" smtClean="0"/>
              <a:t>’ lines</a:t>
            </a:r>
            <a:r>
              <a:rPr lang="en-US" altLang="en-US" sz="2800" dirty="0" smtClean="0"/>
              <a:t>), </a:t>
            </a:r>
            <a:r>
              <a:rPr lang="en-US" altLang="en-US" sz="2800" dirty="0"/>
              <a:t> </a:t>
            </a:r>
            <a:r>
              <a:rPr lang="en-US" altLang="en-US" sz="2800" dirty="0" smtClean="0"/>
              <a:t>  sensorimotor neuropathy</a:t>
            </a:r>
            <a:endParaRPr lang="en-US" altLang="en-US" sz="2800" dirty="0"/>
          </a:p>
          <a:p>
            <a:pPr marL="0" indent="0" algn="just">
              <a:buNone/>
            </a:pPr>
            <a:r>
              <a:rPr lang="en-US" altLang="en-US" sz="2800" dirty="0" smtClean="0"/>
              <a:t>hyperkeratosis of the palms and soles. </a:t>
            </a:r>
          </a:p>
          <a:p>
            <a:pPr marL="0" indent="0" algn="just">
              <a:buNone/>
            </a:pPr>
            <a:endParaRPr lang="en-US" altLang="en-US" sz="2800" dirty="0" smtClean="0"/>
          </a:p>
        </p:txBody>
      </p:sp>
      <p:sp>
        <p:nvSpPr>
          <p:cNvPr id="74758" name="Rectangle 5"/>
          <p:cNvSpPr>
            <a:spLocks noChangeArrowheads="1"/>
          </p:cNvSpPr>
          <p:nvPr/>
        </p:nvSpPr>
        <p:spPr bwMode="auto">
          <a:xfrm>
            <a:off x="3810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pic>
        <p:nvPicPr>
          <p:cNvPr id="5122" name="Picture 2" descr="http://o.quizlet.com/lvwpxPo1t6f.iEL8zDFBfg_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3330996"/>
            <a:ext cx="2585864" cy="3266356"/>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Lst>
        </p:spPr>
      </p:pic>
      <p:pic>
        <p:nvPicPr>
          <p:cNvPr id="5124" name="Picture 4" descr="http://itg.content-e.eu/Generated/pubx/173/mm_files/do_3115/co_68279/cd_1052_023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04947" y="3212976"/>
            <a:ext cx="2234694" cy="3407356"/>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577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Rectangle 5"/>
          <p:cNvSpPr>
            <a:spLocks noGrp="1"/>
          </p:cNvSpPr>
          <p:nvPr>
            <p:ph type="body" idx="1"/>
          </p:nvPr>
        </p:nvSpPr>
        <p:spPr>
          <a:xfrm>
            <a:off x="533400" y="1524000"/>
            <a:ext cx="8382000" cy="4495800"/>
          </a:xfrm>
        </p:spPr>
        <p:txBody>
          <a:bodyPr/>
          <a:lstStyle/>
          <a:p>
            <a:pPr algn="just"/>
            <a:r>
              <a:rPr lang="en-US" altLang="en-US" sz="2800" dirty="0" smtClean="0"/>
              <a:t>Normal arsenic levels are </a:t>
            </a:r>
          </a:p>
          <a:p>
            <a:pPr marL="0" indent="0" algn="just">
              <a:buNone/>
            </a:pPr>
            <a:r>
              <a:rPr lang="en-US" altLang="en-US" sz="2800" dirty="0" smtClean="0"/>
              <a:t>Blood: 5 </a:t>
            </a:r>
            <a:r>
              <a:rPr lang="en-US" altLang="en-US" sz="2800" dirty="0" err="1" smtClean="0"/>
              <a:t>micg</a:t>
            </a:r>
            <a:r>
              <a:rPr lang="en-US" altLang="en-US" sz="2800" dirty="0" smtClean="0"/>
              <a:t>/L </a:t>
            </a:r>
            <a:endParaRPr lang="en-US" altLang="en-US" sz="2800" dirty="0"/>
          </a:p>
          <a:p>
            <a:pPr marL="0" indent="0" algn="just">
              <a:buNone/>
            </a:pPr>
            <a:r>
              <a:rPr lang="en-US" altLang="en-US" sz="2800" dirty="0" smtClean="0"/>
              <a:t>Urine :   (BEST to </a:t>
            </a:r>
            <a:r>
              <a:rPr lang="en-US" altLang="en-US" sz="2800" dirty="0" err="1" smtClean="0"/>
              <a:t>Dx</a:t>
            </a:r>
            <a:r>
              <a:rPr lang="en-US" altLang="en-US" sz="2800" dirty="0" smtClean="0"/>
              <a:t>)  less than 50 </a:t>
            </a:r>
            <a:r>
              <a:rPr lang="en-US" altLang="en-US" sz="2800" dirty="0" err="1" smtClean="0"/>
              <a:t>micg</a:t>
            </a:r>
            <a:r>
              <a:rPr lang="en-US" altLang="en-US" sz="2800" dirty="0" smtClean="0"/>
              <a:t>/day in a (24-hour urine) </a:t>
            </a:r>
          </a:p>
          <a:p>
            <a:pPr algn="just"/>
            <a:endParaRPr lang="en-US" altLang="en-US" sz="2800" dirty="0" smtClean="0"/>
          </a:p>
          <a:p>
            <a:pPr algn="just"/>
            <a:r>
              <a:rPr lang="en-US" altLang="en-US" sz="2800" dirty="0" smtClean="0"/>
              <a:t>Any urine level above 100 </a:t>
            </a:r>
            <a:r>
              <a:rPr lang="en-US" altLang="en-US" sz="2800" dirty="0" err="1" smtClean="0"/>
              <a:t>micg</a:t>
            </a:r>
            <a:r>
              <a:rPr lang="en-US" altLang="en-US" sz="2800" dirty="0" smtClean="0"/>
              <a:t>/day or 50 </a:t>
            </a:r>
            <a:r>
              <a:rPr lang="en-US" altLang="en-US" sz="2800" dirty="0" err="1" smtClean="0"/>
              <a:t>micg</a:t>
            </a:r>
            <a:r>
              <a:rPr lang="en-US" altLang="en-US" sz="2800" dirty="0" smtClean="0"/>
              <a:t>/L necessitates treatment. </a:t>
            </a:r>
          </a:p>
          <a:p>
            <a:pPr marL="0" indent="0" algn="just">
              <a:buNone/>
            </a:pPr>
            <a:endParaRPr lang="en-US" altLang="en-US" sz="2800" dirty="0" smtClean="0"/>
          </a:p>
        </p:txBody>
      </p:sp>
      <p:sp>
        <p:nvSpPr>
          <p:cNvPr id="75782" name="Rectangle 5"/>
          <p:cNvSpPr>
            <a:spLocks noChangeArrowheads="1"/>
          </p:cNvSpPr>
          <p:nvPr/>
        </p:nvSpPr>
        <p:spPr bwMode="auto">
          <a:xfrm>
            <a:off x="6096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Diagnostic Strategies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7987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Rectangle 5"/>
          <p:cNvSpPr>
            <a:spLocks noGrp="1"/>
          </p:cNvSpPr>
          <p:nvPr>
            <p:ph type="body" idx="1"/>
          </p:nvPr>
        </p:nvSpPr>
        <p:spPr>
          <a:xfrm>
            <a:off x="533400" y="1524000"/>
            <a:ext cx="8382000" cy="4495800"/>
          </a:xfrm>
        </p:spPr>
        <p:txBody>
          <a:bodyPr/>
          <a:lstStyle/>
          <a:p>
            <a:pPr algn="just"/>
            <a:r>
              <a:rPr lang="en-US" altLang="en-US" sz="2800" smtClean="0"/>
              <a:t>The initial management should address life-threatening conditions with supportive management of shock, dysrhythmias,and seizures. </a:t>
            </a:r>
          </a:p>
          <a:p>
            <a:pPr algn="just"/>
            <a:endParaRPr lang="en-US" altLang="en-US" sz="2800" smtClean="0"/>
          </a:p>
          <a:p>
            <a:pPr algn="just"/>
            <a:r>
              <a:rPr lang="en-US" altLang="en-US" sz="2800" smtClean="0"/>
              <a:t>No Activated charcoal,  does not adsorb arsenic </a:t>
            </a:r>
          </a:p>
        </p:txBody>
      </p:sp>
      <p:sp>
        <p:nvSpPr>
          <p:cNvPr id="79878"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089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0" name="Rectangle 5"/>
          <p:cNvSpPr>
            <a:spLocks noGrp="1"/>
          </p:cNvSpPr>
          <p:nvPr>
            <p:ph type="body" idx="1"/>
          </p:nvPr>
        </p:nvSpPr>
        <p:spPr>
          <a:xfrm>
            <a:off x="533400" y="1524000"/>
            <a:ext cx="8382000" cy="4495800"/>
          </a:xfrm>
        </p:spPr>
        <p:txBody>
          <a:bodyPr/>
          <a:lstStyle/>
          <a:p>
            <a:pPr algn="just"/>
            <a:r>
              <a:rPr lang="en-US" altLang="en-US" sz="2800" dirty="0" smtClean="0"/>
              <a:t>Hemodialysis removes arsenic in the setting of acute renal failure. </a:t>
            </a:r>
          </a:p>
          <a:p>
            <a:pPr algn="just"/>
            <a:r>
              <a:rPr lang="en-US" altLang="en-US" sz="2800" dirty="0" smtClean="0"/>
              <a:t>Exchange transfusions or plasma exchange should be considered very early after an arsine exposure</a:t>
            </a:r>
          </a:p>
        </p:txBody>
      </p:sp>
      <p:sp>
        <p:nvSpPr>
          <p:cNvPr id="80902"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192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4" name="Rectangle 5"/>
          <p:cNvSpPr>
            <a:spLocks noGrp="1"/>
          </p:cNvSpPr>
          <p:nvPr>
            <p:ph type="body" idx="1"/>
          </p:nvPr>
        </p:nvSpPr>
        <p:spPr>
          <a:xfrm>
            <a:off x="533400" y="1524000"/>
            <a:ext cx="8382000" cy="4495800"/>
          </a:xfrm>
        </p:spPr>
        <p:txBody>
          <a:bodyPr/>
          <a:lstStyle/>
          <a:p>
            <a:pPr algn="just"/>
            <a:r>
              <a:rPr lang="en-US" altLang="en-US" sz="2800" dirty="0" smtClean="0"/>
              <a:t>With a known history of exposure in asymptomatic patient, chelation should start as early as possible without waiting for laboratory confirmation of the arsenic levels. </a:t>
            </a:r>
          </a:p>
          <a:p>
            <a:pPr algn="just"/>
            <a:r>
              <a:rPr lang="en-US" altLang="en-US" sz="2800" dirty="0" smtClean="0"/>
              <a:t>Intramuscular </a:t>
            </a:r>
            <a:r>
              <a:rPr lang="en-US" altLang="en-US" sz="2800" u="sng" dirty="0" err="1" smtClean="0">
                <a:solidFill>
                  <a:schemeClr val="accent6"/>
                </a:solidFill>
              </a:rPr>
              <a:t>dimercaprol</a:t>
            </a:r>
            <a:r>
              <a:rPr lang="en-US" altLang="en-US" sz="2800" dirty="0" smtClean="0">
                <a:solidFill>
                  <a:schemeClr val="accent6"/>
                </a:solidFill>
              </a:rPr>
              <a:t> </a:t>
            </a:r>
            <a:r>
              <a:rPr lang="en-US" altLang="en-US" sz="2800" dirty="0" smtClean="0"/>
              <a:t>is the preferred </a:t>
            </a:r>
            <a:r>
              <a:rPr lang="en-US" altLang="en-US" sz="2800" dirty="0" err="1" smtClean="0"/>
              <a:t>chelator</a:t>
            </a:r>
            <a:r>
              <a:rPr lang="en-US" altLang="en-US" sz="2800" dirty="0" smtClean="0"/>
              <a:t> inpatients who are critically ill. </a:t>
            </a:r>
          </a:p>
          <a:p>
            <a:pPr algn="just"/>
            <a:endParaRPr lang="en-US" altLang="en-US" sz="2800" dirty="0" smtClean="0"/>
          </a:p>
          <a:p>
            <a:pPr algn="just"/>
            <a:r>
              <a:rPr lang="en-US" altLang="en-US" sz="2800" dirty="0" smtClean="0"/>
              <a:t>DMSA is a water-soluble analogue of </a:t>
            </a:r>
            <a:r>
              <a:rPr lang="en-US" altLang="en-US" sz="2800" dirty="0" err="1" smtClean="0"/>
              <a:t>dimercaprol</a:t>
            </a:r>
            <a:r>
              <a:rPr lang="en-US" altLang="en-US" sz="2800" dirty="0" smtClean="0"/>
              <a:t> that can be given orally.</a:t>
            </a:r>
          </a:p>
        </p:txBody>
      </p:sp>
      <p:sp>
        <p:nvSpPr>
          <p:cNvPr id="81926" name="Rectangle 5"/>
          <p:cNvSpPr>
            <a:spLocks noChangeArrowheads="1"/>
          </p:cNvSpPr>
          <p:nvPr/>
        </p:nvSpPr>
        <p:spPr bwMode="auto">
          <a:xfrm>
            <a:off x="1143000" y="5334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s://medicalstudentsdiaries.files.wordpress.com/2014/04/ida.jpg"/>
          <p:cNvPicPr>
            <a:picLocks noChangeAspect="1" noChangeArrowheads="1"/>
          </p:cNvPicPr>
          <p:nvPr/>
        </p:nvPicPr>
        <p:blipFill>
          <a:blip r:embed="rId2" cstate="print"/>
          <a:srcRect/>
          <a:stretch>
            <a:fillRect/>
          </a:stretch>
        </p:blipFill>
        <p:spPr bwMode="auto">
          <a:xfrm>
            <a:off x="1907704" y="548680"/>
            <a:ext cx="4680520" cy="5304591"/>
          </a:xfrm>
          <a:prstGeom prst="rect">
            <a:avLst/>
          </a:prstGeom>
          <a:noFill/>
          <a:ln w="57150">
            <a:solidFill>
              <a:schemeClr val="tx2"/>
            </a:solid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764704"/>
            <a:ext cx="7772400" cy="1362075"/>
          </a:xfrm>
        </p:spPr>
        <p:txBody>
          <a:bodyPr/>
          <a:lstStyle/>
          <a:p>
            <a:r>
              <a:rPr lang="en-US" sz="6000" dirty="0" smtClean="0">
                <a:solidFill>
                  <a:srgbClr val="FF0000"/>
                </a:solidFill>
              </a:rPr>
              <a:t>MERCURY</a:t>
            </a:r>
            <a:endParaRPr lang="en-US" dirty="0">
              <a:solidFill>
                <a:srgbClr val="FF0000"/>
              </a:solidFill>
            </a:endParaRPr>
          </a:p>
        </p:txBody>
      </p:sp>
      <p:sp>
        <p:nvSpPr>
          <p:cNvPr id="5" name="مربع نص 4"/>
          <p:cNvSpPr txBox="1"/>
          <p:nvPr/>
        </p:nvSpPr>
        <p:spPr>
          <a:xfrm>
            <a:off x="5385008" y="764704"/>
            <a:ext cx="2088232" cy="1015663"/>
          </a:xfrm>
          <a:prstGeom prst="rect">
            <a:avLst/>
          </a:prstGeom>
          <a:noFill/>
        </p:spPr>
        <p:txBody>
          <a:bodyPr wrap="square" rtlCol="0">
            <a:spAutoFit/>
          </a:bodyPr>
          <a:lstStyle/>
          <a:p>
            <a:r>
              <a:rPr lang="en-US" sz="6000" b="1" dirty="0" smtClean="0">
                <a:solidFill>
                  <a:srgbClr val="FF0000"/>
                </a:solidFill>
              </a:rPr>
              <a:t>(Hg)</a:t>
            </a:r>
            <a:endParaRPr lang="en-US" b="1" dirty="0">
              <a:solidFill>
                <a:srgbClr val="FF0000"/>
              </a:solidFill>
            </a:endParaRPr>
          </a:p>
        </p:txBody>
      </p:sp>
      <p:pic>
        <p:nvPicPr>
          <p:cNvPr id="2050" name="Picture 2" descr="http://www.globalhealingcenter.com/natural-health/wp-content/uploads/2013/05/merc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2396885"/>
            <a:ext cx="5112568" cy="3408379"/>
          </a:xfrm>
          <a:prstGeom prst="rect">
            <a:avLst/>
          </a:prstGeom>
          <a:noFill/>
          <a:ln w="76200">
            <a:solidFill>
              <a:schemeClr val="accent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39438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397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2" name="Rectangle 5"/>
          <p:cNvSpPr>
            <a:spLocks noGrp="1"/>
          </p:cNvSpPr>
          <p:nvPr>
            <p:ph type="body" idx="1"/>
          </p:nvPr>
        </p:nvSpPr>
        <p:spPr>
          <a:xfrm>
            <a:off x="533400" y="1219200"/>
            <a:ext cx="8382000" cy="4800600"/>
          </a:xfrm>
        </p:spPr>
        <p:txBody>
          <a:bodyPr/>
          <a:lstStyle/>
          <a:p>
            <a:pPr algn="just"/>
            <a:r>
              <a:rPr lang="en-US" altLang="en-US" sz="2800" dirty="0" smtClean="0"/>
              <a:t>Mercury is a silver white metal</a:t>
            </a:r>
            <a:endParaRPr lang="en-US" altLang="en-US" sz="2800" dirty="0"/>
          </a:p>
          <a:p>
            <a:pPr algn="just"/>
            <a:r>
              <a:rPr lang="en-US" altLang="en-US" sz="2800" dirty="0" smtClean="0"/>
              <a:t> the only metal that </a:t>
            </a:r>
            <a:r>
              <a:rPr lang="en-US" altLang="en-US" sz="2800" u="sng" dirty="0" smtClean="0"/>
              <a:t>is liquid at room temperature</a:t>
            </a:r>
            <a:r>
              <a:rPr lang="en-US" altLang="en-US" sz="2800" dirty="0" smtClean="0"/>
              <a:t>. </a:t>
            </a:r>
          </a:p>
          <a:p>
            <a:pPr algn="just"/>
            <a:r>
              <a:rPr lang="en-US" altLang="en-US" sz="2800" dirty="0" smtClean="0"/>
              <a:t>It has a long history of medicinal uses.</a:t>
            </a:r>
          </a:p>
          <a:p>
            <a:pPr algn="just"/>
            <a:r>
              <a:rPr lang="en-US" altLang="en-US" sz="2800" dirty="0" smtClean="0"/>
              <a:t>Significant poisoning at home:</a:t>
            </a:r>
          </a:p>
          <a:p>
            <a:pPr marL="0" indent="0" algn="just">
              <a:buNone/>
            </a:pPr>
            <a:r>
              <a:rPr lang="en-US" altLang="en-US" sz="2800" dirty="0" smtClean="0"/>
              <a:t>*Sphygmomanometer mercury spilled then was aerosolized by vacuuming </a:t>
            </a:r>
          </a:p>
          <a:p>
            <a:pPr marL="0" indent="0" algn="just">
              <a:buNone/>
            </a:pPr>
            <a:r>
              <a:rPr lang="en-US" altLang="en-US" sz="2800" dirty="0" smtClean="0"/>
              <a:t>* mercury was heated on the kitchen stove to extract gold from ore.</a:t>
            </a:r>
          </a:p>
        </p:txBody>
      </p:sp>
      <p:sp>
        <p:nvSpPr>
          <p:cNvPr id="83974" name="Rectangle 5"/>
          <p:cNvSpPr>
            <a:spLocks noChangeArrowheads="1"/>
          </p:cNvSpPr>
          <p:nvPr/>
        </p:nvSpPr>
        <p:spPr bwMode="auto">
          <a:xfrm>
            <a:off x="1066800" y="381000"/>
            <a:ext cx="426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MERCURY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499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6" name="Rectangle 5"/>
          <p:cNvSpPr>
            <a:spLocks noGrp="1"/>
          </p:cNvSpPr>
          <p:nvPr>
            <p:ph type="body" idx="1"/>
          </p:nvPr>
        </p:nvSpPr>
        <p:spPr>
          <a:xfrm>
            <a:off x="533400" y="1524000"/>
            <a:ext cx="8382000" cy="4495800"/>
          </a:xfrm>
        </p:spPr>
        <p:txBody>
          <a:bodyPr/>
          <a:lstStyle/>
          <a:p>
            <a:pPr algn="just"/>
            <a:r>
              <a:rPr lang="en-US" altLang="en-US" sz="2800" smtClean="0"/>
              <a:t>Various other sources of mercury have also been implicated in intoxication. </a:t>
            </a:r>
          </a:p>
          <a:p>
            <a:pPr algn="just"/>
            <a:endParaRPr lang="en-US" altLang="en-US" sz="2800" smtClean="0"/>
          </a:p>
          <a:p>
            <a:pPr algn="just"/>
            <a:r>
              <a:rPr lang="en-US" altLang="en-US" sz="2800" smtClean="0"/>
              <a:t>Because of many industrial uses that include the manufacture of fluorescent lights, batteries, polyvinyl chloride, and latex paint, mercury is a common pollutant of air and water. </a:t>
            </a:r>
          </a:p>
        </p:txBody>
      </p:sp>
      <p:sp>
        <p:nvSpPr>
          <p:cNvPr id="84998" name="Rectangle 5"/>
          <p:cNvSpPr>
            <a:spLocks noChangeArrowheads="1"/>
          </p:cNvSpPr>
          <p:nvPr/>
        </p:nvSpPr>
        <p:spPr bwMode="auto">
          <a:xfrm>
            <a:off x="1066800" y="381000"/>
            <a:ext cx="426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MERCURY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601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1" name="Rectangle 5"/>
          <p:cNvSpPr>
            <a:spLocks noChangeArrowheads="1"/>
          </p:cNvSpPr>
          <p:nvPr/>
        </p:nvSpPr>
        <p:spPr bwMode="auto">
          <a:xfrm>
            <a:off x="1752600" y="381000"/>
            <a:ext cx="525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algn="ctr" eaLnBrk="1" hangingPunct="1">
              <a:spcBef>
                <a:spcPct val="0"/>
              </a:spcBef>
              <a:buFontTx/>
              <a:buNone/>
            </a:pPr>
            <a:r>
              <a:rPr lang="en-US" altLang="en-US" sz="2400" b="1" dirty="0">
                <a:cs typeface="Arial" charset="0"/>
              </a:rPr>
              <a:t>SOURCES OF MERCURY</a:t>
            </a:r>
          </a:p>
        </p:txBody>
      </p:sp>
      <p:pic>
        <p:nvPicPr>
          <p:cNvPr id="8602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980728"/>
            <a:ext cx="7391400" cy="50292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704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4" name="Rectangle 5"/>
          <p:cNvSpPr>
            <a:spLocks noGrp="1"/>
          </p:cNvSpPr>
          <p:nvPr>
            <p:ph type="body" idx="1"/>
          </p:nvPr>
        </p:nvSpPr>
        <p:spPr>
          <a:xfrm>
            <a:off x="533400" y="1389856"/>
            <a:ext cx="8382000" cy="4343400"/>
          </a:xfrm>
        </p:spPr>
        <p:txBody>
          <a:bodyPr/>
          <a:lstStyle/>
          <a:p>
            <a:pPr algn="just"/>
            <a:r>
              <a:rPr lang="en-US" altLang="en-US" sz="2800" dirty="0" smtClean="0"/>
              <a:t>The most familiar form of mercury is elemental or metallic mercury, also known as “</a:t>
            </a:r>
            <a:r>
              <a:rPr lang="en-US" altLang="en-US" sz="2800" b="1" dirty="0" smtClean="0">
                <a:solidFill>
                  <a:schemeClr val="accent6"/>
                </a:solidFill>
              </a:rPr>
              <a:t>quicksilver</a:t>
            </a:r>
            <a:r>
              <a:rPr lang="en-US" altLang="en-US" sz="2800" dirty="0" smtClean="0"/>
              <a:t>.” </a:t>
            </a:r>
          </a:p>
          <a:p>
            <a:pPr algn="just"/>
            <a:r>
              <a:rPr lang="en-US" altLang="en-US" sz="2800" dirty="0" smtClean="0"/>
              <a:t>A common route </a:t>
            </a:r>
            <a:r>
              <a:rPr lang="en-US" altLang="en-US" sz="2800" dirty="0"/>
              <a:t>:</a:t>
            </a:r>
            <a:r>
              <a:rPr lang="en-US" altLang="en-US" sz="2800" dirty="0" smtClean="0"/>
              <a:t> inhalation of volatilized vapor. </a:t>
            </a:r>
          </a:p>
          <a:p>
            <a:pPr algn="just"/>
            <a:r>
              <a:rPr lang="en-US" altLang="en-US" sz="2800" dirty="0" smtClean="0"/>
              <a:t>After inhalation, 74% of the metallic mercury is retained in the lungs. This can result in severe pneumonitis and ARDS</a:t>
            </a:r>
            <a:endParaRPr lang="en-US" altLang="en-US" sz="2800" baseline="30000" dirty="0" smtClean="0"/>
          </a:p>
          <a:p>
            <a:pPr algn="just">
              <a:buFont typeface="Wingdings" pitchFamily="2" charset="2"/>
              <a:buNone/>
            </a:pPr>
            <a:r>
              <a:rPr lang="en-US" altLang="en-US" sz="2800" dirty="0" smtClean="0"/>
              <a:t/>
            </a:r>
            <a:br>
              <a:rPr lang="en-US" altLang="en-US" sz="2800" dirty="0" smtClean="0"/>
            </a:br>
            <a:endParaRPr lang="en-US" altLang="en-US" sz="2800" dirty="0" smtClean="0"/>
          </a:p>
        </p:txBody>
      </p:sp>
      <p:sp>
        <p:nvSpPr>
          <p:cNvPr id="87046"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806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Rectangle 5"/>
          <p:cNvSpPr>
            <a:spLocks noGrp="1"/>
          </p:cNvSpPr>
          <p:nvPr>
            <p:ph type="body" idx="1"/>
          </p:nvPr>
        </p:nvSpPr>
        <p:spPr>
          <a:xfrm>
            <a:off x="533400" y="1219200"/>
            <a:ext cx="8382000" cy="4495800"/>
          </a:xfrm>
        </p:spPr>
        <p:txBody>
          <a:bodyPr/>
          <a:lstStyle/>
          <a:p>
            <a:pPr algn="just"/>
            <a:r>
              <a:rPr lang="en-US" altLang="en-US" sz="2800" smtClean="0"/>
              <a:t>Aspiration of elemental mercury results in primary pulmonary toxicity, in addition to CNS and renal toxicities. </a:t>
            </a:r>
          </a:p>
          <a:p>
            <a:pPr algn="just"/>
            <a:endParaRPr lang="en-US" altLang="en-US" sz="2800" smtClean="0"/>
          </a:p>
          <a:p>
            <a:pPr algn="just"/>
            <a:r>
              <a:rPr lang="en-US" altLang="en-US" sz="2800" smtClean="0"/>
              <a:t>Elemental mercury is not absorbed by the gastrointestinal tract, so ingestion does not normally lead to systemic toxicity unless it becomes trapped in diverticulae. </a:t>
            </a:r>
          </a:p>
          <a:p>
            <a:pPr algn="just"/>
            <a:endParaRPr lang="en-US" altLang="en-US" sz="2800" smtClean="0"/>
          </a:p>
          <a:p>
            <a:pPr algn="just"/>
            <a:r>
              <a:rPr lang="en-US" altLang="en-US" sz="2800" smtClean="0"/>
              <a:t>Mercury is absorbed through the skin at 1% of the rate of inhaled mercury and is not a concern.</a:t>
            </a:r>
          </a:p>
        </p:txBody>
      </p:sp>
      <p:sp>
        <p:nvSpPr>
          <p:cNvPr id="7"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8909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2" name="Rectangle 5"/>
          <p:cNvSpPr>
            <a:spLocks noGrp="1"/>
          </p:cNvSpPr>
          <p:nvPr>
            <p:ph type="body" idx="1"/>
          </p:nvPr>
        </p:nvSpPr>
        <p:spPr>
          <a:xfrm>
            <a:off x="0" y="1479376"/>
            <a:ext cx="9144000" cy="5334000"/>
          </a:xfrm>
        </p:spPr>
        <p:txBody>
          <a:bodyPr/>
          <a:lstStyle/>
          <a:p>
            <a:pPr algn="just"/>
            <a:r>
              <a:rPr lang="en-US" altLang="en-US" sz="2800" u="sng" dirty="0" smtClean="0">
                <a:solidFill>
                  <a:schemeClr val="accent6"/>
                </a:solidFill>
              </a:rPr>
              <a:t>Inorganic mercury </a:t>
            </a:r>
          </a:p>
          <a:p>
            <a:pPr marL="0" indent="0" algn="just">
              <a:buNone/>
            </a:pPr>
            <a:r>
              <a:rPr lang="en-US" altLang="en-US" sz="2800" dirty="0" smtClean="0"/>
              <a:t> have two different forms:  Hg</a:t>
            </a:r>
            <a:r>
              <a:rPr lang="en-US" altLang="en-US" sz="2800" baseline="30000" dirty="0" smtClean="0"/>
              <a:t>1+</a:t>
            </a:r>
            <a:r>
              <a:rPr lang="en-US" altLang="en-US" sz="2800" dirty="0" smtClean="0"/>
              <a:t> (</a:t>
            </a:r>
            <a:r>
              <a:rPr lang="en-US" altLang="en-US" sz="2800" i="1" dirty="0" err="1" smtClean="0"/>
              <a:t>mercurous</a:t>
            </a:r>
            <a:r>
              <a:rPr lang="en-US" altLang="en-US" sz="2800" dirty="0" smtClean="0"/>
              <a:t>) and Hg</a:t>
            </a:r>
            <a:r>
              <a:rPr lang="en-US" altLang="en-US" sz="2800" baseline="30000" dirty="0" smtClean="0"/>
              <a:t>2+</a:t>
            </a:r>
            <a:r>
              <a:rPr lang="en-US" altLang="en-US" sz="2800" dirty="0" smtClean="0"/>
              <a:t> (</a:t>
            </a:r>
            <a:r>
              <a:rPr lang="en-US" altLang="en-US" sz="2800" i="1" dirty="0" smtClean="0"/>
              <a:t>mercuric</a:t>
            </a:r>
            <a:r>
              <a:rPr lang="en-US" altLang="en-US" sz="2800" dirty="0" smtClean="0"/>
              <a:t>). </a:t>
            </a:r>
          </a:p>
          <a:p>
            <a:pPr marL="0" indent="0" algn="just">
              <a:buNone/>
            </a:pPr>
            <a:r>
              <a:rPr lang="en-US" altLang="en-US" sz="2800" dirty="0" smtClean="0"/>
              <a:t>Ingestion of either salt leads to significant gastrointestinal and renal toxicity.</a:t>
            </a:r>
          </a:p>
        </p:txBody>
      </p:sp>
      <p:sp>
        <p:nvSpPr>
          <p:cNvPr id="7" name="Rectangle 5"/>
          <p:cNvSpPr>
            <a:spLocks noChangeArrowheads="1"/>
          </p:cNvSpPr>
          <p:nvPr/>
        </p:nvSpPr>
        <p:spPr bwMode="auto">
          <a:xfrm>
            <a:off x="304800" y="118839"/>
            <a:ext cx="5943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Principles of Disease</a:t>
            </a:r>
          </a:p>
          <a:p>
            <a:pPr eaLnBrk="1" hangingPunct="1">
              <a:spcBef>
                <a:spcPct val="0"/>
              </a:spcBef>
              <a:buFontTx/>
              <a:buNone/>
            </a:pPr>
            <a:r>
              <a:rPr lang="en-US" altLang="en-US" dirty="0">
                <a:solidFill>
                  <a:schemeClr val="accent6"/>
                </a:solidFill>
                <a:cs typeface="Arial" charset="0"/>
              </a:rPr>
              <a:t>Pharmacology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r>
              <a:rPr lang="en-US" altLang="en-US" u="sng" dirty="0">
                <a:solidFill>
                  <a:schemeClr val="accent6"/>
                </a:solidFill>
              </a:rPr>
              <a:t>The organic mercury </a:t>
            </a:r>
          </a:p>
          <a:p>
            <a:pPr marL="0" indent="0" algn="just">
              <a:buNone/>
            </a:pPr>
            <a:r>
              <a:rPr lang="en-US" altLang="en-US" dirty="0"/>
              <a:t>The major route of exposure to this type of mercury is through ingestion, but these compounds are also readily absorbed through the skin. </a:t>
            </a:r>
          </a:p>
          <a:p>
            <a:pPr algn="just"/>
            <a:r>
              <a:rPr lang="en-US" altLang="en-US" dirty="0"/>
              <a:t>These organic forms classically result in delayed neurotoxicity with prominent ataxia, tremor, dysarthria, and tunnel vision.</a:t>
            </a:r>
          </a:p>
          <a:p>
            <a:endParaRPr lang="en-US" dirty="0"/>
          </a:p>
        </p:txBody>
      </p:sp>
    </p:spTree>
    <p:extLst>
      <p:ext uri="{BB962C8B-B14F-4D97-AF65-F5344CB8AC3E}">
        <p14:creationId xmlns:p14="http://schemas.microsoft.com/office/powerpoint/2010/main" xmlns="" val="30268586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011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6" name="Rectangle 5"/>
          <p:cNvSpPr>
            <a:spLocks noGrp="1"/>
          </p:cNvSpPr>
          <p:nvPr>
            <p:ph type="body" idx="1"/>
          </p:nvPr>
        </p:nvSpPr>
        <p:spPr>
          <a:xfrm>
            <a:off x="457200" y="1143000"/>
            <a:ext cx="8458200" cy="5181600"/>
          </a:xfrm>
        </p:spPr>
        <p:txBody>
          <a:bodyPr/>
          <a:lstStyle/>
          <a:p>
            <a:pPr algn="just"/>
            <a:r>
              <a:rPr lang="en-US" altLang="en-US" sz="2400" dirty="0" smtClean="0"/>
              <a:t>Mercury binds sulfhydryl groups. </a:t>
            </a:r>
          </a:p>
          <a:p>
            <a:pPr algn="just"/>
            <a:r>
              <a:rPr lang="en-US" altLang="en-US" sz="2400" dirty="0" smtClean="0"/>
              <a:t>Nephrotoxicity </a:t>
            </a:r>
            <a:r>
              <a:rPr lang="en-US" altLang="en-US" sz="2400" dirty="0"/>
              <a:t>:</a:t>
            </a:r>
            <a:r>
              <a:rPr lang="en-US" altLang="en-US" sz="2400" dirty="0" smtClean="0"/>
              <a:t>direct damage and an immune reaction in the kidney. </a:t>
            </a:r>
          </a:p>
          <a:p>
            <a:pPr algn="just"/>
            <a:r>
              <a:rPr lang="en-US" altLang="en-US" sz="2400" dirty="0" smtClean="0"/>
              <a:t>The skin changes: immune reaction. </a:t>
            </a:r>
          </a:p>
          <a:p>
            <a:pPr algn="just"/>
            <a:r>
              <a:rPr lang="en-US" altLang="en-US" sz="2400" dirty="0" smtClean="0"/>
              <a:t>Mercury increases catecholamine level resulting in hypertension and tachycardia. </a:t>
            </a:r>
          </a:p>
          <a:p>
            <a:pPr algn="just"/>
            <a:r>
              <a:rPr lang="en-US" altLang="en-US" sz="2400" dirty="0" smtClean="0"/>
              <a:t>Atrophy of the cerebellum.</a:t>
            </a:r>
          </a:p>
          <a:p>
            <a:pPr algn="just"/>
            <a:endParaRPr lang="en-US" altLang="en-US" sz="2400" dirty="0" smtClean="0"/>
          </a:p>
        </p:txBody>
      </p:sp>
      <p:sp>
        <p:nvSpPr>
          <p:cNvPr id="90118"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Pathophysiology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113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Rectangle 5"/>
          <p:cNvSpPr>
            <a:spLocks noGrp="1"/>
          </p:cNvSpPr>
          <p:nvPr>
            <p:ph type="body" idx="1"/>
          </p:nvPr>
        </p:nvSpPr>
        <p:spPr>
          <a:xfrm>
            <a:off x="228600" y="1143000"/>
            <a:ext cx="8763000" cy="5181600"/>
          </a:xfrm>
        </p:spPr>
        <p:txBody>
          <a:bodyPr/>
          <a:lstStyle/>
          <a:p>
            <a:pPr algn="just"/>
            <a:r>
              <a:rPr lang="en-US" altLang="en-US" sz="2800" smtClean="0"/>
              <a:t>Inhalation of elemental mercury onset of shortness of breath, fever, and chills that progresses to pneumonitis and respiratory distress. </a:t>
            </a:r>
          </a:p>
          <a:p>
            <a:pPr algn="just"/>
            <a:endParaRPr lang="en-US" altLang="en-US" sz="2800" smtClean="0"/>
          </a:p>
          <a:p>
            <a:r>
              <a:rPr lang="en-US" altLang="en-US" sz="2800" smtClean="0"/>
              <a:t>Aspiration of liquid metallic mercury during medical procedures results in the rapid onset of tracheobronchial hemorrhage</a:t>
            </a:r>
            <a:br>
              <a:rPr lang="en-US" altLang="en-US" sz="2800" smtClean="0"/>
            </a:br>
            <a:endParaRPr lang="en-US" altLang="en-US" sz="2800" smtClean="0"/>
          </a:p>
        </p:txBody>
      </p:sp>
      <p:sp>
        <p:nvSpPr>
          <p:cNvPr id="91142" name="Rectangle 5"/>
          <p:cNvSpPr>
            <a:spLocks noChangeArrowheads="1"/>
          </p:cNvSpPr>
          <p:nvPr/>
        </p:nvSpPr>
        <p:spPr bwMode="auto">
          <a:xfrm>
            <a:off x="381000" y="76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Clinical Features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img2.tfd.com/mk/I/X2604-I-28.png"/>
          <p:cNvPicPr>
            <a:picLocks noChangeAspect="1" noChangeArrowheads="1"/>
          </p:cNvPicPr>
          <p:nvPr/>
        </p:nvPicPr>
        <p:blipFill>
          <a:blip r:embed="rId2" cstate="print"/>
          <a:srcRect/>
          <a:stretch>
            <a:fillRect/>
          </a:stretch>
        </p:blipFill>
        <p:spPr bwMode="auto">
          <a:xfrm>
            <a:off x="1403648" y="476672"/>
            <a:ext cx="6048672" cy="5695834"/>
          </a:xfrm>
          <a:prstGeom prst="rect">
            <a:avLst/>
          </a:prstGeom>
          <a:noFill/>
          <a:ln w="57150">
            <a:solidFill>
              <a:schemeClr val="tx2"/>
            </a:solid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2163"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4" name="Rectangle 5"/>
          <p:cNvSpPr>
            <a:spLocks noGrp="1"/>
          </p:cNvSpPr>
          <p:nvPr>
            <p:ph type="body" idx="1"/>
          </p:nvPr>
        </p:nvSpPr>
        <p:spPr>
          <a:xfrm>
            <a:off x="533400" y="1295400"/>
            <a:ext cx="8229600" cy="4572000"/>
          </a:xfrm>
        </p:spPr>
        <p:txBody>
          <a:bodyPr/>
          <a:lstStyle/>
          <a:p>
            <a:pPr algn="just"/>
            <a:r>
              <a:rPr lang="en-US" altLang="en-US" sz="2800" smtClean="0"/>
              <a:t>Acute ingestion of inorganic salts typically causes a corrosive gastroenteritis with third spacing and hemorrhage. </a:t>
            </a:r>
          </a:p>
          <a:p>
            <a:pPr algn="just"/>
            <a:endParaRPr lang="en-US" altLang="en-US" sz="2800" smtClean="0"/>
          </a:p>
          <a:p>
            <a:pPr algn="just"/>
            <a:r>
              <a:rPr lang="en-US" altLang="en-US" sz="2800" smtClean="0"/>
              <a:t>Patients complain of a metallic taste in the mouth and may have a grayish discoloration of the mucous membranes. </a:t>
            </a:r>
          </a:p>
          <a:p>
            <a:pPr algn="just"/>
            <a:endParaRPr lang="en-US" altLang="en-US" sz="2800" smtClean="0"/>
          </a:p>
          <a:p>
            <a:pPr algn="just"/>
            <a:r>
              <a:rPr lang="en-US" altLang="en-US" sz="2800" smtClean="0"/>
              <a:t>Massive fluid loss results in shock and acute tubular necrosis. </a:t>
            </a:r>
          </a:p>
        </p:txBody>
      </p:sp>
      <p:sp>
        <p:nvSpPr>
          <p:cNvPr id="92166" name="Rectangle 5"/>
          <p:cNvSpPr>
            <a:spLocks noChangeArrowheads="1"/>
          </p:cNvSpPr>
          <p:nvPr/>
        </p:nvSpPr>
        <p:spPr bwMode="auto">
          <a:xfrm>
            <a:off x="381000" y="76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Clinical Features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523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7" name="Content Placeholder 5"/>
          <p:cNvSpPr>
            <a:spLocks noGrp="1"/>
          </p:cNvSpPr>
          <p:nvPr>
            <p:ph idx="1"/>
          </p:nvPr>
        </p:nvSpPr>
        <p:spPr>
          <a:xfrm>
            <a:off x="1371600" y="457200"/>
            <a:ext cx="6858000" cy="685800"/>
          </a:xfrm>
        </p:spPr>
        <p:txBody>
          <a:bodyPr/>
          <a:lstStyle/>
          <a:p>
            <a:pPr algn="ctr">
              <a:buFont typeface="Wingdings" pitchFamily="2" charset="2"/>
              <a:buNone/>
            </a:pPr>
            <a:r>
              <a:rPr lang="en-US" altLang="en-US" b="1" dirty="0" smtClean="0"/>
              <a:t>Mercury Intoxication Syndromes</a:t>
            </a:r>
            <a:endParaRPr lang="en-US" altLang="en-US" dirty="0" smtClean="0"/>
          </a:p>
        </p:txBody>
      </p:sp>
      <p:pic>
        <p:nvPicPr>
          <p:cNvPr id="9523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371600"/>
            <a:ext cx="7543800" cy="49530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6259"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0" name="Rectangle 5"/>
          <p:cNvSpPr>
            <a:spLocks noGrp="1"/>
          </p:cNvSpPr>
          <p:nvPr>
            <p:ph type="body" idx="1"/>
          </p:nvPr>
        </p:nvSpPr>
        <p:spPr>
          <a:xfrm>
            <a:off x="457200" y="1143000"/>
            <a:ext cx="8458200" cy="5181600"/>
          </a:xfrm>
        </p:spPr>
        <p:txBody>
          <a:bodyPr/>
          <a:lstStyle/>
          <a:p>
            <a:pPr marL="0" indent="0" algn="just">
              <a:buNone/>
            </a:pPr>
            <a:endParaRPr lang="en-US" altLang="en-US" sz="2800" dirty="0" smtClean="0"/>
          </a:p>
          <a:p>
            <a:pPr algn="just"/>
            <a:r>
              <a:rPr lang="en-US" altLang="en-US" sz="2800" dirty="0" smtClean="0"/>
              <a:t>“Normal” mercury levels are considered to be</a:t>
            </a:r>
          </a:p>
          <a:p>
            <a:pPr algn="just"/>
            <a:r>
              <a:rPr lang="en-US" altLang="en-US" sz="2800" dirty="0" smtClean="0"/>
              <a:t>Blood: less than 10 </a:t>
            </a:r>
            <a:r>
              <a:rPr lang="en-US" altLang="en-US" sz="2800" dirty="0" err="1" smtClean="0"/>
              <a:t>micg</a:t>
            </a:r>
            <a:r>
              <a:rPr lang="en-US" altLang="en-US" sz="2800" dirty="0" smtClean="0"/>
              <a:t>/L </a:t>
            </a:r>
          </a:p>
          <a:p>
            <a:pPr algn="just"/>
            <a:r>
              <a:rPr lang="en-US" altLang="en-US" sz="2800" dirty="0" smtClean="0"/>
              <a:t>Blood level more than 35 </a:t>
            </a:r>
            <a:r>
              <a:rPr lang="en-US" altLang="en-US" sz="2800" dirty="0" err="1" smtClean="0"/>
              <a:t>micg</a:t>
            </a:r>
            <a:r>
              <a:rPr lang="en-US" altLang="en-US" sz="2800" dirty="0" smtClean="0"/>
              <a:t>/L needs Rx.</a:t>
            </a:r>
          </a:p>
        </p:txBody>
      </p:sp>
      <p:sp>
        <p:nvSpPr>
          <p:cNvPr id="96262"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Diagnostic Strategies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830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8" name="Rectangle 5"/>
          <p:cNvSpPr>
            <a:spLocks noGrp="1"/>
          </p:cNvSpPr>
          <p:nvPr>
            <p:ph type="body" idx="1"/>
          </p:nvPr>
        </p:nvSpPr>
        <p:spPr>
          <a:xfrm>
            <a:off x="609600" y="1447800"/>
            <a:ext cx="8305800" cy="4876800"/>
          </a:xfrm>
        </p:spPr>
        <p:txBody>
          <a:bodyPr/>
          <a:lstStyle/>
          <a:p>
            <a:pPr algn="just"/>
            <a:r>
              <a:rPr lang="en-US" altLang="en-US" sz="2800" dirty="0" smtClean="0"/>
              <a:t>Initial management in the acutely poisoned patient should be aggressive support and decontamination. </a:t>
            </a:r>
          </a:p>
          <a:p>
            <a:pPr algn="just"/>
            <a:endParaRPr lang="en-US" altLang="en-US" sz="2800" dirty="0" smtClean="0"/>
          </a:p>
          <a:p>
            <a:pPr algn="just"/>
            <a:r>
              <a:rPr lang="en-US" altLang="en-US" sz="2800" dirty="0" smtClean="0"/>
              <a:t>Gastric lavage with protein-containing solutions (e.g., milk and egg whites) may be beneficial in the decontamination of the gastrointestinal tract following ingestion of mercury salts. </a:t>
            </a:r>
          </a:p>
        </p:txBody>
      </p:sp>
      <p:sp>
        <p:nvSpPr>
          <p:cNvPr id="98310"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9933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2" name="Rectangle 5"/>
          <p:cNvSpPr>
            <a:spLocks noGrp="1"/>
          </p:cNvSpPr>
          <p:nvPr>
            <p:ph type="body" idx="1"/>
          </p:nvPr>
        </p:nvSpPr>
        <p:spPr>
          <a:xfrm>
            <a:off x="457200" y="1295400"/>
            <a:ext cx="8458200" cy="5029200"/>
          </a:xfrm>
        </p:spPr>
        <p:txBody>
          <a:bodyPr/>
          <a:lstStyle/>
          <a:p>
            <a:pPr algn="just"/>
            <a:r>
              <a:rPr lang="en-US" altLang="en-US" sz="2800" smtClean="0"/>
              <a:t>Charcoal adsorbs very little and is not recommended </a:t>
            </a:r>
          </a:p>
          <a:p>
            <a:pPr algn="just"/>
            <a:endParaRPr lang="en-US" altLang="en-US" sz="2800" smtClean="0"/>
          </a:p>
          <a:p>
            <a:pPr algn="just"/>
            <a:r>
              <a:rPr lang="en-US" altLang="en-US" sz="2800" smtClean="0"/>
              <a:t>Ingested metallic mercury is generally harmless unless its passage is impaired by entrapment in a diverticulum or the appendix.</a:t>
            </a:r>
          </a:p>
        </p:txBody>
      </p:sp>
      <p:sp>
        <p:nvSpPr>
          <p:cNvPr id="99334"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0355"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6" name="Rectangle 5"/>
          <p:cNvSpPr>
            <a:spLocks noGrp="1"/>
          </p:cNvSpPr>
          <p:nvPr>
            <p:ph type="body" idx="1"/>
          </p:nvPr>
        </p:nvSpPr>
        <p:spPr>
          <a:xfrm>
            <a:off x="457200" y="1295400"/>
            <a:ext cx="8458200" cy="5029200"/>
          </a:xfrm>
        </p:spPr>
        <p:txBody>
          <a:bodyPr/>
          <a:lstStyle/>
          <a:p>
            <a:pPr algn="just"/>
            <a:r>
              <a:rPr lang="en-US" altLang="en-US" sz="2800" smtClean="0"/>
              <a:t>For acute inhalational exposures</a:t>
            </a:r>
          </a:p>
          <a:p>
            <a:pPr algn="just"/>
            <a:r>
              <a:rPr lang="en-US" altLang="en-US" sz="2800" smtClean="0"/>
              <a:t>patient should be removed from the source </a:t>
            </a:r>
          </a:p>
          <a:p>
            <a:pPr algn="just"/>
            <a:r>
              <a:rPr lang="en-US" altLang="en-US" sz="2800" smtClean="0"/>
              <a:t>supportive management provided. </a:t>
            </a:r>
          </a:p>
          <a:p>
            <a:pPr algn="just">
              <a:buFont typeface="Wingdings" pitchFamily="2" charset="2"/>
              <a:buNone/>
            </a:pPr>
            <a:endParaRPr lang="en-US" altLang="en-US" sz="2800" smtClean="0"/>
          </a:p>
          <a:p>
            <a:pPr algn="just">
              <a:buFont typeface="Wingdings" pitchFamily="2" charset="2"/>
              <a:buNone/>
            </a:pPr>
            <a:r>
              <a:rPr lang="en-US" altLang="en-US" sz="2800" smtClean="0"/>
              <a:t>There is no role for prophylactic antibiotics or steroids. </a:t>
            </a:r>
          </a:p>
          <a:p>
            <a:pPr algn="just">
              <a:buFont typeface="Wingdings" pitchFamily="2" charset="2"/>
              <a:buNone/>
            </a:pPr>
            <a:r>
              <a:rPr lang="en-US" altLang="en-US" sz="2800" smtClean="0"/>
              <a:t>Suction and postural drainage are indicated in cases of acute aspiration of metallic mercury. </a:t>
            </a:r>
          </a:p>
          <a:p>
            <a:pPr algn="just">
              <a:buFont typeface="Wingdings" pitchFamily="2" charset="2"/>
              <a:buNone/>
            </a:pPr>
            <a:r>
              <a:rPr lang="en-US" altLang="en-US" sz="2800" smtClean="0"/>
              <a:t>Self-injection of metallic mercury often requires surgical debridement of infiltrated tissue</a:t>
            </a:r>
          </a:p>
        </p:txBody>
      </p:sp>
      <p:sp>
        <p:nvSpPr>
          <p:cNvPr id="100358" name="Rectangle 5"/>
          <p:cNvSpPr>
            <a:spLocks noChangeArrowheads="1"/>
          </p:cNvSpPr>
          <p:nvPr/>
        </p:nvSpPr>
        <p:spPr bwMode="auto">
          <a:xfrm>
            <a:off x="381000" y="1524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dirty="0">
                <a:cs typeface="Arial" charset="0"/>
              </a:rPr>
              <a:t>Management</a:t>
            </a:r>
            <a:r>
              <a:rPr lang="en-US" altLang="en-US" dirty="0">
                <a:solidFill>
                  <a:srgbClr val="FFFF00"/>
                </a:solidFill>
                <a:cs typeface="Arial" charset="0"/>
              </a:rPr>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3427"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8" name="Rectangle 5"/>
          <p:cNvSpPr>
            <a:spLocks noGrp="1"/>
          </p:cNvSpPr>
          <p:nvPr>
            <p:ph type="body" idx="1"/>
          </p:nvPr>
        </p:nvSpPr>
        <p:spPr>
          <a:xfrm>
            <a:off x="609600" y="1447800"/>
            <a:ext cx="8305800" cy="4876800"/>
          </a:xfrm>
        </p:spPr>
        <p:txBody>
          <a:bodyPr/>
          <a:lstStyle/>
          <a:p>
            <a:pPr algn="just"/>
            <a:r>
              <a:rPr lang="en-US" altLang="en-US" sz="2800" u="sng" dirty="0" smtClean="0">
                <a:solidFill>
                  <a:srgbClr val="FF0000"/>
                </a:solidFill>
              </a:rPr>
              <a:t>BAL</a:t>
            </a:r>
            <a:r>
              <a:rPr lang="en-US" altLang="en-US" sz="2800" dirty="0" smtClean="0"/>
              <a:t> is used for clinically significant acute inorganic mercury intoxication. </a:t>
            </a:r>
          </a:p>
          <a:p>
            <a:pPr algn="just"/>
            <a:endParaRPr lang="en-US" altLang="en-US" sz="2800" dirty="0" smtClean="0"/>
          </a:p>
          <a:p>
            <a:pPr algn="just"/>
            <a:endParaRPr lang="en-US" altLang="en-US" sz="2800" dirty="0" smtClean="0"/>
          </a:p>
          <a:p>
            <a:pPr algn="just"/>
            <a:r>
              <a:rPr lang="en-US" altLang="en-US" sz="2800" dirty="0" smtClean="0"/>
              <a:t>Because it increases brain mercury levels in patients with methylmercury poisoning, BAL is contraindicated for patients poisoned with organic mercury compounds.</a:t>
            </a:r>
          </a:p>
        </p:txBody>
      </p:sp>
      <p:sp>
        <p:nvSpPr>
          <p:cNvPr id="103430"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Chelation Therapy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endParaRPr lang="en-US" altLang="en-US" sz="1800">
              <a:cs typeface="Arial" charset="0"/>
            </a:endParaRPr>
          </a:p>
        </p:txBody>
      </p:sp>
      <p:pic>
        <p:nvPicPr>
          <p:cNvPr id="104451" name="Picture 1" descr="KSU_Logo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0" y="0"/>
            <a:ext cx="76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2" name="Rectangle 5"/>
          <p:cNvSpPr>
            <a:spLocks noGrp="1"/>
          </p:cNvSpPr>
          <p:nvPr>
            <p:ph type="body" idx="1"/>
          </p:nvPr>
        </p:nvSpPr>
        <p:spPr>
          <a:xfrm>
            <a:off x="457200" y="1066800"/>
            <a:ext cx="8458200" cy="5257800"/>
          </a:xfrm>
        </p:spPr>
        <p:txBody>
          <a:bodyPr/>
          <a:lstStyle/>
          <a:p>
            <a:pPr algn="just"/>
            <a:r>
              <a:rPr lang="en-US" altLang="en-US" sz="2800" u="sng" dirty="0" smtClean="0">
                <a:solidFill>
                  <a:srgbClr val="FF0000"/>
                </a:solidFill>
              </a:rPr>
              <a:t>DMSA</a:t>
            </a:r>
            <a:r>
              <a:rPr lang="en-US" altLang="en-US" sz="2800" dirty="0" smtClean="0"/>
              <a:t> :used for both acute and chronic</a:t>
            </a:r>
          </a:p>
          <a:p>
            <a:pPr marL="0" indent="0" algn="just">
              <a:buNone/>
            </a:pPr>
            <a:r>
              <a:rPr lang="en-US" altLang="en-US" sz="2800" dirty="0" smtClean="0"/>
              <a:t> mercury poisoning and may be the best chelator for methylmercury. </a:t>
            </a:r>
          </a:p>
          <a:p>
            <a:pPr algn="just"/>
            <a:endParaRPr lang="en-US" altLang="en-US" sz="2800" dirty="0" smtClean="0"/>
          </a:p>
          <a:p>
            <a:pPr algn="just"/>
            <a:r>
              <a:rPr lang="en-US" altLang="en-US" sz="2800" u="sng" dirty="0" smtClean="0">
                <a:solidFill>
                  <a:srgbClr val="FF0000"/>
                </a:solidFill>
              </a:rPr>
              <a:t>d-</a:t>
            </a:r>
            <a:r>
              <a:rPr lang="en-US" altLang="en-US" sz="2800" u="sng" dirty="0" err="1" smtClean="0">
                <a:solidFill>
                  <a:srgbClr val="FF0000"/>
                </a:solidFill>
              </a:rPr>
              <a:t>Penicillamine</a:t>
            </a:r>
            <a:r>
              <a:rPr lang="en-US" altLang="en-US" sz="2800" dirty="0" smtClean="0">
                <a:solidFill>
                  <a:srgbClr val="FF0000"/>
                </a:solidFill>
              </a:rPr>
              <a:t> </a:t>
            </a:r>
            <a:r>
              <a:rPr lang="en-US" altLang="en-US" sz="2800" dirty="0" smtClean="0"/>
              <a:t>is also used. </a:t>
            </a:r>
          </a:p>
          <a:p>
            <a:pPr algn="just">
              <a:buFont typeface="Wingdings" pitchFamily="2" charset="2"/>
              <a:buNone/>
            </a:pPr>
            <a:r>
              <a:rPr lang="en-US" altLang="en-US" sz="2800" b="1" i="1" u="sng" dirty="0" smtClean="0">
                <a:solidFill>
                  <a:srgbClr val="FFFF00"/>
                </a:solidFill>
              </a:rPr>
              <a:t>It should be administered only after thorough gastrointestinal decontamination because mercury absorption from the intestinal lumen is enhanced by the </a:t>
            </a:r>
            <a:r>
              <a:rPr lang="en-US" altLang="en-US" sz="2800" b="1" i="1" u="sng" dirty="0" err="1" smtClean="0">
                <a:solidFill>
                  <a:srgbClr val="FFFF00"/>
                </a:solidFill>
              </a:rPr>
              <a:t>penicillamines</a:t>
            </a:r>
            <a:r>
              <a:rPr lang="en-US" altLang="en-US" sz="2800" b="1" i="1" u="sng" dirty="0" smtClean="0">
                <a:solidFill>
                  <a:srgbClr val="FFFF00"/>
                </a:solidFill>
              </a:rPr>
              <a:t>.</a:t>
            </a:r>
          </a:p>
        </p:txBody>
      </p:sp>
      <p:sp>
        <p:nvSpPr>
          <p:cNvPr id="104454" name="Rectangle 5"/>
          <p:cNvSpPr>
            <a:spLocks noChangeArrowheads="1"/>
          </p:cNvSpPr>
          <p:nvPr/>
        </p:nvSpPr>
        <p:spPr bwMode="auto">
          <a:xfrm>
            <a:off x="1066800" y="457200"/>
            <a:ext cx="502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3200">
                <a:solidFill>
                  <a:schemeClr val="tx1"/>
                </a:solidFill>
                <a:latin typeface="Arial" charset="0"/>
              </a:defRPr>
            </a:lvl3pPr>
            <a:lvl4pPr marL="1600200" indent="-228600" eaLnBrk="0" hangingPunct="0">
              <a:spcBef>
                <a:spcPct val="20000"/>
              </a:spcBef>
              <a:buChar char="–"/>
              <a:defRPr sz="3200">
                <a:solidFill>
                  <a:schemeClr val="tx1"/>
                </a:solidFill>
                <a:latin typeface="Arial" charset="0"/>
              </a:defRPr>
            </a:lvl4pPr>
            <a:lvl5pPr marL="2057400" indent="-228600" eaLnBrk="0" hangingPunct="0">
              <a:spcBef>
                <a:spcPct val="20000"/>
              </a:spcBef>
              <a:buChar char="»"/>
              <a:defRPr sz="3200">
                <a:solidFill>
                  <a:schemeClr val="tx1"/>
                </a:solidFill>
                <a:latin typeface="Arial" charset="0"/>
              </a:defRPr>
            </a:lvl5pPr>
            <a:lvl6pPr marL="2514600" indent="-228600" eaLnBrk="0" fontAlgn="base" hangingPunct="0">
              <a:spcBef>
                <a:spcPct val="20000"/>
              </a:spcBef>
              <a:spcAft>
                <a:spcPct val="0"/>
              </a:spcAft>
              <a:buChar char="»"/>
              <a:defRPr sz="3200">
                <a:solidFill>
                  <a:schemeClr val="tx1"/>
                </a:solidFill>
                <a:latin typeface="Arial" charset="0"/>
              </a:defRPr>
            </a:lvl6pPr>
            <a:lvl7pPr marL="2971800" indent="-228600" eaLnBrk="0" fontAlgn="base" hangingPunct="0">
              <a:spcBef>
                <a:spcPct val="20000"/>
              </a:spcBef>
              <a:spcAft>
                <a:spcPct val="0"/>
              </a:spcAft>
              <a:buChar char="»"/>
              <a:defRPr sz="3200">
                <a:solidFill>
                  <a:schemeClr val="tx1"/>
                </a:solidFill>
                <a:latin typeface="Arial" charset="0"/>
              </a:defRPr>
            </a:lvl7pPr>
            <a:lvl8pPr marL="3429000" indent="-228600" eaLnBrk="0" fontAlgn="base" hangingPunct="0">
              <a:spcBef>
                <a:spcPct val="20000"/>
              </a:spcBef>
              <a:spcAft>
                <a:spcPct val="0"/>
              </a:spcAft>
              <a:buChar char="»"/>
              <a:defRPr sz="3200">
                <a:solidFill>
                  <a:schemeClr val="tx1"/>
                </a:solidFill>
                <a:latin typeface="Arial" charset="0"/>
              </a:defRPr>
            </a:lvl8pPr>
            <a:lvl9pPr marL="3886200" indent="-228600" eaLnBrk="0" fontAlgn="base" hangingPunct="0">
              <a:spcBef>
                <a:spcPct val="20000"/>
              </a:spcBef>
              <a:spcAft>
                <a:spcPct val="0"/>
              </a:spcAft>
              <a:buChar char="»"/>
              <a:defRPr sz="3200">
                <a:solidFill>
                  <a:schemeClr val="tx1"/>
                </a:solidFill>
                <a:latin typeface="Arial" charset="0"/>
              </a:defRPr>
            </a:lvl9pPr>
          </a:lstStyle>
          <a:p>
            <a:pPr eaLnBrk="1" hangingPunct="1">
              <a:spcBef>
                <a:spcPct val="0"/>
              </a:spcBef>
              <a:buFontTx/>
              <a:buNone/>
            </a:pPr>
            <a:r>
              <a:rPr lang="en-US" altLang="en-US" b="1" dirty="0">
                <a:solidFill>
                  <a:schemeClr val="bg1">
                    <a:lumMod val="10000"/>
                  </a:schemeClr>
                </a:solidFill>
                <a:cs typeface="Arial" charset="0"/>
              </a:rPr>
              <a:t>Chelation Therapy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12" y="332656"/>
            <a:ext cx="8153400" cy="860425"/>
          </a:xfrm>
        </p:spPr>
        <p:txBody>
          <a:bodyPr/>
          <a:lstStyle/>
          <a:p>
            <a:r>
              <a:rPr lang="en-US" dirty="0"/>
              <a:t>THANKS</a:t>
            </a:r>
            <a:br>
              <a:rPr lang="en-US" dirty="0"/>
            </a:br>
            <a:r>
              <a:rPr lang="en-US" sz="3200" u="sng" dirty="0">
                <a:solidFill>
                  <a:schemeClr val="tx1"/>
                </a:solidFill>
              </a:rPr>
              <a:t>http://fac.ksu.edu.sa/talmezeiny/home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145_iw_05_print_CrystalGraphics.com_PowerPoint_Templates">
  <a:themeElements>
    <a:clrScheme name="Default Design 1">
      <a:dk1>
        <a:srgbClr val="000000"/>
      </a:dk1>
      <a:lt1>
        <a:srgbClr val="E9F4FD"/>
      </a:lt1>
      <a:dk2>
        <a:srgbClr val="CE3708"/>
      </a:dk2>
      <a:lt2>
        <a:srgbClr val="FFFFFF"/>
      </a:lt2>
      <a:accent1>
        <a:srgbClr val="FF9900"/>
      </a:accent1>
      <a:accent2>
        <a:srgbClr val="FF3300"/>
      </a:accent2>
      <a:accent3>
        <a:srgbClr val="F2F8FE"/>
      </a:accent3>
      <a:accent4>
        <a:srgbClr val="000000"/>
      </a:accent4>
      <a:accent5>
        <a:srgbClr val="FFCAAA"/>
      </a:accent5>
      <a:accent6>
        <a:srgbClr val="E72D00"/>
      </a:accent6>
      <a:hlink>
        <a:srgbClr val="3366CC"/>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E9F4FD"/>
        </a:lt1>
        <a:dk2>
          <a:srgbClr val="CE3708"/>
        </a:dk2>
        <a:lt2>
          <a:srgbClr val="FFFFFF"/>
        </a:lt2>
        <a:accent1>
          <a:srgbClr val="FF9900"/>
        </a:accent1>
        <a:accent2>
          <a:srgbClr val="FF3300"/>
        </a:accent2>
        <a:accent3>
          <a:srgbClr val="F2F8FE"/>
        </a:accent3>
        <a:accent4>
          <a:srgbClr val="000000"/>
        </a:accent4>
        <a:accent5>
          <a:srgbClr val="FFCAAA"/>
        </a:accent5>
        <a:accent6>
          <a:srgbClr val="E72D00"/>
        </a:accent6>
        <a:hlink>
          <a:srgbClr val="3366CC"/>
        </a:hlink>
        <a:folHlink>
          <a:srgbClr val="0000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Medical145_iw_05_print_CrystalGraphics.com_PowerPoint_Templates</Template>
  <TotalTime>208</TotalTime>
  <Words>3177</Words>
  <Application>Microsoft Office PowerPoint</Application>
  <PresentationFormat>On-screen Show (4:3)</PresentationFormat>
  <Paragraphs>445</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Medical145_iw_05_print_CrystalGraphics.com_PowerPoint_Templates</vt:lpstr>
      <vt:lpstr>HEAVY METALS</vt:lpstr>
      <vt:lpstr>Slide 2</vt:lpstr>
      <vt:lpstr>Slide 3</vt:lpstr>
      <vt:lpstr>iron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LEAD</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ARSENIC    (As)</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MERCURY</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THANKS http://fac.ksu.edu.sa/talmezeiny/home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METALS</dc:title>
  <dc:creator>ACER</dc:creator>
  <cp:lastModifiedBy>Supervisor</cp:lastModifiedBy>
  <cp:revision>140</cp:revision>
  <dcterms:created xsi:type="dcterms:W3CDTF">2015-02-08T20:24:32Z</dcterms:created>
  <dcterms:modified xsi:type="dcterms:W3CDTF">2016-02-07T05:04:12Z</dcterms:modified>
</cp:coreProperties>
</file>