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314" r:id="rId6"/>
    <p:sldId id="260" r:id="rId7"/>
    <p:sldId id="261" r:id="rId8"/>
    <p:sldId id="262" r:id="rId9"/>
    <p:sldId id="263" r:id="rId10"/>
    <p:sldId id="315" r:id="rId11"/>
    <p:sldId id="264" r:id="rId12"/>
    <p:sldId id="265" r:id="rId13"/>
    <p:sldId id="266" r:id="rId14"/>
    <p:sldId id="267" r:id="rId15"/>
    <p:sldId id="268" r:id="rId16"/>
    <p:sldId id="299" r:id="rId17"/>
    <p:sldId id="269" r:id="rId18"/>
    <p:sldId id="270" r:id="rId19"/>
    <p:sldId id="271" r:id="rId20"/>
    <p:sldId id="272" r:id="rId21"/>
    <p:sldId id="273" r:id="rId22"/>
    <p:sldId id="302" r:id="rId23"/>
    <p:sldId id="311" r:id="rId24"/>
    <p:sldId id="275" r:id="rId25"/>
    <p:sldId id="276" r:id="rId26"/>
    <p:sldId id="316" r:id="rId27"/>
    <p:sldId id="277" r:id="rId28"/>
    <p:sldId id="300" r:id="rId29"/>
    <p:sldId id="301" r:id="rId30"/>
    <p:sldId id="278" r:id="rId31"/>
    <p:sldId id="279" r:id="rId32"/>
    <p:sldId id="317" r:id="rId33"/>
    <p:sldId id="280" r:id="rId34"/>
    <p:sldId id="312" r:id="rId35"/>
    <p:sldId id="305" r:id="rId36"/>
    <p:sldId id="318" r:id="rId37"/>
    <p:sldId id="310" r:id="rId38"/>
    <p:sldId id="307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13" r:id="rId53"/>
    <p:sldId id="297" r:id="rId54"/>
    <p:sldId id="298" r:id="rId55"/>
    <p:sldId id="303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6D87EB-7E41-40B6-8F9D-3D67296AB6EA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79B301-AD1E-47DE-8B02-D5F7E002217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196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need to memorize these and know it by heart . Then quickly go over the changes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Then summarize : The easiest one is that for acute situations for every change of 10 in the PCO2 there is should be a change of 0.08 in PH and in chronic situation there should be a change of 0.03 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- If there is  a different change then know that there is most likely a mixed disorder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426300-6260-482C-B8AA-2B88A9D64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Metabolic acidosis is the disorder you will mostly encounter in the hospital.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must memorize Winter’s formula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Winter’s formula  calculates the expected pCO2 in the setting of metabolic acidosis.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 If the serum pCO2 &gt; expected pCO2 then there is additional respiratory acidosis in which the etiology needs to also be determined. 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EB841B-60C7-4F93-A7F9-4905A28E9C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C07189-C3C1-4C3E-A171-CA24D7BC2EF2}" type="datetimeFigureOut">
              <a:rPr lang="ar-SA" smtClean="0"/>
              <a:pPr/>
              <a:t>03/07/1437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balance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Hossam</a:t>
            </a:r>
            <a:r>
              <a:rPr lang="en-US" dirty="0" smtClean="0"/>
              <a:t> </a:t>
            </a:r>
            <a:r>
              <a:rPr lang="en-US" dirty="0" err="1" smtClean="0"/>
              <a:t>hassan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Significant changes in the blood pH above 7.8 or below 6.8 will interfere with cellular function, and if uncorrected, will lead to death . So how is the body able to self-regulate acid-base balance</a:t>
            </a:r>
          </a:p>
        </p:txBody>
      </p:sp>
    </p:spTree>
    <p:extLst>
      <p:ext uri="{BB962C8B-B14F-4D97-AF65-F5344CB8AC3E}">
        <p14:creationId xmlns:p14="http://schemas.microsoft.com/office/powerpoint/2010/main" val="18067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Respiratory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A normal by-product of cellular metabolism is carbon dioxide (CO2).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CO2 </a:t>
            </a:r>
            <a:r>
              <a:rPr lang="en-US" dirty="0"/>
              <a:t>is carried in </a:t>
            </a:r>
            <a:r>
              <a:rPr lang="en-US" dirty="0" smtClean="0"/>
              <a:t>the blood </a:t>
            </a:r>
            <a:r>
              <a:rPr lang="en-US" dirty="0"/>
              <a:t>to the lungs, where excess CO2 combines with water (H2O) to </a:t>
            </a:r>
            <a:r>
              <a:rPr lang="en-US" dirty="0" smtClean="0"/>
              <a:t>form </a:t>
            </a:r>
            <a:r>
              <a:rPr lang="en-US" dirty="0"/>
              <a:t>carbonic </a:t>
            </a:r>
            <a:r>
              <a:rPr lang="en-US" dirty="0" smtClean="0"/>
              <a:t>acid (H2CO3)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The blood pH will change according to the level of carbonic acid present. This</a:t>
            </a:r>
          </a:p>
          <a:p>
            <a:pPr algn="l">
              <a:buNone/>
            </a:pPr>
            <a:r>
              <a:rPr lang="en-US" dirty="0"/>
              <a:t>triggers the lungs to either increase or decrease the rate and depth of ventilation until </a:t>
            </a:r>
            <a:r>
              <a:rPr lang="en-US" dirty="0" smtClean="0"/>
              <a:t>the appropriate </a:t>
            </a:r>
            <a:r>
              <a:rPr lang="en-US" dirty="0"/>
              <a:t>amount of CO2 has been re-established.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Activation </a:t>
            </a:r>
            <a:r>
              <a:rPr lang="en-US" dirty="0"/>
              <a:t>of the lungs to compensate for</a:t>
            </a:r>
          </a:p>
          <a:p>
            <a:pPr algn="l">
              <a:buNone/>
            </a:pPr>
            <a:r>
              <a:rPr lang="en-US" dirty="0"/>
              <a:t>an imbalance starts to occur within 1 to 3 minutes.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Renal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In an effort to maintain the pH of the blood within its normal range, the kidneys excrete </a:t>
            </a:r>
            <a:r>
              <a:rPr lang="en-US" dirty="0" smtClean="0"/>
              <a:t>or retain </a:t>
            </a:r>
            <a:r>
              <a:rPr lang="en-US" dirty="0"/>
              <a:t>bicarbonate (</a:t>
            </a:r>
            <a:r>
              <a:rPr lang="en-US" dirty="0" smtClean="0"/>
              <a:t>HCO3-</a:t>
            </a:r>
            <a:r>
              <a:rPr lang="en-US" dirty="0"/>
              <a:t>). As the blood pH decreases, the kidneys will compensate </a:t>
            </a:r>
            <a:r>
              <a:rPr lang="en-US" dirty="0" smtClean="0"/>
              <a:t>by retaining HCO3- </a:t>
            </a:r>
          </a:p>
          <a:p>
            <a:pPr algn="l">
              <a:buNone/>
            </a:pPr>
            <a:r>
              <a:rPr lang="en-US" dirty="0" smtClean="0"/>
              <a:t>and </a:t>
            </a:r>
            <a:r>
              <a:rPr lang="en-US" dirty="0"/>
              <a:t>as the pH rises, the kidneys excrete </a:t>
            </a:r>
            <a:r>
              <a:rPr lang="en-US" dirty="0" smtClean="0"/>
              <a:t>HCO3- </a:t>
            </a:r>
            <a:r>
              <a:rPr lang="en-US" dirty="0"/>
              <a:t>through the </a:t>
            </a:r>
            <a:r>
              <a:rPr lang="en-US" dirty="0" smtClean="0"/>
              <a:t>urine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Disorders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/>
              <a:t>Respiratory acidosis 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is </a:t>
            </a:r>
            <a:r>
              <a:rPr lang="en-US" dirty="0"/>
              <a:t>defined as a pH less than 7.35 with a PaCO2 greater than 45 mm Hg.</a:t>
            </a:r>
          </a:p>
          <a:p>
            <a:pPr algn="l">
              <a:buNone/>
            </a:pPr>
            <a:r>
              <a:rPr lang="en-US" dirty="0"/>
              <a:t>Acidosis is caused by an accumulation of CO2 which combines with water in the body </a:t>
            </a:r>
            <a:r>
              <a:rPr lang="en-US" dirty="0" smtClean="0"/>
              <a:t>to produce </a:t>
            </a:r>
            <a:r>
              <a:rPr lang="en-US" dirty="0"/>
              <a:t>carbonic acid, thus, lowering the pH of the blood.</a:t>
            </a:r>
            <a:r>
              <a:rPr lang="ar-SA" b="1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Central nervous system depression related to head </a:t>
            </a:r>
            <a:r>
              <a:rPr lang="en-US" dirty="0" smtClean="0"/>
              <a:t>injury ,or to </a:t>
            </a:r>
            <a:r>
              <a:rPr lang="en-US" dirty="0"/>
              <a:t>medications such as narcotics, sedatives, </a:t>
            </a:r>
            <a:r>
              <a:rPr lang="en-US" dirty="0" smtClean="0"/>
              <a:t>or anesthesia</a:t>
            </a:r>
            <a:endParaRPr lang="en-US" dirty="0"/>
          </a:p>
          <a:p>
            <a:pPr algn="l">
              <a:buNone/>
            </a:pPr>
            <a:r>
              <a:rPr lang="en-US" dirty="0"/>
              <a:t>• Impaired respiratory muscle function related to spinal cord </a:t>
            </a:r>
            <a:r>
              <a:rPr lang="en-US" dirty="0" smtClean="0"/>
              <a:t>injury, neuromuscular </a:t>
            </a:r>
            <a:r>
              <a:rPr lang="en-US" dirty="0" err="1" smtClean="0"/>
              <a:t>diseases,or</a:t>
            </a:r>
            <a:r>
              <a:rPr lang="en-US" dirty="0" smtClean="0"/>
              <a:t> </a:t>
            </a:r>
            <a:r>
              <a:rPr lang="en-US" dirty="0"/>
              <a:t>neuromuscular blocking </a:t>
            </a:r>
            <a:r>
              <a:rPr lang="en-US" dirty="0" smtClean="0"/>
              <a:t>drugs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• Pulmonary disorders such as </a:t>
            </a:r>
            <a:r>
              <a:rPr lang="en-US" dirty="0" err="1" smtClean="0"/>
              <a:t>atelectasis</a:t>
            </a:r>
            <a:r>
              <a:rPr lang="en-US" dirty="0" smtClean="0"/>
              <a:t>, pneumonia, </a:t>
            </a:r>
            <a:r>
              <a:rPr lang="en-US" dirty="0" err="1" smtClean="0"/>
              <a:t>pneumothorax</a:t>
            </a:r>
            <a:r>
              <a:rPr lang="en-US" dirty="0" smtClean="0"/>
              <a:t>, pulmonary edema, or bronchial obstruction</a:t>
            </a:r>
          </a:p>
          <a:p>
            <a:pPr algn="l">
              <a:buNone/>
            </a:pPr>
            <a:r>
              <a:rPr lang="en-US" dirty="0" smtClean="0"/>
              <a:t>• Massive pulmonary embolus</a:t>
            </a:r>
          </a:p>
          <a:p>
            <a:pPr algn="l">
              <a:buNone/>
            </a:pPr>
            <a:r>
              <a:rPr lang="en-US" dirty="0" smtClean="0"/>
              <a:t>• Hypoventilation due to pain, chest wall injury/deformity, or abdominal distension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signs and symptoms of respiratory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Pulmonary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</a:p>
          <a:p>
            <a:pPr algn="l">
              <a:buNone/>
            </a:pPr>
            <a:r>
              <a:rPr lang="en-US" dirty="0" err="1" smtClean="0"/>
              <a:t>dyspnea</a:t>
            </a:r>
            <a:r>
              <a:rPr lang="en-US" dirty="0"/>
              <a:t>, respiratory distress, and/or</a:t>
            </a:r>
          </a:p>
          <a:p>
            <a:pPr algn="l">
              <a:buNone/>
            </a:pPr>
            <a:r>
              <a:rPr lang="en-US" dirty="0"/>
              <a:t>shallow respirations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Nervous system manifestations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headache, restlessness, </a:t>
            </a:r>
            <a:r>
              <a:rPr lang="en-US" dirty="0" smtClean="0"/>
              <a:t>and confusion</a:t>
            </a:r>
            <a:r>
              <a:rPr lang="en-US" dirty="0"/>
              <a:t>. If CO2 levels become extremely high, drowsiness and unresponsiveness may </a:t>
            </a:r>
            <a:r>
              <a:rPr lang="en-US" dirty="0" smtClean="0"/>
              <a:t>be coma.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Cardiovascular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tachycardia and </a:t>
            </a:r>
            <a:r>
              <a:rPr lang="en-US" dirty="0" err="1"/>
              <a:t>dysrhythmias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Respiratory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Respiratory </a:t>
            </a:r>
            <a:r>
              <a:rPr lang="en-US" dirty="0"/>
              <a:t>alkalosis is defined as a pH greater than 7.45 with a PaCO2 less than 35 mm Hg.</a:t>
            </a:r>
          </a:p>
          <a:p>
            <a:pPr algn="l">
              <a:buNone/>
            </a:pPr>
            <a:r>
              <a:rPr lang="en-US" dirty="0"/>
              <a:t>Any condition that causes hyperventilation can result in respiratory alkalosis. These </a:t>
            </a:r>
            <a:r>
              <a:rPr lang="en-US" dirty="0" smtClean="0"/>
              <a:t>conditions include</a:t>
            </a:r>
            <a:r>
              <a:rPr lang="en-US" dirty="0"/>
              <a:t>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• Psychological responses, such as anxiety or fear</a:t>
            </a:r>
          </a:p>
          <a:p>
            <a:pPr algn="l">
              <a:buNone/>
            </a:pPr>
            <a:r>
              <a:rPr lang="en-US" dirty="0"/>
              <a:t>• Pain</a:t>
            </a:r>
          </a:p>
          <a:p>
            <a:pPr algn="l">
              <a:buNone/>
            </a:pPr>
            <a:r>
              <a:rPr lang="en-US" dirty="0"/>
              <a:t>• Increased metabolic demands, such as fever, sepsis, pregnancy, or </a:t>
            </a:r>
            <a:r>
              <a:rPr lang="en-US" dirty="0" err="1"/>
              <a:t>thyrotoxicosis</a:t>
            </a:r>
            <a:endParaRPr lang="en-US" dirty="0"/>
          </a:p>
          <a:p>
            <a:pPr algn="l">
              <a:buNone/>
            </a:pPr>
            <a:r>
              <a:rPr lang="en-US" dirty="0"/>
              <a:t>• Medications, such as respiratory stimulants.</a:t>
            </a:r>
          </a:p>
          <a:p>
            <a:pPr algn="l">
              <a:buNone/>
            </a:pPr>
            <a:r>
              <a:rPr lang="en-US" dirty="0"/>
              <a:t>• Central nervous system lesions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/>
              <a:t>1. Describe the physiology involved in the acid/base balance of the body.</a:t>
            </a:r>
          </a:p>
          <a:p>
            <a:pPr algn="l">
              <a:buNone/>
            </a:pPr>
            <a:r>
              <a:rPr lang="en-US" dirty="0"/>
              <a:t>2. Compare the roles of PaO2, pH, PaCO2 and Bicarbonate in maintaining acid/base balance.</a:t>
            </a:r>
          </a:p>
          <a:p>
            <a:pPr algn="l">
              <a:buNone/>
            </a:pPr>
            <a:r>
              <a:rPr lang="en-US" dirty="0"/>
              <a:t>3. Review causes and treatments of Respiratory Acidosis, Respiratory Alkalosis, </a:t>
            </a:r>
            <a:r>
              <a:rPr lang="en-US" dirty="0" smtClean="0"/>
              <a:t>Metabolic Acidosis </a:t>
            </a:r>
            <a:r>
              <a:rPr lang="en-US" dirty="0"/>
              <a:t>and Metabolic Alkalosis.</a:t>
            </a:r>
          </a:p>
          <a:p>
            <a:pPr algn="l">
              <a:buNone/>
            </a:pPr>
            <a:r>
              <a:rPr lang="en-US" dirty="0"/>
              <a:t>4. Identify normal arterial blood gas values and interpret the meaning of abnormal values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respiratory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</a:t>
            </a:r>
            <a:r>
              <a:rPr lang="en-US" dirty="0" smtClean="0">
                <a:solidFill>
                  <a:srgbClr val="FF0000"/>
                </a:solidFill>
              </a:rPr>
              <a:t>alterations </a:t>
            </a:r>
            <a:r>
              <a:rPr lang="en-US" dirty="0">
                <a:solidFill>
                  <a:srgbClr val="FF0000"/>
                </a:solidFill>
              </a:rPr>
              <a:t>include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light-headedness</a:t>
            </a:r>
            <a:r>
              <a:rPr lang="en-US" dirty="0"/>
              <a:t>, numbness </a:t>
            </a:r>
            <a:r>
              <a:rPr lang="en-US" dirty="0" smtClean="0"/>
              <a:t>and tingling</a:t>
            </a:r>
            <a:r>
              <a:rPr lang="en-US" dirty="0"/>
              <a:t>, confusion, inability to concentrate, and blurred vision.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>
                <a:solidFill>
                  <a:srgbClr val="FF0000"/>
                </a:solidFill>
              </a:rPr>
              <a:t>symptoms include</a:t>
            </a:r>
          </a:p>
          <a:p>
            <a:pPr algn="l">
              <a:buNone/>
            </a:pPr>
            <a:r>
              <a:rPr lang="en-US" dirty="0" err="1"/>
              <a:t>dysrhythmias</a:t>
            </a:r>
            <a:r>
              <a:rPr lang="en-US" dirty="0"/>
              <a:t> and palpitations. Additionally, the patient may experience dry mouth,</a:t>
            </a:r>
          </a:p>
          <a:p>
            <a:pPr algn="l">
              <a:buNone/>
            </a:pPr>
            <a:r>
              <a:rPr lang="en-US" dirty="0"/>
              <a:t>diaphoresis, and </a:t>
            </a:r>
            <a:r>
              <a:rPr lang="en-US" dirty="0" err="1"/>
              <a:t>tetanic</a:t>
            </a:r>
            <a:r>
              <a:rPr lang="en-US" dirty="0"/>
              <a:t> spasms of the arms and legs.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Acidosis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defined as a bicarbonate level of less than 22 </a:t>
            </a:r>
            <a:r>
              <a:rPr lang="en-US" dirty="0" err="1"/>
              <a:t>mEq</a:t>
            </a:r>
            <a:r>
              <a:rPr lang="en-US" dirty="0"/>
              <a:t>/L with a pH of </a:t>
            </a:r>
            <a:r>
              <a:rPr lang="en-US" dirty="0" smtClean="0"/>
              <a:t>less than </a:t>
            </a:r>
            <a:r>
              <a:rPr lang="en-US" dirty="0"/>
              <a:t>7.35.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caused by either a deficit of base in the bloodstream or an</a:t>
            </a:r>
          </a:p>
          <a:p>
            <a:pPr algn="l">
              <a:buNone/>
            </a:pPr>
            <a:r>
              <a:rPr lang="en-US" dirty="0"/>
              <a:t>excess of acids, other than CO2. Diarrhea and intestinal fistulas may cause decreased </a:t>
            </a:r>
            <a:r>
              <a:rPr lang="en-US" dirty="0" smtClean="0"/>
              <a:t>levels of base</a:t>
            </a:r>
            <a:r>
              <a:rPr lang="en-US" dirty="0"/>
              <a:t>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Diagnosis of Specific Causes of Primary Acid-Base Disturbance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A- Metabolic Acidosis: The Anion Gap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AG = Na – (</a:t>
            </a:r>
            <a:r>
              <a:rPr lang="en-US" b="1" dirty="0" err="1" smtClean="0"/>
              <a:t>Cl</a:t>
            </a:r>
            <a:r>
              <a:rPr lang="en-US" b="1" dirty="0" smtClean="0"/>
              <a:t> + HCO3)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defRPr/>
            </a:pPr>
            <a:r>
              <a:rPr lang="en-US" b="1" dirty="0" smtClean="0"/>
              <a:t>MUDPILES: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M</a:t>
            </a:r>
            <a:r>
              <a:rPr lang="en-US" dirty="0" smtClean="0"/>
              <a:t>ethanol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U</a:t>
            </a:r>
            <a:r>
              <a:rPr lang="en-US" dirty="0" smtClean="0"/>
              <a:t>remia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D</a:t>
            </a:r>
            <a:r>
              <a:rPr lang="en-US" dirty="0" smtClean="0"/>
              <a:t>iabetic </a:t>
            </a:r>
            <a:r>
              <a:rPr lang="en-US" dirty="0" err="1" smtClean="0"/>
              <a:t>ketoacidosis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P</a:t>
            </a:r>
            <a:r>
              <a:rPr lang="en-US" dirty="0" err="1" smtClean="0"/>
              <a:t>arakdehyde</a:t>
            </a:r>
            <a:r>
              <a:rPr lang="en-US" dirty="0" smtClean="0"/>
              <a:t>, </a:t>
            </a:r>
            <a:r>
              <a:rPr lang="en-US" dirty="0" err="1" smtClean="0"/>
              <a:t>phenformin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I</a:t>
            </a:r>
            <a:r>
              <a:rPr lang="en-US" dirty="0" smtClean="0"/>
              <a:t>ron, </a:t>
            </a:r>
            <a:r>
              <a:rPr lang="en-US" dirty="0" err="1" smtClean="0"/>
              <a:t>isoniazid</a:t>
            </a:r>
            <a:r>
              <a:rPr lang="en-US" dirty="0" smtClean="0"/>
              <a:t>, inhalants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L</a:t>
            </a:r>
            <a:r>
              <a:rPr lang="en-US" dirty="0" smtClean="0"/>
              <a:t>actic 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E</a:t>
            </a:r>
            <a:r>
              <a:rPr lang="en-US" dirty="0" smtClean="0"/>
              <a:t>thylene glycol, ethanol (alcoholic </a:t>
            </a:r>
            <a:r>
              <a:rPr lang="en-US" dirty="0" err="1" smtClean="0"/>
              <a:t>ketoacidosis</a:t>
            </a:r>
            <a:r>
              <a:rPr lang="en-US" dirty="0" smtClean="0"/>
              <a:t>)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S</a:t>
            </a:r>
            <a:r>
              <a:rPr lang="en-US" dirty="0" err="1" smtClean="0"/>
              <a:t>alicylates</a:t>
            </a:r>
            <a:r>
              <a:rPr lang="en-US" dirty="0" smtClean="0"/>
              <a:t>, solvents, starvation ketosis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Anion gap metabolic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HARDUP</a:t>
            </a:r>
          </a:p>
          <a:p>
            <a:pPr algn="l">
              <a:buNone/>
            </a:pPr>
            <a:r>
              <a:rPr lang="en-US" dirty="0" smtClean="0"/>
              <a:t>H </a:t>
            </a:r>
            <a:r>
              <a:rPr lang="en-US" dirty="0" err="1" smtClean="0"/>
              <a:t>yperelemintation</a:t>
            </a:r>
            <a:r>
              <a:rPr lang="en-US" dirty="0" smtClean="0"/>
              <a:t> TPN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 err="1" smtClean="0"/>
              <a:t>cetazolamide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R </a:t>
            </a:r>
            <a:r>
              <a:rPr lang="en-US" dirty="0" err="1" smtClean="0"/>
              <a:t>enal</a:t>
            </a:r>
            <a:r>
              <a:rPr lang="en-US" dirty="0" smtClean="0"/>
              <a:t> tubular Acidosis type 1,2,and 4</a:t>
            </a:r>
          </a:p>
          <a:p>
            <a:pPr algn="l">
              <a:buNone/>
            </a:pPr>
            <a:r>
              <a:rPr lang="en-US" dirty="0" smtClean="0"/>
              <a:t>D </a:t>
            </a:r>
            <a:r>
              <a:rPr lang="en-US" dirty="0" err="1" smtClean="0"/>
              <a:t>iarhea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U </a:t>
            </a:r>
            <a:r>
              <a:rPr lang="en-US" dirty="0" err="1" smtClean="0"/>
              <a:t>retroentestinal</a:t>
            </a:r>
            <a:r>
              <a:rPr lang="en-US" dirty="0" smtClean="0"/>
              <a:t> fistula</a:t>
            </a:r>
          </a:p>
          <a:p>
            <a:pPr algn="l">
              <a:buNone/>
            </a:pPr>
            <a:r>
              <a:rPr lang="en-US" dirty="0" smtClean="0"/>
              <a:t>P </a:t>
            </a:r>
            <a:r>
              <a:rPr lang="en-US" dirty="0" err="1" smtClean="0"/>
              <a:t>ancraeticoduodenal</a:t>
            </a:r>
            <a:r>
              <a:rPr lang="en-US" dirty="0" smtClean="0"/>
              <a:t> fistula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metabolic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manifestations include </a:t>
            </a:r>
            <a:r>
              <a:rPr lang="en-US" dirty="0"/>
              <a:t>headache, confusion, </a:t>
            </a:r>
            <a:r>
              <a:rPr lang="en-US" dirty="0" smtClean="0"/>
              <a:t>and restlessness </a:t>
            </a:r>
            <a:r>
              <a:rPr lang="en-US" dirty="0"/>
              <a:t>progressing to lethargy, then stupor or coma.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 err="1">
                <a:solidFill>
                  <a:srgbClr val="FF0000"/>
                </a:solidFill>
              </a:rPr>
              <a:t>dysrhythmias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common and </a:t>
            </a:r>
            <a:r>
              <a:rPr lang="en-US" dirty="0" err="1"/>
              <a:t>Kussmaul</a:t>
            </a:r>
            <a:r>
              <a:rPr lang="en-US" dirty="0"/>
              <a:t> respirations occur in an effort to compensate for the pH by blowing off </a:t>
            </a:r>
            <a:r>
              <a:rPr lang="en-US" dirty="0" smtClean="0"/>
              <a:t>more CO2</a:t>
            </a:r>
            <a:r>
              <a:rPr lang="en-US" dirty="0"/>
              <a:t>. Warm, flushed skin, as well as nausea and vomiting are commonly noted.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alkalosis is defined as a bicarbonate level greater than 26 </a:t>
            </a:r>
            <a:r>
              <a:rPr lang="en-US" dirty="0" err="1"/>
              <a:t>mEq</a:t>
            </a:r>
            <a:r>
              <a:rPr lang="en-US" dirty="0"/>
              <a:t>/liter with a pH </a:t>
            </a:r>
            <a:r>
              <a:rPr lang="en-US" dirty="0" smtClean="0"/>
              <a:t>greater than </a:t>
            </a:r>
            <a:r>
              <a:rPr lang="en-US" dirty="0"/>
              <a:t>7.45.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Either </a:t>
            </a:r>
            <a:r>
              <a:rPr lang="en-US" dirty="0"/>
              <a:t>an excess of base or a loss of acid within the body can cause </a:t>
            </a:r>
            <a:r>
              <a:rPr lang="en-US" dirty="0" smtClean="0"/>
              <a:t>metabolic alkalosis.</a:t>
            </a:r>
          </a:p>
          <a:p>
            <a:pPr algn="l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Metabolic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Excess </a:t>
            </a:r>
            <a:r>
              <a:rPr lang="en-US" dirty="0"/>
              <a:t>bas</a:t>
            </a:r>
          </a:p>
          <a:p>
            <a:pPr algn="l">
              <a:buNone/>
            </a:pPr>
            <a:r>
              <a:rPr lang="en-US" dirty="0"/>
              <a:t> occurs from ingestion of antacids, excess use of bicarbonate, or use of lactate in dialysis.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 Loss of acids</a:t>
            </a:r>
          </a:p>
          <a:p>
            <a:pPr algn="l">
              <a:buNone/>
            </a:pPr>
            <a:r>
              <a:rPr lang="en-US" dirty="0" smtClean="0"/>
              <a:t>can </a:t>
            </a:r>
            <a:r>
              <a:rPr lang="en-US" dirty="0"/>
              <a:t>occur secondary to protracted vomiting, gastric </a:t>
            </a:r>
            <a:r>
              <a:rPr lang="en-US" dirty="0" err="1"/>
              <a:t>suction,hypochloremia</a:t>
            </a:r>
            <a:r>
              <a:rPr lang="en-US" dirty="0"/>
              <a:t>, excess administration of diuretics, or high levels of aldosterone.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Arterial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pH</a:t>
            </a:r>
          </a:p>
          <a:p>
            <a:pPr algn="l">
              <a:buNone/>
            </a:pPr>
            <a:r>
              <a:rPr lang="en-US" dirty="0" smtClean="0"/>
              <a:t>Measurement of acidity or alkalinity, based on the hydrogen (H+) ions present.</a:t>
            </a:r>
          </a:p>
          <a:p>
            <a:pPr algn="l">
              <a:buNone/>
            </a:pPr>
            <a:r>
              <a:rPr lang="en-US" dirty="0" smtClean="0"/>
              <a:t>The normal range is 7.35 to 7.45</a:t>
            </a:r>
          </a:p>
          <a:p>
            <a:pPr algn="l">
              <a:buNone/>
            </a:pPr>
            <a:r>
              <a:rPr lang="en-US" b="1" dirty="0" smtClean="0"/>
              <a:t>PaO2</a:t>
            </a:r>
          </a:p>
          <a:p>
            <a:pPr algn="l">
              <a:buNone/>
            </a:pPr>
            <a:r>
              <a:rPr lang="en-US" dirty="0" smtClean="0"/>
              <a:t>The partial pressure of oxygen that is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80 to 100 mm Hg.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SaO2</a:t>
            </a:r>
          </a:p>
          <a:p>
            <a:pPr algn="l">
              <a:buNone/>
            </a:pPr>
            <a:r>
              <a:rPr lang="en-US" dirty="0" smtClean="0"/>
              <a:t>The arterial oxygen saturation.</a:t>
            </a:r>
          </a:p>
          <a:p>
            <a:pPr algn="l">
              <a:buNone/>
            </a:pPr>
            <a:r>
              <a:rPr lang="en-US" dirty="0" smtClean="0"/>
              <a:t>The normal range is 95% to 100%.</a:t>
            </a:r>
          </a:p>
          <a:p>
            <a:pPr algn="l">
              <a:buNone/>
            </a:pPr>
            <a:r>
              <a:rPr lang="en-US" b="1" dirty="0" smtClean="0"/>
              <a:t>PaCO2</a:t>
            </a:r>
          </a:p>
          <a:p>
            <a:pPr algn="l">
              <a:buNone/>
            </a:pPr>
            <a:r>
              <a:rPr lang="en-US" dirty="0" smtClean="0"/>
              <a:t>The amount of carbon dioxide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35 to 45 mm Hg.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HCO3</a:t>
            </a:r>
          </a:p>
          <a:p>
            <a:pPr algn="l">
              <a:buNone/>
            </a:pPr>
            <a:r>
              <a:rPr lang="en-US" dirty="0" smtClean="0"/>
              <a:t>The calculated value of the amount of bicarbonate in the bloodstream.</a:t>
            </a:r>
          </a:p>
          <a:p>
            <a:pPr algn="l">
              <a:buNone/>
            </a:pPr>
            <a:r>
              <a:rPr lang="en-US" dirty="0" smtClean="0"/>
              <a:t>The normal range is 22 to 26 </a:t>
            </a:r>
            <a:r>
              <a:rPr lang="en-US" dirty="0" err="1" smtClean="0"/>
              <a:t>mEq</a:t>
            </a:r>
            <a:r>
              <a:rPr lang="en-US" dirty="0" smtClean="0"/>
              <a:t>/liter</a:t>
            </a:r>
          </a:p>
          <a:p>
            <a:pPr algn="l">
              <a:buNone/>
            </a:pPr>
            <a:r>
              <a:rPr lang="en-US" b="1" dirty="0" smtClean="0"/>
              <a:t>B.E.</a:t>
            </a:r>
          </a:p>
          <a:p>
            <a:pPr algn="l">
              <a:buNone/>
            </a:pPr>
            <a:r>
              <a:rPr lang="en-US" dirty="0" smtClean="0"/>
              <a:t>The base excess indicates the amount of excess or insufficient level of bicarbonate in the</a:t>
            </a:r>
          </a:p>
          <a:p>
            <a:pPr algn="l">
              <a:buNone/>
            </a:pPr>
            <a:r>
              <a:rPr lang="en-US" dirty="0" smtClean="0"/>
              <a:t>system.</a:t>
            </a:r>
          </a:p>
          <a:p>
            <a:pPr algn="l">
              <a:buNone/>
            </a:pPr>
            <a:r>
              <a:rPr lang="en-US" dirty="0" smtClean="0"/>
              <a:t>The normal range is –2 to +2 </a:t>
            </a:r>
            <a:r>
              <a:rPr lang="en-US" dirty="0" err="1" smtClean="0"/>
              <a:t>mEq</a:t>
            </a:r>
            <a:r>
              <a:rPr lang="en-US" dirty="0" smtClean="0"/>
              <a:t>/liter.</a:t>
            </a:r>
          </a:p>
          <a:p>
            <a:pPr algn="l">
              <a:buNone/>
            </a:pPr>
            <a:r>
              <a:rPr lang="en-US" dirty="0" smtClean="0"/>
              <a:t>(A negative base excess indicates a base deficit in the blood.)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>
              <a:buNone/>
            </a:pPr>
            <a:r>
              <a:rPr lang="en-US" dirty="0" smtClean="0"/>
              <a:t>5. Interpret the results of various arterial blood gas samples.</a:t>
            </a:r>
          </a:p>
          <a:p>
            <a:pPr algn="l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 to an Arterial Blood Gas Interpretation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Step One</a:t>
            </a:r>
          </a:p>
          <a:p>
            <a:pPr algn="l">
              <a:buNone/>
            </a:pPr>
            <a:r>
              <a:rPr lang="en-US" dirty="0" smtClean="0"/>
              <a:t>Assess the pH to determine if the blood is within normal range,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. If it is</a:t>
            </a:r>
          </a:p>
          <a:p>
            <a:pPr algn="l">
              <a:buNone/>
            </a:pPr>
            <a:r>
              <a:rPr lang="en-US" dirty="0" smtClean="0"/>
              <a:t>above 7.45, the blood is </a:t>
            </a:r>
            <a:r>
              <a:rPr lang="en-US" dirty="0" err="1" smtClean="0"/>
              <a:t>alkalotic</a:t>
            </a:r>
            <a:r>
              <a:rPr lang="en-US" dirty="0" smtClean="0"/>
              <a:t>. If it is below 7.35, the blood is </a:t>
            </a:r>
            <a:r>
              <a:rPr lang="en-US" dirty="0" err="1" smtClean="0"/>
              <a:t>acidotic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Two</a:t>
            </a:r>
          </a:p>
          <a:p>
            <a:pPr algn="l">
              <a:buNone/>
            </a:pPr>
            <a:r>
              <a:rPr lang="en-US" dirty="0" smtClean="0"/>
              <a:t>If the blood is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, we now need to determine if it is caused primarily by a</a:t>
            </a:r>
          </a:p>
          <a:p>
            <a:pPr algn="l">
              <a:buNone/>
            </a:pPr>
            <a:r>
              <a:rPr lang="en-US" dirty="0" smtClean="0"/>
              <a:t>respiratory or metabolic problem. To do this, assess the PaCO2 level. Remember that with a</a:t>
            </a:r>
          </a:p>
          <a:p>
            <a:pPr algn="l">
              <a:buNone/>
            </a:pPr>
            <a:r>
              <a:rPr lang="en-US" dirty="0" smtClean="0"/>
              <a:t>respiratory problem, as the pH decreases below 7.35, the PaCO2 should rise.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If the pH </a:t>
            </a:r>
            <a:r>
              <a:rPr lang="en-US" dirty="0" smtClean="0"/>
              <a:t>rises above </a:t>
            </a:r>
            <a:r>
              <a:rPr lang="en-US" dirty="0"/>
              <a:t>7.45, the PaCO2 should fall. Compare the pH and the PaCO2 values. If pH and PaCO2 are</a:t>
            </a:r>
          </a:p>
          <a:p>
            <a:pPr algn="l">
              <a:buNone/>
            </a:pPr>
            <a:r>
              <a:rPr lang="en-US" dirty="0"/>
              <a:t>indeed moving in </a:t>
            </a:r>
            <a:r>
              <a:rPr lang="en-US" i="1" dirty="0"/>
              <a:t>opposite directions, then the problem is primarily respiratory in nature.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Step Three</a:t>
            </a:r>
          </a:p>
          <a:p>
            <a:pPr algn="l">
              <a:buNone/>
            </a:pPr>
            <a:r>
              <a:rPr lang="en-US" dirty="0" smtClean="0"/>
              <a:t>Finally, assess the HCO3 value. Recall that with a metabolic problem, normally as the pH</a:t>
            </a:r>
          </a:p>
          <a:p>
            <a:pPr algn="l">
              <a:buNone/>
            </a:pPr>
            <a:r>
              <a:rPr lang="en-US" dirty="0" smtClean="0"/>
              <a:t>increases, the HCO3 should also increase. Likewise, as the pH decreases, so should the HCO3.</a:t>
            </a:r>
          </a:p>
          <a:p>
            <a:pPr algn="l">
              <a:buNone/>
            </a:pPr>
            <a:r>
              <a:rPr lang="en-US" dirty="0" smtClean="0"/>
              <a:t>Compare the two values. If they are moving </a:t>
            </a:r>
            <a:r>
              <a:rPr lang="en-US" i="1" dirty="0" smtClean="0"/>
              <a:t>in the same direction, then the problem is</a:t>
            </a:r>
          </a:p>
          <a:p>
            <a:pPr algn="l">
              <a:buNone/>
            </a:pPr>
            <a:r>
              <a:rPr lang="en-US" dirty="0" smtClean="0"/>
              <a:t>primarily metabolic in nature. The following chart summarizes the relationships between pH,</a:t>
            </a:r>
          </a:p>
          <a:p>
            <a:pPr algn="l">
              <a:buNone/>
            </a:pPr>
            <a:r>
              <a:rPr lang="en-US" dirty="0" smtClean="0"/>
              <a:t>PaCO2 and HCO3.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1" y="304800"/>
            <a:ext cx="80771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Step 4-5: Is there appropriate compensation? Is it chronic or acute?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+mj-lt"/>
              </a:rPr>
              <a:t>Respiratory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u="sng" dirty="0" smtClean="0">
                <a:latin typeface="+mj-lt"/>
              </a:rPr>
              <a:t>Acute</a:t>
            </a:r>
            <a:r>
              <a:rPr lang="en-US" sz="2400" dirty="0" smtClean="0">
                <a:latin typeface="+mj-lt"/>
              </a:rPr>
              <a:t>: for every 10 increase in pCO2  -&gt; HCO3 increases by </a:t>
            </a:r>
            <a:r>
              <a:rPr lang="en-US" sz="2400" b="1" u="sng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and </a:t>
            </a:r>
            <a:r>
              <a:rPr lang="en-US" sz="2400" b="1" u="sng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there is a decrease of 0.08 in pH </a:t>
            </a:r>
            <a:r>
              <a:rPr lang="en-US" sz="2400" b="1" dirty="0" smtClean="0">
                <a:latin typeface="+mj-lt"/>
              </a:rPr>
              <a:t>MEMORIZE</a:t>
            </a:r>
            <a:endParaRPr lang="en-US" sz="2400" dirty="0" smtClean="0">
              <a:latin typeface="+mj-lt"/>
            </a:endParaRP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+mj-lt"/>
              </a:rPr>
              <a:t>Chronic: for every 10 increase in pCO2 -&gt; HCO3 increases by </a:t>
            </a:r>
            <a:r>
              <a:rPr lang="en-US" sz="2400" b="1" u="sng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and there is a decrease of 0.03 in pH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+mj-lt"/>
              </a:rPr>
              <a:t> </a:t>
            </a:r>
            <a:endParaRPr lang="en-US" sz="1800" b="1" u="sn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>
              <a:buNone/>
              <a:defRPr/>
            </a:pPr>
            <a:r>
              <a:rPr lang="en-US" sz="2400" b="1" dirty="0"/>
              <a:t>Respiratory Alkalosis</a:t>
            </a:r>
          </a:p>
          <a:p>
            <a:pPr marL="548640" lvl="1" indent="-274320" algn="l">
              <a:buNone/>
              <a:defRPr/>
            </a:pPr>
            <a:r>
              <a:rPr lang="en-US" sz="2400" dirty="0"/>
              <a:t>Acute: for every 10 decrease in pCO2 -&gt; HCO3 decreases by </a:t>
            </a:r>
            <a:r>
              <a:rPr lang="en-US" sz="2400" b="1" u="sng" dirty="0"/>
              <a:t>2 </a:t>
            </a:r>
            <a:r>
              <a:rPr lang="en-US" sz="2400" dirty="0"/>
              <a:t>and there is a increase of 0.08 in PH </a:t>
            </a:r>
            <a:r>
              <a:rPr lang="en-US" sz="2400" b="1" dirty="0"/>
              <a:t>MEMORIZE</a:t>
            </a:r>
            <a:endParaRPr lang="en-US" sz="2400" b="1" u="sng" dirty="0"/>
          </a:p>
          <a:p>
            <a:pPr marL="548640" lvl="1" indent="-274320" algn="l">
              <a:buNone/>
              <a:defRPr/>
            </a:pPr>
            <a:r>
              <a:rPr lang="en-US" sz="2400" dirty="0"/>
              <a:t>Chronic: for every 10 decrease in pCO2 -&gt; HCO3 decreases by </a:t>
            </a:r>
            <a:r>
              <a:rPr lang="en-US" sz="2400" b="1" u="sng" dirty="0"/>
              <a:t>5</a:t>
            </a:r>
            <a:r>
              <a:rPr lang="en-US" sz="2400" dirty="0"/>
              <a:t> and there is a increase of 0.03 in PH</a:t>
            </a:r>
          </a:p>
        </p:txBody>
      </p:sp>
    </p:spTree>
    <p:extLst>
      <p:ext uri="{BB962C8B-B14F-4D97-AF65-F5344CB8AC3E}">
        <p14:creationId xmlns:p14="http://schemas.microsoft.com/office/powerpoint/2010/main" val="2224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4-5: Is there appropriate compensation? Is it acute or chronic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Winter’s formula</a:t>
            </a:r>
            <a:r>
              <a:rPr lang="en-US" sz="2000" dirty="0" smtClean="0">
                <a:latin typeface="+mj-lt"/>
              </a:rPr>
              <a:t>: pCO2 = 1.5[HCO3] + 8 ± 2 </a:t>
            </a:r>
            <a:r>
              <a:rPr lang="en-US" sz="2000" b="1" dirty="0" smtClean="0">
                <a:latin typeface="+mj-lt"/>
              </a:rPr>
              <a:t>MEMORIZE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If serum pCO2 &gt; expected pCO2 -&gt; additional respiratory acidosis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Alkalosis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For every 10 increase in HCO3 -&gt; pCO2 increases by </a:t>
            </a:r>
            <a:r>
              <a:rPr lang="en-US" sz="2000" b="1" u="sng" dirty="0" smtClean="0">
                <a:latin typeface="+mj-lt"/>
              </a:rPr>
              <a:t>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1</a:t>
            </a:r>
          </a:p>
          <a:p>
            <a:pPr algn="l">
              <a:buNone/>
            </a:pPr>
            <a:r>
              <a:rPr lang="en-US" dirty="0" smtClean="0"/>
              <a:t>Sultana is a 45-year-old female admitted to the nursing unit with a severe asthma attack. She has been experiencing increasing shortness of breath since admission three hours ago. </a:t>
            </a:r>
          </a:p>
          <a:p>
            <a:pPr algn="l">
              <a:buNone/>
            </a:pPr>
            <a:r>
              <a:rPr lang="en-US" dirty="0" smtClean="0"/>
              <a:t>Her arterial blood gas result is as follows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7.22</a:t>
            </a:r>
          </a:p>
          <a:p>
            <a:pPr algn="l">
              <a:buNone/>
            </a:pPr>
            <a:r>
              <a:rPr lang="en-US" dirty="0" smtClean="0"/>
              <a:t>PaCO2 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Venous blood </a:t>
            </a:r>
            <a:r>
              <a:rPr lang="en-US" dirty="0"/>
              <a:t>gas analysis is an essential part of diagnosing and managing </a:t>
            </a:r>
            <a:r>
              <a:rPr lang="en-US" dirty="0" smtClean="0"/>
              <a:t>a patient’s</a:t>
            </a:r>
            <a:r>
              <a:rPr lang="en-US" dirty="0"/>
              <a:t> </a:t>
            </a:r>
            <a:r>
              <a:rPr lang="en-US" dirty="0" smtClean="0"/>
              <a:t>acid-base </a:t>
            </a:r>
            <a:r>
              <a:rPr lang="en-US" dirty="0"/>
              <a:t>balance. The usefulness of this diagnostic tool is </a:t>
            </a:r>
            <a:r>
              <a:rPr lang="en-US" dirty="0" smtClean="0"/>
              <a:t>dependent on </a:t>
            </a:r>
            <a:r>
              <a:rPr lang="en-US" dirty="0"/>
              <a:t>being able to correctly interpret the </a:t>
            </a:r>
            <a:r>
              <a:rPr lang="en-US" dirty="0" smtClean="0"/>
              <a:t>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Follow the steps: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low                 (normal 7.35-7.45); therefore, we have acidosis.</a:t>
            </a:r>
          </a:p>
          <a:p>
            <a:pPr algn="l">
              <a:buNone/>
            </a:pPr>
            <a:r>
              <a:rPr lang="en-US" dirty="0" smtClean="0"/>
              <a:t>2. Assess the PaCO2.                                It is low  (normal 35-45) and in the same direction of the </a:t>
            </a:r>
            <a:r>
              <a:rPr lang="en-US" dirty="0" err="1" smtClean="0"/>
              <a:t>pH.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3. Assess the HCO3. It is low.in the same direction of PH.                                     the normal     range (22-26).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2</a:t>
            </a:r>
          </a:p>
          <a:p>
            <a:pPr algn="l">
              <a:buNone/>
            </a:pPr>
            <a:r>
              <a:rPr lang="en-US" dirty="0" err="1" smtClean="0"/>
              <a:t>Amjad</a:t>
            </a:r>
            <a:r>
              <a:rPr lang="en-US" dirty="0" smtClean="0"/>
              <a:t>  is a 55-year-old male admitted to your DEM with a recurring bowel</a:t>
            </a:r>
          </a:p>
          <a:p>
            <a:pPr algn="l">
              <a:buNone/>
            </a:pPr>
            <a:r>
              <a:rPr lang="en-US" dirty="0" smtClean="0"/>
              <a:t>obstruction. He has been experiencing intractable vomiting for the last several hours despite the use of </a:t>
            </a:r>
            <a:r>
              <a:rPr lang="en-US" dirty="0" err="1" smtClean="0"/>
              <a:t>antiemetics</a:t>
            </a:r>
            <a:r>
              <a:rPr lang="en-US" dirty="0" smtClean="0"/>
              <a:t>. Here is his arterial blood gas result: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7.50</a:t>
            </a:r>
          </a:p>
          <a:p>
            <a:pPr algn="l">
              <a:buNone/>
            </a:pPr>
            <a:r>
              <a:rPr lang="en-US" dirty="0" smtClean="0"/>
              <a:t>PaCO2 51</a:t>
            </a:r>
          </a:p>
          <a:p>
            <a:pPr algn="l">
              <a:buNone/>
            </a:pPr>
            <a:r>
              <a:rPr lang="en-US" dirty="0" smtClean="0"/>
              <a:t>HCO3 33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Follow the three steps again: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high (normal 7.35-7.45), therefore, indicating alkalosis.</a:t>
            </a:r>
          </a:p>
          <a:p>
            <a:pPr algn="l">
              <a:buNone/>
            </a:pPr>
            <a:r>
              <a:rPr lang="en-US" dirty="0" smtClean="0"/>
              <a:t>2. Assess the PaCO2. It is high the normal range (normal 35-45).</a:t>
            </a:r>
          </a:p>
          <a:p>
            <a:pPr algn="l">
              <a:buNone/>
            </a:pPr>
            <a:r>
              <a:rPr lang="en-US" dirty="0" smtClean="0"/>
              <a:t>3. Assess the HCO3. It is high (normal 22-26) and moving in the same direction as the </a:t>
            </a:r>
            <a:r>
              <a:rPr lang="en-US" dirty="0" err="1" smtClean="0"/>
              <a:t>pH.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3</a:t>
            </a:r>
          </a:p>
          <a:p>
            <a:pPr algn="l">
              <a:buNone/>
            </a:pPr>
            <a:r>
              <a:rPr lang="en-US" dirty="0" smtClean="0"/>
              <a:t>Adel is admitted to the hospital. He is a kidney dialysis patient who has missed his last two appointments at the dialysis center. His arterial blood gas values are reported as follows: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7.32</a:t>
            </a:r>
          </a:p>
          <a:p>
            <a:pPr algn="l">
              <a:buNone/>
            </a:pPr>
            <a:r>
              <a:rPr lang="en-US" dirty="0" smtClean="0"/>
              <a:t>PaCO2 35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4</a:t>
            </a:r>
          </a:p>
          <a:p>
            <a:pPr algn="l">
              <a:buNone/>
            </a:pPr>
            <a:r>
              <a:rPr lang="en-US" dirty="0" smtClean="0"/>
              <a:t>SARA is a patient with chronic COPD being admitted for surgery. Her admission lab work reveals an arterial blood gas with the following values: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7.27</a:t>
            </a:r>
          </a:p>
          <a:p>
            <a:pPr algn="l">
              <a:buNone/>
            </a:pPr>
            <a:r>
              <a:rPr lang="en-US" dirty="0" smtClean="0"/>
              <a:t>PaCO2 55</a:t>
            </a:r>
          </a:p>
          <a:p>
            <a:pPr algn="l">
              <a:buNone/>
            </a:pPr>
            <a:r>
              <a:rPr lang="en-US" dirty="0" smtClean="0"/>
              <a:t>HCO3 30 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5</a:t>
            </a:r>
          </a:p>
          <a:p>
            <a:pPr algn="l">
              <a:buNone/>
            </a:pPr>
            <a:r>
              <a:rPr lang="en-US" dirty="0" smtClean="0"/>
              <a:t>Abdullah is a trauma patient with an altered mental status. His initial arterial blood gas result is as follows: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7.20</a:t>
            </a:r>
          </a:p>
          <a:p>
            <a:pPr algn="l">
              <a:buNone/>
            </a:pPr>
            <a:r>
              <a:rPr lang="en-US" dirty="0" smtClean="0"/>
              <a:t>PaC02 62</a:t>
            </a:r>
          </a:p>
          <a:p>
            <a:pPr algn="l">
              <a:buNone/>
            </a:pPr>
            <a:r>
              <a:rPr lang="en-US" dirty="0" smtClean="0"/>
              <a:t>HC03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in This presentation we will examine the</a:t>
            </a:r>
          </a:p>
          <a:p>
            <a:pPr algn="l">
              <a:buNone/>
            </a:pPr>
            <a:r>
              <a:rPr lang="en-US" dirty="0"/>
              <a:t>components of an venous blood gas and what each component represents and interpret these values in order to determine the patient’s condition and treatment.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6</a:t>
            </a:r>
          </a:p>
          <a:p>
            <a:pPr algn="l">
              <a:buNone/>
            </a:pPr>
            <a:r>
              <a:rPr lang="en-US" dirty="0" smtClean="0"/>
              <a:t>LAMA is a 54-year-old female admitted for an </a:t>
            </a:r>
            <a:r>
              <a:rPr lang="en-US" dirty="0" err="1" smtClean="0"/>
              <a:t>ileus</a:t>
            </a:r>
            <a:r>
              <a:rPr lang="en-US" dirty="0" smtClean="0"/>
              <a:t>. She had been experiencing nausea and vomiting. An NG tube has been in place for the last 24 hours. Here are the last ABG results: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7.46</a:t>
            </a:r>
          </a:p>
          <a:p>
            <a:pPr algn="l">
              <a:buNone/>
            </a:pPr>
            <a:r>
              <a:rPr lang="en-US" dirty="0" smtClean="0"/>
              <a:t>PaC02 48</a:t>
            </a:r>
          </a:p>
          <a:p>
            <a:pPr algn="l">
              <a:buNone/>
            </a:pPr>
            <a:r>
              <a:rPr lang="en-US" dirty="0" smtClean="0"/>
              <a:t>HC03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anion gap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Na  135</a:t>
            </a:r>
          </a:p>
          <a:p>
            <a:pPr algn="l">
              <a:buNone/>
            </a:pPr>
            <a:r>
              <a:rPr lang="en-US" dirty="0" smtClean="0"/>
              <a:t>HCO3  12</a:t>
            </a:r>
          </a:p>
          <a:p>
            <a:pPr algn="l">
              <a:buNone/>
            </a:pPr>
            <a:r>
              <a:rPr lang="en-US" dirty="0" err="1" smtClean="0"/>
              <a:t>Cl</a:t>
            </a:r>
            <a:r>
              <a:rPr lang="en-US" dirty="0" smtClean="0"/>
              <a:t>   92</a:t>
            </a:r>
          </a:p>
          <a:p>
            <a:pPr algn="l">
              <a:buNone/>
            </a:pPr>
            <a:r>
              <a:rPr lang="en-US" dirty="0" smtClean="0"/>
              <a:t>PH 7.1</a:t>
            </a:r>
          </a:p>
          <a:p>
            <a:pPr algn="l">
              <a:buNone/>
            </a:pPr>
            <a:r>
              <a:rPr lang="en-US" dirty="0" smtClean="0"/>
              <a:t>paCO2  22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six</a:t>
            </a:r>
          </a:p>
          <a:p>
            <a:pPr algn="l">
              <a:buNone/>
            </a:pPr>
            <a:r>
              <a:rPr lang="en-US" dirty="0" smtClean="0"/>
              <a:t>Assess the PaO2. A value below 80 mm Hg can indicate hypoxemia, depending on the age of the patient. Correction of a patient’s blood oxygenation level may be accomplished through a combination of augmenting the means of oxygen delivery and correcting existing conditions</a:t>
            </a:r>
          </a:p>
          <a:p>
            <a:pPr algn="l">
              <a:buNone/>
            </a:pPr>
            <a:r>
              <a:rPr lang="en-US" dirty="0" smtClean="0"/>
              <a:t>that are shifting the </a:t>
            </a:r>
            <a:r>
              <a:rPr lang="en-US" dirty="0" err="1" smtClean="0"/>
              <a:t>oxyhemoglobin</a:t>
            </a:r>
            <a:r>
              <a:rPr lang="en-US" dirty="0" smtClean="0"/>
              <a:t> curve.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Understanding arterial blood gases can sometimes be confusing. </a:t>
            </a:r>
          </a:p>
          <a:p>
            <a:pPr algn="l">
              <a:buNone/>
            </a:pPr>
            <a:r>
              <a:rPr lang="en-US" dirty="0" smtClean="0"/>
              <a:t>A logical and systematic approach using these steps makes interpretation much easier.</a:t>
            </a:r>
          </a:p>
          <a:p>
            <a:pPr algn="l">
              <a:buNone/>
            </a:pPr>
            <a:r>
              <a:rPr lang="en-US" dirty="0" smtClean="0"/>
              <a:t> Applying the concepts of acid-base</a:t>
            </a:r>
          </a:p>
          <a:p>
            <a:pPr algn="l">
              <a:buNone/>
            </a:pPr>
            <a:r>
              <a:rPr lang="en-US" dirty="0" smtClean="0"/>
              <a:t>balance will help  you follow the progress of a patient and evaluate the effectiveness of care being provided.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THANK YOU                     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Balance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pH is a measurement of the acidity or alkalinity of the blood. It is inversely proportional </a:t>
            </a:r>
            <a:r>
              <a:rPr lang="en-US" dirty="0" smtClean="0"/>
              <a:t>to the </a:t>
            </a:r>
            <a:r>
              <a:rPr lang="en-US" dirty="0"/>
              <a:t>number of hydrogen ions (H+) in the blood. The more H+ present, the lower the pH will be.</a:t>
            </a:r>
          </a:p>
          <a:p>
            <a:pPr algn="l">
              <a:buNone/>
            </a:pPr>
            <a:r>
              <a:rPr lang="en-US" dirty="0"/>
              <a:t>Likewise, the fewer H+ present, the higher the pH will be.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normal blood pH range is 7.35 to 7.45. In order for normal metabolism to take place, </a:t>
            </a:r>
            <a:r>
              <a:rPr lang="en-US" dirty="0" smtClean="0"/>
              <a:t>the body </a:t>
            </a:r>
            <a:r>
              <a:rPr lang="en-US" dirty="0"/>
              <a:t>must maintain this narrow range at all times.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below 7.35 blood is said to be </a:t>
            </a:r>
            <a:r>
              <a:rPr lang="en-US" i="1" dirty="0"/>
              <a:t>acidic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Changes in body system functions that occur in an acidic state include a decrease</a:t>
            </a:r>
          </a:p>
          <a:p>
            <a:pPr algn="l">
              <a:buNone/>
            </a:pPr>
            <a:r>
              <a:rPr lang="en-US" dirty="0"/>
              <a:t>in the force of cardiac contractions, a decrease in the vascular response to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above 7.45, the blood is said to be </a:t>
            </a:r>
            <a:r>
              <a:rPr lang="en-US" i="1" dirty="0" err="1"/>
              <a:t>alkalotic</a:t>
            </a:r>
            <a:r>
              <a:rPr lang="en-US" i="1" dirty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i="1" dirty="0" smtClean="0"/>
              <a:t>An </a:t>
            </a:r>
            <a:r>
              <a:rPr lang="en-US" i="1" dirty="0" err="1"/>
              <a:t>alkalotic</a:t>
            </a:r>
            <a:r>
              <a:rPr lang="en-US" i="1" dirty="0"/>
              <a:t> state interferes with tissue oxygenation </a:t>
            </a:r>
            <a:r>
              <a:rPr lang="en-US" i="1" dirty="0" smtClean="0"/>
              <a:t>and </a:t>
            </a:r>
            <a:r>
              <a:rPr lang="en-US" dirty="0" smtClean="0"/>
              <a:t>normal </a:t>
            </a:r>
            <a:r>
              <a:rPr lang="en-US" dirty="0"/>
              <a:t>neurological and muscular functioning.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631</TotalTime>
  <Words>2282</Words>
  <Application>Microsoft Office PowerPoint</Application>
  <PresentationFormat>On-screen Show (4:3)</PresentationFormat>
  <Paragraphs>224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انقلاب</vt:lpstr>
      <vt:lpstr>Acid base balance</vt:lpstr>
      <vt:lpstr>objectives</vt:lpstr>
      <vt:lpstr>OBJECTIVES  CONTINUE</vt:lpstr>
      <vt:lpstr>Introduction</vt:lpstr>
      <vt:lpstr>PowerPoint Presentation</vt:lpstr>
      <vt:lpstr>Acid-Base Balance</vt:lpstr>
      <vt:lpstr>PowerPoint Presentation</vt:lpstr>
      <vt:lpstr>When the pH is below 7.35 blood is said to be acidic</vt:lpstr>
      <vt:lpstr>When the pH is above 7.45, the blood is said to be alkalotic.</vt:lpstr>
      <vt:lpstr>PowerPoint Presentation</vt:lpstr>
      <vt:lpstr>The Respiratory Buffer Response</vt:lpstr>
      <vt:lpstr>PowerPoint Presentation</vt:lpstr>
      <vt:lpstr>The Renal Buffer Response</vt:lpstr>
      <vt:lpstr>Acid-Base Disorders</vt:lpstr>
      <vt:lpstr>Respiratory acidosis  Causes of</vt:lpstr>
      <vt:lpstr>Respiratory acidosis  Causes of</vt:lpstr>
      <vt:lpstr>The signs and symptoms of respiratory acidosis</vt:lpstr>
      <vt:lpstr>Respiratory Alkalosis </vt:lpstr>
      <vt:lpstr>Respiratory Alkalosis</vt:lpstr>
      <vt:lpstr>Signs and symptoms of respiratory alkalosis</vt:lpstr>
      <vt:lpstr>Metabolic Acidosis </vt:lpstr>
      <vt:lpstr>Diagnosis of Specific Causes of Primary Acid-Base Disturbance </vt:lpstr>
      <vt:lpstr>Normal Anion gap metabolic alkalosis</vt:lpstr>
      <vt:lpstr>Symptoms of metabolic acidosis</vt:lpstr>
      <vt:lpstr>Metabolic Alkalosis </vt:lpstr>
      <vt:lpstr>Metabolic Alkalosis</vt:lpstr>
      <vt:lpstr>Components of the Arterial Blood Gas</vt:lpstr>
      <vt:lpstr>Components of the Blood Gas</vt:lpstr>
      <vt:lpstr>Components of Blood Gas</vt:lpstr>
      <vt:lpstr>Steps to an Arterial Blood Gas Interpretation</vt:lpstr>
      <vt:lpstr>PowerPoint Presentation</vt:lpstr>
      <vt:lpstr>PowerPoint Presentation</vt:lpstr>
      <vt:lpstr>PowerPoint Presentation</vt:lpstr>
      <vt:lpstr>PowerPoint Presentation</vt:lpstr>
      <vt:lpstr>Step 4-5: Is there appropriate compensation? Is it chronic or acute? </vt:lpstr>
      <vt:lpstr>PowerPoint Presentation</vt:lpstr>
      <vt:lpstr>Step 4-5: Is there appropriate compensation? Is it acute or chronic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Calculate the anion gap</vt:lpstr>
      <vt:lpstr>PowerPoint Presentation</vt:lpstr>
      <vt:lpstr>Summary</vt:lpstr>
      <vt:lpstr>PowerPoint Presentation</vt:lpstr>
    </vt:vector>
  </TitlesOfParts>
  <Company>arwa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balance</dc:title>
  <dc:creator>ABUMADA</dc:creator>
  <cp:lastModifiedBy>فيصل</cp:lastModifiedBy>
  <cp:revision>52</cp:revision>
  <dcterms:created xsi:type="dcterms:W3CDTF">2015-04-20T23:53:22Z</dcterms:created>
  <dcterms:modified xsi:type="dcterms:W3CDTF">2016-04-10T08:20:33Z</dcterms:modified>
</cp:coreProperties>
</file>