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0"/>
  </p:notesMasterIdLst>
  <p:sldIdLst>
    <p:sldId id="425" r:id="rId2"/>
    <p:sldId id="424" r:id="rId3"/>
    <p:sldId id="423" r:id="rId4"/>
    <p:sldId id="426" r:id="rId5"/>
    <p:sldId id="428" r:id="rId6"/>
    <p:sldId id="431" r:id="rId7"/>
    <p:sldId id="430" r:id="rId8"/>
    <p:sldId id="429" r:id="rId9"/>
  </p:sldIdLst>
  <p:sldSz cx="12161838" cy="6858000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1F2"/>
    <a:srgbClr val="E9F2F7"/>
    <a:srgbClr val="E4EDF4"/>
    <a:srgbClr val="6E6A12"/>
    <a:srgbClr val="007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86116" autoAdjust="0"/>
  </p:normalViewPr>
  <p:slideViewPr>
    <p:cSldViewPr>
      <p:cViewPr varScale="1">
        <p:scale>
          <a:sx n="68" d="100"/>
          <a:sy n="68" d="100"/>
        </p:scale>
        <p:origin x="-384" y="-96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674" y="4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1163" y="695325"/>
            <a:ext cx="6162675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93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52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52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5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D27D7-957F-4FED-8C6C-71B90088CF1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5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62" y="6053328"/>
            <a:ext cx="2991812" cy="713232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37754" y="6044184"/>
            <a:ext cx="9024084" cy="713232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1808" y="4038600"/>
            <a:ext cx="8614635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1808" y="6050037"/>
            <a:ext cx="8918681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348" y="6068699"/>
            <a:ext cx="2736414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11/10/2015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73645" y="236539"/>
            <a:ext cx="7803846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41608" y="228600"/>
            <a:ext cx="1114835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984" y="609601"/>
            <a:ext cx="2736414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609600"/>
            <a:ext cx="7398451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15984" y="6248403"/>
            <a:ext cx="2939111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94" y="6248208"/>
            <a:ext cx="7412926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08315" y="0"/>
            <a:ext cx="425664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69124" y="609600"/>
            <a:ext cx="304046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69124" y="0"/>
            <a:ext cx="304046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54447" y="104119"/>
            <a:ext cx="533400" cy="325162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43" y="228600"/>
            <a:ext cx="10844306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4843" y="1600200"/>
            <a:ext cx="10844306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276" y="2743200"/>
            <a:ext cx="9473988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61838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2927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4276" y="1600200"/>
            <a:ext cx="10337562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276" y="1600200"/>
            <a:ext cx="10134865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2927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0789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43887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40" y="273050"/>
            <a:ext cx="1084430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0789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384965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0789" y="1752600"/>
            <a:ext cx="5168781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384965" y="1752600"/>
            <a:ext cx="5168781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09441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89" y="273050"/>
            <a:ext cx="10742957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0789" y="1752600"/>
            <a:ext cx="2128322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1808" y="1752600"/>
            <a:ext cx="8513287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8322" y="5486400"/>
            <a:ext cx="972947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62" y="4572000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62" y="4663440"/>
            <a:ext cx="194589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55351" y="4654296"/>
            <a:ext cx="10106487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22" y="4648200"/>
            <a:ext cx="972947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25624" y="0"/>
            <a:ext cx="133780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10589" y="6248401"/>
            <a:ext cx="3547203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25624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28322" y="6248207"/>
            <a:ext cx="6080919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5620" y="0"/>
            <a:ext cx="10086218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0789" y="228600"/>
            <a:ext cx="10844306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4843" y="1600200"/>
            <a:ext cx="10844306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07892" y="6248401"/>
            <a:ext cx="3547203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11/10/2015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0790" y="6248207"/>
            <a:ext cx="7210229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61838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09441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452" y="1280160"/>
            <a:ext cx="11376386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7762" y="3581400"/>
            <a:ext cx="8614635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Demography</a:t>
            </a:r>
            <a:r>
              <a:rPr lang="en-US" b="1" dirty="0" smtClean="0"/>
              <a:t>: TUTORIAL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4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0" y="1676400"/>
            <a:ext cx="810789" cy="5181600"/>
          </a:xfrm>
          <a:effectLst>
            <a:softEdge rad="127000"/>
          </a:effectLst>
        </p:spPr>
        <p:txBody>
          <a:bodyPr vert="vert270">
            <a:normAutofit fontScale="55000" lnSpcReduction="20000"/>
          </a:bodyPr>
          <a:lstStyle/>
          <a:p>
            <a:pPr algn="ctr"/>
            <a:r>
              <a:rPr lang="en-US" sz="5400" dirty="0" smtClean="0"/>
              <a:t>PERFORMANCE </a:t>
            </a:r>
            <a:r>
              <a:rPr lang="en-US" sz="5400" dirty="0" smtClean="0"/>
              <a:t>OBJECTIVES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99319" y="1828800"/>
            <a:ext cx="11047003" cy="4648200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Describe and compare between different populations using the population pyramid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Compute and interpret rates of fertility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Compute and interpret dependency ratio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Compute the rate of natural increase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Compute the population doubling time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82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census.gov/population/international/data/idb/populationPyramid.Region.php?2015|UK|2401934.00|United%20Kingdom%20-%20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219200"/>
            <a:ext cx="581025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319" y="1219199"/>
            <a:ext cx="581025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7558" y="5835134"/>
            <a:ext cx="6463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+mn-lt"/>
              </a:rPr>
              <a:t>Activity 1: Describe and compare the 2 populations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68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census.gov/population/international/data/idb/populationPyramid.Region.php?2015|UK|2401934.00|United%20Kingdom%20-%20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319" y="1219199"/>
            <a:ext cx="581025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33" y="1208648"/>
            <a:ext cx="581025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7558" y="5835134"/>
            <a:ext cx="6463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+mn-lt"/>
              </a:rPr>
              <a:t>Activity 2: Describe and compare the 2 populations</a:t>
            </a:r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09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census.gov/population/international/data/idb/populationPyramid.Region.php?2015|UK|2401934.00|United%20Kingdom%20-%20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157119" y="137160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Activity 3: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+mn-lt"/>
              </a:rPr>
              <a:t>Calculate and compare the dependency ratio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734283"/>
              </p:ext>
            </p:extLst>
          </p:nvPr>
        </p:nvGraphicFramePr>
        <p:xfrm>
          <a:off x="659741" y="1371600"/>
          <a:ext cx="4354378" cy="2235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9702"/>
                <a:gridCol w="1447115"/>
                <a:gridCol w="153756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Age </a:t>
                      </a:r>
                      <a:r>
                        <a:rPr lang="en-US" sz="2000" kern="0" dirty="0" smtClean="0">
                          <a:effectLst/>
                        </a:rPr>
                        <a:t>groups (years)</a:t>
                      </a:r>
                      <a:endParaRPr lang="en-GB" sz="2000" b="1" kern="0" dirty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Year 2000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Year 2015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15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8000000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7000000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15 - &lt; 65 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12000000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19000000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65+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500,000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900,000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9281" y="435114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Age distribution of the Saudi Population in 2000 and 2015 (approximated in million)</a:t>
            </a:r>
          </a:p>
        </p:txBody>
      </p:sp>
    </p:spTree>
    <p:extLst>
      <p:ext uri="{BB962C8B-B14F-4D97-AF65-F5344CB8AC3E}">
        <p14:creationId xmlns:p14="http://schemas.microsoft.com/office/powerpoint/2010/main" val="41237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census.gov/population/international/data/idb/populationPyramid.Region.php?2015|UK|2401934.00|United%20Kingdom%20-%20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70719" y="1371600"/>
            <a:ext cx="1066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Activity 4:</a:t>
            </a:r>
          </a:p>
          <a:p>
            <a:endParaRPr lang="en-GB" sz="2400" dirty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The 2015 Saudi population is </a:t>
            </a:r>
            <a:r>
              <a:rPr lang="en-US" sz="2400" dirty="0" smtClean="0">
                <a:latin typeface="+mn-lt"/>
              </a:rPr>
              <a:t>27 </a:t>
            </a:r>
            <a:r>
              <a:rPr lang="en-US" sz="2400" dirty="0">
                <a:latin typeface="+mn-lt"/>
              </a:rPr>
              <a:t>752 </a:t>
            </a:r>
            <a:r>
              <a:rPr lang="en-US" sz="2400" dirty="0" smtClean="0">
                <a:latin typeface="+mn-lt"/>
              </a:rPr>
              <a:t>000 with 514 births and 92 deaths.  </a:t>
            </a:r>
          </a:p>
          <a:p>
            <a:endParaRPr lang="en-US" sz="2400" dirty="0">
              <a:latin typeface="+mn-lt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+mn-lt"/>
              </a:rPr>
              <a:t>What is the rate of natural increase (considering migration is nil)?</a:t>
            </a:r>
          </a:p>
          <a:p>
            <a:r>
              <a:rPr lang="en-US" sz="2400" dirty="0" smtClean="0">
                <a:latin typeface="+mn-lt"/>
              </a:rPr>
              <a:t> </a:t>
            </a:r>
          </a:p>
          <a:p>
            <a:r>
              <a:rPr lang="en-US" sz="2400" dirty="0" smtClean="0">
                <a:latin typeface="+mn-lt"/>
              </a:rPr>
              <a:t>2. What is the population doubling time?</a:t>
            </a:r>
          </a:p>
          <a:p>
            <a:endParaRPr lang="en-US" sz="2400" dirty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 </a:t>
            </a:r>
          </a:p>
          <a:p>
            <a:endParaRPr lang="en-GB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83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census.gov/population/international/data/idb/populationPyramid.Region.php?2015|UK|2401934.00|United%20Kingdom%20-%20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461919" y="114300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Activity 5: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+mn-lt"/>
              </a:rPr>
              <a:t>From the table, what are the fertility indicators that can be computed?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590288"/>
              </p:ext>
            </p:extLst>
          </p:nvPr>
        </p:nvGraphicFramePr>
        <p:xfrm>
          <a:off x="659741" y="1371600"/>
          <a:ext cx="5040178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5105"/>
                <a:gridCol w="1156999"/>
                <a:gridCol w="1229312"/>
                <a:gridCol w="155876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Age groups</a:t>
                      </a:r>
                      <a:endParaRPr lang="en-GB" sz="2000" b="1" kern="0" dirty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No. of females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Live births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-------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15-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20-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25-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96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30-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84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35-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40-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 – 49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Total</a:t>
                      </a:r>
                      <a:endParaRPr lang="en-GB" sz="2000" b="1" kern="0" dirty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1450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352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9281" y="435114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The age distribution of women in the reproductive period and the live births (hypothetical data)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4119" y="6248400"/>
            <a:ext cx="2430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Total Population = 2750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36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census.gov/population/international/data/idb/populationPyramid.Region.php?2015|UK|2401934.00|United%20Kingdom%20-%2020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461919" y="1143000"/>
            <a:ext cx="5181600" cy="4628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</a:rPr>
              <a:t>Activity 6: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+mn-lt"/>
              </a:rPr>
              <a:t>From the table, compute the following fertility indicators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>
                <a:latin typeface="+mn-lt"/>
              </a:rPr>
              <a:t>Crude Birth Rate (CBR)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>
                <a:latin typeface="+mn-lt"/>
              </a:rPr>
              <a:t>General Fertility Rate (GFR)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>
                <a:latin typeface="+mn-lt"/>
              </a:rPr>
              <a:t>Age Specific Fertility Rate (ASFR)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>
                <a:latin typeface="+mn-lt"/>
              </a:rPr>
              <a:t>Total Fertility Rate (TFR)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>
                <a:latin typeface="+mn-lt"/>
              </a:rPr>
              <a:t>Gross reproduction Rate (GRR) </a:t>
            </a:r>
            <a:r>
              <a:rPr lang="en-GB" sz="1400" dirty="0" smtClean="0">
                <a:latin typeface="+mn-lt"/>
              </a:rPr>
              <a:t>[female=48%]</a:t>
            </a:r>
            <a:endParaRPr lang="en-GB" sz="1400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800189"/>
              </p:ext>
            </p:extLst>
          </p:nvPr>
        </p:nvGraphicFramePr>
        <p:xfrm>
          <a:off x="659741" y="1371600"/>
          <a:ext cx="5040178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5105"/>
                <a:gridCol w="1156999"/>
                <a:gridCol w="1229312"/>
                <a:gridCol w="155876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Age groups</a:t>
                      </a:r>
                      <a:endParaRPr lang="en-GB" sz="2000" b="1" kern="0" dirty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No. of females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Live births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ASFR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15-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20-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25-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96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30-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84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35-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40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40-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 – 49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Total</a:t>
                      </a:r>
                      <a:endParaRPr lang="en-GB" sz="2000" b="1" kern="0" dirty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1450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352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9281" y="435114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The age distribution of women in the reproductive period and the live births (hypothetical data)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4119" y="6248400"/>
            <a:ext cx="2430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Total Population = 2750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860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6440</TotalTime>
  <Words>323</Words>
  <Application>Microsoft Office PowerPoint</Application>
  <PresentationFormat>Custom</PresentationFormat>
  <Paragraphs>122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Demography: TUTORIAL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Institute for Health Information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Youssef</dc:creator>
  <cp:lastModifiedBy>Randa Yousse</cp:lastModifiedBy>
  <cp:revision>349</cp:revision>
  <dcterms:created xsi:type="dcterms:W3CDTF">2007-09-20T19:20:17Z</dcterms:created>
  <dcterms:modified xsi:type="dcterms:W3CDTF">2015-11-10T18:11:29Z</dcterms:modified>
</cp:coreProperties>
</file>