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75" r:id="rId6"/>
    <p:sldId id="260" r:id="rId7"/>
    <p:sldId id="261" r:id="rId8"/>
    <p:sldId id="262" r:id="rId9"/>
    <p:sldId id="277" r:id="rId10"/>
    <p:sldId id="279" r:id="rId11"/>
    <p:sldId id="280" r:id="rId12"/>
    <p:sldId id="263" r:id="rId13"/>
    <p:sldId id="264" r:id="rId14"/>
    <p:sldId id="265" r:id="rId15"/>
    <p:sldId id="266" r:id="rId16"/>
    <p:sldId id="267" r:id="rId17"/>
    <p:sldId id="274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07" autoAdjust="0"/>
    <p:restoredTop sz="93719" autoAdjust="0"/>
  </p:normalViewPr>
  <p:slideViewPr>
    <p:cSldViewPr>
      <p:cViewPr>
        <p:scale>
          <a:sx n="41" d="100"/>
          <a:sy n="41" d="100"/>
        </p:scale>
        <p:origin x="-1296" y="-7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06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A3006-3836-4610-86E0-C82160751BB1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99831-AD2A-46B0-8972-538FC78A8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04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4FA5D78-A71A-4FC1-BAD6-9491D215D292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E1DFC73-F4DF-49ED-BFDC-DC647052407C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311536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E1DFC73-F4DF-49ED-BFDC-DC647052407C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090993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De – emphasize the role of the agent</a:t>
            </a: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20EFE9D-C2F6-4199-8E8F-DEE28E98D41C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De – emphasize the role of the agent</a:t>
            </a:r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B36BD1D-632A-46AA-8207-D93D927E85F1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665246B-C713-4984-8120-73F39CC7CA9B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2233BA2-49FC-49EA-8665-6679475CD5D3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Phenylketonuria = genetic disorder affecting the metabolism of amino acid phenyl alanine </a:t>
            </a:r>
            <a:endParaRPr lang="ar-EG" smtClean="0"/>
          </a:p>
          <a:p>
            <a:endParaRPr lang="ar-EG" smtClean="0"/>
          </a:p>
          <a:p>
            <a:r>
              <a:rPr lang="ar-EG" smtClean="0"/>
              <a:t>Malaria = duffy blood group  is a receptor  for plasmodium vivax . Its absence is associated with a resistance to merozoite invasion. </a:t>
            </a:r>
          </a:p>
          <a:p>
            <a:endParaRPr 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0E3B90F-0A87-4423-B413-2B4225BFF9C2}" type="slidenum">
              <a:rPr lang="en-US" smtClean="0"/>
              <a:pPr eaLnBrk="1" hangingPunct="1"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D94AE84-113F-42E5-B755-695001F9DD79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OM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1C1AC72-8F9B-43EE-95FB-ED56730F6FC3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9D77E8-A4B8-4F75-B47D-24E451225531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3417BA3-4668-482F-A811-DC3DC864790B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3417BA3-4668-482F-A811-DC3DC864790B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1753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19FC3B9-AFA7-4DA1-A76C-C002DC9BABD0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This model does not work well for some noninfectious diseases, because it is not always clear whether a particular factor should be classified as an agent or as an environmental factor. E.g. exposure to pollutants. </a:t>
            </a:r>
          </a:p>
          <a:p>
            <a:endParaRPr lang="en-US" dirty="0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2F12B84-9FF4-4ABD-9A04-C65B3B5F7D79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E1DFC73-F4DF-49ED-BFDC-DC647052407C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E1DFC73-F4DF-49ED-BFDC-DC647052407C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39285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1504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9/26/2016</a:t>
            </a:fld>
            <a:endParaRPr lang="en-US" sz="1504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>
            <a:lvl1pPr>
              <a:defRPr sz="2707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9/26/2016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1" y="1272222"/>
            <a:ext cx="533400" cy="244476"/>
          </a:xfrm>
          <a:prstGeom prst="rect">
            <a:avLst/>
          </a:prstGeom>
        </p:spPr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" y="6248400"/>
            <a:ext cx="5334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2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053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9/26/2016</a:t>
            </a:fld>
            <a:endParaRPr lang="en-US" sz="1053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053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053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</p:sldLayoutIdLst>
  <p:txStyles>
    <p:titleStyle>
      <a:lvl1pPr algn="l" rtl="0" eaLnBrk="1" latinLnBrk="0" hangingPunct="1">
        <a:spcBef>
          <a:spcPct val="0"/>
        </a:spcBef>
        <a:buNone/>
        <a:defRPr kumimoji="0" sz="3308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0638" indent="-240638" algn="l" rtl="0" eaLnBrk="1" latinLnBrk="0" hangingPunct="1">
        <a:spcBef>
          <a:spcPts val="526"/>
        </a:spcBef>
        <a:buClr>
          <a:schemeClr val="accent2"/>
        </a:buClr>
        <a:buSzPct val="60000"/>
        <a:buFont typeface="Wingdings"/>
        <a:buChar char=""/>
        <a:defRPr kumimoji="0" sz="2181" kern="1200">
          <a:solidFill>
            <a:schemeClr val="tx1"/>
          </a:solidFill>
          <a:latin typeface="+mn-lt"/>
          <a:ea typeface="+mn-ea"/>
          <a:cs typeface="+mn-cs"/>
        </a:defRPr>
      </a:lvl1pPr>
      <a:lvl2pPr marL="481276" indent="-206261" algn="l" rtl="0" eaLnBrk="1" latinLnBrk="0" hangingPunct="1">
        <a:spcBef>
          <a:spcPts val="414"/>
        </a:spcBef>
        <a:buClr>
          <a:schemeClr val="accent1"/>
        </a:buClr>
        <a:buSzPct val="70000"/>
        <a:buFont typeface="Wingdings 2"/>
        <a:buChar char=""/>
        <a:defRPr kumimoji="0" sz="1955" kern="1200">
          <a:solidFill>
            <a:schemeClr val="tx1"/>
          </a:solidFill>
          <a:latin typeface="+mn-lt"/>
          <a:ea typeface="+mn-ea"/>
          <a:cs typeface="+mn-cs"/>
        </a:defRPr>
      </a:lvl2pPr>
      <a:lvl3pPr marL="687537" indent="-171884" algn="l" rtl="0" eaLnBrk="1" latinLnBrk="0" hangingPunct="1">
        <a:spcBef>
          <a:spcPts val="376"/>
        </a:spcBef>
        <a:buClr>
          <a:schemeClr val="accent2"/>
        </a:buClr>
        <a:buSzPct val="75000"/>
        <a:buFont typeface="Wingdings"/>
        <a:buChar char=""/>
        <a:defRPr kumimoji="0" sz="1729" kern="1200">
          <a:solidFill>
            <a:schemeClr val="tx1"/>
          </a:solidFill>
          <a:latin typeface="+mn-lt"/>
          <a:ea typeface="+mn-ea"/>
          <a:cs typeface="+mn-cs"/>
        </a:defRPr>
      </a:lvl3pPr>
      <a:lvl4pPr marL="1031306" indent="-171884" algn="l" rtl="0" eaLnBrk="1" latinLnBrk="0" hangingPunct="1">
        <a:spcBef>
          <a:spcPts val="301"/>
        </a:spcBef>
        <a:buClr>
          <a:schemeClr val="accent3"/>
        </a:buClr>
        <a:buSzPct val="75000"/>
        <a:buFont typeface="Wingdings"/>
        <a:buChar char=""/>
        <a:defRPr kumimoji="0" sz="1504" kern="1200">
          <a:solidFill>
            <a:schemeClr val="tx1"/>
          </a:solidFill>
          <a:latin typeface="+mn-lt"/>
          <a:ea typeface="+mn-ea"/>
          <a:cs typeface="+mn-cs"/>
        </a:defRPr>
      </a:lvl4pPr>
      <a:lvl5pPr marL="1375075" indent="-171884" algn="l" rtl="0" eaLnBrk="1" latinLnBrk="0" hangingPunct="1">
        <a:spcBef>
          <a:spcPts val="301"/>
        </a:spcBef>
        <a:buClr>
          <a:schemeClr val="accent4"/>
        </a:buClr>
        <a:buSzPct val="65000"/>
        <a:buFont typeface="Wingdings"/>
        <a:buChar char=""/>
        <a:defRPr kumimoji="0" sz="1504" kern="1200">
          <a:solidFill>
            <a:schemeClr val="tx1"/>
          </a:solidFill>
          <a:latin typeface="+mn-lt"/>
          <a:ea typeface="+mn-ea"/>
          <a:cs typeface="+mn-cs"/>
        </a:defRPr>
      </a:lvl5pPr>
      <a:lvl6pPr marL="1581336" indent="-171884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353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87597" indent="-171884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353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93858" indent="-171884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353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200120" indent="-171884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353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376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75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313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50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88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626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63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501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US" b="1" dirty="0" smtClean="0">
                <a:solidFill>
                  <a:schemeClr val="accent4"/>
                </a:solidFill>
              </a:rPr>
              <a:t>EPIDEMIOLOGIC TRIAD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362200" y="6050037"/>
            <a:ext cx="6705600" cy="685800"/>
          </a:xfrm>
        </p:spPr>
        <p:txBody>
          <a:bodyPr>
            <a:normAutofit/>
          </a:bodyPr>
          <a:lstStyle/>
          <a:p>
            <a:pPr>
              <a:defRPr/>
            </a:pPr>
            <a:endParaRPr lang="en-US" sz="1805" b="1" dirty="0"/>
          </a:p>
        </p:txBody>
      </p:sp>
    </p:spTree>
    <p:extLst>
      <p:ext uri="{BB962C8B-B14F-4D97-AF65-F5344CB8AC3E}">
        <p14:creationId xmlns:p14="http://schemas.microsoft.com/office/powerpoint/2010/main" val="18951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105" b="1" dirty="0"/>
              <a:t>EPIDEMIOLOGIC TRIAD: BROADENING THE CONCENPT OF AGENT</a:t>
            </a:r>
            <a:endParaRPr lang="en-US" sz="2105" b="1" dirty="0"/>
          </a:p>
        </p:txBody>
      </p:sp>
      <p:pic>
        <p:nvPicPr>
          <p:cNvPr id="4198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96706"/>
            <a:ext cx="990600" cy="1083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2" descr="http://www.freewebs.com/theprojectforabetterworld/environment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2283167"/>
            <a:ext cx="2563813" cy="65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TextBox 8"/>
          <p:cNvSpPr txBox="1">
            <a:spLocks noChangeArrowheads="1"/>
          </p:cNvSpPr>
          <p:nvPr/>
        </p:nvSpPr>
        <p:spPr bwMode="auto">
          <a:xfrm>
            <a:off x="6843168" y="3388695"/>
            <a:ext cx="2227988" cy="2407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Necessary/not enough</a:t>
            </a:r>
          </a:p>
          <a:p>
            <a:pPr eaLnBrk="1" hangingPunct="1"/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Micro-organisms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Chemical: 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poisons, tobacco, drugs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Physical: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Radiation, temperature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Allergens: 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Food and air</a:t>
            </a:r>
          </a:p>
          <a:p>
            <a:pPr eaLnBrk="1" hangingPunct="1"/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1992" name="TextBox 9"/>
          <p:cNvSpPr txBox="1">
            <a:spLocks noChangeArrowheads="1"/>
          </p:cNvSpPr>
          <p:nvPr/>
        </p:nvSpPr>
        <p:spPr bwMode="auto">
          <a:xfrm>
            <a:off x="952124" y="3462033"/>
            <a:ext cx="1451103" cy="2175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Intrinsic factors</a:t>
            </a:r>
          </a:p>
          <a:p>
            <a:pPr eaLnBrk="1" hangingPunct="1"/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Age 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Sex 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Ethnicity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SES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Life style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Nutrition status 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Hygiene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24288" y="3323190"/>
            <a:ext cx="2556790" cy="24533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Extrinsic factors </a:t>
            </a:r>
          </a:p>
          <a:p>
            <a:pPr algn="ctr">
              <a:defRPr/>
            </a:pPr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(physical/social environment)</a:t>
            </a:r>
          </a:p>
          <a:p>
            <a:pPr algn="ctr">
              <a:defRPr/>
            </a:pPr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Urbanization</a:t>
            </a:r>
          </a:p>
          <a:p>
            <a:pPr algn="ctr">
              <a:defRPr/>
            </a:pP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Climate/rainfall</a:t>
            </a:r>
          </a:p>
          <a:p>
            <a:pPr algn="ctr">
              <a:defRPr/>
            </a:pP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Altitude</a:t>
            </a:r>
          </a:p>
          <a:p>
            <a:pPr algn="ctr">
              <a:defRPr/>
            </a:pP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Overcrowding </a:t>
            </a:r>
          </a:p>
          <a:p>
            <a:pPr algn="ctr">
              <a:defRPr/>
            </a:pP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Bad ventilation </a:t>
            </a:r>
          </a:p>
          <a:p>
            <a:pPr algn="ctr">
              <a:defRPr/>
            </a:pP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Indoor air pollut</a:t>
            </a:r>
            <a:r>
              <a:rPr lang="en-US" sz="1805" dirty="0">
                <a:solidFill>
                  <a:schemeClr val="tx2"/>
                </a:solidFill>
                <a:latin typeface="Calibri" pitchFamily="34" charset="0"/>
              </a:rPr>
              <a:t>i</a:t>
            </a: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on</a:t>
            </a:r>
          </a:p>
          <a:p>
            <a:pPr algn="ctr">
              <a:defRPr/>
            </a:pP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Health services</a:t>
            </a:r>
            <a:endParaRPr lang="en-US" sz="1805" dirty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2274168" y="4124952"/>
            <a:ext cx="9144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5603251" y="4124952"/>
            <a:ext cx="9906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274168" y="4296827"/>
            <a:ext cx="9144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603251" y="4296827"/>
            <a:ext cx="9906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 flipH="1">
            <a:off x="1498340" y="3064242"/>
            <a:ext cx="737120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3" dirty="0"/>
              <a:t>Host</a:t>
            </a:r>
          </a:p>
        </p:txBody>
      </p:sp>
      <p:sp>
        <p:nvSpPr>
          <p:cNvPr id="16" name="TextBox 15"/>
          <p:cNvSpPr txBox="1"/>
          <p:nvPr/>
        </p:nvSpPr>
        <p:spPr>
          <a:xfrm flipH="1">
            <a:off x="4189946" y="2893341"/>
            <a:ext cx="1012262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3" dirty="0"/>
              <a:t>Environment</a:t>
            </a:r>
          </a:p>
        </p:txBody>
      </p:sp>
      <p:sp>
        <p:nvSpPr>
          <p:cNvPr id="17" name="TextBox 16"/>
          <p:cNvSpPr txBox="1"/>
          <p:nvPr/>
        </p:nvSpPr>
        <p:spPr>
          <a:xfrm flipH="1">
            <a:off x="7621317" y="2941633"/>
            <a:ext cx="737120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3" dirty="0"/>
              <a:t>Agent</a:t>
            </a:r>
          </a:p>
        </p:txBody>
      </p:sp>
      <p:sp>
        <p:nvSpPr>
          <p:cNvPr id="3" name="Oval 2"/>
          <p:cNvSpPr/>
          <p:nvPr/>
        </p:nvSpPr>
        <p:spPr>
          <a:xfrm>
            <a:off x="7112890" y="2111290"/>
            <a:ext cx="1604169" cy="8303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750" tIns="34375" rIns="68750" bIns="343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3"/>
          </a:p>
        </p:txBody>
      </p:sp>
      <p:sp>
        <p:nvSpPr>
          <p:cNvPr id="4" name="TextBox 3"/>
          <p:cNvSpPr txBox="1"/>
          <p:nvPr/>
        </p:nvSpPr>
        <p:spPr>
          <a:xfrm>
            <a:off x="7375211" y="2272475"/>
            <a:ext cx="1229331" cy="786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4" dirty="0">
                <a:solidFill>
                  <a:srgbClr val="FF0000"/>
                </a:solidFill>
              </a:rPr>
              <a:t>Broadening the categories  </a:t>
            </a:r>
          </a:p>
        </p:txBody>
      </p:sp>
    </p:spTree>
    <p:extLst>
      <p:ext uri="{BB962C8B-B14F-4D97-AF65-F5344CB8AC3E}">
        <p14:creationId xmlns:p14="http://schemas.microsoft.com/office/powerpoint/2010/main" val="344486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105" b="1" dirty="0"/>
              <a:t>EPIDEMIOLOGIC TRIAD</a:t>
            </a:r>
            <a:r>
              <a:rPr lang="en-GB" sz="2105" b="1"/>
              <a:t>: BROADENING THE CONCENPT OF AGENT</a:t>
            </a:r>
            <a:endParaRPr lang="en-US" sz="2105" b="1" dirty="0"/>
          </a:p>
        </p:txBody>
      </p:sp>
      <p:pic>
        <p:nvPicPr>
          <p:cNvPr id="4198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96706"/>
            <a:ext cx="990600" cy="1083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2" descr="http://www.freewebs.com/theprojectforabetterworld/environment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2283167"/>
            <a:ext cx="2563813" cy="65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TextBox 8"/>
          <p:cNvSpPr txBox="1">
            <a:spLocks noChangeArrowheads="1"/>
          </p:cNvSpPr>
          <p:nvPr/>
        </p:nvSpPr>
        <p:spPr bwMode="auto">
          <a:xfrm>
            <a:off x="6843168" y="3388694"/>
            <a:ext cx="2227988" cy="78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Necessary/not enough</a:t>
            </a:r>
          </a:p>
          <a:p>
            <a:pPr eaLnBrk="1" hangingPunct="1"/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/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1992" name="TextBox 9"/>
          <p:cNvSpPr txBox="1">
            <a:spLocks noChangeArrowheads="1"/>
          </p:cNvSpPr>
          <p:nvPr/>
        </p:nvSpPr>
        <p:spPr bwMode="auto">
          <a:xfrm>
            <a:off x="952124" y="3462033"/>
            <a:ext cx="1421095" cy="55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Intrinsic factors</a:t>
            </a:r>
          </a:p>
          <a:p>
            <a:pPr eaLnBrk="1" hangingPunct="1"/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24288" y="3323190"/>
            <a:ext cx="2556790" cy="7867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Extrinsic factors </a:t>
            </a:r>
          </a:p>
          <a:p>
            <a:pPr algn="ctr">
              <a:defRPr/>
            </a:pPr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(physical/social environment)</a:t>
            </a:r>
          </a:p>
          <a:p>
            <a:pPr algn="ctr">
              <a:defRPr/>
            </a:pPr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2380128" y="3216819"/>
            <a:ext cx="9144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5794085" y="3216819"/>
            <a:ext cx="9906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380128" y="3388694"/>
            <a:ext cx="9144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794085" y="3388694"/>
            <a:ext cx="9906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 flipH="1">
            <a:off x="1498340" y="3064242"/>
            <a:ext cx="737120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3" dirty="0"/>
              <a:t>Host</a:t>
            </a:r>
          </a:p>
        </p:txBody>
      </p:sp>
      <p:sp>
        <p:nvSpPr>
          <p:cNvPr id="16" name="TextBox 15"/>
          <p:cNvSpPr txBox="1"/>
          <p:nvPr/>
        </p:nvSpPr>
        <p:spPr>
          <a:xfrm flipH="1">
            <a:off x="4189946" y="2893341"/>
            <a:ext cx="1012262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3" dirty="0"/>
              <a:t>Environment</a:t>
            </a:r>
          </a:p>
        </p:txBody>
      </p:sp>
      <p:sp>
        <p:nvSpPr>
          <p:cNvPr id="17" name="TextBox 16"/>
          <p:cNvSpPr txBox="1"/>
          <p:nvPr/>
        </p:nvSpPr>
        <p:spPr>
          <a:xfrm flipH="1">
            <a:off x="7621317" y="2941633"/>
            <a:ext cx="737120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3" dirty="0"/>
              <a:t>Agent</a:t>
            </a:r>
          </a:p>
        </p:txBody>
      </p:sp>
      <p:sp>
        <p:nvSpPr>
          <p:cNvPr id="3" name="Oval 2"/>
          <p:cNvSpPr/>
          <p:nvPr/>
        </p:nvSpPr>
        <p:spPr>
          <a:xfrm>
            <a:off x="7112890" y="2111290"/>
            <a:ext cx="1604169" cy="8303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750" tIns="34375" rIns="68750" bIns="343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3"/>
          </a:p>
        </p:txBody>
      </p:sp>
      <p:sp>
        <p:nvSpPr>
          <p:cNvPr id="4" name="TextBox 3"/>
          <p:cNvSpPr txBox="1"/>
          <p:nvPr/>
        </p:nvSpPr>
        <p:spPr>
          <a:xfrm>
            <a:off x="7375211" y="2272475"/>
            <a:ext cx="1229331" cy="786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4" dirty="0">
                <a:solidFill>
                  <a:srgbClr val="FF0000"/>
                </a:solidFill>
              </a:rPr>
              <a:t>Broadening the categories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12648" y="3934537"/>
            <a:ext cx="8205339" cy="925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 dirty="0"/>
              <a:t>Chemical contaminants: l-tryptophan contaminant causing eosinophilia-myalgia syndrome</a:t>
            </a:r>
          </a:p>
          <a:p>
            <a:r>
              <a:rPr lang="en-US" sz="1805" dirty="0"/>
              <a:t>Physical forces: Repetitive mechanical forces associated with carpal tunnel syndrome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4325" y="4889203"/>
            <a:ext cx="8082734" cy="9256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5" dirty="0"/>
              <a:t>Model limitation: Dos not work well for some noninfectious diseases as it is not always clear whether a particular factor should be classified as an agent or as an environmental factor </a:t>
            </a:r>
          </a:p>
        </p:txBody>
      </p:sp>
    </p:spTree>
    <p:extLst>
      <p:ext uri="{BB962C8B-B14F-4D97-AF65-F5344CB8AC3E}">
        <p14:creationId xmlns:p14="http://schemas.microsoft.com/office/powerpoint/2010/main" val="103476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105" b="1"/>
              <a:t>WEB CAUSATION</a:t>
            </a:r>
            <a:endParaRPr lang="en-US" sz="2105" b="1"/>
          </a:p>
        </p:txBody>
      </p:sp>
      <p:pic>
        <p:nvPicPr>
          <p:cNvPr id="430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96707"/>
            <a:ext cx="6819900" cy="3437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3315" y="5294907"/>
            <a:ext cx="8082734" cy="3701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5" dirty="0"/>
              <a:t>Web causation model de-emphasize the role of the agent</a:t>
            </a:r>
          </a:p>
        </p:txBody>
      </p:sp>
    </p:spTree>
    <p:extLst>
      <p:ext uri="{BB962C8B-B14F-4D97-AF65-F5344CB8AC3E}">
        <p14:creationId xmlns:p14="http://schemas.microsoft.com/office/powerpoint/2010/main" val="334691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105" b="1" dirty="0"/>
              <a:t>WEB CAUSATION: CORONARY HEART DISEASES</a:t>
            </a:r>
            <a:endParaRPr lang="en-US" sz="2105" b="1" dirty="0"/>
          </a:p>
        </p:txBody>
      </p:sp>
      <p:pic>
        <p:nvPicPr>
          <p:cNvPr id="4403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414" y="2053998"/>
            <a:ext cx="5549928" cy="3251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315" y="5294907"/>
            <a:ext cx="8082734" cy="3701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5" dirty="0"/>
              <a:t>Web causation model de-emphasize the role of the agent</a:t>
            </a:r>
          </a:p>
        </p:txBody>
      </p:sp>
    </p:spTree>
    <p:extLst>
      <p:ext uri="{BB962C8B-B14F-4D97-AF65-F5344CB8AC3E}">
        <p14:creationId xmlns:p14="http://schemas.microsoft.com/office/powerpoint/2010/main" val="143914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105" b="1" dirty="0"/>
              <a:t>EPIDEMIOLOGIC WHEEL</a:t>
            </a:r>
            <a:endParaRPr lang="en-US" sz="2105" b="1" dirty="0"/>
          </a:p>
        </p:txBody>
      </p:sp>
      <p:pic>
        <p:nvPicPr>
          <p:cNvPr id="4506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168583"/>
            <a:ext cx="3886200" cy="2843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1" name="TextBox 4"/>
          <p:cNvSpPr txBox="1">
            <a:spLocks noChangeArrowheads="1"/>
          </p:cNvSpPr>
          <p:nvPr/>
        </p:nvSpPr>
        <p:spPr bwMode="auto">
          <a:xfrm>
            <a:off x="6477000" y="3314418"/>
            <a:ext cx="1191224" cy="50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353">
                <a:latin typeface="Calibri" pitchFamily="34" charset="0"/>
              </a:rPr>
              <a:t>Organisms &amp; </a:t>
            </a:r>
          </a:p>
          <a:p>
            <a:pPr eaLnBrk="1" hangingPunct="1"/>
            <a:r>
              <a:rPr lang="en-US" sz="1353">
                <a:latin typeface="Calibri" pitchFamily="34" charset="0"/>
              </a:rPr>
              <a:t>disease vector</a:t>
            </a:r>
          </a:p>
        </p:txBody>
      </p:sp>
      <p:sp>
        <p:nvSpPr>
          <p:cNvPr id="45062" name="TextBox 5"/>
          <p:cNvSpPr txBox="1">
            <a:spLocks noChangeArrowheads="1"/>
          </p:cNvSpPr>
          <p:nvPr/>
        </p:nvSpPr>
        <p:spPr bwMode="auto">
          <a:xfrm>
            <a:off x="3139707" y="5147753"/>
            <a:ext cx="2300117" cy="300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353" dirty="0">
                <a:latin typeface="Calibri" pitchFamily="34" charset="0"/>
              </a:rPr>
              <a:t>Climate, seasonality &amp; climate</a:t>
            </a:r>
          </a:p>
        </p:txBody>
      </p:sp>
      <p:sp>
        <p:nvSpPr>
          <p:cNvPr id="45063" name="TextBox 6"/>
          <p:cNvSpPr txBox="1">
            <a:spLocks noChangeArrowheads="1"/>
          </p:cNvSpPr>
          <p:nvPr/>
        </p:nvSpPr>
        <p:spPr bwMode="auto">
          <a:xfrm>
            <a:off x="457200" y="3257126"/>
            <a:ext cx="1367875" cy="50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353">
                <a:latin typeface="Calibri" pitchFamily="34" charset="0"/>
              </a:rPr>
              <a:t>Life style &amp;</a:t>
            </a:r>
          </a:p>
          <a:p>
            <a:pPr eaLnBrk="1" hangingPunct="1"/>
            <a:r>
              <a:rPr lang="en-US" sz="1353">
                <a:latin typeface="Calibri" pitchFamily="34" charset="0"/>
              </a:rPr>
              <a:t> living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41287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105" b="1" dirty="0"/>
              <a:t>EPIDEMIOLOGIC WHEEL</a:t>
            </a:r>
            <a:endParaRPr lang="en-US" sz="2105" b="1" dirty="0"/>
          </a:p>
        </p:txBody>
      </p:sp>
      <p:pic>
        <p:nvPicPr>
          <p:cNvPr id="4608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11291"/>
            <a:ext cx="3886200" cy="2843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110098"/>
            <a:ext cx="3733800" cy="2837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562600" y="5033169"/>
            <a:ext cx="1632113" cy="3005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353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DIABETES MELLITUS</a:t>
            </a:r>
            <a:endParaRPr lang="en-US" sz="1353" b="1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5033169"/>
            <a:ext cx="1697131" cy="3005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ar-EG" sz="1353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POSTULATED MODEL</a:t>
            </a:r>
            <a:endParaRPr lang="en-US" sz="1353" b="1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25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105" b="1" dirty="0"/>
              <a:t>EPIDEMIOLOGIC WHEEL</a:t>
            </a:r>
            <a:endParaRPr lang="en-US" sz="2105" b="1" dirty="0"/>
          </a:p>
        </p:txBody>
      </p:sp>
      <p:pic>
        <p:nvPicPr>
          <p:cNvPr id="4710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68582"/>
            <a:ext cx="3995738" cy="2750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514" y="2111290"/>
            <a:ext cx="3773487" cy="2807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019800" y="5033169"/>
            <a:ext cx="872355" cy="3005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353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MALARIA</a:t>
            </a:r>
            <a:endParaRPr lang="en-US" sz="1353" b="1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5033169"/>
            <a:ext cx="1605055" cy="3005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353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PHENYLKETONURIA</a:t>
            </a:r>
            <a:endParaRPr lang="en-US" sz="1353" b="1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99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11290"/>
            <a:ext cx="8229600" cy="3609379"/>
          </a:xfrm>
        </p:spPr>
        <p:txBody>
          <a:bodyPr/>
          <a:lstStyle/>
          <a:p>
            <a:pPr marL="1031306" lvl="2" indent="-900006">
              <a:lnSpc>
                <a:spcPct val="90000"/>
              </a:lnSpc>
              <a:buNone/>
            </a:pPr>
            <a:endParaRPr lang="en-US" b="1" smtClean="0"/>
          </a:p>
          <a:p>
            <a:pPr marL="1031306" lvl="2" indent="-900006">
              <a:lnSpc>
                <a:spcPct val="90000"/>
              </a:lnSpc>
              <a:buNone/>
            </a:pPr>
            <a:endParaRPr lang="en-US" b="1" smtClean="0"/>
          </a:p>
          <a:p>
            <a:pPr marL="1031306" lvl="2" indent="-900006">
              <a:lnSpc>
                <a:spcPct val="90000"/>
              </a:lnSpc>
              <a:buNone/>
            </a:pPr>
            <a:endParaRPr lang="en-US" b="1" smtClean="0"/>
          </a:p>
          <a:p>
            <a:pPr marL="1031306" lvl="2" indent="-900006">
              <a:lnSpc>
                <a:spcPct val="90000"/>
              </a:lnSpc>
              <a:buNone/>
            </a:pPr>
            <a:endParaRPr lang="en-US" b="1" smtClean="0"/>
          </a:p>
          <a:p>
            <a:pPr marL="1031306" lvl="2" indent="-900006">
              <a:lnSpc>
                <a:spcPct val="90000"/>
              </a:lnSpc>
              <a:buNone/>
            </a:pPr>
            <a:endParaRPr lang="en-US" b="1" smtClean="0"/>
          </a:p>
          <a:p>
            <a:pPr marL="1031306" lvl="2" indent="-900006">
              <a:lnSpc>
                <a:spcPct val="90000"/>
              </a:lnSpc>
              <a:buNone/>
            </a:pPr>
            <a:r>
              <a:rPr lang="en-US" b="1" smtClean="0"/>
              <a:t>		     </a:t>
            </a:r>
            <a:r>
              <a:rPr lang="en-US" sz="4511" b="1"/>
              <a:t>			</a:t>
            </a:r>
            <a:endParaRPr lang="en-US" b="1" smtClean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80039"/>
            <a:ext cx="8229600" cy="57291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105" b="1"/>
              <a:t>ICEBERG PHENOMENON</a:t>
            </a:r>
          </a:p>
        </p:txBody>
      </p:sp>
      <p:pic>
        <p:nvPicPr>
          <p:cNvPr id="5427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40457"/>
            <a:ext cx="8305800" cy="3093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8" name="AutoShape 4"/>
          <p:cNvSpPr>
            <a:spLocks noChangeArrowheads="1"/>
          </p:cNvSpPr>
          <p:nvPr/>
        </p:nvSpPr>
        <p:spPr bwMode="auto">
          <a:xfrm rot="-2555581">
            <a:off x="6134100" y="2884728"/>
            <a:ext cx="685800" cy="229167"/>
          </a:xfrm>
          <a:prstGeom prst="leftArrow">
            <a:avLst>
              <a:gd name="adj1" fmla="val 50000"/>
              <a:gd name="adj2" fmla="val 5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OM" sz="1353"/>
          </a:p>
        </p:txBody>
      </p:sp>
      <p:sp>
        <p:nvSpPr>
          <p:cNvPr id="54279" name="AutoShape 5"/>
          <p:cNvSpPr>
            <a:spLocks noChangeArrowheads="1"/>
          </p:cNvSpPr>
          <p:nvPr/>
        </p:nvSpPr>
        <p:spPr bwMode="auto">
          <a:xfrm rot="-2785298">
            <a:off x="6728669" y="4298398"/>
            <a:ext cx="601563" cy="381000"/>
          </a:xfrm>
          <a:prstGeom prst="leftArrow">
            <a:avLst>
              <a:gd name="adj1" fmla="val 50000"/>
              <a:gd name="adj2" fmla="val 5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OM" sz="1353"/>
          </a:p>
        </p:txBody>
      </p:sp>
      <p:sp>
        <p:nvSpPr>
          <p:cNvPr id="54280" name="Text Box 6"/>
          <p:cNvSpPr txBox="1">
            <a:spLocks noChangeArrowheads="1"/>
          </p:cNvSpPr>
          <p:nvPr/>
        </p:nvSpPr>
        <p:spPr bwMode="auto">
          <a:xfrm>
            <a:off x="6248400" y="2455041"/>
            <a:ext cx="1672253" cy="323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504" b="1"/>
              <a:t>Reported cases </a:t>
            </a:r>
          </a:p>
        </p:txBody>
      </p:sp>
      <p:sp>
        <p:nvSpPr>
          <p:cNvPr id="54281" name="Text Box 7"/>
          <p:cNvSpPr txBox="1">
            <a:spLocks noChangeArrowheads="1"/>
          </p:cNvSpPr>
          <p:nvPr/>
        </p:nvSpPr>
        <p:spPr bwMode="auto">
          <a:xfrm>
            <a:off x="6172200" y="3830043"/>
            <a:ext cx="2590800" cy="323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504" b="1"/>
              <a:t>Un-reported incidents </a:t>
            </a:r>
          </a:p>
        </p:txBody>
      </p:sp>
      <p:sp>
        <p:nvSpPr>
          <p:cNvPr id="54282" name="AutoShape 8"/>
          <p:cNvSpPr>
            <a:spLocks noChangeArrowheads="1"/>
          </p:cNvSpPr>
          <p:nvPr/>
        </p:nvSpPr>
        <p:spPr bwMode="auto">
          <a:xfrm rot="10800000">
            <a:off x="609600" y="2626916"/>
            <a:ext cx="914400" cy="2177086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OM" sz="1353"/>
          </a:p>
        </p:txBody>
      </p:sp>
      <p:sp>
        <p:nvSpPr>
          <p:cNvPr id="54283" name="Text Box 9"/>
          <p:cNvSpPr txBox="1">
            <a:spLocks noChangeArrowheads="1"/>
          </p:cNvSpPr>
          <p:nvPr/>
        </p:nvSpPr>
        <p:spPr bwMode="auto">
          <a:xfrm>
            <a:off x="533400" y="2225874"/>
            <a:ext cx="987771" cy="323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504" b="1"/>
              <a:t>Severity </a:t>
            </a:r>
          </a:p>
        </p:txBody>
      </p:sp>
      <p:sp>
        <p:nvSpPr>
          <p:cNvPr id="54284" name="Text Box 10"/>
          <p:cNvSpPr txBox="1">
            <a:spLocks noChangeArrowheads="1"/>
          </p:cNvSpPr>
          <p:nvPr/>
        </p:nvSpPr>
        <p:spPr bwMode="auto">
          <a:xfrm>
            <a:off x="3413126" y="4548576"/>
            <a:ext cx="2018501" cy="37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5" b="1">
                <a:solidFill>
                  <a:srgbClr val="FF0000"/>
                </a:solidFill>
              </a:rPr>
              <a:t>Prevalence pool </a:t>
            </a:r>
          </a:p>
        </p:txBody>
      </p:sp>
      <p:sp>
        <p:nvSpPr>
          <p:cNvPr id="54285" name="Rectangle 12"/>
          <p:cNvSpPr>
            <a:spLocks noChangeArrowheads="1"/>
          </p:cNvSpPr>
          <p:nvPr/>
        </p:nvSpPr>
        <p:spPr bwMode="auto">
          <a:xfrm>
            <a:off x="2133600" y="2397749"/>
            <a:ext cx="4114800" cy="40104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504" b="1">
                <a:solidFill>
                  <a:srgbClr val="A50021"/>
                </a:solidFill>
              </a:rPr>
              <a:t>Only severe incidents are identified</a:t>
            </a:r>
            <a:r>
              <a:rPr lang="en-US" sz="1353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3657600" y="2970667"/>
            <a:ext cx="1249060" cy="37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5" b="1">
                <a:solidFill>
                  <a:srgbClr val="FF0000"/>
                </a:solidFill>
              </a:rPr>
              <a:t>Incidence</a:t>
            </a:r>
          </a:p>
        </p:txBody>
      </p:sp>
    </p:spTree>
    <p:extLst>
      <p:ext uri="{BB962C8B-B14F-4D97-AF65-F5344CB8AC3E}">
        <p14:creationId xmlns:p14="http://schemas.microsoft.com/office/powerpoint/2010/main" val="232122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105" b="1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Low">
              <a:buFont typeface="Calibri" panose="020F0502020204030204" pitchFamily="34" charset="0"/>
              <a:buChar char="•"/>
            </a:pPr>
            <a:endParaRPr lang="en-US" altLang="en-US" sz="2105" dirty="0"/>
          </a:p>
          <a:p>
            <a:pPr algn="justLow">
              <a:buFont typeface="Calibri" panose="020F0502020204030204" pitchFamily="34" charset="0"/>
              <a:buChar char="•"/>
            </a:pPr>
            <a:r>
              <a:rPr lang="en-US" altLang="en-US" sz="2105" dirty="0"/>
              <a:t>Principles of Epidemiology in Public Health Practice. </a:t>
            </a:r>
            <a:r>
              <a:rPr lang="en-US" altLang="en-US" sz="2105" i="1" dirty="0"/>
              <a:t>Third Edition. </a:t>
            </a:r>
            <a:r>
              <a:rPr lang="en-US" altLang="en-US" sz="2105" dirty="0"/>
              <a:t>An Introduction to Applied Epidemiology and Biostatistics. Centers for Disease Control and Prevention (CDC) </a:t>
            </a:r>
          </a:p>
          <a:p>
            <a:pPr marL="0" indent="0" algn="justLow">
              <a:buNone/>
            </a:pPr>
            <a:endParaRPr lang="en-US" altLang="en-US" sz="2105" dirty="0"/>
          </a:p>
          <a:p>
            <a:pPr algn="justLow">
              <a:buFont typeface="Calibri" panose="020F0502020204030204" pitchFamily="34" charset="0"/>
              <a:buChar char="•"/>
            </a:pPr>
            <a:r>
              <a:rPr lang="en-US" altLang="en-US" sz="2105" dirty="0" err="1"/>
              <a:t>Gordis</a:t>
            </a:r>
            <a:r>
              <a:rPr lang="en-US" altLang="en-US" sz="2105" dirty="0"/>
              <a:t> L. Epidemiology. 2009</a:t>
            </a:r>
            <a:endParaRPr lang="en-US" sz="2105" dirty="0"/>
          </a:p>
        </p:txBody>
      </p:sp>
    </p:spTree>
    <p:extLst>
      <p:ext uri="{BB962C8B-B14F-4D97-AF65-F5344CB8AC3E}">
        <p14:creationId xmlns:p14="http://schemas.microsoft.com/office/powerpoint/2010/main" val="433937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105" b="1" dirty="0"/>
              <a:t>LEARNING OBJECTIVES</a:t>
            </a:r>
          </a:p>
        </p:txBody>
      </p:sp>
      <p:sp>
        <p:nvSpPr>
          <p:cNvPr id="36867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512332"/>
            <a:ext cx="8229600" cy="2807295"/>
          </a:xfrm>
        </p:spPr>
        <p:txBody>
          <a:bodyPr/>
          <a:lstStyle/>
          <a:p>
            <a:pPr>
              <a:lnSpc>
                <a:spcPct val="130000"/>
              </a:lnSpc>
              <a:buFont typeface="Arial" pitchFamily="34" charset="0"/>
              <a:buChar char="•"/>
            </a:pPr>
            <a:r>
              <a:rPr lang="en-US" dirty="0" smtClean="0"/>
              <a:t>Describe four theories postulated for the development of diseases </a:t>
            </a:r>
          </a:p>
          <a:p>
            <a:pPr>
              <a:lnSpc>
                <a:spcPct val="130000"/>
              </a:lnSpc>
              <a:buFont typeface="Arial" pitchFamily="34" charset="0"/>
              <a:buChar char="•"/>
            </a:pPr>
            <a:r>
              <a:rPr lang="en-US" dirty="0" smtClean="0"/>
              <a:t>Explain the concept of iceberg phenomenon of diseases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5524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ar-EG" sz="2105" b="1" dirty="0"/>
              <a:t>DEVELOPMENT OF DISEASES </a:t>
            </a:r>
            <a:endParaRPr lang="en-US" sz="2105" b="1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14400" y="2340457"/>
            <a:ext cx="7543800" cy="2635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31306" lvl="2" indent="-900006">
              <a:lnSpc>
                <a:spcPct val="90000"/>
              </a:lnSpc>
              <a:spcBef>
                <a:spcPts val="376"/>
              </a:spcBef>
              <a:buClr>
                <a:srgbClr val="BCBCBC"/>
              </a:buClr>
              <a:buSzPct val="76000"/>
              <a:defRPr/>
            </a:pPr>
            <a:endParaRPr lang="en-US" sz="1504" b="1" dirty="0">
              <a:solidFill>
                <a:srgbClr val="373D54"/>
              </a:solidFill>
              <a:latin typeface="Calibri" pitchFamily="34" charset="0"/>
            </a:endParaRPr>
          </a:p>
          <a:p>
            <a:pPr marL="1031306" lvl="2" indent="-900006">
              <a:lnSpc>
                <a:spcPct val="90000"/>
              </a:lnSpc>
              <a:spcBef>
                <a:spcPts val="376"/>
              </a:spcBef>
              <a:buClr>
                <a:srgbClr val="BCBCBC"/>
              </a:buClr>
              <a:buSzPct val="76000"/>
              <a:defRPr/>
            </a:pPr>
            <a:endParaRPr lang="en-US" sz="1504" b="1" dirty="0">
              <a:solidFill>
                <a:srgbClr val="373D54"/>
              </a:solidFill>
              <a:latin typeface="Calibri" pitchFamily="34" charset="0"/>
            </a:endParaRPr>
          </a:p>
          <a:p>
            <a:pPr marL="1031306" lvl="2" indent="-900006">
              <a:lnSpc>
                <a:spcPct val="90000"/>
              </a:lnSpc>
              <a:spcBef>
                <a:spcPts val="376"/>
              </a:spcBef>
              <a:buClr>
                <a:srgbClr val="BCBCBC"/>
              </a:buClr>
              <a:buSzPct val="76000"/>
              <a:defRPr/>
            </a:pPr>
            <a:r>
              <a:rPr lang="en-US" sz="12482" b="1" dirty="0">
                <a:solidFill>
                  <a:srgbClr val="373D54"/>
                </a:solidFill>
                <a:latin typeface="Calibri" pitchFamily="34" charset="0"/>
              </a:rPr>
              <a:t>?</a:t>
            </a:r>
            <a:r>
              <a:rPr lang="en-US" sz="7218" b="1" dirty="0">
                <a:solidFill>
                  <a:srgbClr val="373D54"/>
                </a:solidFill>
                <a:latin typeface="Calibri" pitchFamily="34" charset="0"/>
              </a:rPr>
              <a:t>					</a:t>
            </a:r>
            <a:r>
              <a:rPr lang="en-US" sz="1504" b="1" dirty="0">
                <a:solidFill>
                  <a:srgbClr val="373D54"/>
                </a:solidFill>
                <a:latin typeface="Calibri" pitchFamily="34" charset="0"/>
              </a:rPr>
              <a:t>   </a:t>
            </a:r>
            <a:r>
              <a:rPr lang="en-US" sz="4511" b="1" dirty="0">
                <a:solidFill>
                  <a:srgbClr val="373D54"/>
                </a:solidFill>
                <a:latin typeface="Calibri" pitchFamily="34" charset="0"/>
              </a:rPr>
              <a:t>	</a:t>
            </a:r>
            <a:r>
              <a:rPr lang="en-US" sz="3008" b="1" dirty="0" smtClean="0">
                <a:solidFill>
                  <a:srgbClr val="373D54"/>
                </a:solidFill>
                <a:latin typeface="Calibri" pitchFamily="34" charset="0"/>
              </a:rPr>
              <a:t>DISEASE</a:t>
            </a:r>
            <a:endParaRPr lang="en-US" sz="1504" b="1" dirty="0">
              <a:solidFill>
                <a:srgbClr val="373D54"/>
              </a:solidFill>
              <a:latin typeface="Calibri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590800" y="4038600"/>
            <a:ext cx="3352800" cy="2061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088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ar-EG" sz="2105" b="1" dirty="0"/>
              <a:t> </a:t>
            </a:r>
            <a:r>
              <a:rPr lang="en-US" sz="2105" b="1" dirty="0"/>
              <a:t>REASON OF STUDYING CAUSAL MODEL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2648" y="2340457"/>
            <a:ext cx="8153401" cy="3437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31306" lvl="2" indent="-900006">
              <a:lnSpc>
                <a:spcPct val="90000"/>
              </a:lnSpc>
              <a:spcBef>
                <a:spcPts val="376"/>
              </a:spcBef>
              <a:buClr>
                <a:srgbClr val="BCBCBC"/>
              </a:buClr>
              <a:buSzPct val="76000"/>
              <a:defRPr/>
            </a:pPr>
            <a:endParaRPr lang="en-US" sz="1504" b="1" dirty="0">
              <a:solidFill>
                <a:srgbClr val="373D54"/>
              </a:solidFill>
              <a:latin typeface="Calibri" pitchFamily="34" charset="0"/>
            </a:endParaRPr>
          </a:p>
          <a:p>
            <a:pPr marL="1031306" lvl="2" indent="-900006">
              <a:lnSpc>
                <a:spcPct val="90000"/>
              </a:lnSpc>
              <a:spcBef>
                <a:spcPts val="376"/>
              </a:spcBef>
              <a:buClr>
                <a:srgbClr val="BCBCBC"/>
              </a:buClr>
              <a:buSzPct val="76000"/>
              <a:defRPr/>
            </a:pPr>
            <a:endParaRPr lang="en-US" sz="1504" b="1" dirty="0">
              <a:solidFill>
                <a:srgbClr val="373D54"/>
              </a:solidFill>
              <a:latin typeface="Calibri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GB" altLang="en-US" sz="1805" dirty="0">
                <a:cs typeface="Arial" panose="020B0604020202020204" pitchFamily="34" charset="0"/>
              </a:rPr>
              <a:t>Studying how different factors can lead to ill health</a:t>
            </a:r>
          </a:p>
          <a:p>
            <a:pPr algn="ctr">
              <a:lnSpc>
                <a:spcPct val="120000"/>
              </a:lnSpc>
            </a:pPr>
            <a:r>
              <a:rPr lang="en-GB" altLang="en-US" sz="1805" dirty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endParaRPr lang="en-GB" altLang="en-US" sz="1805" dirty="0"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GB" altLang="en-US" sz="1805" dirty="0">
                <a:cs typeface="Arial" panose="020B0604020202020204" pitchFamily="34" charset="0"/>
              </a:rPr>
              <a:t>Generate knowledge </a:t>
            </a:r>
          </a:p>
          <a:p>
            <a:pPr algn="ctr">
              <a:lnSpc>
                <a:spcPct val="120000"/>
              </a:lnSpc>
            </a:pPr>
            <a:endParaRPr lang="en-GB" altLang="en-US" sz="1805" dirty="0"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endParaRPr lang="en-GB" altLang="en-US" sz="1805" dirty="0"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GB" altLang="en-US" sz="1805" dirty="0">
                <a:cs typeface="Arial" panose="020B0604020202020204" pitchFamily="34" charset="0"/>
              </a:rPr>
              <a:t>Disease prevention and control 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endParaRPr lang="en-GB" altLang="en-US" sz="1805" dirty="0"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spcBef>
                <a:spcPts val="451"/>
              </a:spcBef>
              <a:defRPr/>
            </a:pPr>
            <a:endParaRPr lang="en-US" sz="1805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4572000" y="3257125"/>
            <a:ext cx="343750" cy="51562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750" tIns="34375" rIns="68750" bIns="343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3"/>
          </a:p>
        </p:txBody>
      </p:sp>
      <p:sp>
        <p:nvSpPr>
          <p:cNvPr id="9" name="Down Arrow 8"/>
          <p:cNvSpPr/>
          <p:nvPr/>
        </p:nvSpPr>
        <p:spPr>
          <a:xfrm>
            <a:off x="4572000" y="4259730"/>
            <a:ext cx="343750" cy="51562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750" tIns="34375" rIns="68750" bIns="343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3"/>
          </a:p>
        </p:txBody>
      </p:sp>
    </p:spTree>
    <p:extLst>
      <p:ext uri="{BB962C8B-B14F-4D97-AF65-F5344CB8AC3E}">
        <p14:creationId xmlns:p14="http://schemas.microsoft.com/office/powerpoint/2010/main" val="77825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ar-EG" sz="2105" b="1" dirty="0"/>
              <a:t> PRIMITI</a:t>
            </a:r>
            <a:r>
              <a:rPr lang="en-GB" sz="2105" b="1" dirty="0"/>
              <a:t>V</a:t>
            </a:r>
            <a:r>
              <a:rPr lang="ar-EG" sz="2105" b="1" dirty="0"/>
              <a:t>E AND MIDDLE AGE</a:t>
            </a:r>
            <a:r>
              <a:rPr lang="en-GB" sz="2105" b="1" dirty="0"/>
              <a:t> </a:t>
            </a:r>
            <a:r>
              <a:rPr lang="ar-EG" sz="2105" b="1" dirty="0"/>
              <a:t>THEORIES</a:t>
            </a:r>
            <a:endParaRPr lang="en-US" sz="2105" b="1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62000" y="1882122"/>
            <a:ext cx="7543800" cy="4594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31306" lvl="2" indent="-900006">
              <a:lnSpc>
                <a:spcPct val="90000"/>
              </a:lnSpc>
              <a:spcBef>
                <a:spcPts val="376"/>
              </a:spcBef>
              <a:buClr>
                <a:srgbClr val="BCBCBC"/>
              </a:buClr>
              <a:buSzPct val="76000"/>
              <a:defRPr/>
            </a:pPr>
            <a:endParaRPr lang="en-US" sz="1504" b="1" dirty="0">
              <a:solidFill>
                <a:srgbClr val="373D54"/>
              </a:solidFill>
              <a:latin typeface="Calibri" pitchFamily="34" charset="0"/>
            </a:endParaRPr>
          </a:p>
          <a:p>
            <a:pPr marL="1031306" lvl="2" indent="-900006">
              <a:lnSpc>
                <a:spcPct val="90000"/>
              </a:lnSpc>
              <a:spcBef>
                <a:spcPts val="376"/>
              </a:spcBef>
              <a:buClr>
                <a:srgbClr val="BCBCBC"/>
              </a:buClr>
              <a:buSzPct val="76000"/>
              <a:defRPr/>
            </a:pPr>
            <a:endParaRPr lang="en-US" sz="1504" b="1" dirty="0">
              <a:solidFill>
                <a:srgbClr val="373D54"/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  <a:spcBef>
                <a:spcPts val="451"/>
              </a:spcBef>
              <a:defRPr/>
            </a:pPr>
            <a:r>
              <a:rPr lang="en-US" sz="1805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“Supernatural cause” </a:t>
            </a:r>
            <a:r>
              <a:rPr lang="ar-EG" sz="1805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	</a:t>
            </a:r>
            <a:r>
              <a:rPr lang="en-GB" sz="1805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				</a:t>
            </a:r>
            <a:r>
              <a:rPr lang="en-US" sz="1805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Evil spirits </a:t>
            </a:r>
            <a:endParaRPr lang="ar-EG" sz="1805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  <a:spcBef>
                <a:spcPts val="451"/>
              </a:spcBef>
              <a:defRPr/>
            </a:pPr>
            <a:endParaRPr lang="ar-EG" sz="1805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  <a:spcBef>
                <a:spcPts val="451"/>
              </a:spcBef>
              <a:defRPr/>
            </a:pPr>
            <a:r>
              <a:rPr lang="ar-EG" sz="1805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”</a:t>
            </a:r>
            <a:r>
              <a:rPr lang="en-US" sz="1805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Punishment”						Gods  </a:t>
            </a:r>
            <a:endParaRPr lang="ar-EG" sz="1805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  <a:spcBef>
                <a:spcPts val="451"/>
              </a:spcBef>
              <a:defRPr/>
            </a:pPr>
            <a:r>
              <a:rPr lang="en-US" sz="1805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 </a:t>
            </a:r>
          </a:p>
          <a:p>
            <a:pPr>
              <a:lnSpc>
                <a:spcPct val="130000"/>
              </a:lnSpc>
              <a:spcBef>
                <a:spcPts val="451"/>
              </a:spcBef>
              <a:defRPr/>
            </a:pPr>
            <a:r>
              <a:rPr lang="en-US" sz="1805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“Contagion theory”					Contact with the sick</a:t>
            </a:r>
            <a:endParaRPr lang="ar-EG" sz="1805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  <a:spcBef>
                <a:spcPts val="451"/>
              </a:spcBef>
              <a:defRPr/>
            </a:pPr>
            <a:endParaRPr lang="en-US" sz="1805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  <a:spcBef>
                <a:spcPts val="451"/>
              </a:spcBef>
              <a:defRPr/>
            </a:pPr>
            <a:r>
              <a:rPr lang="en-US" sz="1805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“Miasma”					</a:t>
            </a:r>
            <a:r>
              <a:rPr lang="en-US" sz="1805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Bad </a:t>
            </a:r>
            <a:r>
              <a:rPr lang="en-US" sz="1805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air/poisonous </a:t>
            </a:r>
          </a:p>
          <a:p>
            <a:pPr>
              <a:lnSpc>
                <a:spcPct val="130000"/>
              </a:lnSpc>
              <a:spcBef>
                <a:spcPts val="451"/>
              </a:spcBef>
              <a:defRPr/>
            </a:pPr>
            <a:endParaRPr lang="en-US" sz="1805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886200" y="2684207"/>
            <a:ext cx="1295400" cy="11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886200" y="3486292"/>
            <a:ext cx="1295400" cy="11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962401" y="4288376"/>
            <a:ext cx="1295400" cy="11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886200" y="5715000"/>
            <a:ext cx="1295400" cy="11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652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105" b="1" dirty="0"/>
              <a:t>GERM </a:t>
            </a:r>
            <a:r>
              <a:rPr lang="ar-EG" sz="2105" b="1" dirty="0"/>
              <a:t>THEOR</a:t>
            </a:r>
            <a:r>
              <a:rPr lang="en-GB" sz="2105" b="1" dirty="0"/>
              <a:t>Y</a:t>
            </a:r>
            <a:endParaRPr lang="en-US" sz="2105" b="1"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457200" y="2111290"/>
            <a:ext cx="8229600" cy="3609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31306" lvl="2" indent="-900006">
              <a:lnSpc>
                <a:spcPct val="90000"/>
              </a:lnSpc>
              <a:spcBef>
                <a:spcPts val="376"/>
              </a:spcBef>
              <a:buClr>
                <a:srgbClr val="BCBCBC"/>
              </a:buClr>
              <a:buSzPct val="76000"/>
              <a:defRPr/>
            </a:pPr>
            <a:endParaRPr lang="en-US" sz="1504" b="1" dirty="0">
              <a:solidFill>
                <a:srgbClr val="373D54"/>
              </a:solidFill>
              <a:latin typeface="Calibri" pitchFamily="34" charset="0"/>
            </a:endParaRPr>
          </a:p>
          <a:p>
            <a:pPr marL="1031306" lvl="2" indent="-900006">
              <a:lnSpc>
                <a:spcPct val="90000"/>
              </a:lnSpc>
              <a:spcBef>
                <a:spcPts val="376"/>
              </a:spcBef>
              <a:buClr>
                <a:srgbClr val="BCBCBC"/>
              </a:buClr>
              <a:buSzPct val="76000"/>
              <a:defRPr/>
            </a:pPr>
            <a:endParaRPr lang="en-US" sz="1504" b="1" dirty="0">
              <a:solidFill>
                <a:srgbClr val="373D54"/>
              </a:solidFill>
              <a:latin typeface="Calibri" pitchFamily="34" charset="0"/>
            </a:endParaRPr>
          </a:p>
          <a:p>
            <a:pPr marL="1031306" lvl="2" indent="-900006">
              <a:lnSpc>
                <a:spcPct val="90000"/>
              </a:lnSpc>
              <a:spcBef>
                <a:spcPts val="376"/>
              </a:spcBef>
              <a:buClr>
                <a:srgbClr val="BCBCBC"/>
              </a:buClr>
              <a:buSzPct val="76000"/>
              <a:defRPr/>
            </a:pPr>
            <a:endParaRPr lang="en-US" sz="1504" b="1" dirty="0">
              <a:solidFill>
                <a:srgbClr val="373D54"/>
              </a:solidFill>
              <a:latin typeface="Calibri" pitchFamily="34" charset="0"/>
            </a:endParaRPr>
          </a:p>
          <a:p>
            <a:pPr marL="1031306" lvl="2" indent="-900006">
              <a:lnSpc>
                <a:spcPct val="90000"/>
              </a:lnSpc>
              <a:spcBef>
                <a:spcPts val="376"/>
              </a:spcBef>
              <a:buClr>
                <a:srgbClr val="BCBCBC"/>
              </a:buClr>
              <a:buSzPct val="76000"/>
              <a:defRPr/>
            </a:pPr>
            <a:endParaRPr lang="en-US" sz="1504" b="1" dirty="0">
              <a:solidFill>
                <a:srgbClr val="373D54"/>
              </a:solidFill>
              <a:latin typeface="Calibri" pitchFamily="34" charset="0"/>
            </a:endParaRPr>
          </a:p>
          <a:p>
            <a:pPr marL="1031306" lvl="2" indent="-900006">
              <a:lnSpc>
                <a:spcPct val="90000"/>
              </a:lnSpc>
              <a:spcBef>
                <a:spcPts val="376"/>
              </a:spcBef>
              <a:buClr>
                <a:srgbClr val="BCBCBC"/>
              </a:buClr>
              <a:buSzPct val="76000"/>
              <a:defRPr/>
            </a:pPr>
            <a:endParaRPr lang="en-US" sz="1504" b="1" dirty="0">
              <a:solidFill>
                <a:srgbClr val="373D54"/>
              </a:solidFill>
              <a:latin typeface="Calibri" pitchFamily="34" charset="0"/>
            </a:endParaRPr>
          </a:p>
          <a:p>
            <a:pPr marL="1031306" lvl="2" indent="-900006">
              <a:lnSpc>
                <a:spcPct val="90000"/>
              </a:lnSpc>
              <a:spcBef>
                <a:spcPts val="376"/>
              </a:spcBef>
              <a:buClr>
                <a:srgbClr val="BCBCBC"/>
              </a:buClr>
              <a:buSzPct val="76000"/>
              <a:defRPr/>
            </a:pPr>
            <a:r>
              <a:rPr lang="en-US" sz="1504" b="1" dirty="0">
                <a:solidFill>
                  <a:srgbClr val="373D54"/>
                </a:solidFill>
                <a:latin typeface="Calibri" pitchFamily="34" charset="0"/>
              </a:rPr>
              <a:t>		     </a:t>
            </a:r>
            <a:r>
              <a:rPr lang="en-US" sz="1504" b="1" dirty="0" smtClean="0">
                <a:solidFill>
                  <a:srgbClr val="373D54"/>
                </a:solidFill>
                <a:latin typeface="Calibri" pitchFamily="34" charset="0"/>
              </a:rPr>
              <a:t>                                 </a:t>
            </a:r>
            <a:r>
              <a:rPr lang="en-US" sz="4511" b="1" dirty="0" smtClean="0">
                <a:solidFill>
                  <a:srgbClr val="373D54"/>
                </a:solidFill>
                <a:latin typeface="Calibri" pitchFamily="34" charset="0"/>
              </a:rPr>
              <a:t>+</a:t>
            </a:r>
            <a:r>
              <a:rPr lang="en-US" sz="4511" b="1" dirty="0">
                <a:solidFill>
                  <a:srgbClr val="373D54"/>
                </a:solidFill>
                <a:latin typeface="Calibri" pitchFamily="34" charset="0"/>
              </a:rPr>
              <a:t>					 </a:t>
            </a:r>
            <a:endParaRPr lang="en-US" sz="4511" b="1" dirty="0" smtClean="0">
              <a:solidFill>
                <a:srgbClr val="373D54"/>
              </a:solidFill>
              <a:latin typeface="Calibri" pitchFamily="34" charset="0"/>
            </a:endParaRPr>
          </a:p>
          <a:p>
            <a:pPr marL="1031306" lvl="2" indent="-900006">
              <a:lnSpc>
                <a:spcPct val="90000"/>
              </a:lnSpc>
              <a:spcBef>
                <a:spcPts val="376"/>
              </a:spcBef>
              <a:buClr>
                <a:srgbClr val="BCBCBC"/>
              </a:buClr>
              <a:buSzPct val="76000"/>
              <a:defRPr/>
            </a:pPr>
            <a:endParaRPr lang="en-US" sz="4511" b="1" dirty="0">
              <a:solidFill>
                <a:srgbClr val="373D54"/>
              </a:solidFill>
              <a:latin typeface="Calibri" pitchFamily="34" charset="0"/>
            </a:endParaRPr>
          </a:p>
          <a:p>
            <a:pPr marL="1031306" lvl="2" indent="-900006" algn="ctr">
              <a:lnSpc>
                <a:spcPct val="90000"/>
              </a:lnSpc>
              <a:spcBef>
                <a:spcPts val="376"/>
              </a:spcBef>
              <a:buClr>
                <a:srgbClr val="BCBCBC"/>
              </a:buClr>
              <a:buSzPct val="76000"/>
              <a:defRPr/>
            </a:pPr>
            <a:r>
              <a:rPr lang="en-US" sz="4511" b="1" dirty="0" smtClean="0">
                <a:solidFill>
                  <a:srgbClr val="373D54"/>
                </a:solidFill>
                <a:latin typeface="Calibri" pitchFamily="34" charset="0"/>
              </a:rPr>
              <a:t>  </a:t>
            </a:r>
            <a:r>
              <a:rPr lang="en-US" sz="4511" b="1" dirty="0">
                <a:solidFill>
                  <a:srgbClr val="373D54"/>
                </a:solidFill>
                <a:latin typeface="Calibri" pitchFamily="34" charset="0"/>
              </a:rPr>
              <a:t>= </a:t>
            </a:r>
            <a:r>
              <a:rPr lang="en-US" sz="3308" b="1" dirty="0">
                <a:solidFill>
                  <a:srgbClr val="373D54"/>
                </a:solidFill>
                <a:latin typeface="Calibri" pitchFamily="34" charset="0"/>
              </a:rPr>
              <a:t>DISEASE</a:t>
            </a:r>
            <a:endParaRPr lang="en-US" sz="1504" b="1" dirty="0">
              <a:solidFill>
                <a:srgbClr val="373D54"/>
              </a:solidFill>
              <a:latin typeface="Calibri" pitchFamily="34" charset="0"/>
            </a:endParaRPr>
          </a:p>
        </p:txBody>
      </p:sp>
      <p:pic>
        <p:nvPicPr>
          <p:cNvPr id="3994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752600"/>
            <a:ext cx="1676400" cy="3134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4" descr="http://www.sdnhm.org/exhibits/epidemic/teachers/images/microb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470536"/>
            <a:ext cx="1492250" cy="16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065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105" b="1" dirty="0"/>
              <a:t>EPIDEMIOLOGIC TRIAD</a:t>
            </a:r>
            <a:endParaRPr lang="en-US" sz="2105" b="1" dirty="0"/>
          </a:p>
        </p:txBody>
      </p:sp>
      <p:pic>
        <p:nvPicPr>
          <p:cNvPr id="4096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307" y="2275536"/>
            <a:ext cx="6620030" cy="3391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5" name="TextBox 4"/>
          <p:cNvSpPr txBox="1">
            <a:spLocks noChangeArrowheads="1"/>
          </p:cNvSpPr>
          <p:nvPr/>
        </p:nvSpPr>
        <p:spPr bwMode="auto">
          <a:xfrm>
            <a:off x="5084513" y="2365276"/>
            <a:ext cx="2015295" cy="416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53" dirty="0"/>
              <a:t>Micro-organisms, </a:t>
            </a:r>
          </a:p>
          <a:p>
            <a:pPr eaLnBrk="1" hangingPunct="1"/>
            <a:r>
              <a:rPr lang="en-US" sz="1053" dirty="0"/>
              <a:t>chemicals and physical factors</a:t>
            </a:r>
          </a:p>
        </p:txBody>
      </p:sp>
    </p:spTree>
    <p:extLst>
      <p:ext uri="{BB962C8B-B14F-4D97-AF65-F5344CB8AC3E}">
        <p14:creationId xmlns:p14="http://schemas.microsoft.com/office/powerpoint/2010/main" val="17161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105" b="1" dirty="0"/>
              <a:t>EPIDEMIOLOGIC TRIAD</a:t>
            </a:r>
            <a:endParaRPr lang="en-US" sz="2105" b="1" dirty="0"/>
          </a:p>
        </p:txBody>
      </p:sp>
      <p:pic>
        <p:nvPicPr>
          <p:cNvPr id="4198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96706"/>
            <a:ext cx="990600" cy="1083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4" descr="http://www.sdnhm.org/exhibits/epidemic/teachers/images/microb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462" y="2061756"/>
            <a:ext cx="838200" cy="953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2" descr="http://www.freewebs.com/theprojectforabetterworld/environment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2283167"/>
            <a:ext cx="2563813" cy="65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TextBox 8"/>
          <p:cNvSpPr txBox="1">
            <a:spLocks noChangeArrowheads="1"/>
          </p:cNvSpPr>
          <p:nvPr/>
        </p:nvSpPr>
        <p:spPr bwMode="auto">
          <a:xfrm>
            <a:off x="7092837" y="3388695"/>
            <a:ext cx="2004908" cy="12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Necessary/not enough</a:t>
            </a:r>
          </a:p>
          <a:p>
            <a:pPr eaLnBrk="1" hangingPunct="1"/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Number 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Virulence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Resistance</a:t>
            </a:r>
          </a:p>
        </p:txBody>
      </p:sp>
      <p:sp>
        <p:nvSpPr>
          <p:cNvPr id="41992" name="TextBox 9"/>
          <p:cNvSpPr txBox="1">
            <a:spLocks noChangeArrowheads="1"/>
          </p:cNvSpPr>
          <p:nvPr/>
        </p:nvSpPr>
        <p:spPr bwMode="auto">
          <a:xfrm>
            <a:off x="952124" y="3462033"/>
            <a:ext cx="1451103" cy="2175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Intrinsic factors</a:t>
            </a:r>
          </a:p>
          <a:p>
            <a:pPr eaLnBrk="1" hangingPunct="1"/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Age 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Sex 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Ethnicity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SES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Life style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Nutrition status 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Hygiene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24288" y="3323190"/>
            <a:ext cx="2556790" cy="24533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Extrinsic factors </a:t>
            </a:r>
          </a:p>
          <a:p>
            <a:pPr algn="ctr">
              <a:defRPr/>
            </a:pPr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(physical/social environment)</a:t>
            </a:r>
          </a:p>
          <a:p>
            <a:pPr algn="ctr">
              <a:defRPr/>
            </a:pPr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Urbanization</a:t>
            </a:r>
          </a:p>
          <a:p>
            <a:pPr algn="ctr">
              <a:defRPr/>
            </a:pP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Climate/rainfall</a:t>
            </a:r>
          </a:p>
          <a:p>
            <a:pPr algn="ctr">
              <a:defRPr/>
            </a:pP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Altitude</a:t>
            </a:r>
          </a:p>
          <a:p>
            <a:pPr algn="ctr">
              <a:defRPr/>
            </a:pP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Overcrowding </a:t>
            </a:r>
          </a:p>
          <a:p>
            <a:pPr algn="ctr">
              <a:defRPr/>
            </a:pP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Bad ventilation </a:t>
            </a:r>
          </a:p>
          <a:p>
            <a:pPr algn="ctr">
              <a:defRPr/>
            </a:pP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Indoor air pollut</a:t>
            </a:r>
            <a:r>
              <a:rPr lang="en-US" sz="1805" dirty="0">
                <a:solidFill>
                  <a:schemeClr val="tx2"/>
                </a:solidFill>
                <a:latin typeface="Calibri" pitchFamily="34" charset="0"/>
              </a:rPr>
              <a:t>i</a:t>
            </a: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on</a:t>
            </a:r>
          </a:p>
          <a:p>
            <a:pPr algn="ctr">
              <a:defRPr/>
            </a:pP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Health services</a:t>
            </a:r>
            <a:endParaRPr lang="en-US" sz="1805" dirty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2274168" y="4124952"/>
            <a:ext cx="9144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5827526" y="4124952"/>
            <a:ext cx="9906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274168" y="4296827"/>
            <a:ext cx="9144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827526" y="4296827"/>
            <a:ext cx="9906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 flipH="1">
            <a:off x="1498340" y="3064242"/>
            <a:ext cx="737120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3" dirty="0"/>
              <a:t>Host</a:t>
            </a:r>
          </a:p>
        </p:txBody>
      </p:sp>
      <p:sp>
        <p:nvSpPr>
          <p:cNvPr id="16" name="TextBox 15"/>
          <p:cNvSpPr txBox="1"/>
          <p:nvPr/>
        </p:nvSpPr>
        <p:spPr>
          <a:xfrm flipH="1">
            <a:off x="4189946" y="2893341"/>
            <a:ext cx="1012262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3" dirty="0"/>
              <a:t>Environment</a:t>
            </a:r>
          </a:p>
        </p:txBody>
      </p:sp>
      <p:sp>
        <p:nvSpPr>
          <p:cNvPr id="17" name="TextBox 16"/>
          <p:cNvSpPr txBox="1"/>
          <p:nvPr/>
        </p:nvSpPr>
        <p:spPr>
          <a:xfrm flipH="1">
            <a:off x="7621317" y="2941633"/>
            <a:ext cx="737120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3" dirty="0"/>
              <a:t>Agent</a:t>
            </a:r>
          </a:p>
        </p:txBody>
      </p:sp>
    </p:spTree>
    <p:extLst>
      <p:ext uri="{BB962C8B-B14F-4D97-AF65-F5344CB8AC3E}">
        <p14:creationId xmlns:p14="http://schemas.microsoft.com/office/powerpoint/2010/main" val="331141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105" b="1" dirty="0"/>
              <a:t>EXAMPLE: EPIDEMIOLOGIC TRIAD</a:t>
            </a:r>
            <a:endParaRPr lang="en-US" sz="2105" b="1" dirty="0"/>
          </a:p>
        </p:txBody>
      </p:sp>
      <p:pic>
        <p:nvPicPr>
          <p:cNvPr id="4198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96706"/>
            <a:ext cx="990600" cy="1083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4" descr="http://www.sdnhm.org/exhibits/epidemic/teachers/images/microb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1" y="2053999"/>
            <a:ext cx="838200" cy="953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2" descr="http://www.freewebs.com/theprojectforabetterworld/environment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2283167"/>
            <a:ext cx="2563813" cy="65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TextBox 8"/>
          <p:cNvSpPr txBox="1">
            <a:spLocks noChangeArrowheads="1"/>
          </p:cNvSpPr>
          <p:nvPr/>
        </p:nvSpPr>
        <p:spPr bwMode="auto">
          <a:xfrm>
            <a:off x="7086600" y="3600875"/>
            <a:ext cx="2004908" cy="55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Necessary/not enough</a:t>
            </a:r>
          </a:p>
          <a:p>
            <a:pPr eaLnBrk="1" hangingPunct="1"/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1992" name="TextBox 9"/>
          <p:cNvSpPr txBox="1">
            <a:spLocks noChangeArrowheads="1"/>
          </p:cNvSpPr>
          <p:nvPr/>
        </p:nvSpPr>
        <p:spPr bwMode="auto">
          <a:xfrm>
            <a:off x="914401" y="3600876"/>
            <a:ext cx="1421095" cy="55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Intrinsic factors</a:t>
            </a:r>
          </a:p>
          <a:p>
            <a:pPr eaLnBrk="1" hangingPunct="1"/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34473" y="3583241"/>
            <a:ext cx="1450141" cy="55528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Extrinsic factors</a:t>
            </a:r>
          </a:p>
          <a:p>
            <a:pPr algn="ctr">
              <a:defRPr/>
            </a:pPr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2581275" y="4001917"/>
            <a:ext cx="9144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5934075" y="4001917"/>
            <a:ext cx="9906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581275" y="4173793"/>
            <a:ext cx="9144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4075" y="4173793"/>
            <a:ext cx="9906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33453" y="4517543"/>
            <a:ext cx="8032595" cy="856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805" b="1" dirty="0"/>
          </a:p>
          <a:p>
            <a:pPr algn="ctr"/>
            <a:r>
              <a:rPr lang="en-US" sz="1805" b="1" dirty="0">
                <a:solidFill>
                  <a:schemeClr val="tx2"/>
                </a:solidFill>
              </a:rPr>
              <a:t>What are the factors that determine the occurrence of pulmonary tuberculosis? </a:t>
            </a:r>
            <a:endParaRPr lang="en-US" sz="1353" b="1" dirty="0">
              <a:solidFill>
                <a:schemeClr val="tx2"/>
              </a:solidFill>
            </a:endParaRPr>
          </a:p>
          <a:p>
            <a:pPr algn="ctr"/>
            <a:r>
              <a:rPr lang="en-US" sz="1353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365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9917</TotalTime>
  <Words>478</Words>
  <Application>Microsoft Office PowerPoint</Application>
  <PresentationFormat>On-screen Show (4:3)</PresentationFormat>
  <Paragraphs>177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Median</vt:lpstr>
      <vt:lpstr>EPIDEMIOLOGIC TRIAD</vt:lpstr>
      <vt:lpstr>LEARNING OBJECTIVES</vt:lpstr>
      <vt:lpstr>DEVELOPMENT OF DISEASES </vt:lpstr>
      <vt:lpstr> REASON OF STUDYING CAUSAL MODEL </vt:lpstr>
      <vt:lpstr> PRIMITIVE AND MIDDLE AGE THEORIES</vt:lpstr>
      <vt:lpstr>GERM THEORY</vt:lpstr>
      <vt:lpstr>EPIDEMIOLOGIC TRIAD</vt:lpstr>
      <vt:lpstr>EPIDEMIOLOGIC TRIAD</vt:lpstr>
      <vt:lpstr>EXAMPLE: EPIDEMIOLOGIC TRIAD</vt:lpstr>
      <vt:lpstr>EPIDEMIOLOGIC TRIAD: BROADENING THE CONCENPT OF AGENT</vt:lpstr>
      <vt:lpstr>EPIDEMIOLOGIC TRIAD: BROADENING THE CONCENPT OF AGENT</vt:lpstr>
      <vt:lpstr>WEB CAUSATION</vt:lpstr>
      <vt:lpstr>WEB CAUSATION: CORONARY HEART DISEASES</vt:lpstr>
      <vt:lpstr>EPIDEMIOLOGIC WHEEL</vt:lpstr>
      <vt:lpstr>EPIDEMIOLOGIC WHEEL</vt:lpstr>
      <vt:lpstr>EPIDEMIOLOGIC WHEEL</vt:lpstr>
      <vt:lpstr>ICEBERG PHENOMENON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 M. Youssef</dc:creator>
  <cp:lastModifiedBy>3422</cp:lastModifiedBy>
  <cp:revision>267</cp:revision>
  <dcterms:created xsi:type="dcterms:W3CDTF">2014-09-07T16:52:42Z</dcterms:created>
  <dcterms:modified xsi:type="dcterms:W3CDTF">2016-09-26T07:06:01Z</dcterms:modified>
</cp:coreProperties>
</file>