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88" r:id="rId15"/>
    <p:sldId id="289" r:id="rId16"/>
    <p:sldId id="275" r:id="rId17"/>
    <p:sldId id="276" r:id="rId18"/>
    <p:sldId id="292" r:id="rId19"/>
    <p:sldId id="287" r:id="rId20"/>
    <p:sldId id="280" r:id="rId21"/>
    <p:sldId id="293" r:id="rId22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3719" autoAdjust="0"/>
  </p:normalViewPr>
  <p:slideViewPr>
    <p:cSldViewPr>
      <p:cViewPr>
        <p:scale>
          <a:sx n="66" d="100"/>
          <a:sy n="66" d="100"/>
        </p:scale>
        <p:origin x="584" y="48"/>
      </p:cViewPr>
      <p:guideLst>
        <p:guide orient="horz" pos="2160"/>
        <p:guide pos="3831"/>
      </p:guideLst>
    </p:cSldViewPr>
  </p:slideViewPr>
  <p:outlineViewPr>
    <p:cViewPr>
      <p:scale>
        <a:sx n="33" d="100"/>
        <a:sy n="33" d="100"/>
      </p:scale>
      <p:origin x="0" y="160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A3006-3836-4610-86E0-C82160751BB1}" type="datetimeFigureOut">
              <a:rPr lang="en-US" smtClean="0"/>
              <a:t>02-Oct-16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99831-AD2A-46B0-8972-538FC78A8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04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4FA5D78-A71A-4FC1-BAD6-9491D215D292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65246B-C713-4984-8120-73F39CC7CA9B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2233BA2-49FC-49EA-8665-6679475CD5D3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Phenylketonuria = genetic disorder affecting the metabolism of amino acid phenyl alanine </a:t>
            </a:r>
            <a:endParaRPr lang="ar-EG" smtClean="0"/>
          </a:p>
          <a:p>
            <a:endParaRPr lang="ar-EG" smtClean="0"/>
          </a:p>
          <a:p>
            <a:r>
              <a:rPr lang="ar-EG" smtClean="0"/>
              <a:t>Malaria = duffy blood group  is a receptor  for plasmodium vivax . Its absence is associated with a resistance to merozoite invasion. </a:t>
            </a:r>
          </a:p>
          <a:p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0E3B90F-0A87-4423-B413-2B4225BFF9C2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D94AE84-113F-42E5-B755-695001F9DD79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OM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1C1AC72-8F9B-43EE-95FB-ED56730F6FC3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1C1AC72-8F9B-43EE-95FB-ED56730F6FC3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BEFBA2D-D176-4389-86BD-70D7517F045E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OM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E02D388-2D73-472E-BB44-28E8E9CD4550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BF09F2D-E1F2-4E64-8D31-2E66DBE86807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OM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BE7FEC8-A52A-4A24-BBC4-561655BABE37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OM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1C1AC72-8F9B-43EE-95FB-ED56730F6FC3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FA7FD8-9B9C-49AA-BAF2-A24C35371ED1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OM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BE7FEC8-A52A-4A24-BBC4-561655BABE37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OM" smtClean="0"/>
          </a:p>
        </p:txBody>
      </p:sp>
    </p:spTree>
    <p:extLst>
      <p:ext uri="{BB962C8B-B14F-4D97-AF65-F5344CB8AC3E}">
        <p14:creationId xmlns:p14="http://schemas.microsoft.com/office/powerpoint/2010/main" val="1676947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3417BA3-4668-482F-A811-DC3DC864790B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19FC3B9-AFA7-4DA1-A76C-C002DC9BABD0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This model does not work well for some noninfectious diseases, because it is not always clear whether a particular factor should be classified as an agent or as an environmental factor. E.g. exposure to pollutants. </a:t>
            </a:r>
          </a:p>
          <a:p>
            <a:endParaRPr lang="en-US" dirty="0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2F12B84-9FF4-4ABD-9A04-C65B3B5F7D79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This model does not work well for some noninfectious diseases, because it is not always clear whether a particular factor should be classified as an agent or as an environmental factor. E.g. exposure to pollutants. </a:t>
            </a:r>
          </a:p>
          <a:p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E1DFC73-F4DF-49ED-BFDC-DC647052407C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De – emphasize the role of the agent</a:t>
            </a: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20EFE9D-C2F6-4199-8E8F-DEE28E98D41C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De – emphasize the role of the agent</a:t>
            </a: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B36BD1D-632A-46AA-8207-D93D927E85F1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1808" y="4038600"/>
            <a:ext cx="8614635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348" y="6068699"/>
            <a:ext cx="2736414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02-Oct-16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73645" y="236539"/>
            <a:ext cx="7803846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41608" y="228600"/>
            <a:ext cx="1114835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02-Oct-16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5984" y="609601"/>
            <a:ext cx="2736414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609600"/>
            <a:ext cx="7398451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15984" y="6248403"/>
            <a:ext cx="2939111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02-Oct-16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094" y="6248208"/>
            <a:ext cx="7412926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8108315" y="0"/>
            <a:ext cx="425664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69124" y="609600"/>
            <a:ext cx="304046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69124" y="0"/>
            <a:ext cx="304046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54447" y="104119"/>
            <a:ext cx="533400" cy="325162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843" y="228600"/>
            <a:ext cx="10844306" cy="9906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02-Oct-16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4843" y="1600200"/>
            <a:ext cx="10844306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276" y="2743200"/>
            <a:ext cx="9473988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4276" y="1600200"/>
            <a:ext cx="10134865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02-Oct-16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0789" y="1589567"/>
            <a:ext cx="5168781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43887" y="1589567"/>
            <a:ext cx="5168781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02-Oct-16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440" y="273050"/>
            <a:ext cx="10844306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0789" y="2438400"/>
            <a:ext cx="5168781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384965" y="2438400"/>
            <a:ext cx="5168781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02-Oct-16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0789" y="1752600"/>
            <a:ext cx="5168781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384965" y="1752600"/>
            <a:ext cx="5168781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02-Oct-16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02-Oct-16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09441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789" y="273050"/>
            <a:ext cx="10742957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02-Oct-16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0789" y="1752600"/>
            <a:ext cx="2128322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1808" y="1752600"/>
            <a:ext cx="8513287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8322" y="5486400"/>
            <a:ext cx="972947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62" y="4572000"/>
            <a:ext cx="12161838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2162" y="4663440"/>
            <a:ext cx="194589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55351" y="4654296"/>
            <a:ext cx="10106487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322" y="4648200"/>
            <a:ext cx="972947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25624" y="0"/>
            <a:ext cx="133780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10589" y="6248401"/>
            <a:ext cx="3547203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02-Oct-16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25624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28322" y="6248207"/>
            <a:ext cx="6080919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75620" y="0"/>
            <a:ext cx="10086218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0789" y="228600"/>
            <a:ext cx="10844306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4843" y="1600200"/>
            <a:ext cx="10844306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07892" y="6248401"/>
            <a:ext cx="3547203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02-Oct-16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0790" y="6248207"/>
            <a:ext cx="7210229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61838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09441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5452" y="1280160"/>
            <a:ext cx="11376386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09441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ar-EG" b="1" dirty="0" smtClean="0">
                <a:solidFill>
                  <a:schemeClr val="accent4"/>
                </a:solidFill>
              </a:rPr>
              <a:t>CONCEPT OF DISEASE DEVELOPMENT AND PREVENTION</a:t>
            </a:r>
            <a:endParaRPr lang="en-US" b="1" dirty="0" smtClean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141808" y="6050037"/>
            <a:ext cx="8918681" cy="6858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95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800" b="1" dirty="0" smtClean="0"/>
              <a:t>EPIDEMIOLOGIC WHEEL</a:t>
            </a:r>
            <a:endParaRPr lang="en-US" sz="2800" b="1" dirty="0" smtClean="0"/>
          </a:p>
        </p:txBody>
      </p:sp>
      <p:pic>
        <p:nvPicPr>
          <p:cNvPr id="4506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157" y="1752601"/>
            <a:ext cx="5168781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TextBox 4"/>
          <p:cNvSpPr txBox="1">
            <a:spLocks noChangeArrowheads="1"/>
          </p:cNvSpPr>
          <p:nvPr/>
        </p:nvSpPr>
        <p:spPr bwMode="auto">
          <a:xfrm>
            <a:off x="8614635" y="3276601"/>
            <a:ext cx="152509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Organisms &amp; </a:t>
            </a:r>
          </a:p>
          <a:p>
            <a:pPr eaLnBrk="1" hangingPunct="1"/>
            <a:r>
              <a:rPr lang="en-US">
                <a:latin typeface="Calibri" pitchFamily="34" charset="0"/>
              </a:rPr>
              <a:t>disease vector</a:t>
            </a:r>
          </a:p>
        </p:txBody>
      </p:sp>
      <p:sp>
        <p:nvSpPr>
          <p:cNvPr id="45062" name="TextBox 5"/>
          <p:cNvSpPr txBox="1">
            <a:spLocks noChangeArrowheads="1"/>
          </p:cNvSpPr>
          <p:nvPr/>
        </p:nvSpPr>
        <p:spPr bwMode="auto">
          <a:xfrm>
            <a:off x="4175919" y="5715000"/>
            <a:ext cx="30031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Calibri" pitchFamily="34" charset="0"/>
              </a:rPr>
              <a:t>Climate, seasonality &amp; climate</a:t>
            </a:r>
          </a:p>
        </p:txBody>
      </p:sp>
      <p:sp>
        <p:nvSpPr>
          <p:cNvPr id="45063" name="TextBox 6"/>
          <p:cNvSpPr txBox="1">
            <a:spLocks noChangeArrowheads="1"/>
          </p:cNvSpPr>
          <p:nvPr/>
        </p:nvSpPr>
        <p:spPr bwMode="auto">
          <a:xfrm>
            <a:off x="608092" y="3200401"/>
            <a:ext cx="17617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Life style &amp;</a:t>
            </a:r>
          </a:p>
          <a:p>
            <a:pPr eaLnBrk="1" hangingPunct="1"/>
            <a:r>
              <a:rPr lang="en-US">
                <a:latin typeface="Calibri" pitchFamily="34" charset="0"/>
              </a:rPr>
              <a:t> living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41287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800" b="1" dirty="0" smtClean="0"/>
              <a:t>EPIDEMIOLOGIC WHEEL</a:t>
            </a:r>
            <a:endParaRPr lang="en-US" sz="2800" b="1" dirty="0" smtClean="0"/>
          </a:p>
        </p:txBody>
      </p:sp>
      <p:pic>
        <p:nvPicPr>
          <p:cNvPr id="4608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89" y="1676401"/>
            <a:ext cx="5168781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65" y="1674814"/>
            <a:ext cx="4966084" cy="377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398451" y="5562600"/>
            <a:ext cx="210282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DIABETES MELLITUS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5624" y="5562600"/>
            <a:ext cx="219220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ar-EG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POSTULATED MODEL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25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800" b="1" dirty="0" smtClean="0"/>
              <a:t>EPIDEMIOLOGIC WHEEL</a:t>
            </a:r>
            <a:endParaRPr lang="en-US" sz="2800" b="1" dirty="0" smtClean="0"/>
          </a:p>
        </p:txBody>
      </p:sp>
      <p:pic>
        <p:nvPicPr>
          <p:cNvPr id="4710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92" y="1752600"/>
            <a:ext cx="531447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483" y="1676400"/>
            <a:ext cx="5018869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006543" y="5562600"/>
            <a:ext cx="1093569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MALARIA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4276" y="5562600"/>
            <a:ext cx="207159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PHENYLKETONURIA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99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92" y="1676400"/>
            <a:ext cx="10945654" cy="4800600"/>
          </a:xfrm>
        </p:spPr>
        <p:txBody>
          <a:bodyPr/>
          <a:lstStyle/>
          <a:p>
            <a:pPr marL="1371600" lvl="2" indent="-1196975" eaLnBrk="1" hangingPunct="1">
              <a:lnSpc>
                <a:spcPct val="90000"/>
              </a:lnSpc>
              <a:buFontTx/>
              <a:buNone/>
            </a:pPr>
            <a:endParaRPr lang="en-US" b="1" smtClean="0"/>
          </a:p>
          <a:p>
            <a:pPr marL="1371600" lvl="2" indent="-1196975" eaLnBrk="1" hangingPunct="1">
              <a:lnSpc>
                <a:spcPct val="90000"/>
              </a:lnSpc>
              <a:buFontTx/>
              <a:buNone/>
            </a:pPr>
            <a:endParaRPr lang="en-US" b="1" smtClean="0"/>
          </a:p>
          <a:p>
            <a:pPr marL="1371600" lvl="2" indent="-1196975" eaLnBrk="1" hangingPunct="1">
              <a:lnSpc>
                <a:spcPct val="90000"/>
              </a:lnSpc>
              <a:buFontTx/>
              <a:buNone/>
            </a:pPr>
            <a:endParaRPr lang="en-US" b="1" smtClean="0"/>
          </a:p>
          <a:p>
            <a:pPr marL="1371600" lvl="2" indent="-1196975" eaLnBrk="1" hangingPunct="1">
              <a:lnSpc>
                <a:spcPct val="90000"/>
              </a:lnSpc>
              <a:buFontTx/>
              <a:buNone/>
            </a:pPr>
            <a:endParaRPr lang="en-US" b="1" smtClean="0"/>
          </a:p>
          <a:p>
            <a:pPr marL="1371600" lvl="2" indent="-1196975" eaLnBrk="1" hangingPunct="1">
              <a:lnSpc>
                <a:spcPct val="90000"/>
              </a:lnSpc>
              <a:buFontTx/>
              <a:buNone/>
            </a:pPr>
            <a:endParaRPr lang="en-US" b="1" smtClean="0"/>
          </a:p>
          <a:p>
            <a:pPr marL="1371600" lvl="2" indent="-1196975"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		     </a:t>
            </a:r>
            <a:r>
              <a:rPr lang="en-US" sz="6000" b="1" smtClean="0"/>
              <a:t>			</a:t>
            </a:r>
            <a:endParaRPr lang="en-US" b="1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8092" y="304800"/>
            <a:ext cx="10945654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smtClean="0"/>
              <a:t>ICEBERG PHENOMENON</a:t>
            </a:r>
          </a:p>
        </p:txBody>
      </p:sp>
      <p:pic>
        <p:nvPicPr>
          <p:cNvPr id="5427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43" y="1981200"/>
            <a:ext cx="1104700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8" name="AutoShape 4"/>
          <p:cNvSpPr>
            <a:spLocks noChangeArrowheads="1"/>
          </p:cNvSpPr>
          <p:nvPr/>
        </p:nvSpPr>
        <p:spPr bwMode="auto">
          <a:xfrm rot="-2555581">
            <a:off x="8158566" y="2705100"/>
            <a:ext cx="912138" cy="304800"/>
          </a:xfrm>
          <a:prstGeom prst="leftArrow">
            <a:avLst>
              <a:gd name="adj1" fmla="val 50000"/>
              <a:gd name="adj2" fmla="val 5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OM"/>
          </a:p>
        </p:txBody>
      </p:sp>
      <p:sp>
        <p:nvSpPr>
          <p:cNvPr id="54279" name="AutoShape 5"/>
          <p:cNvSpPr>
            <a:spLocks noChangeArrowheads="1"/>
          </p:cNvSpPr>
          <p:nvPr/>
        </p:nvSpPr>
        <p:spPr bwMode="auto">
          <a:xfrm rot="-2785298">
            <a:off x="8949363" y="4585329"/>
            <a:ext cx="800100" cy="506743"/>
          </a:xfrm>
          <a:prstGeom prst="leftArrow">
            <a:avLst>
              <a:gd name="adj1" fmla="val 50000"/>
              <a:gd name="adj2" fmla="val 5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OM"/>
          </a:p>
        </p:txBody>
      </p:sp>
      <p:sp>
        <p:nvSpPr>
          <p:cNvPr id="54280" name="Text Box 6"/>
          <p:cNvSpPr txBox="1">
            <a:spLocks noChangeArrowheads="1"/>
          </p:cNvSpPr>
          <p:nvPr/>
        </p:nvSpPr>
        <p:spPr bwMode="auto">
          <a:xfrm>
            <a:off x="8310589" y="2133600"/>
            <a:ext cx="21659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/>
              <a:t>Reported cases </a:t>
            </a:r>
          </a:p>
        </p:txBody>
      </p:sp>
      <p:sp>
        <p:nvSpPr>
          <p:cNvPr id="54281" name="Text Box 7"/>
          <p:cNvSpPr txBox="1">
            <a:spLocks noChangeArrowheads="1"/>
          </p:cNvSpPr>
          <p:nvPr/>
        </p:nvSpPr>
        <p:spPr bwMode="auto">
          <a:xfrm>
            <a:off x="8209241" y="3962401"/>
            <a:ext cx="344585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/>
              <a:t>Un-reported incidents </a:t>
            </a:r>
          </a:p>
        </p:txBody>
      </p:sp>
      <p:sp>
        <p:nvSpPr>
          <p:cNvPr id="54282" name="AutoShape 8"/>
          <p:cNvSpPr>
            <a:spLocks noChangeArrowheads="1"/>
          </p:cNvSpPr>
          <p:nvPr/>
        </p:nvSpPr>
        <p:spPr bwMode="auto">
          <a:xfrm rot="10800000">
            <a:off x="810789" y="2362200"/>
            <a:ext cx="1216184" cy="28956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OM"/>
          </a:p>
        </p:txBody>
      </p:sp>
      <p:sp>
        <p:nvSpPr>
          <p:cNvPr id="54283" name="Text Box 9"/>
          <p:cNvSpPr txBox="1">
            <a:spLocks noChangeArrowheads="1"/>
          </p:cNvSpPr>
          <p:nvPr/>
        </p:nvSpPr>
        <p:spPr bwMode="auto">
          <a:xfrm>
            <a:off x="709441" y="1828800"/>
            <a:ext cx="12522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/>
              <a:t>Severity </a:t>
            </a:r>
          </a:p>
        </p:txBody>
      </p:sp>
      <p:sp>
        <p:nvSpPr>
          <p:cNvPr id="54284" name="Text Box 10"/>
          <p:cNvSpPr txBox="1">
            <a:spLocks noChangeArrowheads="1"/>
          </p:cNvSpPr>
          <p:nvPr/>
        </p:nvSpPr>
        <p:spPr bwMode="auto">
          <a:xfrm>
            <a:off x="4539576" y="4918075"/>
            <a:ext cx="26292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00"/>
                </a:solidFill>
              </a:rPr>
              <a:t>Prevalence pool </a:t>
            </a:r>
          </a:p>
        </p:txBody>
      </p:sp>
      <p:sp>
        <p:nvSpPr>
          <p:cNvPr id="54285" name="Rectangle 12"/>
          <p:cNvSpPr>
            <a:spLocks noChangeArrowheads="1"/>
          </p:cNvSpPr>
          <p:nvPr/>
        </p:nvSpPr>
        <p:spPr bwMode="auto">
          <a:xfrm>
            <a:off x="2837762" y="2057400"/>
            <a:ext cx="5472827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A50021"/>
                </a:solidFill>
              </a:rPr>
              <a:t>Only severe incidents are identified</a:t>
            </a:r>
            <a:r>
              <a:rPr lang="en-US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4864735" y="2819400"/>
            <a:ext cx="16033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00"/>
                </a:solidFill>
              </a:rPr>
              <a:t>Incidence</a:t>
            </a:r>
          </a:p>
        </p:txBody>
      </p:sp>
    </p:spTree>
    <p:extLst>
      <p:ext uri="{BB962C8B-B14F-4D97-AF65-F5344CB8AC3E}">
        <p14:creationId xmlns:p14="http://schemas.microsoft.com/office/powerpoint/2010/main" val="232122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PREVENTION</a:t>
            </a:r>
          </a:p>
        </p:txBody>
      </p:sp>
      <p:sp>
        <p:nvSpPr>
          <p:cNvPr id="36867" name="Content Placeholder 4"/>
          <p:cNvSpPr>
            <a:spLocks noGrp="1"/>
          </p:cNvSpPr>
          <p:nvPr>
            <p:ph sz="quarter" idx="1"/>
          </p:nvPr>
        </p:nvSpPr>
        <p:spPr>
          <a:xfrm>
            <a:off x="670719" y="2209800"/>
            <a:ext cx="10945654" cy="1143000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b="1" dirty="0">
                <a:latin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</a:rPr>
              <a:t>Averting a disease </a:t>
            </a:r>
            <a:r>
              <a:rPr lang="en-US" dirty="0">
                <a:latin typeface="Calibri" pitchFamily="34" charset="0"/>
              </a:rPr>
              <a:t>or ill-health before its </a:t>
            </a:r>
            <a:r>
              <a:rPr lang="en-US" dirty="0" smtClean="0">
                <a:latin typeface="Calibri" pitchFamily="34" charset="0"/>
              </a:rPr>
              <a:t>occurrence</a:t>
            </a:r>
          </a:p>
          <a:p>
            <a:pPr marL="0" indent="0">
              <a:lnSpc>
                <a:spcPct val="130000"/>
              </a:lnSpc>
              <a:buNone/>
            </a:pPr>
            <a:endParaRPr lang="en-US" dirty="0">
              <a:latin typeface="Calibri" pitchFamily="34" charset="0"/>
            </a:endParaRPr>
          </a:p>
          <a:p>
            <a:pPr marL="0" indent="0">
              <a:lnSpc>
                <a:spcPct val="130000"/>
              </a:lnSpc>
              <a:buNone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28519" y="4648200"/>
            <a:ext cx="4638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of Communicable Diseases in Men,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08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PREVENTION</a:t>
            </a:r>
          </a:p>
        </p:txBody>
      </p:sp>
      <p:sp>
        <p:nvSpPr>
          <p:cNvPr id="36867" name="Content Placeholder 4"/>
          <p:cNvSpPr>
            <a:spLocks noGrp="1"/>
          </p:cNvSpPr>
          <p:nvPr>
            <p:ph sz="quarter" idx="1"/>
          </p:nvPr>
        </p:nvSpPr>
        <p:spPr>
          <a:xfrm>
            <a:off x="670719" y="2209800"/>
            <a:ext cx="10945654" cy="2819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en-GB" sz="4300" dirty="0" smtClean="0"/>
              <a:t>Actions aiming </a:t>
            </a:r>
            <a:r>
              <a:rPr lang="en-GB" sz="4300" dirty="0"/>
              <a:t>at eradicating, eliminating, or minimizing the impact of disease and disability, or if none of these is feasible, retarding the progress of disease and disability. </a:t>
            </a:r>
          </a:p>
          <a:p>
            <a:pPr>
              <a:defRPr/>
            </a:pPr>
            <a:endParaRPr lang="en-GB" sz="4300" dirty="0"/>
          </a:p>
          <a:p>
            <a:pPr marL="0" indent="0">
              <a:buNone/>
              <a:defRPr/>
            </a:pPr>
            <a:r>
              <a:rPr lang="en-GB" sz="4300" dirty="0"/>
              <a:t>The concept of </a:t>
            </a:r>
            <a:r>
              <a:rPr lang="en-GB" sz="4300" i="1" dirty="0"/>
              <a:t>prevention is best </a:t>
            </a:r>
            <a:r>
              <a:rPr lang="en-GB" sz="4300" dirty="0"/>
              <a:t>defined in the context of </a:t>
            </a:r>
            <a:r>
              <a:rPr lang="en-GB" sz="4300" i="1" dirty="0"/>
              <a:t>levels of prevention; primary, secondary, </a:t>
            </a:r>
            <a:r>
              <a:rPr lang="en-GB" sz="4300" dirty="0"/>
              <a:t>and tertiary prevention.	</a:t>
            </a:r>
          </a:p>
          <a:p>
            <a:pPr marL="0" indent="0">
              <a:buNone/>
              <a:defRPr/>
            </a:pPr>
            <a:r>
              <a:rPr lang="en-GB" sz="4300" dirty="0"/>
              <a:t>			</a:t>
            </a:r>
            <a:endParaRPr lang="en-US" sz="3700" dirty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80919" y="5715000"/>
            <a:ext cx="24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Oxford Dictionary, 2008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26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LEVELS OF PREVENTION </a:t>
            </a:r>
          </a:p>
        </p:txBody>
      </p:sp>
      <p:sp>
        <p:nvSpPr>
          <p:cNvPr id="55299" name="Content Placeholder 4"/>
          <p:cNvSpPr>
            <a:spLocks noGrp="1"/>
          </p:cNvSpPr>
          <p:nvPr>
            <p:ph idx="1"/>
          </p:nvPr>
        </p:nvSpPr>
        <p:spPr>
          <a:xfrm>
            <a:off x="608092" y="2514600"/>
            <a:ext cx="10945654" cy="38100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b="1" dirty="0" smtClean="0"/>
              <a:t>		    Primordial Prevention</a:t>
            </a:r>
            <a:endParaRPr lang="en-US" dirty="0" smtClean="0"/>
          </a:p>
          <a:p>
            <a:pPr>
              <a:lnSpc>
                <a:spcPct val="150000"/>
              </a:lnSpc>
              <a:buFontTx/>
              <a:buNone/>
            </a:pPr>
            <a:r>
              <a:rPr lang="en-US" b="1" dirty="0" smtClean="0"/>
              <a:t>			</a:t>
            </a:r>
            <a:r>
              <a:rPr lang="en-US" b="1" dirty="0"/>
              <a:t> </a:t>
            </a:r>
            <a:r>
              <a:rPr lang="en-US" b="1" dirty="0" smtClean="0"/>
              <a:t>    Primary Prevention 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Tx/>
              <a:buNone/>
            </a:pPr>
            <a:r>
              <a:rPr lang="en-US" b="1" dirty="0" smtClean="0"/>
              <a:t>					Secondary Prevention 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Tx/>
              <a:buNone/>
            </a:pPr>
            <a:r>
              <a:rPr lang="en-US" dirty="0" smtClean="0"/>
              <a:t>				            	</a:t>
            </a:r>
            <a:r>
              <a:rPr lang="en-US" b="1" dirty="0" smtClean="0"/>
              <a:t>Tertiary Prevention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837762" y="4038600"/>
            <a:ext cx="5067433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53946" y="4800600"/>
            <a:ext cx="5574176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674002" y="4418544"/>
            <a:ext cx="762000" cy="211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68781" y="5638800"/>
            <a:ext cx="4864735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70893" y="4800600"/>
            <a:ext cx="0" cy="8397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457818" y="3656544"/>
            <a:ext cx="762000" cy="211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520532" y="2970744"/>
            <a:ext cx="609600" cy="211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824276" y="3276600"/>
            <a:ext cx="5371478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67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b="1" dirty="0" smtClean="0"/>
              <a:t>NATURAL HISTORY OF DISEASE AND LEVELS OF PREVENTION</a:t>
            </a:r>
            <a:endParaRPr lang="en-US" sz="2800" b="1" dirty="0" smtClean="0"/>
          </a:p>
        </p:txBody>
      </p:sp>
      <p:pic>
        <p:nvPicPr>
          <p:cNvPr id="563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19" y="1752600"/>
            <a:ext cx="1090764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932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6743" y="152400"/>
            <a:ext cx="10945654" cy="990600"/>
          </a:xfrm>
        </p:spPr>
        <p:txBody>
          <a:bodyPr/>
          <a:lstStyle/>
          <a:p>
            <a:pPr eaLnBrk="1" hangingPunct="1"/>
            <a:r>
              <a:rPr lang="en-US" sz="3600" b="1" smtClean="0"/>
              <a:t>LEVELS OF PREVENTION </a:t>
            </a:r>
          </a:p>
        </p:txBody>
      </p:sp>
      <p:sp>
        <p:nvSpPr>
          <p:cNvPr id="58371" name="Content Placeholder 4"/>
          <p:cNvSpPr>
            <a:spLocks noGrp="1"/>
          </p:cNvSpPr>
          <p:nvPr>
            <p:ph idx="1"/>
          </p:nvPr>
        </p:nvSpPr>
        <p:spPr>
          <a:xfrm>
            <a:off x="506743" y="1447800"/>
            <a:ext cx="10438911" cy="48768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b="1" dirty="0" smtClean="0"/>
              <a:t>  Primordial Prevention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b="1" dirty="0" smtClean="0"/>
              <a:t>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b="1" dirty="0"/>
              <a:t>	</a:t>
            </a:r>
            <a:r>
              <a:rPr lang="en-GB" b="1" dirty="0" smtClean="0"/>
              <a:t>	</a:t>
            </a:r>
            <a:r>
              <a:rPr lang="en-US" b="1" dirty="0" smtClean="0"/>
              <a:t>Primary Prevention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b="1" dirty="0"/>
              <a:t>	</a:t>
            </a:r>
            <a:r>
              <a:rPr lang="en-US" b="1" dirty="0" smtClean="0"/>
              <a:t>		Secondary Prevention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dirty="0" smtClean="0"/>
              <a:t>		</a:t>
            </a:r>
            <a:endParaRPr lang="en-US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dirty="0" smtClean="0"/>
              <a:t>			 </a:t>
            </a:r>
            <a:r>
              <a:rPr lang="en-US" b="1" dirty="0" smtClean="0"/>
              <a:t>   Tertiary Prevention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114835" y="3429000"/>
            <a:ext cx="3851249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24276" y="4495800"/>
            <a:ext cx="4357992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291932" y="3961344"/>
            <a:ext cx="1066800" cy="211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31019" y="5562600"/>
            <a:ext cx="4155295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798675" y="5028144"/>
            <a:ext cx="1066800" cy="211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44391" y="2856444"/>
            <a:ext cx="1143000" cy="211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28148" y="1903944"/>
            <a:ext cx="762000" cy="211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8092" y="2286000"/>
            <a:ext cx="4155295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ine Callout 1 12"/>
          <p:cNvSpPr/>
          <p:nvPr/>
        </p:nvSpPr>
        <p:spPr>
          <a:xfrm>
            <a:off x="6587662" y="1447800"/>
            <a:ext cx="5067433" cy="838200"/>
          </a:xfrm>
          <a:prstGeom prst="borderCallout1">
            <a:avLst>
              <a:gd name="adj1" fmla="val 18750"/>
              <a:gd name="adj2" fmla="val -8333"/>
              <a:gd name="adj3" fmla="val 16999"/>
              <a:gd name="adj4" fmla="val -7241"/>
            </a:avLst>
          </a:prstGeom>
          <a:solidFill>
            <a:schemeClr val="bg2">
              <a:lumMod val="2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Policies &amp; legislations to address behavior of the population and environment</a:t>
            </a:r>
          </a:p>
        </p:txBody>
      </p:sp>
      <p:sp>
        <p:nvSpPr>
          <p:cNvPr id="17" name="Line Callout 1 16"/>
          <p:cNvSpPr/>
          <p:nvPr/>
        </p:nvSpPr>
        <p:spPr>
          <a:xfrm>
            <a:off x="6587662" y="2590800"/>
            <a:ext cx="5067433" cy="838200"/>
          </a:xfrm>
          <a:prstGeom prst="borderCallout1">
            <a:avLst>
              <a:gd name="adj1" fmla="val 18750"/>
              <a:gd name="adj2" fmla="val -8333"/>
              <a:gd name="adj3" fmla="val 16999"/>
              <a:gd name="adj4" fmla="val -7241"/>
            </a:avLst>
          </a:prstGeom>
          <a:solidFill>
            <a:schemeClr val="bg2">
              <a:lumMod val="2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Health promotion &amp; specific protection </a:t>
            </a:r>
          </a:p>
        </p:txBody>
      </p:sp>
      <p:sp>
        <p:nvSpPr>
          <p:cNvPr id="21" name="Line Callout 1 20"/>
          <p:cNvSpPr/>
          <p:nvPr/>
        </p:nvSpPr>
        <p:spPr>
          <a:xfrm>
            <a:off x="6587662" y="3810000"/>
            <a:ext cx="5067433" cy="838200"/>
          </a:xfrm>
          <a:prstGeom prst="borderCallout1">
            <a:avLst>
              <a:gd name="adj1" fmla="val 18750"/>
              <a:gd name="adj2" fmla="val -8333"/>
              <a:gd name="adj3" fmla="val 16999"/>
              <a:gd name="adj4" fmla="val -7241"/>
            </a:avLst>
          </a:prstGeom>
          <a:solidFill>
            <a:schemeClr val="bg2">
              <a:lumMod val="2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Screening &amp; mass treatment</a:t>
            </a:r>
          </a:p>
        </p:txBody>
      </p:sp>
      <p:sp>
        <p:nvSpPr>
          <p:cNvPr id="22" name="Line Callout 1 21"/>
          <p:cNvSpPr/>
          <p:nvPr/>
        </p:nvSpPr>
        <p:spPr>
          <a:xfrm>
            <a:off x="6689011" y="5029200"/>
            <a:ext cx="4966084" cy="685800"/>
          </a:xfrm>
          <a:prstGeom prst="borderCallout1">
            <a:avLst>
              <a:gd name="adj1" fmla="val 18750"/>
              <a:gd name="adj2" fmla="val -8333"/>
              <a:gd name="adj3" fmla="val 16999"/>
              <a:gd name="adj4" fmla="val -7241"/>
            </a:avLst>
          </a:prstGeom>
          <a:solidFill>
            <a:schemeClr val="bg2">
              <a:lumMod val="2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Disability limitation &amp; rehabilitation</a:t>
            </a:r>
          </a:p>
        </p:txBody>
      </p:sp>
    </p:spTree>
    <p:extLst>
      <p:ext uri="{BB962C8B-B14F-4D97-AF65-F5344CB8AC3E}">
        <p14:creationId xmlns:p14="http://schemas.microsoft.com/office/powerpoint/2010/main" val="268355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SECONDARY PREVENTION</a:t>
            </a:r>
            <a:endParaRPr lang="en-US" b="1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8092" y="1752600"/>
            <a:ext cx="10945654" cy="4724400"/>
          </a:xfrm>
        </p:spPr>
        <p:txBody>
          <a:bodyPr>
            <a:normAutofit lnSpcReduction="10000"/>
          </a:bodyPr>
          <a:lstStyle/>
          <a:p>
            <a:pPr>
              <a:buClr>
                <a:schemeClr val="bg2">
                  <a:lumMod val="10000"/>
                </a:schemeClr>
              </a:buClr>
              <a:buSzPct val="65000"/>
              <a:defRPr/>
            </a:pPr>
            <a:endParaRPr lang="en-US" sz="2800" dirty="0" smtClean="0"/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/>
              <a:t>Screening is the search for unrecognized disease or defect among apparently heathy individuals not seeking medical care using simple tools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endParaRPr lang="en-US" sz="2800" dirty="0"/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/>
              <a:t>Mass treatment is the treatment of all population irrespective of their status (whether or not they are infected)</a:t>
            </a:r>
          </a:p>
          <a:p>
            <a:pPr lvl="1"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500" dirty="0"/>
              <a:t>It is applied when the disease is prevalent or endemic among the population </a:t>
            </a:r>
          </a:p>
          <a:p>
            <a:pPr lvl="1"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500" dirty="0"/>
              <a:t>It is applied when the cost of treatment is lower than the cost of screening </a:t>
            </a:r>
          </a:p>
          <a:p>
            <a:pPr lvl="1"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500" dirty="0"/>
              <a:t>It has the advantage of saving the cost of screening </a:t>
            </a:r>
          </a:p>
          <a:p>
            <a:pPr lvl="1"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500" dirty="0"/>
              <a:t>E.g. is periodic deworming of school children </a:t>
            </a:r>
          </a:p>
        </p:txBody>
      </p:sp>
    </p:spTree>
    <p:extLst>
      <p:ext uri="{BB962C8B-B14F-4D97-AF65-F5344CB8AC3E}">
        <p14:creationId xmlns:p14="http://schemas.microsoft.com/office/powerpoint/2010/main" val="244311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LEARNING OBJECTIVES</a:t>
            </a:r>
          </a:p>
        </p:txBody>
      </p:sp>
      <p:sp>
        <p:nvSpPr>
          <p:cNvPr id="36867" name="Content Placeholder 4"/>
          <p:cNvSpPr>
            <a:spLocks noGrp="1"/>
          </p:cNvSpPr>
          <p:nvPr>
            <p:ph sz="quarter" idx="1"/>
          </p:nvPr>
        </p:nvSpPr>
        <p:spPr>
          <a:xfrm>
            <a:off x="608092" y="1676400"/>
            <a:ext cx="10945654" cy="4267200"/>
          </a:xfrm>
        </p:spPr>
        <p:txBody>
          <a:bodyPr/>
          <a:lstStyle/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dirty="0" smtClean="0"/>
              <a:t>Describe four theories postulated for the development of diseases </a:t>
            </a:r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dirty="0" smtClean="0"/>
              <a:t>Explain the concept of iceberg phenomenon of diseases </a:t>
            </a:r>
            <a:endParaRPr lang="en-US" b="1" dirty="0" smtClean="0"/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dirty="0" smtClean="0"/>
              <a:t>Define the term prevention</a:t>
            </a:r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dirty="0" smtClean="0"/>
              <a:t>Identify the level of prevention in relation to stage of disease development</a:t>
            </a:r>
            <a:endParaRPr lang="en-US" b="1" dirty="0" smtClean="0"/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dirty="0" smtClean="0"/>
              <a:t>Identify the measures applied at each level of prevention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5524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/>
              <a:t>PRIMARY PREVENTION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endParaRPr lang="en-US" dirty="0" smtClean="0"/>
          </a:p>
          <a:p>
            <a:pPr algn="ctr">
              <a:defRPr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HEALTH PROMOTION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23119" y="2438400"/>
            <a:ext cx="5259912" cy="3951288"/>
          </a:xfrm>
        </p:spPr>
        <p:txBody>
          <a:bodyPr/>
          <a:lstStyle/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Health education 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Nutrition intervention 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Sanitation of the environment 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Life style modification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SPECIFIC PROMOTION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385719" y="2362200"/>
            <a:ext cx="5172250" cy="3951288"/>
          </a:xfrm>
        </p:spPr>
        <p:txBody>
          <a:bodyPr/>
          <a:lstStyle/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Immunization 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Chemoprophylaxis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Specific micronutrient 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Protection from unintentional injuries 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Protection from environmental hazards </a:t>
            </a:r>
          </a:p>
        </p:txBody>
      </p:sp>
    </p:spTree>
    <p:extLst>
      <p:ext uri="{BB962C8B-B14F-4D97-AF65-F5344CB8AC3E}">
        <p14:creationId xmlns:p14="http://schemas.microsoft.com/office/powerpoint/2010/main" val="91146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  <p:bldP spid="5" grpId="0" build="p"/>
      <p:bldP spid="6" grpId="0" build="p"/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DISABILITY LIMITATION &amp; REHABILITATION</a:t>
            </a:r>
            <a:endParaRPr lang="en-US" b="1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8092" y="1752600"/>
            <a:ext cx="10945654" cy="4038600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10000"/>
                </a:schemeClr>
              </a:buClr>
              <a:buSzPct val="65000"/>
              <a:defRPr/>
            </a:pPr>
            <a:endParaRPr lang="en-US" sz="2800" dirty="0" smtClean="0"/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Disability limitation =======  Prevent progress 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Rehabilitation </a:t>
            </a:r>
            <a:r>
              <a:rPr lang="en-US" sz="2800" smtClean="0"/>
              <a:t>	 =======	 Attain </a:t>
            </a:r>
            <a:r>
              <a:rPr lang="en-US" sz="2800" dirty="0" smtClean="0"/>
              <a:t>highest level of functional abilities</a:t>
            </a:r>
          </a:p>
          <a:p>
            <a:pPr lvl="1"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500" dirty="0" smtClean="0"/>
              <a:t>Medical rehabilitation</a:t>
            </a:r>
          </a:p>
          <a:p>
            <a:pPr lvl="1"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500" dirty="0" smtClean="0"/>
              <a:t>Vocational rehabilitation </a:t>
            </a:r>
          </a:p>
          <a:p>
            <a:pPr lvl="1"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500" dirty="0" smtClean="0"/>
              <a:t>Social rehabilitation </a:t>
            </a:r>
          </a:p>
          <a:p>
            <a:pPr lvl="1"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500" dirty="0" smtClean="0"/>
              <a:t>Psychological rehabilitation </a:t>
            </a:r>
          </a:p>
        </p:txBody>
      </p:sp>
    </p:spTree>
    <p:extLst>
      <p:ext uri="{BB962C8B-B14F-4D97-AF65-F5344CB8AC3E}">
        <p14:creationId xmlns:p14="http://schemas.microsoft.com/office/powerpoint/2010/main" val="298215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ar-EG" sz="2800" b="1" dirty="0" smtClean="0"/>
              <a:t>DEVELOPMENT OF DISEASES </a:t>
            </a:r>
            <a:endParaRPr lang="en-US" sz="2800" b="1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216184" y="1981200"/>
            <a:ext cx="10033516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r>
              <a:rPr lang="en-US" sz="16600" b="1" dirty="0">
                <a:solidFill>
                  <a:srgbClr val="373D54"/>
                </a:solidFill>
                <a:latin typeface="Calibri" pitchFamily="34" charset="0"/>
                <a:cs typeface="+mn-cs"/>
              </a:rPr>
              <a:t>?</a:t>
            </a:r>
            <a:r>
              <a:rPr lang="en-US" sz="9600" b="1" dirty="0">
                <a:solidFill>
                  <a:srgbClr val="373D54"/>
                </a:solidFill>
                <a:latin typeface="Calibri" pitchFamily="34" charset="0"/>
                <a:cs typeface="+mn-cs"/>
              </a:rPr>
              <a:t>		</a:t>
            </a:r>
            <a:r>
              <a:rPr lang="en-US" sz="9600" b="1" dirty="0" smtClean="0">
                <a:solidFill>
                  <a:srgbClr val="373D54"/>
                </a:solidFill>
                <a:latin typeface="Calibri" pitchFamily="34" charset="0"/>
                <a:cs typeface="+mn-cs"/>
              </a:rPr>
              <a:t>		</a:t>
            </a:r>
            <a:r>
              <a:rPr lang="en-US" sz="9600" b="1" dirty="0">
                <a:solidFill>
                  <a:srgbClr val="373D54"/>
                </a:solidFill>
                <a:latin typeface="Calibri" pitchFamily="34" charset="0"/>
                <a:cs typeface="+mn-cs"/>
              </a:rPr>
              <a:t>	</a:t>
            </a:r>
            <a:r>
              <a:rPr lang="en-US" sz="2000" b="1" dirty="0">
                <a:solidFill>
                  <a:srgbClr val="373D54"/>
                </a:solidFill>
                <a:latin typeface="Calibri" pitchFamily="34" charset="0"/>
                <a:cs typeface="+mn-cs"/>
              </a:rPr>
              <a:t>   </a:t>
            </a:r>
            <a:r>
              <a:rPr lang="en-US" sz="6000" b="1" dirty="0">
                <a:solidFill>
                  <a:srgbClr val="373D54"/>
                </a:solidFill>
                <a:latin typeface="Calibri" pitchFamily="34" charset="0"/>
                <a:cs typeface="+mn-cs"/>
              </a:rPr>
              <a:t>		 </a:t>
            </a:r>
            <a:r>
              <a:rPr lang="en-US" sz="4000" b="1" dirty="0">
                <a:solidFill>
                  <a:srgbClr val="373D54"/>
                </a:solidFill>
                <a:latin typeface="Calibri" pitchFamily="34" charset="0"/>
                <a:cs typeface="+mn-cs"/>
              </a:rPr>
              <a:t>DISEASE</a:t>
            </a: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45854" y="4267200"/>
            <a:ext cx="3445854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88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ar-EG" sz="2800" b="1" dirty="0" smtClean="0"/>
              <a:t> PRIMITI</a:t>
            </a:r>
            <a:r>
              <a:rPr lang="en-GB" sz="2800" b="1" dirty="0" smtClean="0"/>
              <a:t>V</a:t>
            </a:r>
            <a:r>
              <a:rPr lang="ar-EG" sz="2800" b="1" dirty="0" smtClean="0"/>
              <a:t>E AND MIDDLE AGE</a:t>
            </a:r>
            <a:r>
              <a:rPr lang="en-GB" sz="2800" b="1" dirty="0" smtClean="0"/>
              <a:t> </a:t>
            </a:r>
            <a:r>
              <a:rPr lang="ar-EG" sz="2800" b="1" dirty="0" smtClean="0"/>
              <a:t>THEORIES</a:t>
            </a:r>
            <a:endParaRPr lang="en-US" sz="2800" b="1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13487" y="1371600"/>
            <a:ext cx="10033516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“Supernatural cause” </a:t>
            </a:r>
            <a:r>
              <a:rPr lang="ar-EG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</a:t>
            </a:r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	</a:t>
            </a:r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	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Evil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spirits </a:t>
            </a:r>
            <a:endParaRPr lang="ar-EG" sz="2400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endParaRPr lang="ar-EG" sz="2400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ar-EG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”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Punishment”	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	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		Gods  </a:t>
            </a:r>
            <a:endParaRPr lang="ar-EG" sz="2400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</a:t>
            </a: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“Contagion theory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”		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		Contact with the sick</a:t>
            </a:r>
            <a:endParaRPr lang="ar-EG" sz="2400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endParaRPr lang="en-US" sz="2400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“Miasma”	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	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		Bad air/poisonous </a:t>
            </a: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endParaRPr lang="en-US" sz="2400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168781" y="2438400"/>
            <a:ext cx="1722927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168781" y="3505200"/>
            <a:ext cx="1722927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270130" y="4572000"/>
            <a:ext cx="1722927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168781" y="5638800"/>
            <a:ext cx="1722927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25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800" b="1" dirty="0" smtClean="0"/>
              <a:t>GERM </a:t>
            </a:r>
            <a:r>
              <a:rPr lang="ar-EG" sz="2800" b="1" dirty="0" smtClean="0"/>
              <a:t>THEOR</a:t>
            </a:r>
            <a:r>
              <a:rPr lang="en-GB" sz="2800" b="1" dirty="0" smtClean="0"/>
              <a:t>Y</a:t>
            </a:r>
            <a:endParaRPr lang="en-US" sz="2800" b="1" dirty="0" smtClean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608092" y="1676400"/>
            <a:ext cx="1094565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r>
              <a:rPr lang="en-US" sz="2000" b="1" dirty="0">
                <a:solidFill>
                  <a:srgbClr val="373D54"/>
                </a:solidFill>
                <a:latin typeface="Calibri" pitchFamily="34" charset="0"/>
                <a:cs typeface="+mn-cs"/>
              </a:rPr>
              <a:t>		     </a:t>
            </a:r>
            <a:r>
              <a:rPr lang="en-US" sz="6000" b="1" dirty="0">
                <a:solidFill>
                  <a:srgbClr val="373D54"/>
                </a:solidFill>
                <a:latin typeface="Calibri" pitchFamily="34" charset="0"/>
                <a:cs typeface="+mn-cs"/>
              </a:rPr>
              <a:t>+	</a:t>
            </a:r>
            <a:r>
              <a:rPr lang="en-US" sz="6000" b="1" dirty="0" smtClean="0">
                <a:solidFill>
                  <a:srgbClr val="373D54"/>
                </a:solidFill>
                <a:latin typeface="Calibri" pitchFamily="34" charset="0"/>
                <a:cs typeface="+mn-cs"/>
              </a:rPr>
              <a:t>		</a:t>
            </a:r>
            <a:r>
              <a:rPr lang="en-US" sz="6000" b="1" dirty="0">
                <a:solidFill>
                  <a:srgbClr val="373D54"/>
                </a:solidFill>
                <a:latin typeface="Calibri" pitchFamily="34" charset="0"/>
                <a:cs typeface="+mn-cs"/>
              </a:rPr>
              <a:t>		   = </a:t>
            </a:r>
            <a:r>
              <a:rPr lang="en-US" sz="4400" b="1" dirty="0">
                <a:solidFill>
                  <a:srgbClr val="373D54"/>
                </a:solidFill>
                <a:latin typeface="Calibri" pitchFamily="34" charset="0"/>
                <a:cs typeface="+mn-cs"/>
              </a:rPr>
              <a:t>DISEASE</a:t>
            </a: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</p:txBody>
      </p:sp>
      <p:pic>
        <p:nvPicPr>
          <p:cNvPr id="3994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735" y="1981201"/>
            <a:ext cx="2229670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4" descr="http://www.sdnhm.org/exhibits/epidemic/teachers/images/microb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881" y="2819401"/>
            <a:ext cx="1984744" cy="225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65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800" b="1" dirty="0" smtClean="0"/>
              <a:t>EPIDEMIOLOGIC TRIAD</a:t>
            </a:r>
            <a:endParaRPr lang="en-US" sz="2800" b="1" dirty="0" smtClean="0"/>
          </a:p>
        </p:txBody>
      </p:sp>
      <p:pic>
        <p:nvPicPr>
          <p:cNvPr id="409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249" y="1894853"/>
            <a:ext cx="8804870" cy="451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TextBox 4"/>
          <p:cNvSpPr txBox="1">
            <a:spLocks noChangeArrowheads="1"/>
          </p:cNvSpPr>
          <p:nvPr/>
        </p:nvSpPr>
        <p:spPr bwMode="auto">
          <a:xfrm>
            <a:off x="6762579" y="2014210"/>
            <a:ext cx="26132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dirty="0"/>
              <a:t>Micro-organisms, </a:t>
            </a:r>
          </a:p>
          <a:p>
            <a:pPr eaLnBrk="1" hangingPunct="1"/>
            <a:r>
              <a:rPr lang="en-US" sz="1400" dirty="0"/>
              <a:t>chemicals and physical factors</a:t>
            </a:r>
          </a:p>
        </p:txBody>
      </p:sp>
    </p:spTree>
    <p:extLst>
      <p:ext uri="{BB962C8B-B14F-4D97-AF65-F5344CB8AC3E}">
        <p14:creationId xmlns:p14="http://schemas.microsoft.com/office/powerpoint/2010/main" val="17161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800" b="1" dirty="0" smtClean="0"/>
              <a:t>EPIDEMIOLOGIC TRIAD</a:t>
            </a:r>
            <a:endParaRPr lang="en-US" sz="2800" b="1" dirty="0" smtClean="0"/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276" y="1524000"/>
            <a:ext cx="1317532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4" descr="http://www.sdnhm.org/exhibits/epidemic/teachers/images/microb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030" y="1600201"/>
            <a:ext cx="1114835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2" descr="http://www.freewebs.com/theprojectforabetterworld/environment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993" y="1905001"/>
            <a:ext cx="340996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TextBox 8"/>
          <p:cNvSpPr txBox="1">
            <a:spLocks noChangeArrowheads="1"/>
          </p:cNvSpPr>
          <p:nvPr/>
        </p:nvSpPr>
        <p:spPr bwMode="auto">
          <a:xfrm>
            <a:off x="9425424" y="3657600"/>
            <a:ext cx="128503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Number </a:t>
            </a:r>
          </a:p>
          <a:p>
            <a:pPr eaLnBrk="1" hangingPunct="1"/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Virulence</a:t>
            </a:r>
          </a:p>
          <a:p>
            <a:pPr eaLnBrk="1" hangingPunct="1"/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Resistance</a:t>
            </a:r>
          </a:p>
        </p:txBody>
      </p:sp>
      <p:sp>
        <p:nvSpPr>
          <p:cNvPr id="41992" name="TextBox 9"/>
          <p:cNvSpPr txBox="1">
            <a:spLocks noChangeArrowheads="1"/>
          </p:cNvSpPr>
          <p:nvPr/>
        </p:nvSpPr>
        <p:spPr bwMode="auto">
          <a:xfrm>
            <a:off x="1216185" y="3657601"/>
            <a:ext cx="156485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Age </a:t>
            </a:r>
          </a:p>
          <a:p>
            <a:pPr eaLnBrk="1" hangingPunct="1"/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Sex </a:t>
            </a:r>
          </a:p>
          <a:p>
            <a:pPr eaLnBrk="1" hangingPunct="1"/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Ethnicity</a:t>
            </a:r>
          </a:p>
          <a:p>
            <a:pPr eaLnBrk="1" hangingPunct="1"/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SES</a:t>
            </a:r>
          </a:p>
          <a:p>
            <a:pPr eaLnBrk="1" hangingPunct="1"/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Life style</a:t>
            </a:r>
          </a:p>
          <a:p>
            <a:pPr eaLnBrk="1" hangingPunct="1"/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Malnutrition </a:t>
            </a:r>
          </a:p>
          <a:p>
            <a:pPr eaLnBrk="1" hangingPunct="1"/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Hygiene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90319" y="3634146"/>
            <a:ext cx="2214068" cy="230832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Urbanization</a:t>
            </a:r>
          </a:p>
          <a:p>
            <a:pPr algn="ctr">
              <a:defRPr/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Climate/rainfall</a:t>
            </a:r>
          </a:p>
          <a:p>
            <a:pPr algn="ctr">
              <a:defRPr/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Altitude</a:t>
            </a:r>
          </a:p>
          <a:p>
            <a:pPr algn="ctr">
              <a:defRPr/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Overcrowding </a:t>
            </a:r>
          </a:p>
          <a:p>
            <a:pPr algn="ctr">
              <a:defRPr/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Bad ventilation </a:t>
            </a:r>
          </a:p>
          <a:p>
            <a:pPr algn="ctr">
              <a:defRPr/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Indoor air pollut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i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on</a:t>
            </a:r>
          </a:p>
          <a:p>
            <a:pPr algn="ctr">
              <a:defRPr/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Health services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3433185" y="4191000"/>
            <a:ext cx="1216184" cy="1588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7892526" y="4191000"/>
            <a:ext cx="1317532" cy="1588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433185" y="4419600"/>
            <a:ext cx="1216184" cy="1588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892526" y="4419600"/>
            <a:ext cx="1317532" cy="1588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41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800" b="1" smtClean="0"/>
              <a:t>WEB CAUSATION</a:t>
            </a:r>
            <a:endParaRPr lang="en-US" sz="2800" b="1" smtClean="0"/>
          </a:p>
        </p:txBody>
      </p:sp>
      <p:pic>
        <p:nvPicPr>
          <p:cNvPr id="430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578" y="1524000"/>
            <a:ext cx="9070704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691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800" b="1" dirty="0" smtClean="0"/>
              <a:t>WEB CAUSATION</a:t>
            </a:r>
            <a:endParaRPr lang="en-US" sz="2800" b="1" dirty="0" smtClean="0"/>
          </a:p>
        </p:txBody>
      </p:sp>
      <p:pic>
        <p:nvPicPr>
          <p:cNvPr id="440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322" y="1752600"/>
            <a:ext cx="7381597" cy="446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914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8481</TotalTime>
  <Words>534</Words>
  <Application>Microsoft Office PowerPoint</Application>
  <PresentationFormat>Custom</PresentationFormat>
  <Paragraphs>162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Tw Cen MT</vt:lpstr>
      <vt:lpstr>Wingdings</vt:lpstr>
      <vt:lpstr>Wingdings 2</vt:lpstr>
      <vt:lpstr>Wingdings 3</vt:lpstr>
      <vt:lpstr>Median</vt:lpstr>
      <vt:lpstr>CONCEPT OF DISEASE DEVELOPMENT AND PREVENTION</vt:lpstr>
      <vt:lpstr>LEARNING OBJECTIVES</vt:lpstr>
      <vt:lpstr>DEVELOPMENT OF DISEASES </vt:lpstr>
      <vt:lpstr> PRIMITIVE AND MIDDLE AGE THEORIES</vt:lpstr>
      <vt:lpstr>GERM THEORY</vt:lpstr>
      <vt:lpstr>EPIDEMIOLOGIC TRIAD</vt:lpstr>
      <vt:lpstr>EPIDEMIOLOGIC TRIAD</vt:lpstr>
      <vt:lpstr>WEB CAUSATION</vt:lpstr>
      <vt:lpstr>WEB CAUSATION</vt:lpstr>
      <vt:lpstr>EPIDEMIOLOGIC WHEEL</vt:lpstr>
      <vt:lpstr>EPIDEMIOLOGIC WHEEL</vt:lpstr>
      <vt:lpstr>EPIDEMIOLOGIC WHEEL</vt:lpstr>
      <vt:lpstr>ICEBERG PHENOMENON</vt:lpstr>
      <vt:lpstr>PREVENTION</vt:lpstr>
      <vt:lpstr>PREVENTION</vt:lpstr>
      <vt:lpstr>LEVELS OF PREVENTION </vt:lpstr>
      <vt:lpstr>NATURAL HISTORY OF DISEASE AND LEVELS OF PREVENTION</vt:lpstr>
      <vt:lpstr>LEVELS OF PREVENTION </vt:lpstr>
      <vt:lpstr>SECONDARY PREVENTION</vt:lpstr>
      <vt:lpstr>PRIMARY PREVENTION</vt:lpstr>
      <vt:lpstr>DISABILITY LIMITATION &amp; REHABILITATION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 M. Youssef</dc:creator>
  <cp:lastModifiedBy>Randa Youssef</cp:lastModifiedBy>
  <cp:revision>248</cp:revision>
  <dcterms:created xsi:type="dcterms:W3CDTF">2014-09-07T16:52:42Z</dcterms:created>
  <dcterms:modified xsi:type="dcterms:W3CDTF">2016-10-02T19:45:46Z</dcterms:modified>
</cp:coreProperties>
</file>