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lvl1pPr>
      <a:defRPr sz="2400">
        <a:latin typeface="Calibri"/>
        <a:ea typeface="Calibri"/>
        <a:cs typeface="Calibri"/>
        <a:sym typeface="Calibri"/>
      </a:defRPr>
    </a:lvl1pPr>
    <a:lvl2pPr indent="457200">
      <a:defRPr sz="2400">
        <a:latin typeface="Calibri"/>
        <a:ea typeface="Calibri"/>
        <a:cs typeface="Calibri"/>
        <a:sym typeface="Calibri"/>
      </a:defRPr>
    </a:lvl2pPr>
    <a:lvl3pPr indent="914400">
      <a:defRPr sz="2400">
        <a:latin typeface="Calibri"/>
        <a:ea typeface="Calibri"/>
        <a:cs typeface="Calibri"/>
        <a:sym typeface="Calibri"/>
      </a:defRPr>
    </a:lvl3pPr>
    <a:lvl4pPr indent="1371600">
      <a:defRPr sz="2400">
        <a:latin typeface="Calibri"/>
        <a:ea typeface="Calibri"/>
        <a:cs typeface="Calibri"/>
        <a:sym typeface="Calibri"/>
      </a:defRPr>
    </a:lvl4pPr>
    <a:lvl5pPr indent="1828800">
      <a:defRPr sz="2400">
        <a:latin typeface="Calibri"/>
        <a:ea typeface="Calibri"/>
        <a:cs typeface="Calibri"/>
        <a:sym typeface="Calibri"/>
      </a:defRPr>
    </a:lvl5pPr>
    <a:lvl6pPr>
      <a:defRPr sz="2400">
        <a:latin typeface="Calibri"/>
        <a:ea typeface="Calibri"/>
        <a:cs typeface="Calibri"/>
        <a:sym typeface="Calibri"/>
      </a:defRPr>
    </a:lvl6pPr>
    <a:lvl7pPr>
      <a:defRPr sz="2400">
        <a:latin typeface="Calibri"/>
        <a:ea typeface="Calibri"/>
        <a:cs typeface="Calibri"/>
        <a:sym typeface="Calibri"/>
      </a:defRPr>
    </a:lvl7pPr>
    <a:lvl8pPr>
      <a:defRPr sz="2400">
        <a:latin typeface="Calibri"/>
        <a:ea typeface="Calibri"/>
        <a:cs typeface="Calibri"/>
        <a:sym typeface="Calibri"/>
      </a:defRPr>
    </a:lvl8pPr>
    <a:lvl9pPr>
      <a:defRPr sz="2400">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E5FE"/>
          </a:solidFill>
        </a:fill>
      </a:tcStyle>
    </a:wholeTbl>
    <a:band2H>
      <a:tcTxStyle/>
      <a:tcStyle>
        <a:tcBdr/>
        <a:fill>
          <a:solidFill>
            <a:srgbClr val="E7F2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B6F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B6F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B6F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D5E8"/>
          </a:solidFill>
        </a:fill>
      </a:tcStyle>
    </a:wholeTbl>
    <a:band2H>
      <a:tcTxStyle/>
      <a:tcStyle>
        <a:tcBdr/>
        <a:fill>
          <a:solidFill>
            <a:srgbClr val="E8EB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F78B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F78B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F78BF"/>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1B6F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31B6F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p:cViewPr>
        <p:scale>
          <a:sx n="80" d="100"/>
          <a:sy n="80" d="100"/>
        </p:scale>
        <p:origin x="2560" y="7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67" name="Shape 16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340806169"/>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documents.software.dell.com/statistics/textbook/data-mining-techniques#pdm" TargetMode="External"/><Relationship Id="rId4" Type="http://schemas.openxmlformats.org/officeDocument/2006/relationships/hyperlink" Target="http://documents.software.dell.com/statistics/textbook/statistics-glossary/c#cross-validation" TargetMode="External"/><Relationship Id="rId5" Type="http://schemas.openxmlformats.org/officeDocument/2006/relationships/hyperlink" Target="http://documents.software.dell.com/statistics/textbook/data-mining-techniques#deploy" TargetMode="External"/><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archsqlserver.techtarget.com/definition/relational-database" TargetMode="External"/><Relationship Id="rId4" Type="http://schemas.openxmlformats.org/officeDocument/2006/relationships/hyperlink" Target="http://searchsqlserver.techtarget.com/definition/SQL" TargetMode="External"/><Relationship Id="rId5" Type="http://schemas.openxmlformats.org/officeDocument/2006/relationships/hyperlink" Target="http://searchsqlserver.techtarget.com/definition/database" TargetMode="External"/><Relationship Id="rId6" Type="http://schemas.openxmlformats.org/officeDocument/2006/relationships/hyperlink" Target="http://searchdatamanagement.techtarget.com/definition/data" TargetMode="External"/><Relationship Id="rId7" Type="http://schemas.openxmlformats.org/officeDocument/2006/relationships/hyperlink" Target="http://searchsoa.techtarget.com/definition/table" TargetMode="External"/><Relationship Id="rId8" Type="http://schemas.openxmlformats.org/officeDocument/2006/relationships/hyperlink" Target="http://searchoracle.techtarget.com/definition/E-F-Codd" TargetMode="External"/><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Data_set" TargetMode="External"/><Relationship Id="rId4" Type="http://schemas.openxmlformats.org/officeDocument/2006/relationships/hyperlink" Target="https://en.wikipedia.org/wiki/Data_processing" TargetMode="External"/><Relationship Id="rId5" Type="http://schemas.openxmlformats.org/officeDocument/2006/relationships/hyperlink" Target="https://en.wikipedia.org/wiki/Data_curation" TargetMode="External"/><Relationship Id="rId6" Type="http://schemas.openxmlformats.org/officeDocument/2006/relationships/hyperlink" Target="https://en.wikipedia.org/wiki/Data_sharing" TargetMode="External"/><Relationship Id="rId7" Type="http://schemas.openxmlformats.org/officeDocument/2006/relationships/hyperlink" Target="https://en.wikipedia.org/wiki/Information_privacy" TargetMode="External"/><Relationship Id="rId8" Type="http://schemas.openxmlformats.org/officeDocument/2006/relationships/hyperlink" Target="https://en.wikipedia.org/wiki/Predictive_analytics" TargetMode="External"/><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Gathering</a:t>
            </a:r>
            <a:r>
              <a:rPr lang="en-US" baseline="0" dirty="0" smtClean="0"/>
              <a:t> data and interpreting it is crucial to health care process. Physician uses the data to decide what he/she needs to do solve the problem of a patient. </a:t>
            </a:r>
          </a:p>
          <a:p>
            <a:pPr marL="0" marR="0" indent="0" defTabSz="457200" eaLnBrk="1" fontAlgn="auto" latinLnBrk="0" hangingPunct="1">
              <a:lnSpc>
                <a:spcPct val="125000"/>
              </a:lnSpc>
              <a:spcBef>
                <a:spcPts val="0"/>
              </a:spcBef>
              <a:spcAft>
                <a:spcPts val="0"/>
              </a:spcAft>
              <a:buClrTx/>
              <a:buSzTx/>
              <a:buFontTx/>
              <a:buNone/>
              <a:tabLst/>
              <a:defRPr/>
            </a:pPr>
            <a:r>
              <a:rPr lang="en-US" dirty="0" smtClean="0"/>
              <a:t>Besides</a:t>
            </a:r>
            <a:r>
              <a:rPr lang="en-US" baseline="0" dirty="0" smtClean="0"/>
              <a:t> taking the data that is mentioned in the slides, it is crucial to know the circumstances under which data was taken. For example, was the </a:t>
            </a:r>
            <a:r>
              <a:rPr lang="en-US" baseline="0" dirty="0" err="1" smtClean="0"/>
              <a:t>bp</a:t>
            </a:r>
            <a:r>
              <a:rPr lang="en-US" baseline="0" dirty="0" smtClean="0"/>
              <a:t> taken in the arm or leg? Was the patient standing or lying down? These differences in the context of environment in which data was obtained would change the interpretation of data.</a:t>
            </a:r>
            <a:endParaRPr lang="en-US" dirty="0" smtClean="0"/>
          </a:p>
          <a:p>
            <a:endParaRPr lang="en-US" dirty="0"/>
          </a:p>
        </p:txBody>
      </p:sp>
    </p:spTree>
    <p:extLst>
      <p:ext uri="{BB962C8B-B14F-4D97-AF65-F5344CB8AC3E}">
        <p14:creationId xmlns:p14="http://schemas.microsoft.com/office/powerpoint/2010/main" val="1577201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noRot="1" noChangeAspect="1"/>
          </p:cNvSpPr>
          <p:nvPr>
            <p:ph type="sldImg"/>
          </p:nvPr>
        </p:nvSpPr>
        <p:spPr>
          <a:prstGeom prst="rect">
            <a:avLst/>
          </a:prstGeom>
        </p:spPr>
        <p:txBody>
          <a:bodyPr/>
          <a:lstStyle/>
          <a:p>
            <a:pPr lvl="0"/>
            <a:endParaRPr/>
          </a:p>
        </p:txBody>
      </p:sp>
      <p:sp>
        <p:nvSpPr>
          <p:cNvPr id="256" name="Shape 256"/>
          <p:cNvSpPr>
            <a:spLocks noGrp="1"/>
          </p:cNvSpPr>
          <p:nvPr>
            <p:ph type="body" sz="quarter" idx="1"/>
          </p:nvPr>
        </p:nvSpPr>
        <p:spPr>
          <a:prstGeom prst="rect">
            <a:avLst/>
          </a:prstGeom>
        </p:spPr>
        <p:txBody>
          <a:bodyPr/>
          <a:lstStyle/>
          <a:p>
            <a:pPr lvl="0" defTabSz="914400">
              <a:lnSpc>
                <a:spcPct val="100000"/>
              </a:lnSpc>
              <a:defRPr sz="1800"/>
            </a:pPr>
            <a:r>
              <a:rPr sz="1200" dirty="0">
                <a:latin typeface="Calibri"/>
                <a:ea typeface="Calibri"/>
                <a:cs typeface="Calibri"/>
                <a:sym typeface="Calibri"/>
              </a:rPr>
              <a:t>Much of the real and perceived benefits of the EHR are enabled by coded clinical data.  Real time alerts are significant method to improve patient care and reduce the likelihood of errors in medication administration and other interventions.  Clinical decision support tools are difficult to implement without structured data.  Best documentation practices require searchable terms and components.  The ability to do multi-media reporting including images and files other than text is enhanced with structured data.  Multiple output formats such as differing reports for providers, patients and payers cannot easily be done with primarily text containing substrates</a:t>
            </a:r>
            <a:r>
              <a:rPr sz="1200" dirty="0" smtClean="0">
                <a:latin typeface="Calibri"/>
                <a:ea typeface="Calibri"/>
                <a:cs typeface="Calibri"/>
                <a:sym typeface="Calibri"/>
              </a:rPr>
              <a:t>.</a:t>
            </a:r>
            <a:endParaRPr lang="en-US" sz="1200" dirty="0" smtClean="0">
              <a:latin typeface="Calibri"/>
              <a:ea typeface="Calibri"/>
              <a:cs typeface="Calibri"/>
              <a:sym typeface="Calibri"/>
            </a:endParaRPr>
          </a:p>
          <a:p>
            <a:pPr lvl="0" defTabSz="914400">
              <a:lnSpc>
                <a:spcPct val="100000"/>
              </a:lnSpc>
              <a:defRPr sz="1800"/>
            </a:pPr>
            <a:endParaRPr lang="en-US" sz="1200" dirty="0" smtClean="0">
              <a:latin typeface="Calibri"/>
              <a:ea typeface="Calibri"/>
              <a:cs typeface="Calibri"/>
              <a:sym typeface="Calibri"/>
            </a:endParaRPr>
          </a:p>
          <a:p>
            <a:pPr lvl="0" defTabSz="914400">
              <a:lnSpc>
                <a:spcPct val="100000"/>
              </a:lnSpc>
              <a:defRPr sz="1800"/>
            </a:pPr>
            <a:r>
              <a:rPr lang="en-US" sz="1200" i="1" dirty="0" smtClean="0">
                <a:effectLst/>
              </a:rPr>
              <a:t>Data Mining</a:t>
            </a:r>
            <a:r>
              <a:rPr lang="en-US" sz="1200" dirty="0" smtClean="0">
                <a:effectLst/>
              </a:rPr>
              <a:t> is an analytic process designed to explore data (usually large amounts of data - typically business or market related - also known as "big data") in search of consistent patterns and/or systematic relationships between variables, and then to validate the findings by applying the detected patterns to new subsets of data. The ultimate goal of data mining is prediction - and </a:t>
            </a:r>
            <a:r>
              <a:rPr lang="en-US" sz="1200" dirty="0" smtClean="0">
                <a:effectLst/>
                <a:hlinkClick r:id="rId3"/>
              </a:rPr>
              <a:t>predictive data mining</a:t>
            </a:r>
            <a:r>
              <a:rPr lang="en-US" sz="1200" dirty="0" smtClean="0">
                <a:effectLst/>
              </a:rPr>
              <a:t> is the most common type of data mining and one that has the most direct business applications. The process of data mining consists of three stages: (1) the initial exploration, (2) model building or pattern identification with </a:t>
            </a:r>
            <a:r>
              <a:rPr lang="en-US" sz="1200" dirty="0" smtClean="0">
                <a:effectLst/>
                <a:hlinkClick r:id="rId4"/>
              </a:rPr>
              <a:t>validation/verification</a:t>
            </a:r>
            <a:r>
              <a:rPr lang="en-US" sz="1200" dirty="0" smtClean="0">
                <a:effectLst/>
              </a:rPr>
              <a:t>, and (3) </a:t>
            </a:r>
            <a:r>
              <a:rPr lang="en-US" sz="1200" dirty="0" smtClean="0">
                <a:effectLst/>
                <a:hlinkClick r:id="rId5"/>
              </a:rPr>
              <a:t>deployment</a:t>
            </a:r>
            <a:r>
              <a:rPr lang="en-US" sz="1200" dirty="0" smtClean="0">
                <a:effectLst/>
              </a:rPr>
              <a:t> (i.e., the application of the model to new data in order to generate predictions).</a:t>
            </a:r>
            <a:endParaRPr sz="1200" dirty="0">
              <a:latin typeface="Calibri"/>
              <a:ea typeface="Calibri"/>
              <a:cs typeface="Calibri"/>
              <a:sym typeface="Calibri"/>
            </a:endParaRPr>
          </a:p>
          <a:p>
            <a:pPr lvl="0" defTabSz="914400">
              <a:lnSpc>
                <a:spcPct val="100000"/>
              </a:lnSpc>
              <a:defRPr sz="1800"/>
            </a:pPr>
            <a:endParaRPr sz="1200" dirty="0">
              <a:latin typeface="Calibri"/>
              <a:ea typeface="Calibri"/>
              <a:cs typeface="Calibri"/>
              <a:sym typeface="Calibri"/>
            </a:endParaRPr>
          </a:p>
          <a:p>
            <a:pPr lvl="0" defTabSz="914400">
              <a:lnSpc>
                <a:spcPct val="100000"/>
              </a:lnSpc>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351787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 relational database management system (RDBMS) is a program that lets you create, update, and administer a </a:t>
            </a:r>
            <a:r>
              <a:rPr lang="en-US" dirty="0" smtClean="0">
                <a:effectLst/>
                <a:hlinkClick r:id="rId3"/>
              </a:rPr>
              <a:t>relational database</a:t>
            </a:r>
            <a:r>
              <a:rPr lang="en-US" dirty="0" smtClean="0">
                <a:effectLst/>
              </a:rPr>
              <a:t>. Most commercial RDBMS's use the Structured Query Language (</a:t>
            </a:r>
            <a:r>
              <a:rPr lang="en-US" dirty="0" smtClean="0">
                <a:effectLst/>
                <a:hlinkClick r:id="rId4"/>
              </a:rPr>
              <a:t>SQL</a:t>
            </a:r>
            <a:r>
              <a:rPr lang="en-US" dirty="0" smtClean="0">
                <a:effectLst/>
              </a:rPr>
              <a:t>) to access the database, although SQL was invented after the development of the relational model and is not necessary for its use.</a:t>
            </a:r>
          </a:p>
          <a:p>
            <a:endParaRPr lang="en-US" dirty="0" smtClean="0">
              <a:effectLst/>
            </a:endParaRPr>
          </a:p>
          <a:p>
            <a:r>
              <a:rPr lang="en-US" dirty="0" smtClean="0">
                <a:effectLst/>
              </a:rPr>
              <a:t>A relational </a:t>
            </a:r>
            <a:r>
              <a:rPr lang="en-US" dirty="0" smtClean="0">
                <a:effectLst/>
                <a:hlinkClick r:id="rId5"/>
              </a:rPr>
              <a:t>database</a:t>
            </a:r>
            <a:r>
              <a:rPr lang="en-US" dirty="0" smtClean="0">
                <a:effectLst/>
              </a:rPr>
              <a:t> is a collection of </a:t>
            </a:r>
            <a:r>
              <a:rPr lang="en-US" dirty="0" smtClean="0">
                <a:effectLst/>
                <a:hlinkClick r:id="rId6"/>
              </a:rPr>
              <a:t>data</a:t>
            </a:r>
            <a:r>
              <a:rPr lang="en-US" dirty="0" smtClean="0">
                <a:effectLst/>
              </a:rPr>
              <a:t> items organized as a set of formally-described </a:t>
            </a:r>
            <a:r>
              <a:rPr lang="en-US" dirty="0" smtClean="0">
                <a:effectLst/>
                <a:hlinkClick r:id="rId7"/>
              </a:rPr>
              <a:t>tables</a:t>
            </a:r>
            <a:r>
              <a:rPr lang="en-US" dirty="0" smtClean="0">
                <a:effectLst/>
              </a:rPr>
              <a:t> from which data can be accessed or reassembled in many different ways without having to reorganize the database tables. The relational database was invented by </a:t>
            </a:r>
            <a:r>
              <a:rPr lang="en-US" dirty="0" smtClean="0">
                <a:effectLst/>
                <a:hlinkClick r:id="rId8"/>
              </a:rPr>
              <a:t>E. F. </a:t>
            </a:r>
            <a:r>
              <a:rPr lang="en-US" dirty="0" err="1" smtClean="0">
                <a:effectLst/>
                <a:hlinkClick r:id="rId8"/>
              </a:rPr>
              <a:t>Codd</a:t>
            </a:r>
            <a:r>
              <a:rPr lang="en-US" dirty="0" smtClean="0">
                <a:effectLst/>
              </a:rPr>
              <a:t> at IBM in 1970.</a:t>
            </a:r>
          </a:p>
          <a:p>
            <a:endParaRPr lang="en-US" dirty="0"/>
          </a:p>
        </p:txBody>
      </p:sp>
    </p:spTree>
    <p:extLst>
      <p:ext uri="{BB962C8B-B14F-4D97-AF65-F5344CB8AC3E}">
        <p14:creationId xmlns:p14="http://schemas.microsoft.com/office/powerpoint/2010/main" val="1140640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prstGeom prst="rect">
            <a:avLst/>
          </a:prstGeom>
        </p:spPr>
        <p:txBody>
          <a:bodyPr/>
          <a:lstStyle/>
          <a:p>
            <a:pPr lvl="0"/>
            <a:endParaRPr/>
          </a:p>
        </p:txBody>
      </p:sp>
      <p:sp>
        <p:nvSpPr>
          <p:cNvPr id="279" name="Shape 279"/>
          <p:cNvSpPr>
            <a:spLocks noGrp="1"/>
          </p:cNvSpPr>
          <p:nvPr>
            <p:ph type="body" sz="quarter" idx="1"/>
          </p:nvPr>
        </p:nvSpPr>
        <p:spPr>
          <a:prstGeom prst="rect">
            <a:avLst/>
          </a:prstGeom>
        </p:spPr>
        <p:txBody>
          <a:bodyPr/>
          <a:lstStyle>
            <a:lvl1pPr defTabSz="914400">
              <a:lnSpc>
                <a:spcPct val="100000"/>
              </a:lnSpc>
            </a:lvl1pPr>
          </a:lstStyle>
          <a:p>
            <a:pPr lvl="0">
              <a:defRPr sz="1800"/>
            </a:pPr>
            <a:endParaRPr lang="en-US" sz="2400" dirty="0" smtClean="0"/>
          </a:p>
          <a:p>
            <a:pPr lvl="0">
              <a:defRPr sz="1800"/>
            </a:pPr>
            <a:endParaRPr lang="en-US" sz="2400" dirty="0" smtClean="0"/>
          </a:p>
          <a:p>
            <a:r>
              <a:rPr lang="en-US" dirty="0" smtClean="0">
                <a:effectLst/>
              </a:rPr>
              <a:t>Data is growing and moving faster than healthcare organizations can consume it; 80% of medical data is unstructured and is clinically relevant. This data resides in multiple places like individual EMRs, lab and imaging systems, physician notes, medical correspondence, claims, CRM systems and finance. Getting access to this valuable data and factoring it into clinical and advanced analytics is critical to improving care and outcomes, incentivizing the right behavior and driving efficiencies.</a:t>
            </a:r>
          </a:p>
          <a:p>
            <a:r>
              <a:rPr lang="en-US" dirty="0" smtClean="0">
                <a:effectLst/>
              </a:rPr>
              <a:t>Healthcare organizations are leveraging big data technology to capture all of the information about a patient to get a more complete view for insight into care coordination and outcomes-based reimbursement models, population health management, and patient engagement and outreach. Successfully harnessing big data unleashes the potential to achieve the three critical objectives for healthcare transformation:</a:t>
            </a:r>
          </a:p>
          <a:p>
            <a:pPr lvl="0">
              <a:defRPr sz="1800"/>
            </a:pPr>
            <a:endParaRPr lang="en-US" sz="2400" dirty="0" smtClean="0"/>
          </a:p>
          <a:p>
            <a:pPr lvl="0">
              <a:defRPr sz="1800"/>
            </a:pPr>
            <a:r>
              <a:rPr sz="2400" dirty="0" smtClean="0"/>
              <a:t>For </a:t>
            </a:r>
            <a:r>
              <a:rPr sz="2400" dirty="0"/>
              <a:t>instance, researchers can mine the data to see what treatments are most effective for particular conditions, identify patterns related to drug side effects or hospital readmissions, and gain other important information that can help patients and reduce costs. Fortunately, recent technologic advances in the industry have improved their ability to work with such data, even though the files are enormous and often have different database structures and technical characteristics. </a:t>
            </a:r>
            <a:endParaRPr sz="1200" dirty="0"/>
          </a:p>
        </p:txBody>
      </p:sp>
    </p:spTree>
    <p:extLst>
      <p:ext uri="{BB962C8B-B14F-4D97-AF65-F5344CB8AC3E}">
        <p14:creationId xmlns:p14="http://schemas.microsoft.com/office/powerpoint/2010/main" val="1646388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prstGeom prst="rect">
            <a:avLst/>
          </a:prstGeom>
        </p:spPr>
        <p:txBody>
          <a:bodyPr/>
          <a:lstStyle/>
          <a:p>
            <a:pPr lvl="0"/>
            <a:endParaRPr/>
          </a:p>
        </p:txBody>
      </p:sp>
      <p:sp>
        <p:nvSpPr>
          <p:cNvPr id="287" name="Shape 287"/>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r>
              <a:rPr lang="en-US" dirty="0" smtClean="0">
                <a:effectLst/>
              </a:rPr>
              <a:t>Data is growing and moving faster than healthcare organizations can consume it; 80% of medical data is unstructured and is clinically relevant. This data resides in multiple places like individual EMRs, lab and imaging systems, physician notes, medical correspondence, claims, CRM systems and finance. Getting access to this valuable data and factoring it into clinical and advanced analytics is critical to improving care and outcomes, incentivizing the right behavior and driving efficiencies.</a:t>
            </a:r>
          </a:p>
          <a:p>
            <a:r>
              <a:rPr lang="en-US" dirty="0" smtClean="0">
                <a:effectLst/>
              </a:rPr>
              <a:t>Healthcare organizations are leveraging big data technology to capture all of the information about a patient to get a more complete view for insight into care coordination and outcomes-based reimbursement models, population health management, and patient engagement and outreach. Successfully harnessing big data unleashes the potential to achieve the three critical objectives for healthcare transformation:</a:t>
            </a:r>
          </a:p>
          <a:p>
            <a:endParaRPr lang="en-US" dirty="0" smtClean="0">
              <a:effectLst/>
            </a:endParaRPr>
          </a:p>
          <a:p>
            <a:r>
              <a:rPr lang="en-US" b="1" dirty="0" smtClean="0">
                <a:effectLst/>
              </a:rPr>
              <a:t>Big data</a:t>
            </a:r>
            <a:r>
              <a:rPr lang="en-US" dirty="0" smtClean="0">
                <a:effectLst/>
              </a:rPr>
              <a:t> is a broad term for </a:t>
            </a:r>
            <a:r>
              <a:rPr lang="en-US" dirty="0" smtClean="0">
                <a:effectLst/>
                <a:hlinkClick r:id="rId3" tooltip="Data set"/>
              </a:rPr>
              <a:t>data sets</a:t>
            </a:r>
            <a:r>
              <a:rPr lang="en-US" dirty="0" smtClean="0">
                <a:effectLst/>
              </a:rPr>
              <a:t> so large or complex that traditional </a:t>
            </a:r>
            <a:r>
              <a:rPr lang="en-US" dirty="0" smtClean="0">
                <a:effectLst/>
                <a:hlinkClick r:id="rId4" tooltip="Data processing"/>
              </a:rPr>
              <a:t>data processing</a:t>
            </a:r>
            <a:r>
              <a:rPr lang="en-US" dirty="0" smtClean="0">
                <a:effectLst/>
              </a:rPr>
              <a:t> applications are inadequate. Challenges include analysis, capture, </a:t>
            </a:r>
            <a:r>
              <a:rPr lang="en-US" dirty="0" smtClean="0">
                <a:effectLst/>
                <a:hlinkClick r:id="rId5" tooltip="Data curation"/>
              </a:rPr>
              <a:t>data curation</a:t>
            </a:r>
            <a:r>
              <a:rPr lang="en-US" dirty="0" smtClean="0">
                <a:effectLst/>
              </a:rPr>
              <a:t>, search, </a:t>
            </a:r>
            <a:r>
              <a:rPr lang="en-US" dirty="0" smtClean="0">
                <a:effectLst/>
                <a:hlinkClick r:id="rId6" tooltip="Data sharing"/>
              </a:rPr>
              <a:t>sharing</a:t>
            </a:r>
            <a:r>
              <a:rPr lang="en-US" dirty="0" smtClean="0">
                <a:effectLst/>
              </a:rPr>
              <a:t>, storage, transfer, visualization, and </a:t>
            </a:r>
            <a:r>
              <a:rPr lang="en-US" dirty="0" smtClean="0">
                <a:effectLst/>
                <a:hlinkClick r:id="rId7" tooltip="Information privacy"/>
              </a:rPr>
              <a:t>information privacy</a:t>
            </a:r>
            <a:r>
              <a:rPr lang="en-US" dirty="0" smtClean="0">
                <a:effectLst/>
              </a:rPr>
              <a:t>. The term often refers simply to the use of </a:t>
            </a:r>
            <a:r>
              <a:rPr lang="en-US" dirty="0" smtClean="0">
                <a:effectLst/>
                <a:hlinkClick r:id="rId8" tooltip="Predictive analytics"/>
              </a:rPr>
              <a:t>predictive analytics</a:t>
            </a:r>
            <a:r>
              <a:rPr lang="en-US" dirty="0" smtClean="0">
                <a:effectLst/>
              </a:rPr>
              <a:t> or other certain advanced methods to extract value from data, and seldom to a particular size of data set. Accuracy in big data may lead to more confident decision making. And better decisions can mean greater operational efficiency, cost reduction and reduced risk.</a:t>
            </a:r>
            <a:endParaRPr lang="en-US" dirty="0">
              <a:effectLst/>
            </a:endParaRPr>
          </a:p>
        </p:txBody>
      </p:sp>
    </p:spTree>
    <p:extLst>
      <p:ext uri="{BB962C8B-B14F-4D97-AF65-F5344CB8AC3E}">
        <p14:creationId xmlns:p14="http://schemas.microsoft.com/office/powerpoint/2010/main" val="518290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 – Patient’s description to his/her illness and responses to</a:t>
            </a:r>
            <a:r>
              <a:rPr lang="en-US" baseline="0" dirty="0" smtClean="0"/>
              <a:t> focused questions. </a:t>
            </a:r>
          </a:p>
          <a:p>
            <a:endParaRPr lang="en-US" baseline="0" dirty="0" smtClean="0"/>
          </a:p>
          <a:p>
            <a:r>
              <a:rPr lang="en-US" baseline="0" dirty="0" smtClean="0"/>
              <a:t>Coded data – Abbreviated terms for describing a patient’s medical situation.</a:t>
            </a:r>
          </a:p>
          <a:p>
            <a:endParaRPr lang="en-US" baseline="0" dirty="0" smtClean="0"/>
          </a:p>
          <a:p>
            <a:r>
              <a:rPr lang="en-US" baseline="0" dirty="0" smtClean="0"/>
              <a:t>Physicians are taught to record any observations and to not trust their memory. They need to record any observations and the actions that they have taken to correct a situation, the rationales behind their actions so that they may be communicated to any other person dealing with that patient. Hence is the basis of data recording. </a:t>
            </a:r>
            <a:endParaRPr lang="en-US" dirty="0"/>
          </a:p>
        </p:txBody>
      </p:sp>
    </p:spTree>
    <p:extLst>
      <p:ext uri="{BB962C8B-B14F-4D97-AF65-F5344CB8AC3E}">
        <p14:creationId xmlns:p14="http://schemas.microsoft.com/office/powerpoint/2010/main" val="2324557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Reasons for</a:t>
            </a:r>
            <a:r>
              <a:rPr lang="en-US" baseline="0" dirty="0" smtClean="0"/>
              <a:t> which data is recorded:</a:t>
            </a:r>
          </a:p>
          <a:p>
            <a:endParaRPr lang="en-US" baseline="0" dirty="0" smtClean="0"/>
          </a:p>
          <a:p>
            <a:r>
              <a:rPr lang="en-US" baseline="0" dirty="0" smtClean="0"/>
              <a:t>To help care for patient</a:t>
            </a:r>
          </a:p>
          <a:p>
            <a:r>
              <a:rPr lang="en-US" baseline="0" dirty="0" smtClean="0"/>
              <a:t>To help the society at large by reporting data from populations of patients</a:t>
            </a:r>
          </a:p>
          <a:p>
            <a:endParaRPr lang="en-US" baseline="0" dirty="0" smtClean="0"/>
          </a:p>
          <a:p>
            <a:r>
              <a:rPr lang="en-US" baseline="0" dirty="0" smtClean="0"/>
              <a:t>Patient could have two or more doctors treating a condition or could have switched doctors.  Developing routine examinations such as mammogram, cholesterol, </a:t>
            </a:r>
            <a:r>
              <a:rPr lang="en-US" baseline="0" dirty="0" err="1" smtClean="0"/>
              <a:t>bp</a:t>
            </a:r>
            <a:r>
              <a:rPr lang="en-US" baseline="0" dirty="0" smtClean="0"/>
              <a:t>, etc. can screen patients for future problems.  Recorded interventions include counseling or educational programs, vaccinations, etc. For example, the doctor will screen a patient if they had a tetanus shot. If they did, unnecessary treatment could be avoided. </a:t>
            </a:r>
            <a:r>
              <a:rPr lang="en-US" baseline="0" dirty="0" err="1" smtClean="0"/>
              <a:t>Physcians</a:t>
            </a:r>
            <a:r>
              <a:rPr lang="en-US" baseline="0" dirty="0" smtClean="0"/>
              <a:t> can’t use their memory of an action in court. The recorded data serve as a legal record for courts to decided if there was malpractice. By looking over time of what medical intervention was and how patient improved provides manner of improving </a:t>
            </a:r>
            <a:endParaRPr lang="en-US" dirty="0"/>
          </a:p>
        </p:txBody>
      </p:sp>
    </p:spTree>
    <p:extLst>
      <p:ext uri="{BB962C8B-B14F-4D97-AF65-F5344CB8AC3E}">
        <p14:creationId xmlns:p14="http://schemas.microsoft.com/office/powerpoint/2010/main" val="74701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9119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1160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physician may refer to upper respiratory infection as infection of the </a:t>
            </a:r>
            <a:r>
              <a:rPr lang="en-US" dirty="0" err="1" smtClean="0"/>
              <a:t>trachi</a:t>
            </a:r>
            <a:r>
              <a:rPr lang="en-US" dirty="0" smtClean="0"/>
              <a:t> and the</a:t>
            </a:r>
            <a:r>
              <a:rPr lang="en-US" baseline="0" dirty="0" smtClean="0"/>
              <a:t> other to the main stem bronchi. Medicine is humane and can’t be precise like the hard sciences. </a:t>
            </a:r>
            <a:endParaRPr lang="en-US" dirty="0"/>
          </a:p>
        </p:txBody>
      </p:sp>
    </p:spTree>
    <p:extLst>
      <p:ext uri="{BB962C8B-B14F-4D97-AF65-F5344CB8AC3E}">
        <p14:creationId xmlns:p14="http://schemas.microsoft.com/office/powerpoint/2010/main" val="2537068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Speaker-dependent systems recognize characteristics</a:t>
            </a:r>
            <a:r>
              <a:rPr lang="en-US" baseline="0" dirty="0" smtClean="0"/>
              <a:t> in speaker’s voice and are trained to readjust themselves.</a:t>
            </a:r>
          </a:p>
          <a:p>
            <a:r>
              <a:rPr lang="en-US" baseline="0" dirty="0" smtClean="0"/>
              <a:t>Speaker-independent systems are ones installed in various industries having automated reply system. </a:t>
            </a:r>
            <a:endParaRPr lang="en-US" dirty="0"/>
          </a:p>
        </p:txBody>
      </p:sp>
    </p:spTree>
    <p:extLst>
      <p:ext uri="{BB962C8B-B14F-4D97-AF65-F5344CB8AC3E}">
        <p14:creationId xmlns:p14="http://schemas.microsoft.com/office/powerpoint/2010/main" val="797922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smtClean="0">
                <a:effectLst/>
                <a:latin typeface="+mj-lt"/>
                <a:ea typeface="+mj-ea"/>
                <a:cs typeface="+mj-cs"/>
                <a:sym typeface="Avenir Roman"/>
              </a:rPr>
              <a:t>Coding</a:t>
            </a:r>
            <a:r>
              <a:rPr lang="en-US" sz="2400" b="0" dirty="0" smtClean="0">
                <a:effectLst/>
                <a:latin typeface="+mj-lt"/>
                <a:ea typeface="+mj-ea"/>
                <a:cs typeface="+mj-cs"/>
                <a:sym typeface="Avenir Roman"/>
              </a:rPr>
              <a:t> is an analytical process in which </a:t>
            </a:r>
            <a:r>
              <a:rPr lang="en-US" sz="2400" b="1" dirty="0" smtClean="0">
                <a:effectLst/>
                <a:latin typeface="+mj-lt"/>
                <a:ea typeface="+mj-ea"/>
                <a:cs typeface="+mj-cs"/>
                <a:sym typeface="Avenir Roman"/>
              </a:rPr>
              <a:t>data</a:t>
            </a:r>
            <a:r>
              <a:rPr lang="en-US" sz="2400" b="0" dirty="0" smtClean="0">
                <a:effectLst/>
                <a:latin typeface="+mj-lt"/>
                <a:ea typeface="+mj-ea"/>
                <a:cs typeface="+mj-cs"/>
                <a:sym typeface="Avenir Roman"/>
              </a:rPr>
              <a:t>, in both quantitative form (such as questionnaires results) or qualitative (such as interview transcripts) is </a:t>
            </a:r>
            <a:r>
              <a:rPr lang="en-US" sz="2400" b="0" dirty="0" err="1" smtClean="0">
                <a:effectLst/>
                <a:latin typeface="+mj-lt"/>
                <a:ea typeface="+mj-ea"/>
                <a:cs typeface="+mj-cs"/>
                <a:sym typeface="Avenir Roman"/>
              </a:rPr>
              <a:t>categorised</a:t>
            </a:r>
            <a:r>
              <a:rPr lang="en-US" sz="2400" b="0" dirty="0" smtClean="0">
                <a:effectLst/>
                <a:latin typeface="+mj-lt"/>
                <a:ea typeface="+mj-ea"/>
                <a:cs typeface="+mj-cs"/>
                <a:sym typeface="Avenir Roman"/>
              </a:rPr>
              <a:t> to facilitate analysis. </a:t>
            </a:r>
            <a:r>
              <a:rPr lang="en-US" sz="2400" b="1" dirty="0" smtClean="0">
                <a:effectLst/>
                <a:latin typeface="+mj-lt"/>
                <a:ea typeface="+mj-ea"/>
                <a:cs typeface="+mj-cs"/>
                <a:sym typeface="Avenir Roman"/>
              </a:rPr>
              <a:t>Coding</a:t>
            </a:r>
            <a:r>
              <a:rPr lang="en-US" sz="2400" b="0" dirty="0" smtClean="0">
                <a:effectLst/>
                <a:latin typeface="+mj-lt"/>
                <a:ea typeface="+mj-ea"/>
                <a:cs typeface="+mj-cs"/>
                <a:sym typeface="Avenir Roman"/>
              </a:rPr>
              <a:t> means the transformation of </a:t>
            </a:r>
            <a:r>
              <a:rPr lang="en-US" sz="2400" b="1" dirty="0" smtClean="0">
                <a:effectLst/>
                <a:latin typeface="+mj-lt"/>
                <a:ea typeface="+mj-ea"/>
                <a:cs typeface="+mj-cs"/>
                <a:sym typeface="Avenir Roman"/>
              </a:rPr>
              <a:t>data</a:t>
            </a:r>
            <a:r>
              <a:rPr lang="en-US" sz="2400" b="0" dirty="0" smtClean="0">
                <a:effectLst/>
                <a:latin typeface="+mj-lt"/>
                <a:ea typeface="+mj-ea"/>
                <a:cs typeface="+mj-cs"/>
                <a:sym typeface="Avenir Roman"/>
              </a:rPr>
              <a:t> into a form understandable by computer software.</a:t>
            </a:r>
          </a:p>
          <a:p>
            <a:r>
              <a:rPr lang="en-US" dirty="0" smtClean="0"/>
              <a:t>Electronic health records (EHRs) that use structured data elements are documenting patient information using controlled vocabulary rather than narrative text. The historic lack of structured data and standardization in the healthcare industry today causes problems when sharing EHR content between providers. Currently, the healthcare industry is far from the desired state where patients have one complete, accurate EHR from which the quality of their individual health care can be monitored and maintained.</a:t>
            </a:r>
            <a:endParaRPr lang="en-US" sz="2400" b="0" dirty="0" smtClean="0">
              <a:effectLst/>
              <a:latin typeface="+mj-lt"/>
              <a:ea typeface="+mj-ea"/>
              <a:cs typeface="+mj-cs"/>
              <a:sym typeface="Avenir Roman"/>
            </a:endParaRPr>
          </a:p>
          <a:p>
            <a:endParaRPr lang="en-US" dirty="0"/>
          </a:p>
        </p:txBody>
      </p:sp>
    </p:spTree>
    <p:extLst>
      <p:ext uri="{BB962C8B-B14F-4D97-AF65-F5344CB8AC3E}">
        <p14:creationId xmlns:p14="http://schemas.microsoft.com/office/powerpoint/2010/main" val="146563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baseline="0" dirty="0" smtClean="0">
                <a:latin typeface="+mj-lt"/>
                <a:ea typeface="+mj-ea"/>
                <a:cs typeface="+mj-cs"/>
                <a:sym typeface="Avenir Roman"/>
              </a:rPr>
              <a:t>Coding compliance refers to the process of insuring that the coding of diagnoses and procedures complies with all coding rules and guidelines. Detection, correction, prevention, verification and comparison constitute the five essential components of coding compliance. This article will examine the operational issues associated with each of these five components of coding compliance. Alternative workflows and issues related to the computerization of the coding compliance function will be discussed.</a:t>
            </a:r>
          </a:p>
          <a:p>
            <a:endParaRPr lang="en-US" sz="2400" b="0" i="0" u="none" strike="noStrike" baseline="0" dirty="0" smtClean="0">
              <a:latin typeface="+mj-lt"/>
              <a:ea typeface="+mj-ea"/>
              <a:cs typeface="+mj-cs"/>
              <a:sym typeface="Avenir Roman"/>
            </a:endParaRPr>
          </a:p>
          <a:p>
            <a:r>
              <a:rPr lang="en-US" dirty="0" smtClean="0"/>
              <a:t>A coding compliance program to ensure that the claims submitted to Medicare are accurate and complete should encompass five essential components:</a:t>
            </a:r>
          </a:p>
          <a:p>
            <a:endParaRPr lang="en-US" dirty="0" smtClean="0"/>
          </a:p>
          <a:p>
            <a:r>
              <a:rPr lang="en-US" dirty="0" smtClean="0"/>
              <a:t>Detection—identifying records with potential coding compliance problems</a:t>
            </a:r>
          </a:p>
          <a:p>
            <a:endParaRPr lang="en-US" dirty="0" smtClean="0"/>
          </a:p>
          <a:p>
            <a:r>
              <a:rPr lang="en-US" dirty="0" smtClean="0"/>
              <a:t>Correction—performing chart audits and making necessary corrections</a:t>
            </a:r>
          </a:p>
          <a:p>
            <a:endParaRPr lang="en-US" dirty="0" smtClean="0"/>
          </a:p>
          <a:p>
            <a:r>
              <a:rPr lang="en-US" dirty="0" smtClean="0"/>
              <a:t>Prevention—educating coders in order to prevent coding compliance problems from occurring in the future Verification—providing an audit trail of all coding compliance actions </a:t>
            </a:r>
          </a:p>
          <a:p>
            <a:endParaRPr lang="en-US" dirty="0" smtClean="0"/>
          </a:p>
          <a:p>
            <a:r>
              <a:rPr lang="en-US" dirty="0" smtClean="0"/>
              <a:t>Comparison—comparing coding patterns over time and to external norms A comprehensive coding compliance program must address all five of these components.</a:t>
            </a:r>
          </a:p>
          <a:p>
            <a:endParaRPr lang="en-US" dirty="0" smtClean="0"/>
          </a:p>
          <a:p>
            <a:r>
              <a:rPr lang="en-US" dirty="0" smtClean="0"/>
              <a:t>Physician</a:t>
            </a:r>
            <a:r>
              <a:rPr lang="en-US" baseline="0" dirty="0" smtClean="0"/>
              <a:t> may be tired of selecting a series of structured menus (over-documentation) instead of a simpler free-text program.</a:t>
            </a:r>
          </a:p>
          <a:p>
            <a:endParaRPr lang="en-US" baseline="0" dirty="0" smtClean="0"/>
          </a:p>
          <a:p>
            <a:r>
              <a:rPr lang="en-US" baseline="0" dirty="0" smtClean="0"/>
              <a:t>Cloning is when patients info from a previous visit is copied and pasted into the same field in the next visit. The patient’s condition may have altered but the physician might have entered codes for diagnosis for a </a:t>
            </a:r>
            <a:r>
              <a:rPr lang="en-US" baseline="0" dirty="0" err="1" smtClean="0"/>
              <a:t>a</a:t>
            </a:r>
            <a:r>
              <a:rPr lang="en-US" baseline="0" dirty="0" smtClean="0"/>
              <a:t> previous visit. Cloning might occur between two different patients. When medical records have nearly identical documentation, it may bring into question the necessity of medical services. It could lead to billing at the higher end prices. </a:t>
            </a:r>
            <a:endParaRPr lang="en-US" dirty="0"/>
          </a:p>
        </p:txBody>
      </p:sp>
    </p:spTree>
    <p:extLst>
      <p:ext uri="{BB962C8B-B14F-4D97-AF65-F5344CB8AC3E}">
        <p14:creationId xmlns:p14="http://schemas.microsoft.com/office/powerpoint/2010/main" val="84766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 name="Shape 7"/>
          <p:cNvSpPr>
            <a:spLocks noGrp="1"/>
          </p:cNvSpPr>
          <p:nvPr>
            <p:ph type="title"/>
          </p:nvPr>
        </p:nvSpPr>
        <p:spPr>
          <a:prstGeom prst="rect">
            <a:avLst/>
          </a:prstGeom>
        </p:spPr>
        <p:txBody>
          <a:bodyPr/>
          <a:lstStyle/>
          <a:p>
            <a:pPr lvl="0">
              <a:defRPr sz="1800">
                <a:solidFill>
                  <a:srgbClr val="000000"/>
                </a:solidFill>
              </a:defRPr>
            </a:pPr>
            <a:r>
              <a:rPr sz="4400">
                <a:solidFill>
                  <a:srgbClr val="A7A7A7"/>
                </a:solidFill>
              </a:rPr>
              <a:t>Title Text</a:t>
            </a:r>
          </a:p>
        </p:txBody>
      </p:sp>
      <p:sp>
        <p:nvSpPr>
          <p:cNvPr id="8" name="Shape 8"/>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9" name="Shape 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87" name="Shape 87"/>
          <p:cNvSpPr/>
          <p:nvPr/>
        </p:nvSpPr>
        <p:spPr>
          <a:xfrm>
            <a:off x="228600" y="228600"/>
            <a:ext cx="8696325" cy="1427163"/>
          </a:xfrm>
          <a:prstGeom prst="roundRect">
            <a:avLst>
              <a:gd name="adj" fmla="val 7134"/>
            </a:avLst>
          </a:prstGeom>
          <a:gradFill>
            <a:gsLst>
              <a:gs pos="0">
                <a:srgbClr val="83D3FE"/>
              </a:gs>
              <a:gs pos="1000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mj-lt"/>
                <a:ea typeface="+mj-ea"/>
                <a:cs typeface="+mj-cs"/>
                <a:sym typeface="Avenir Roman"/>
              </a:defRPr>
            </a:pPr>
            <a:endParaRPr/>
          </a:p>
        </p:txBody>
      </p:sp>
      <p:grpSp>
        <p:nvGrpSpPr>
          <p:cNvPr id="93" name="Group 93"/>
          <p:cNvGrpSpPr/>
          <p:nvPr/>
        </p:nvGrpSpPr>
        <p:grpSpPr>
          <a:xfrm>
            <a:off x="211137" y="714374"/>
            <a:ext cx="8723314" cy="1331915"/>
            <a:chOff x="0" y="0"/>
            <a:chExt cx="8723313" cy="1331914"/>
          </a:xfrm>
        </p:grpSpPr>
        <p:sp>
          <p:nvSpPr>
            <p:cNvPr id="88" name="Shape 88"/>
            <p:cNvSpPr/>
            <p:nvPr/>
          </p:nvSpPr>
          <p:spPr>
            <a:xfrm>
              <a:off x="5843213" y="145258"/>
              <a:ext cx="2880101" cy="715123"/>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3"/>
                  </a:lnTo>
                  <a:lnTo>
                    <a:pt x="14751" y="5535"/>
                  </a:lnTo>
                  <a:lnTo>
                    <a:pt x="13682" y="6548"/>
                  </a:lnTo>
                  <a:lnTo>
                    <a:pt x="11750" y="8505"/>
                  </a:lnTo>
                  <a:lnTo>
                    <a:pt x="9866" y="10260"/>
                  </a:lnTo>
                  <a:lnTo>
                    <a:pt x="8062" y="11880"/>
                  </a:lnTo>
                  <a:lnTo>
                    <a:pt x="6322" y="13433"/>
                  </a:lnTo>
                  <a:lnTo>
                    <a:pt x="4662" y="14783"/>
                  </a:lnTo>
                  <a:lnTo>
                    <a:pt x="3049" y="15997"/>
                  </a:lnTo>
                  <a:lnTo>
                    <a:pt x="1501" y="17145"/>
                  </a:lnTo>
                  <a:lnTo>
                    <a:pt x="0" y="18158"/>
                  </a:lnTo>
                  <a:lnTo>
                    <a:pt x="1038" y="18765"/>
                  </a:lnTo>
                  <a:lnTo>
                    <a:pt x="2027" y="19305"/>
                  </a:lnTo>
                  <a:lnTo>
                    <a:pt x="2985" y="19777"/>
                  </a:lnTo>
                  <a:lnTo>
                    <a:pt x="3927" y="20183"/>
                  </a:lnTo>
                  <a:lnTo>
                    <a:pt x="4837" y="20587"/>
                  </a:lnTo>
                  <a:lnTo>
                    <a:pt x="5715" y="20858"/>
                  </a:lnTo>
                  <a:lnTo>
                    <a:pt x="6561" y="21127"/>
                  </a:lnTo>
                  <a:lnTo>
                    <a:pt x="7392" y="21330"/>
                  </a:lnTo>
                  <a:lnTo>
                    <a:pt x="8206" y="21465"/>
                  </a:lnTo>
                  <a:lnTo>
                    <a:pt x="8988" y="21533"/>
                  </a:lnTo>
                  <a:lnTo>
                    <a:pt x="9738" y="21600"/>
                  </a:lnTo>
                  <a:lnTo>
                    <a:pt x="10473" y="21600"/>
                  </a:lnTo>
                  <a:lnTo>
                    <a:pt x="11191" y="21533"/>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89" name="Shape 89"/>
            <p:cNvSpPr/>
            <p:nvPr/>
          </p:nvSpPr>
          <p:spPr>
            <a:xfrm>
              <a:off x="2410724" y="16760"/>
              <a:ext cx="5551589" cy="851443"/>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90" name="Shape 90"/>
            <p:cNvSpPr/>
            <p:nvPr/>
          </p:nvSpPr>
          <p:spPr>
            <a:xfrm>
              <a:off x="2620399" y="29051"/>
              <a:ext cx="5474955" cy="775461"/>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91" name="Shape 91"/>
            <p:cNvSpPr/>
            <p:nvPr/>
          </p:nvSpPr>
          <p:spPr>
            <a:xfrm>
              <a:off x="5404706" y="15642"/>
              <a:ext cx="3312222" cy="6525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92" name="Shape 92"/>
            <p:cNvSpPr/>
            <p:nvPr/>
          </p:nvSpPr>
          <p:spPr>
            <a:xfrm>
              <a:off x="0" y="-1"/>
              <a:ext cx="8723314" cy="1331915"/>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grpSp>
      <p:sp>
        <p:nvSpPr>
          <p:cNvPr id="94" name="Shape 94"/>
          <p:cNvSpPr>
            <a:spLocks noGrp="1"/>
          </p:cNvSpPr>
          <p:nvPr>
            <p:ph type="title"/>
          </p:nvPr>
        </p:nvSpPr>
        <p:spPr>
          <a:prstGeom prst="rect">
            <a:avLst/>
          </a:prstGeom>
        </p:spPr>
        <p:txBody>
          <a:bodyPr/>
          <a:lstStyle/>
          <a:p>
            <a:pPr lvl="0">
              <a:defRPr sz="1800">
                <a:solidFill>
                  <a:srgbClr val="000000"/>
                </a:solidFill>
              </a:defRPr>
            </a:pPr>
            <a:r>
              <a:rPr sz="4400">
                <a:solidFill>
                  <a:srgbClr val="A7A7A7"/>
                </a:solidFill>
              </a:rPr>
              <a:t>Title Text</a:t>
            </a:r>
          </a:p>
        </p:txBody>
      </p:sp>
      <p:sp>
        <p:nvSpPr>
          <p:cNvPr id="95" name="Shape 95"/>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96" name="Shape 96"/>
          <p:cNvSpPr>
            <a:spLocks noGrp="1"/>
          </p:cNvSpPr>
          <p:nvPr>
            <p:ph type="sldNum" sz="quarter" idx="2"/>
          </p:nvPr>
        </p:nvSpPr>
        <p:spPr>
          <a:xfrm>
            <a:off x="3990975" y="6297931"/>
            <a:ext cx="1162050" cy="269239"/>
          </a:xfrm>
          <a:prstGeom prst="rect">
            <a:avLst/>
          </a:prstGeom>
        </p:spPr>
        <p:txBody>
          <a:bodyPr/>
          <a:lstStyle>
            <a:lvl1pPr algn="ctr">
              <a:defRPr sz="1000">
                <a:solidFill>
                  <a:srgbClr val="073E87"/>
                </a:solidFill>
                <a:latin typeface="+mj-lt"/>
                <a:ea typeface="+mj-ea"/>
                <a:cs typeface="+mj-cs"/>
                <a:sym typeface="Avenir Roman"/>
              </a:defRPr>
            </a:lvl1p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98" name="Shape 98"/>
          <p:cNvSpPr/>
          <p:nvPr/>
        </p:nvSpPr>
        <p:spPr>
          <a:xfrm>
            <a:off x="228600" y="228600"/>
            <a:ext cx="8696325" cy="6035675"/>
          </a:xfrm>
          <a:prstGeom prst="roundRect">
            <a:avLst>
              <a:gd name="adj" fmla="val 1273"/>
            </a:avLst>
          </a:prstGeom>
          <a:gradFill>
            <a:gsLst>
              <a:gs pos="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mj-lt"/>
                <a:ea typeface="+mj-ea"/>
                <a:cs typeface="+mj-cs"/>
                <a:sym typeface="Avenir Roman"/>
              </a:defRPr>
            </a:pPr>
            <a:endParaRPr/>
          </a:p>
        </p:txBody>
      </p:sp>
      <p:grpSp>
        <p:nvGrpSpPr>
          <p:cNvPr id="104" name="Group 104"/>
          <p:cNvGrpSpPr/>
          <p:nvPr/>
        </p:nvGrpSpPr>
        <p:grpSpPr>
          <a:xfrm>
            <a:off x="211137" y="5354636"/>
            <a:ext cx="8723314" cy="1330328"/>
            <a:chOff x="0" y="0"/>
            <a:chExt cx="8723313" cy="1330326"/>
          </a:xfrm>
        </p:grpSpPr>
        <p:sp>
          <p:nvSpPr>
            <p:cNvPr id="99" name="Shape 99"/>
            <p:cNvSpPr/>
            <p:nvPr/>
          </p:nvSpPr>
          <p:spPr>
            <a:xfrm>
              <a:off x="5843213" y="145085"/>
              <a:ext cx="2880101" cy="714270"/>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3"/>
                  </a:lnTo>
                  <a:lnTo>
                    <a:pt x="14751" y="5535"/>
                  </a:lnTo>
                  <a:lnTo>
                    <a:pt x="13682" y="6548"/>
                  </a:lnTo>
                  <a:lnTo>
                    <a:pt x="11750" y="8505"/>
                  </a:lnTo>
                  <a:lnTo>
                    <a:pt x="9866" y="10260"/>
                  </a:lnTo>
                  <a:lnTo>
                    <a:pt x="8062" y="11880"/>
                  </a:lnTo>
                  <a:lnTo>
                    <a:pt x="6322" y="13433"/>
                  </a:lnTo>
                  <a:lnTo>
                    <a:pt x="4662" y="14783"/>
                  </a:lnTo>
                  <a:lnTo>
                    <a:pt x="3049" y="15997"/>
                  </a:lnTo>
                  <a:lnTo>
                    <a:pt x="1501" y="17145"/>
                  </a:lnTo>
                  <a:lnTo>
                    <a:pt x="0" y="18158"/>
                  </a:lnTo>
                  <a:lnTo>
                    <a:pt x="1038" y="18765"/>
                  </a:lnTo>
                  <a:lnTo>
                    <a:pt x="2027" y="19305"/>
                  </a:lnTo>
                  <a:lnTo>
                    <a:pt x="2985" y="19777"/>
                  </a:lnTo>
                  <a:lnTo>
                    <a:pt x="3927" y="20183"/>
                  </a:lnTo>
                  <a:lnTo>
                    <a:pt x="4837" y="20587"/>
                  </a:lnTo>
                  <a:lnTo>
                    <a:pt x="5715" y="20858"/>
                  </a:lnTo>
                  <a:lnTo>
                    <a:pt x="6561" y="21127"/>
                  </a:lnTo>
                  <a:lnTo>
                    <a:pt x="7392" y="21330"/>
                  </a:lnTo>
                  <a:lnTo>
                    <a:pt x="8206" y="21465"/>
                  </a:lnTo>
                  <a:lnTo>
                    <a:pt x="8988" y="21533"/>
                  </a:lnTo>
                  <a:lnTo>
                    <a:pt x="9738" y="21600"/>
                  </a:lnTo>
                  <a:lnTo>
                    <a:pt x="10473" y="21600"/>
                  </a:lnTo>
                  <a:lnTo>
                    <a:pt x="11191" y="21533"/>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100" name="Shape 100"/>
            <p:cNvSpPr/>
            <p:nvPr/>
          </p:nvSpPr>
          <p:spPr>
            <a:xfrm>
              <a:off x="2410724" y="16740"/>
              <a:ext cx="5551589" cy="850428"/>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101" name="Shape 101"/>
            <p:cNvSpPr/>
            <p:nvPr/>
          </p:nvSpPr>
          <p:spPr>
            <a:xfrm>
              <a:off x="2620399" y="29016"/>
              <a:ext cx="5474955" cy="774537"/>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102" name="Shape 102"/>
            <p:cNvSpPr/>
            <p:nvPr/>
          </p:nvSpPr>
          <p:spPr>
            <a:xfrm>
              <a:off x="5404706" y="15624"/>
              <a:ext cx="3312222" cy="6517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103" name="Shape 103"/>
            <p:cNvSpPr/>
            <p:nvPr/>
          </p:nvSpPr>
          <p:spPr>
            <a:xfrm>
              <a:off x="0" y="-1"/>
              <a:ext cx="8723314" cy="1330328"/>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grpSp>
      <p:sp>
        <p:nvSpPr>
          <p:cNvPr id="105" name="Shape 105"/>
          <p:cNvSpPr>
            <a:spLocks noGrp="1"/>
          </p:cNvSpPr>
          <p:nvPr>
            <p:ph type="title"/>
          </p:nvPr>
        </p:nvSpPr>
        <p:spPr>
          <a:prstGeom prst="rect">
            <a:avLst/>
          </a:prstGeom>
        </p:spPr>
        <p:txBody>
          <a:bodyPr/>
          <a:lstStyle/>
          <a:p>
            <a:pPr lvl="0">
              <a:defRPr sz="1800">
                <a:solidFill>
                  <a:srgbClr val="000000"/>
                </a:solidFill>
              </a:defRPr>
            </a:pPr>
            <a:r>
              <a:rPr sz="4400">
                <a:solidFill>
                  <a:srgbClr val="A7A7A7"/>
                </a:solidFill>
              </a:rPr>
              <a:t>Title Text</a:t>
            </a:r>
          </a:p>
        </p:txBody>
      </p:sp>
      <p:sp>
        <p:nvSpPr>
          <p:cNvPr id="106" name="Shape 106"/>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07" name="Shape 107"/>
          <p:cNvSpPr>
            <a:spLocks noGrp="1"/>
          </p:cNvSpPr>
          <p:nvPr>
            <p:ph type="sldNum" sz="quarter" idx="2"/>
          </p:nvPr>
        </p:nvSpPr>
        <p:spPr>
          <a:xfrm>
            <a:off x="3990975" y="6297931"/>
            <a:ext cx="1162050" cy="269239"/>
          </a:xfrm>
          <a:prstGeom prst="rect">
            <a:avLst/>
          </a:prstGeom>
        </p:spPr>
        <p:txBody>
          <a:bodyPr/>
          <a:lstStyle>
            <a:lvl1pPr algn="ctr">
              <a:defRPr sz="1000">
                <a:solidFill>
                  <a:srgbClr val="073E87"/>
                </a:solidFill>
                <a:latin typeface="+mj-lt"/>
                <a:ea typeface="+mj-ea"/>
                <a:cs typeface="+mj-cs"/>
                <a:sym typeface="Avenir Roman"/>
              </a:defRPr>
            </a:lvl1p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09" name="Shape 109"/>
          <p:cNvSpPr/>
          <p:nvPr/>
        </p:nvSpPr>
        <p:spPr>
          <a:xfrm>
            <a:off x="228600" y="228600"/>
            <a:ext cx="8696325" cy="2468563"/>
          </a:xfrm>
          <a:prstGeom prst="roundRect">
            <a:avLst>
              <a:gd name="adj" fmla="val 3361"/>
            </a:avLst>
          </a:prstGeom>
          <a:gradFill>
            <a:gsLst>
              <a:gs pos="0">
                <a:srgbClr val="83D3FE"/>
              </a:gs>
              <a:gs pos="1000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mj-lt"/>
                <a:ea typeface="+mj-ea"/>
                <a:cs typeface="+mj-cs"/>
                <a:sym typeface="Avenir Roman"/>
              </a:defRPr>
            </a:pPr>
            <a:endParaRPr/>
          </a:p>
        </p:txBody>
      </p:sp>
      <p:grpSp>
        <p:nvGrpSpPr>
          <p:cNvPr id="115" name="Group 115"/>
          <p:cNvGrpSpPr/>
          <p:nvPr/>
        </p:nvGrpSpPr>
        <p:grpSpPr>
          <a:xfrm>
            <a:off x="211137" y="1679575"/>
            <a:ext cx="8723314" cy="1330326"/>
            <a:chOff x="0" y="0"/>
            <a:chExt cx="8723313" cy="1330325"/>
          </a:xfrm>
        </p:grpSpPr>
        <p:sp>
          <p:nvSpPr>
            <p:cNvPr id="110" name="Shape 110"/>
            <p:cNvSpPr/>
            <p:nvPr/>
          </p:nvSpPr>
          <p:spPr>
            <a:xfrm>
              <a:off x="5835729" y="145085"/>
              <a:ext cx="2876410" cy="714270"/>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2"/>
                  </a:lnTo>
                  <a:lnTo>
                    <a:pt x="14751" y="5535"/>
                  </a:lnTo>
                  <a:lnTo>
                    <a:pt x="13682" y="6547"/>
                  </a:lnTo>
                  <a:lnTo>
                    <a:pt x="11750" y="8505"/>
                  </a:lnTo>
                  <a:lnTo>
                    <a:pt x="9866" y="10260"/>
                  </a:lnTo>
                  <a:lnTo>
                    <a:pt x="8062" y="11880"/>
                  </a:lnTo>
                  <a:lnTo>
                    <a:pt x="6322" y="13432"/>
                  </a:lnTo>
                  <a:lnTo>
                    <a:pt x="4662" y="14783"/>
                  </a:lnTo>
                  <a:lnTo>
                    <a:pt x="3049" y="15997"/>
                  </a:lnTo>
                  <a:lnTo>
                    <a:pt x="1501" y="17145"/>
                  </a:lnTo>
                  <a:lnTo>
                    <a:pt x="0" y="18157"/>
                  </a:lnTo>
                  <a:lnTo>
                    <a:pt x="1038" y="18765"/>
                  </a:lnTo>
                  <a:lnTo>
                    <a:pt x="2027" y="19305"/>
                  </a:lnTo>
                  <a:lnTo>
                    <a:pt x="2985" y="19777"/>
                  </a:lnTo>
                  <a:lnTo>
                    <a:pt x="3927" y="20182"/>
                  </a:lnTo>
                  <a:lnTo>
                    <a:pt x="4837" y="20587"/>
                  </a:lnTo>
                  <a:lnTo>
                    <a:pt x="5715" y="20857"/>
                  </a:lnTo>
                  <a:lnTo>
                    <a:pt x="6561" y="21127"/>
                  </a:lnTo>
                  <a:lnTo>
                    <a:pt x="7392" y="21330"/>
                  </a:lnTo>
                  <a:lnTo>
                    <a:pt x="8206" y="21465"/>
                  </a:lnTo>
                  <a:lnTo>
                    <a:pt x="8988" y="21532"/>
                  </a:lnTo>
                  <a:lnTo>
                    <a:pt x="9738" y="21600"/>
                  </a:lnTo>
                  <a:lnTo>
                    <a:pt x="10473" y="21600"/>
                  </a:lnTo>
                  <a:lnTo>
                    <a:pt x="11191" y="21532"/>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111" name="Shape 111"/>
            <p:cNvSpPr/>
            <p:nvPr/>
          </p:nvSpPr>
          <p:spPr>
            <a:xfrm>
              <a:off x="2407636" y="16739"/>
              <a:ext cx="5544477" cy="850429"/>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112" name="Shape 112"/>
            <p:cNvSpPr/>
            <p:nvPr/>
          </p:nvSpPr>
          <p:spPr>
            <a:xfrm>
              <a:off x="2617043" y="29016"/>
              <a:ext cx="5467941" cy="774538"/>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113" name="Shape 113"/>
            <p:cNvSpPr/>
            <p:nvPr/>
          </p:nvSpPr>
          <p:spPr>
            <a:xfrm>
              <a:off x="5397783" y="15624"/>
              <a:ext cx="3307978" cy="6517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114" name="Shape 114"/>
            <p:cNvSpPr/>
            <p:nvPr/>
          </p:nvSpPr>
          <p:spPr>
            <a:xfrm>
              <a:off x="0" y="0"/>
              <a:ext cx="8723314" cy="1330326"/>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grpSp>
      <p:pic>
        <p:nvPicPr>
          <p:cNvPr id="116" name="image.png"/>
          <p:cNvPicPr/>
          <p:nvPr/>
        </p:nvPicPr>
        <p:blipFill>
          <a:blip r:embed="rId2">
            <a:extLst/>
          </a:blip>
          <a:stretch>
            <a:fillRect/>
          </a:stretch>
        </p:blipFill>
        <p:spPr>
          <a:xfrm>
            <a:off x="8307387" y="5949950"/>
            <a:ext cx="836613" cy="836613"/>
          </a:xfrm>
          <a:prstGeom prst="rect">
            <a:avLst/>
          </a:prstGeom>
          <a:ln w="12700">
            <a:miter lim="400000"/>
          </a:ln>
        </p:spPr>
      </p:pic>
      <p:sp>
        <p:nvSpPr>
          <p:cNvPr id="117" name="Shape 117"/>
          <p:cNvSpPr>
            <a:spLocks noGrp="1"/>
          </p:cNvSpPr>
          <p:nvPr>
            <p:ph type="title"/>
          </p:nvPr>
        </p:nvSpPr>
        <p:spPr>
          <a:prstGeom prst="rect">
            <a:avLst/>
          </a:prstGeom>
        </p:spPr>
        <p:txBody>
          <a:bodyPr/>
          <a:lstStyle/>
          <a:p>
            <a:pPr lvl="0">
              <a:defRPr sz="1800">
                <a:solidFill>
                  <a:srgbClr val="000000"/>
                </a:solidFill>
              </a:defRPr>
            </a:pPr>
            <a:r>
              <a:rPr sz="4400">
                <a:solidFill>
                  <a:srgbClr val="A7A7A7"/>
                </a:solidFill>
              </a:rPr>
              <a:t>Title Text</a:t>
            </a:r>
          </a:p>
        </p:txBody>
      </p:sp>
      <p:sp>
        <p:nvSpPr>
          <p:cNvPr id="118" name="Shape 118"/>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19" name="Shape 119"/>
          <p:cNvSpPr>
            <a:spLocks noGrp="1"/>
          </p:cNvSpPr>
          <p:nvPr>
            <p:ph type="sldNum" sz="quarter" idx="2"/>
          </p:nvPr>
        </p:nvSpPr>
        <p:spPr>
          <a:xfrm>
            <a:off x="3990975" y="6297931"/>
            <a:ext cx="1162050" cy="269239"/>
          </a:xfrm>
          <a:prstGeom prst="rect">
            <a:avLst/>
          </a:prstGeom>
        </p:spPr>
        <p:txBody>
          <a:bodyPr/>
          <a:lstStyle>
            <a:lvl1pPr algn="ctr">
              <a:defRPr sz="1000">
                <a:solidFill>
                  <a:srgbClr val="073E87"/>
                </a:solidFill>
                <a:latin typeface="+mj-lt"/>
                <a:ea typeface="+mj-ea"/>
                <a:cs typeface="+mj-cs"/>
                <a:sym typeface="Avenir Roman"/>
              </a:defRPr>
            </a:lvl1pPr>
          </a:lstStyle>
          <a:p>
            <a:pPr lvl="0"/>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21" name="Shape 121"/>
          <p:cNvSpPr/>
          <p:nvPr/>
        </p:nvSpPr>
        <p:spPr>
          <a:xfrm>
            <a:off x="228600" y="228600"/>
            <a:ext cx="8696325" cy="1427163"/>
          </a:xfrm>
          <a:prstGeom prst="roundRect">
            <a:avLst>
              <a:gd name="adj" fmla="val 7134"/>
            </a:avLst>
          </a:prstGeom>
          <a:gradFill>
            <a:gsLst>
              <a:gs pos="0">
                <a:srgbClr val="83D3FE"/>
              </a:gs>
              <a:gs pos="1000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mj-lt"/>
                <a:ea typeface="+mj-ea"/>
                <a:cs typeface="+mj-cs"/>
                <a:sym typeface="Avenir Roman"/>
              </a:defRPr>
            </a:pPr>
            <a:endParaRPr/>
          </a:p>
        </p:txBody>
      </p:sp>
      <p:grpSp>
        <p:nvGrpSpPr>
          <p:cNvPr id="127" name="Group 127"/>
          <p:cNvGrpSpPr/>
          <p:nvPr/>
        </p:nvGrpSpPr>
        <p:grpSpPr>
          <a:xfrm>
            <a:off x="211137" y="714374"/>
            <a:ext cx="8723314" cy="1331915"/>
            <a:chOff x="0" y="0"/>
            <a:chExt cx="8723313" cy="1331914"/>
          </a:xfrm>
        </p:grpSpPr>
        <p:sp>
          <p:nvSpPr>
            <p:cNvPr id="122" name="Shape 122"/>
            <p:cNvSpPr/>
            <p:nvPr/>
          </p:nvSpPr>
          <p:spPr>
            <a:xfrm>
              <a:off x="5843213" y="145258"/>
              <a:ext cx="2880101" cy="715123"/>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3"/>
                  </a:lnTo>
                  <a:lnTo>
                    <a:pt x="14751" y="5535"/>
                  </a:lnTo>
                  <a:lnTo>
                    <a:pt x="13682" y="6548"/>
                  </a:lnTo>
                  <a:lnTo>
                    <a:pt x="11750" y="8505"/>
                  </a:lnTo>
                  <a:lnTo>
                    <a:pt x="9866" y="10260"/>
                  </a:lnTo>
                  <a:lnTo>
                    <a:pt x="8062" y="11880"/>
                  </a:lnTo>
                  <a:lnTo>
                    <a:pt x="6322" y="13433"/>
                  </a:lnTo>
                  <a:lnTo>
                    <a:pt x="4662" y="14783"/>
                  </a:lnTo>
                  <a:lnTo>
                    <a:pt x="3049" y="15997"/>
                  </a:lnTo>
                  <a:lnTo>
                    <a:pt x="1501" y="17145"/>
                  </a:lnTo>
                  <a:lnTo>
                    <a:pt x="0" y="18158"/>
                  </a:lnTo>
                  <a:lnTo>
                    <a:pt x="1038" y="18765"/>
                  </a:lnTo>
                  <a:lnTo>
                    <a:pt x="2027" y="19305"/>
                  </a:lnTo>
                  <a:lnTo>
                    <a:pt x="2985" y="19777"/>
                  </a:lnTo>
                  <a:lnTo>
                    <a:pt x="3927" y="20183"/>
                  </a:lnTo>
                  <a:lnTo>
                    <a:pt x="4837" y="20587"/>
                  </a:lnTo>
                  <a:lnTo>
                    <a:pt x="5715" y="20858"/>
                  </a:lnTo>
                  <a:lnTo>
                    <a:pt x="6561" y="21127"/>
                  </a:lnTo>
                  <a:lnTo>
                    <a:pt x="7392" y="21330"/>
                  </a:lnTo>
                  <a:lnTo>
                    <a:pt x="8206" y="21465"/>
                  </a:lnTo>
                  <a:lnTo>
                    <a:pt x="8988" y="21533"/>
                  </a:lnTo>
                  <a:lnTo>
                    <a:pt x="9738" y="21600"/>
                  </a:lnTo>
                  <a:lnTo>
                    <a:pt x="10473" y="21600"/>
                  </a:lnTo>
                  <a:lnTo>
                    <a:pt x="11191" y="21533"/>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123" name="Shape 123"/>
            <p:cNvSpPr/>
            <p:nvPr/>
          </p:nvSpPr>
          <p:spPr>
            <a:xfrm>
              <a:off x="2410724" y="16760"/>
              <a:ext cx="5551589" cy="851443"/>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124" name="Shape 124"/>
            <p:cNvSpPr/>
            <p:nvPr/>
          </p:nvSpPr>
          <p:spPr>
            <a:xfrm>
              <a:off x="2620399" y="29051"/>
              <a:ext cx="5474955" cy="775461"/>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125" name="Shape 125"/>
            <p:cNvSpPr/>
            <p:nvPr/>
          </p:nvSpPr>
          <p:spPr>
            <a:xfrm>
              <a:off x="5404706" y="15642"/>
              <a:ext cx="3312222" cy="6525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126" name="Shape 126"/>
            <p:cNvSpPr/>
            <p:nvPr/>
          </p:nvSpPr>
          <p:spPr>
            <a:xfrm>
              <a:off x="0" y="-1"/>
              <a:ext cx="8723314" cy="1331915"/>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grpSp>
      <p:sp>
        <p:nvSpPr>
          <p:cNvPr id="128" name="Shape 128"/>
          <p:cNvSpPr>
            <a:spLocks noGrp="1"/>
          </p:cNvSpPr>
          <p:nvPr>
            <p:ph type="title"/>
          </p:nvPr>
        </p:nvSpPr>
        <p:spPr>
          <a:prstGeom prst="rect">
            <a:avLst/>
          </a:prstGeom>
        </p:spPr>
        <p:txBody>
          <a:bodyPr/>
          <a:lstStyle/>
          <a:p>
            <a:pPr lvl="0">
              <a:defRPr sz="1800">
                <a:solidFill>
                  <a:srgbClr val="000000"/>
                </a:solidFill>
              </a:defRPr>
            </a:pPr>
            <a:r>
              <a:rPr sz="4400">
                <a:solidFill>
                  <a:srgbClr val="A7A7A7"/>
                </a:solidFill>
              </a:rPr>
              <a:t>Title Text</a:t>
            </a:r>
          </a:p>
        </p:txBody>
      </p:sp>
      <p:sp>
        <p:nvSpPr>
          <p:cNvPr id="129" name="Shape 129"/>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30" name="Shape 130"/>
          <p:cNvSpPr>
            <a:spLocks noGrp="1"/>
          </p:cNvSpPr>
          <p:nvPr>
            <p:ph type="sldNum" sz="quarter" idx="2"/>
          </p:nvPr>
        </p:nvSpPr>
        <p:spPr>
          <a:xfrm>
            <a:off x="3990975" y="6297931"/>
            <a:ext cx="1162050" cy="269239"/>
          </a:xfrm>
          <a:prstGeom prst="rect">
            <a:avLst/>
          </a:prstGeom>
        </p:spPr>
        <p:txBody>
          <a:bodyPr/>
          <a:lstStyle>
            <a:lvl1pPr algn="ctr">
              <a:defRPr sz="1000">
                <a:solidFill>
                  <a:srgbClr val="073E87"/>
                </a:solidFill>
                <a:latin typeface="+mj-lt"/>
                <a:ea typeface="+mj-ea"/>
                <a:cs typeface="+mj-cs"/>
                <a:sym typeface="Avenir Roman"/>
              </a:defRPr>
            </a:lvl1p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2" name="Shape 132"/>
          <p:cNvSpPr/>
          <p:nvPr/>
        </p:nvSpPr>
        <p:spPr>
          <a:xfrm>
            <a:off x="-1" y="98518"/>
            <a:ext cx="9144002" cy="345889"/>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nchor="ctr">
            <a:spAutoFit/>
          </a:bodyPr>
          <a:lstStyle>
            <a:lvl1pPr algn="ctr">
              <a:defRPr sz="1800">
                <a:latin typeface="Cambria"/>
                <a:ea typeface="Cambria"/>
                <a:cs typeface="Cambria"/>
                <a:sym typeface="Cambria"/>
              </a:defRPr>
            </a:lvl1pPr>
          </a:lstStyle>
          <a:p>
            <a:pPr lvl="0"/>
            <a:r>
              <a:t>Management Information Systems</a:t>
            </a:r>
          </a:p>
        </p:txBody>
      </p:sp>
      <p:sp>
        <p:nvSpPr>
          <p:cNvPr id="133" name="Shape 133"/>
          <p:cNvSpPr/>
          <p:nvPr/>
        </p:nvSpPr>
        <p:spPr>
          <a:xfrm>
            <a:off x="-1" y="481105"/>
            <a:ext cx="9144002" cy="25699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defRPr sz="1800"/>
            </a:pPr>
            <a:r>
              <a:rPr b="1">
                <a:solidFill>
                  <a:srgbClr val="534B38"/>
                </a:solidFill>
                <a:latin typeface="Cambria"/>
                <a:ea typeface="Cambria"/>
                <a:cs typeface="Cambria"/>
                <a:sym typeface="Cambria"/>
              </a:rPr>
              <a:t>MANAGING THE DIGITAL FIRM, 12</a:t>
            </a:r>
            <a:r>
              <a:rPr b="1" baseline="30000">
                <a:solidFill>
                  <a:srgbClr val="534B38"/>
                </a:solidFill>
                <a:latin typeface="Cambria"/>
                <a:ea typeface="Cambria"/>
                <a:cs typeface="Cambria"/>
                <a:sym typeface="Cambria"/>
              </a:rPr>
              <a:t>TH</a:t>
            </a:r>
            <a:r>
              <a:rPr b="1">
                <a:solidFill>
                  <a:srgbClr val="534B38"/>
                </a:solidFill>
                <a:latin typeface="Cambria"/>
                <a:ea typeface="Cambria"/>
                <a:cs typeface="Cambria"/>
                <a:sym typeface="Cambria"/>
              </a:rPr>
              <a:t> EDITION</a:t>
            </a:r>
          </a:p>
        </p:txBody>
      </p:sp>
      <p:sp>
        <p:nvSpPr>
          <p:cNvPr id="134" name="Shape 134"/>
          <p:cNvSpPr>
            <a:spLocks noGrp="1"/>
          </p:cNvSpPr>
          <p:nvPr>
            <p:ph type="title"/>
          </p:nvPr>
        </p:nvSpPr>
        <p:spPr>
          <a:prstGeom prst="rect">
            <a:avLst/>
          </a:prstGeom>
        </p:spPr>
        <p:txBody>
          <a:bodyPr/>
          <a:lstStyle/>
          <a:p>
            <a:pPr lvl="0">
              <a:defRPr sz="1800">
                <a:solidFill>
                  <a:srgbClr val="000000"/>
                </a:solidFill>
              </a:defRPr>
            </a:pPr>
            <a:r>
              <a:rPr sz="4400">
                <a:solidFill>
                  <a:srgbClr val="A7A7A7"/>
                </a:solidFill>
              </a:rPr>
              <a:t>Title Text</a:t>
            </a:r>
          </a:p>
        </p:txBody>
      </p:sp>
      <p:sp>
        <p:nvSpPr>
          <p:cNvPr id="135" name="Shape 135"/>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7" name="Shape 137"/>
          <p:cNvSpPr/>
          <p:nvPr/>
        </p:nvSpPr>
        <p:spPr>
          <a:xfrm>
            <a:off x="-1" y="88993"/>
            <a:ext cx="9144002" cy="345889"/>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nchor="ctr">
            <a:spAutoFit/>
          </a:bodyPr>
          <a:lstStyle>
            <a:lvl1pPr algn="ctr">
              <a:defRPr sz="1800">
                <a:latin typeface="Cambria"/>
                <a:ea typeface="Cambria"/>
                <a:cs typeface="Cambria"/>
                <a:sym typeface="Cambria"/>
              </a:defRPr>
            </a:lvl1pPr>
          </a:lstStyle>
          <a:p>
            <a:pPr lvl="0"/>
            <a:r>
              <a:t>Management Information Systems</a:t>
            </a:r>
          </a:p>
        </p:txBody>
      </p:sp>
      <p:sp>
        <p:nvSpPr>
          <p:cNvPr id="138" name="Shape 138"/>
          <p:cNvSpPr>
            <a:spLocks noGrp="1"/>
          </p:cNvSpPr>
          <p:nvPr>
            <p:ph type="title"/>
          </p:nvPr>
        </p:nvSpPr>
        <p:spPr>
          <a:prstGeom prst="rect">
            <a:avLst/>
          </a:prstGeom>
        </p:spPr>
        <p:txBody>
          <a:bodyPr/>
          <a:lstStyle/>
          <a:p>
            <a:pPr lvl="0">
              <a:defRPr sz="1800">
                <a:solidFill>
                  <a:srgbClr val="000000"/>
                </a:solidFill>
              </a:defRPr>
            </a:pPr>
            <a:r>
              <a:rPr sz="4400">
                <a:solidFill>
                  <a:srgbClr val="A7A7A7"/>
                </a:solidFill>
              </a:rPr>
              <a:t>Title Text</a:t>
            </a:r>
          </a:p>
        </p:txBody>
      </p:sp>
      <p:sp>
        <p:nvSpPr>
          <p:cNvPr id="139" name="Shape 139"/>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40" name="Shape 140"/>
          <p:cNvSpPr>
            <a:spLocks noGrp="1"/>
          </p:cNvSpPr>
          <p:nvPr>
            <p:ph type="sldNum" sz="quarter" idx="2"/>
          </p:nvPr>
        </p:nvSpPr>
        <p:spPr>
          <a:xfrm>
            <a:off x="457200" y="6569075"/>
            <a:ext cx="2133600" cy="203200"/>
          </a:xfrm>
          <a:prstGeom prst="rect">
            <a:avLst/>
          </a:prstGeom>
        </p:spPr>
        <p:txBody>
          <a:bodyPr lIns="0" tIns="0" rIns="0" bIns="0" anchor="t"/>
          <a:lstStyle>
            <a:lvl1pPr>
              <a:defRPr sz="1400" b="1">
                <a:solidFill>
                  <a:srgbClr val="FFFFFF"/>
                </a:solidFill>
              </a:defRPr>
            </a:lvl1pPr>
          </a:lstStyle>
          <a:p>
            <a:pPr lvl="0"/>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2" name="Shape 142"/>
          <p:cNvSpPr/>
          <p:nvPr/>
        </p:nvSpPr>
        <p:spPr>
          <a:xfrm>
            <a:off x="-1" y="88993"/>
            <a:ext cx="9144002" cy="345889"/>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nchor="ctr">
            <a:spAutoFit/>
          </a:bodyPr>
          <a:lstStyle>
            <a:lvl1pPr algn="ctr">
              <a:defRPr sz="1800">
                <a:latin typeface="Cambria"/>
                <a:ea typeface="Cambria"/>
                <a:cs typeface="Cambria"/>
                <a:sym typeface="Cambria"/>
              </a:defRPr>
            </a:lvl1pPr>
          </a:lstStyle>
          <a:p>
            <a:pPr lvl="0"/>
            <a:r>
              <a:t>Management Information Systems</a:t>
            </a:r>
          </a:p>
        </p:txBody>
      </p:sp>
      <p:sp>
        <p:nvSpPr>
          <p:cNvPr id="143" name="Shape 143"/>
          <p:cNvSpPr>
            <a:spLocks noGrp="1"/>
          </p:cNvSpPr>
          <p:nvPr>
            <p:ph type="title"/>
          </p:nvPr>
        </p:nvSpPr>
        <p:spPr>
          <a:prstGeom prst="rect">
            <a:avLst/>
          </a:prstGeom>
        </p:spPr>
        <p:txBody>
          <a:bodyPr/>
          <a:lstStyle/>
          <a:p>
            <a:pPr lvl="0">
              <a:defRPr sz="1800">
                <a:solidFill>
                  <a:srgbClr val="000000"/>
                </a:solidFill>
              </a:defRPr>
            </a:pPr>
            <a:r>
              <a:rPr sz="4400">
                <a:solidFill>
                  <a:srgbClr val="A7A7A7"/>
                </a:solidFill>
              </a:rPr>
              <a:t>Title Text</a:t>
            </a:r>
          </a:p>
        </p:txBody>
      </p:sp>
      <p:sp>
        <p:nvSpPr>
          <p:cNvPr id="144" name="Shape 144"/>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45" name="Shape 145"/>
          <p:cNvSpPr>
            <a:spLocks noGrp="1"/>
          </p:cNvSpPr>
          <p:nvPr>
            <p:ph type="sldNum" sz="quarter" idx="2"/>
          </p:nvPr>
        </p:nvSpPr>
        <p:spPr>
          <a:xfrm>
            <a:off x="457200" y="6569075"/>
            <a:ext cx="2133600" cy="203200"/>
          </a:xfrm>
          <a:prstGeom prst="rect">
            <a:avLst/>
          </a:prstGeom>
        </p:spPr>
        <p:txBody>
          <a:bodyPr lIns="0" tIns="0" rIns="0" bIns="0" anchor="t"/>
          <a:lstStyle>
            <a:lvl1pPr>
              <a:defRPr sz="1400" b="1">
                <a:solidFill>
                  <a:srgbClr val="FFFFFF"/>
                </a:solidFill>
              </a:defRPr>
            </a:lvl1pPr>
          </a:lstStyle>
          <a:p>
            <a:pPr lvl="0"/>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7" name="Shape 147"/>
          <p:cNvSpPr/>
          <p:nvPr/>
        </p:nvSpPr>
        <p:spPr>
          <a:xfrm>
            <a:off x="-1" y="88993"/>
            <a:ext cx="9144002" cy="345889"/>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nchor="ctr">
            <a:spAutoFit/>
          </a:bodyPr>
          <a:lstStyle>
            <a:lvl1pPr algn="ctr">
              <a:defRPr sz="1800">
                <a:latin typeface="Cambria"/>
                <a:ea typeface="Cambria"/>
                <a:cs typeface="Cambria"/>
                <a:sym typeface="Cambria"/>
              </a:defRPr>
            </a:lvl1pPr>
          </a:lstStyle>
          <a:p>
            <a:pPr lvl="0"/>
            <a:r>
              <a:t>Management Information Systems</a:t>
            </a:r>
          </a:p>
        </p:txBody>
      </p:sp>
      <p:sp>
        <p:nvSpPr>
          <p:cNvPr id="148" name="Shape 148"/>
          <p:cNvSpPr>
            <a:spLocks noGrp="1"/>
          </p:cNvSpPr>
          <p:nvPr>
            <p:ph type="title"/>
          </p:nvPr>
        </p:nvSpPr>
        <p:spPr>
          <a:prstGeom prst="rect">
            <a:avLst/>
          </a:prstGeom>
        </p:spPr>
        <p:txBody>
          <a:bodyPr/>
          <a:lstStyle/>
          <a:p>
            <a:pPr lvl="0">
              <a:defRPr sz="1800">
                <a:solidFill>
                  <a:srgbClr val="000000"/>
                </a:solidFill>
              </a:defRPr>
            </a:pPr>
            <a:r>
              <a:rPr sz="4400">
                <a:solidFill>
                  <a:srgbClr val="A7A7A7"/>
                </a:solidFill>
              </a:rPr>
              <a:t>Title Text</a:t>
            </a:r>
          </a:p>
        </p:txBody>
      </p:sp>
      <p:sp>
        <p:nvSpPr>
          <p:cNvPr id="149" name="Shape 149"/>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50" name="Shape 150"/>
          <p:cNvSpPr>
            <a:spLocks noGrp="1"/>
          </p:cNvSpPr>
          <p:nvPr>
            <p:ph type="sldNum" sz="quarter" idx="2"/>
          </p:nvPr>
        </p:nvSpPr>
        <p:spPr>
          <a:xfrm>
            <a:off x="457200" y="6569075"/>
            <a:ext cx="2133600" cy="203200"/>
          </a:xfrm>
          <a:prstGeom prst="rect">
            <a:avLst/>
          </a:prstGeom>
        </p:spPr>
        <p:txBody>
          <a:bodyPr lIns="0" tIns="0" rIns="0" bIns="0" anchor="t"/>
          <a:lstStyle>
            <a:lvl1pPr>
              <a:defRPr sz="1400" b="1">
                <a:solidFill>
                  <a:srgbClr val="FFFFFF"/>
                </a:solidFill>
              </a:defRPr>
            </a:lvl1pPr>
          </a:lstStyle>
          <a:p>
            <a:pPr lvl="0"/>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2" name="Shape 152"/>
          <p:cNvSpPr/>
          <p:nvPr/>
        </p:nvSpPr>
        <p:spPr>
          <a:xfrm>
            <a:off x="-1" y="88993"/>
            <a:ext cx="9144002" cy="345889"/>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nchor="ctr">
            <a:spAutoFit/>
          </a:bodyPr>
          <a:lstStyle>
            <a:lvl1pPr algn="ctr">
              <a:defRPr sz="1800">
                <a:latin typeface="Cambria"/>
                <a:ea typeface="Cambria"/>
                <a:cs typeface="Cambria"/>
                <a:sym typeface="Cambria"/>
              </a:defRPr>
            </a:lvl1pPr>
          </a:lstStyle>
          <a:p>
            <a:pPr lvl="0"/>
            <a:r>
              <a:t>Management Information Systems</a:t>
            </a:r>
          </a:p>
        </p:txBody>
      </p:sp>
      <p:sp>
        <p:nvSpPr>
          <p:cNvPr id="153" name="Shape 153"/>
          <p:cNvSpPr/>
          <p:nvPr/>
        </p:nvSpPr>
        <p:spPr>
          <a:xfrm>
            <a:off x="457200" y="2057400"/>
            <a:ext cx="8229600" cy="2569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800" i="1">
                <a:latin typeface="Cambria"/>
                <a:ea typeface="Cambria"/>
                <a:cs typeface="Cambria"/>
                <a:sym typeface="Cambria"/>
              </a:defRPr>
            </a:lvl1pPr>
          </a:lstStyle>
          <a:p>
            <a:pPr lvl="0">
              <a:defRPr i="0"/>
            </a:pPr>
            <a:r>
              <a:rPr i="1"/>
              <a:t>Read the Interactive Session and discuss the following questions</a:t>
            </a:r>
          </a:p>
        </p:txBody>
      </p:sp>
      <p:sp>
        <p:nvSpPr>
          <p:cNvPr id="154" name="Shape 154"/>
          <p:cNvSpPr>
            <a:spLocks noGrp="1"/>
          </p:cNvSpPr>
          <p:nvPr>
            <p:ph type="title"/>
          </p:nvPr>
        </p:nvSpPr>
        <p:spPr>
          <a:prstGeom prst="rect">
            <a:avLst/>
          </a:prstGeom>
        </p:spPr>
        <p:txBody>
          <a:bodyPr/>
          <a:lstStyle/>
          <a:p>
            <a:pPr lvl="0">
              <a:defRPr sz="1800">
                <a:solidFill>
                  <a:srgbClr val="000000"/>
                </a:solidFill>
              </a:defRPr>
            </a:pPr>
            <a:r>
              <a:rPr sz="4400">
                <a:solidFill>
                  <a:srgbClr val="A7A7A7"/>
                </a:solidFill>
              </a:rPr>
              <a:t>Title Text</a:t>
            </a:r>
          </a:p>
        </p:txBody>
      </p:sp>
      <p:sp>
        <p:nvSpPr>
          <p:cNvPr id="155" name="Shape 155"/>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56" name="Shape 156"/>
          <p:cNvSpPr>
            <a:spLocks noGrp="1"/>
          </p:cNvSpPr>
          <p:nvPr>
            <p:ph type="sldNum" sz="quarter" idx="2"/>
          </p:nvPr>
        </p:nvSpPr>
        <p:spPr>
          <a:xfrm>
            <a:off x="457200" y="6569075"/>
            <a:ext cx="2133600" cy="203200"/>
          </a:xfrm>
          <a:prstGeom prst="rect">
            <a:avLst/>
          </a:prstGeom>
        </p:spPr>
        <p:txBody>
          <a:bodyPr lIns="0" tIns="0" rIns="0" bIns="0" anchor="t"/>
          <a:lstStyle>
            <a:lvl1pPr>
              <a:defRPr sz="1400" b="1">
                <a:solidFill>
                  <a:srgbClr val="FFFFFF"/>
                </a:solidFill>
              </a:defRPr>
            </a:lvl1pPr>
          </a:lstStyle>
          <a:p>
            <a:pPr lvl="0"/>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8" name="Shape 158"/>
          <p:cNvSpPr/>
          <p:nvPr/>
        </p:nvSpPr>
        <p:spPr>
          <a:xfrm>
            <a:off x="-1" y="88993"/>
            <a:ext cx="9144002" cy="345889"/>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nchor="ctr">
            <a:spAutoFit/>
          </a:bodyPr>
          <a:lstStyle>
            <a:lvl1pPr algn="ctr">
              <a:defRPr sz="1800">
                <a:latin typeface="Cambria"/>
                <a:ea typeface="Cambria"/>
                <a:cs typeface="Cambria"/>
                <a:sym typeface="Cambria"/>
              </a:defRPr>
            </a:lvl1pPr>
          </a:lstStyle>
          <a:p>
            <a:pPr lvl="0"/>
            <a:r>
              <a:t>Management Information Systems</a:t>
            </a:r>
          </a:p>
        </p:txBody>
      </p:sp>
      <p:grpSp>
        <p:nvGrpSpPr>
          <p:cNvPr id="161" name="Group 161"/>
          <p:cNvGrpSpPr/>
          <p:nvPr/>
        </p:nvGrpSpPr>
        <p:grpSpPr>
          <a:xfrm>
            <a:off x="304800" y="1143000"/>
            <a:ext cx="8423275" cy="2747964"/>
            <a:chOff x="0" y="0"/>
            <a:chExt cx="8423275" cy="2747963"/>
          </a:xfrm>
        </p:grpSpPr>
        <p:sp>
          <p:nvSpPr>
            <p:cNvPr id="159" name="Shape 159"/>
            <p:cNvSpPr/>
            <p:nvPr/>
          </p:nvSpPr>
          <p:spPr>
            <a:xfrm>
              <a:off x="0" y="0"/>
              <a:ext cx="8423275" cy="2747964"/>
            </a:xfrm>
            <a:prstGeom prst="rect">
              <a:avLst/>
            </a:prstGeom>
            <a:solidFill>
              <a:srgbClr val="AD1F1F"/>
            </a:solidFill>
            <a:ln w="12700" cap="flat">
              <a:noFill/>
              <a:miter lim="400000"/>
            </a:ln>
            <a:effectLst/>
          </p:spPr>
          <p:txBody>
            <a:bodyPr wrap="square" lIns="0" tIns="0" rIns="0" bIns="0" numCol="1" anchor="t">
              <a:noAutofit/>
            </a:bodyPr>
            <a:lstStyle/>
            <a:p>
              <a:pPr lvl="0" algn="r">
                <a:defRPr sz="1200"/>
              </a:pPr>
              <a:endParaRPr/>
            </a:p>
          </p:txBody>
        </p:sp>
        <p:pic>
          <p:nvPicPr>
            <p:cNvPr id="160" name="image.jpeg"/>
            <p:cNvPicPr/>
            <p:nvPr/>
          </p:nvPicPr>
          <p:blipFill>
            <a:blip r:embed="rId3">
              <a:extLst/>
            </a:blip>
            <a:stretch>
              <a:fillRect/>
            </a:stretch>
          </p:blipFill>
          <p:spPr>
            <a:xfrm>
              <a:off x="0" y="0"/>
              <a:ext cx="8423275" cy="2747964"/>
            </a:xfrm>
            <a:prstGeom prst="rect">
              <a:avLst/>
            </a:prstGeom>
            <a:ln w="9525" cap="flat">
              <a:solidFill>
                <a:srgbClr val="FFFFFF"/>
              </a:solidFill>
              <a:prstDash val="solid"/>
              <a:round/>
            </a:ln>
            <a:effectLst/>
          </p:spPr>
        </p:pic>
      </p:grpSp>
      <p:sp>
        <p:nvSpPr>
          <p:cNvPr id="162" name="Shape 162"/>
          <p:cNvSpPr/>
          <p:nvPr/>
        </p:nvSpPr>
        <p:spPr>
          <a:xfrm>
            <a:off x="838200" y="4038600"/>
            <a:ext cx="7696200" cy="2540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spcBef>
                <a:spcPts val="600"/>
              </a:spcBef>
              <a:defRPr sz="1800"/>
            </a:pPr>
            <a:r>
              <a:t>All rights reserved. No part of this publication may be reproduced, stored in a retrieval system, or transmitted, in any form or by any means, electronic, mechanical, photocopying, recording, or otherwise, without the prior written permission of the publisher. </a:t>
            </a:r>
            <a:endParaRPr>
              <a:latin typeface="+mj-lt"/>
              <a:ea typeface="+mj-ea"/>
              <a:cs typeface="+mj-cs"/>
              <a:sym typeface="Avenir Roman"/>
            </a:endParaRPr>
          </a:p>
          <a:p>
            <a:pPr lvl="0" algn="ctr">
              <a:spcBef>
                <a:spcPts val="600"/>
              </a:spcBef>
              <a:defRPr sz="1800"/>
            </a:pPr>
            <a:r>
              <a:rPr sz="2000"/>
              <a:t>Printed in the United States of America.</a:t>
            </a:r>
            <a:endParaRPr sz="2000">
              <a:latin typeface="+mj-lt"/>
              <a:ea typeface="+mj-ea"/>
              <a:cs typeface="+mj-cs"/>
              <a:sym typeface="Avenir Roman"/>
            </a:endParaRPr>
          </a:p>
          <a:p>
            <a:pPr lvl="0" algn="ctr">
              <a:spcBef>
                <a:spcPts val="600"/>
              </a:spcBef>
              <a:defRPr sz="1800"/>
            </a:pPr>
            <a:r>
              <a:rPr sz="2000">
                <a:latin typeface="Tahoma"/>
                <a:ea typeface="Tahoma"/>
                <a:cs typeface="Tahoma"/>
                <a:sym typeface="Tahoma"/>
              </a:rPr>
              <a:t>Copyright © 2011 Pearson Education, Inc.  </a:t>
            </a:r>
          </a:p>
          <a:p>
            <a:pPr lvl="0" algn="ctr">
              <a:spcBef>
                <a:spcPts val="600"/>
              </a:spcBef>
              <a:defRPr sz="1800"/>
            </a:pPr>
            <a:r>
              <a:rPr sz="2000">
                <a:latin typeface="Tahoma"/>
                <a:ea typeface="Tahoma"/>
                <a:cs typeface="Tahoma"/>
                <a:sym typeface="Tahoma"/>
              </a:rPr>
              <a:t>Publishing as Prentice Hall</a:t>
            </a:r>
            <a:endParaRPr sz="2000">
              <a:latin typeface="+mj-lt"/>
              <a:ea typeface="+mj-ea"/>
              <a:cs typeface="+mj-cs"/>
              <a:sym typeface="Avenir Roman"/>
            </a:endParaRPr>
          </a:p>
        </p:txBody>
      </p:sp>
      <p:sp>
        <p:nvSpPr>
          <p:cNvPr id="163" name="Shape 163"/>
          <p:cNvSpPr>
            <a:spLocks noGrp="1"/>
          </p:cNvSpPr>
          <p:nvPr>
            <p:ph type="title"/>
          </p:nvPr>
        </p:nvSpPr>
        <p:spPr>
          <a:prstGeom prst="rect">
            <a:avLst/>
          </a:prstGeom>
        </p:spPr>
        <p:txBody>
          <a:bodyPr/>
          <a:lstStyle/>
          <a:p>
            <a:pPr lvl="0">
              <a:defRPr sz="1800">
                <a:solidFill>
                  <a:srgbClr val="000000"/>
                </a:solidFill>
              </a:defRPr>
            </a:pPr>
            <a:r>
              <a:rPr sz="4400">
                <a:solidFill>
                  <a:srgbClr val="A7A7A7"/>
                </a:solidFill>
              </a:rPr>
              <a:t>Title Text</a:t>
            </a:r>
          </a:p>
        </p:txBody>
      </p:sp>
      <p:sp>
        <p:nvSpPr>
          <p:cNvPr id="164" name="Shape 164"/>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65" name="Shape 165"/>
          <p:cNvSpPr>
            <a:spLocks noGrp="1"/>
          </p:cNvSpPr>
          <p:nvPr>
            <p:ph type="sldNum" sz="quarter" idx="2"/>
          </p:nvPr>
        </p:nvSpPr>
        <p:spPr>
          <a:xfrm>
            <a:off x="457200" y="6569075"/>
            <a:ext cx="2133600" cy="203200"/>
          </a:xfrm>
          <a:prstGeom prst="rect">
            <a:avLst/>
          </a:prstGeom>
        </p:spPr>
        <p:txBody>
          <a:bodyPr lIns="0" tIns="0" rIns="0" bIns="0" anchor="t"/>
          <a:lstStyle>
            <a:lvl1pPr>
              <a:defRPr sz="1400" b="1">
                <a:solidFill>
                  <a:srgbClr val="FFFFFF"/>
                </a:solidFill>
              </a:defRPr>
            </a:lvl1p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xfrm>
            <a:off x="6553200" y="6404292"/>
            <a:ext cx="2133600" cy="269241"/>
          </a:xfrm>
          <a:prstGeom prst="rect">
            <a:avLst/>
          </a:prstGeom>
        </p:spPr>
        <p:txBody>
          <a:bodyPr lIns="45719" tIns="45719" rIns="45719" bIns="45719"/>
          <a:lstStyle>
            <a:lvl1pPr defTabSz="457200">
              <a:defRPr>
                <a:solidFill>
                  <a:srgbClr val="898989"/>
                </a:solidFill>
              </a:defRPr>
            </a:lvl1p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3" name="Shape 13"/>
          <p:cNvSpPr/>
          <p:nvPr/>
        </p:nvSpPr>
        <p:spPr>
          <a:xfrm>
            <a:off x="228600" y="228600"/>
            <a:ext cx="8696325" cy="6035675"/>
          </a:xfrm>
          <a:prstGeom prst="roundRect">
            <a:avLst>
              <a:gd name="adj" fmla="val 1273"/>
            </a:avLst>
          </a:prstGeom>
          <a:gradFill>
            <a:gsLst>
              <a:gs pos="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mj-lt"/>
                <a:ea typeface="+mj-ea"/>
                <a:cs typeface="+mj-cs"/>
                <a:sym typeface="Avenir Roman"/>
              </a:defRPr>
            </a:pPr>
            <a:endParaRPr/>
          </a:p>
        </p:txBody>
      </p:sp>
      <p:grpSp>
        <p:nvGrpSpPr>
          <p:cNvPr id="19" name="Group 19"/>
          <p:cNvGrpSpPr/>
          <p:nvPr/>
        </p:nvGrpSpPr>
        <p:grpSpPr>
          <a:xfrm>
            <a:off x="211137" y="5354636"/>
            <a:ext cx="8723314" cy="1330328"/>
            <a:chOff x="0" y="0"/>
            <a:chExt cx="8723313" cy="1330326"/>
          </a:xfrm>
        </p:grpSpPr>
        <p:sp>
          <p:nvSpPr>
            <p:cNvPr id="14" name="Shape 14"/>
            <p:cNvSpPr/>
            <p:nvPr/>
          </p:nvSpPr>
          <p:spPr>
            <a:xfrm>
              <a:off x="5843213" y="145085"/>
              <a:ext cx="2880101" cy="714270"/>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3"/>
                  </a:lnTo>
                  <a:lnTo>
                    <a:pt x="14751" y="5535"/>
                  </a:lnTo>
                  <a:lnTo>
                    <a:pt x="13682" y="6548"/>
                  </a:lnTo>
                  <a:lnTo>
                    <a:pt x="11750" y="8505"/>
                  </a:lnTo>
                  <a:lnTo>
                    <a:pt x="9866" y="10260"/>
                  </a:lnTo>
                  <a:lnTo>
                    <a:pt x="8062" y="11880"/>
                  </a:lnTo>
                  <a:lnTo>
                    <a:pt x="6322" y="13433"/>
                  </a:lnTo>
                  <a:lnTo>
                    <a:pt x="4662" y="14783"/>
                  </a:lnTo>
                  <a:lnTo>
                    <a:pt x="3049" y="15997"/>
                  </a:lnTo>
                  <a:lnTo>
                    <a:pt x="1501" y="17145"/>
                  </a:lnTo>
                  <a:lnTo>
                    <a:pt x="0" y="18158"/>
                  </a:lnTo>
                  <a:lnTo>
                    <a:pt x="1038" y="18765"/>
                  </a:lnTo>
                  <a:lnTo>
                    <a:pt x="2027" y="19305"/>
                  </a:lnTo>
                  <a:lnTo>
                    <a:pt x="2985" y="19777"/>
                  </a:lnTo>
                  <a:lnTo>
                    <a:pt x="3927" y="20183"/>
                  </a:lnTo>
                  <a:lnTo>
                    <a:pt x="4837" y="20587"/>
                  </a:lnTo>
                  <a:lnTo>
                    <a:pt x="5715" y="20858"/>
                  </a:lnTo>
                  <a:lnTo>
                    <a:pt x="6561" y="21127"/>
                  </a:lnTo>
                  <a:lnTo>
                    <a:pt x="7392" y="21330"/>
                  </a:lnTo>
                  <a:lnTo>
                    <a:pt x="8206" y="21465"/>
                  </a:lnTo>
                  <a:lnTo>
                    <a:pt x="8988" y="21533"/>
                  </a:lnTo>
                  <a:lnTo>
                    <a:pt x="9738" y="21600"/>
                  </a:lnTo>
                  <a:lnTo>
                    <a:pt x="10473" y="21600"/>
                  </a:lnTo>
                  <a:lnTo>
                    <a:pt x="11191" y="21533"/>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15" name="Shape 15"/>
            <p:cNvSpPr/>
            <p:nvPr/>
          </p:nvSpPr>
          <p:spPr>
            <a:xfrm>
              <a:off x="2410724" y="16740"/>
              <a:ext cx="5551589" cy="850428"/>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16" name="Shape 16"/>
            <p:cNvSpPr/>
            <p:nvPr/>
          </p:nvSpPr>
          <p:spPr>
            <a:xfrm>
              <a:off x="2620399" y="29016"/>
              <a:ext cx="5474955" cy="774537"/>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17" name="Shape 17"/>
            <p:cNvSpPr/>
            <p:nvPr/>
          </p:nvSpPr>
          <p:spPr>
            <a:xfrm>
              <a:off x="5404706" y="15624"/>
              <a:ext cx="3312222" cy="6517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18" name="Shape 18"/>
            <p:cNvSpPr/>
            <p:nvPr/>
          </p:nvSpPr>
          <p:spPr>
            <a:xfrm>
              <a:off x="0" y="-1"/>
              <a:ext cx="8723314" cy="1330328"/>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grpSp>
      <p:sp>
        <p:nvSpPr>
          <p:cNvPr id="20" name="Shape 20"/>
          <p:cNvSpPr>
            <a:spLocks noGrp="1"/>
          </p:cNvSpPr>
          <p:nvPr>
            <p:ph type="sldNum" sz="quarter" idx="2"/>
          </p:nvPr>
        </p:nvSpPr>
        <p:spPr>
          <a:xfrm>
            <a:off x="3990975" y="6297931"/>
            <a:ext cx="1162050" cy="269239"/>
          </a:xfrm>
          <a:prstGeom prst="rect">
            <a:avLst/>
          </a:prstGeom>
        </p:spPr>
        <p:txBody>
          <a:bodyPr/>
          <a:lstStyle>
            <a:lvl1pPr algn="ctr">
              <a:defRPr sz="1000">
                <a:solidFill>
                  <a:srgbClr val="073E87"/>
                </a:solidFill>
                <a:latin typeface="+mj-lt"/>
                <a:ea typeface="+mj-ea"/>
                <a:cs typeface="+mj-cs"/>
                <a:sym typeface="Avenir Roman"/>
              </a:defRPr>
            </a:lvl1p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2" name="Shape 22"/>
          <p:cNvSpPr/>
          <p:nvPr/>
        </p:nvSpPr>
        <p:spPr>
          <a:xfrm>
            <a:off x="228600" y="228600"/>
            <a:ext cx="8696325" cy="2468563"/>
          </a:xfrm>
          <a:prstGeom prst="roundRect">
            <a:avLst>
              <a:gd name="adj" fmla="val 3361"/>
            </a:avLst>
          </a:prstGeom>
          <a:gradFill>
            <a:gsLst>
              <a:gs pos="0">
                <a:srgbClr val="83D3FE"/>
              </a:gs>
              <a:gs pos="1000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mj-lt"/>
                <a:ea typeface="+mj-ea"/>
                <a:cs typeface="+mj-cs"/>
                <a:sym typeface="Avenir Roman"/>
              </a:defRPr>
            </a:pPr>
            <a:endParaRPr/>
          </a:p>
        </p:txBody>
      </p:sp>
      <p:grpSp>
        <p:nvGrpSpPr>
          <p:cNvPr id="28" name="Group 28"/>
          <p:cNvGrpSpPr/>
          <p:nvPr/>
        </p:nvGrpSpPr>
        <p:grpSpPr>
          <a:xfrm>
            <a:off x="211137" y="1679575"/>
            <a:ext cx="8723314" cy="1330326"/>
            <a:chOff x="0" y="0"/>
            <a:chExt cx="8723313" cy="1330325"/>
          </a:xfrm>
        </p:grpSpPr>
        <p:sp>
          <p:nvSpPr>
            <p:cNvPr id="23" name="Shape 23"/>
            <p:cNvSpPr/>
            <p:nvPr/>
          </p:nvSpPr>
          <p:spPr>
            <a:xfrm>
              <a:off x="5835729" y="145085"/>
              <a:ext cx="2876410" cy="714270"/>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2"/>
                  </a:lnTo>
                  <a:lnTo>
                    <a:pt x="14751" y="5535"/>
                  </a:lnTo>
                  <a:lnTo>
                    <a:pt x="13682" y="6547"/>
                  </a:lnTo>
                  <a:lnTo>
                    <a:pt x="11750" y="8505"/>
                  </a:lnTo>
                  <a:lnTo>
                    <a:pt x="9866" y="10260"/>
                  </a:lnTo>
                  <a:lnTo>
                    <a:pt x="8062" y="11880"/>
                  </a:lnTo>
                  <a:lnTo>
                    <a:pt x="6322" y="13432"/>
                  </a:lnTo>
                  <a:lnTo>
                    <a:pt x="4662" y="14783"/>
                  </a:lnTo>
                  <a:lnTo>
                    <a:pt x="3049" y="15997"/>
                  </a:lnTo>
                  <a:lnTo>
                    <a:pt x="1501" y="17145"/>
                  </a:lnTo>
                  <a:lnTo>
                    <a:pt x="0" y="18157"/>
                  </a:lnTo>
                  <a:lnTo>
                    <a:pt x="1038" y="18765"/>
                  </a:lnTo>
                  <a:lnTo>
                    <a:pt x="2027" y="19305"/>
                  </a:lnTo>
                  <a:lnTo>
                    <a:pt x="2985" y="19777"/>
                  </a:lnTo>
                  <a:lnTo>
                    <a:pt x="3927" y="20182"/>
                  </a:lnTo>
                  <a:lnTo>
                    <a:pt x="4837" y="20587"/>
                  </a:lnTo>
                  <a:lnTo>
                    <a:pt x="5715" y="20857"/>
                  </a:lnTo>
                  <a:lnTo>
                    <a:pt x="6561" y="21127"/>
                  </a:lnTo>
                  <a:lnTo>
                    <a:pt x="7392" y="21330"/>
                  </a:lnTo>
                  <a:lnTo>
                    <a:pt x="8206" y="21465"/>
                  </a:lnTo>
                  <a:lnTo>
                    <a:pt x="8988" y="21532"/>
                  </a:lnTo>
                  <a:lnTo>
                    <a:pt x="9738" y="21600"/>
                  </a:lnTo>
                  <a:lnTo>
                    <a:pt x="10473" y="21600"/>
                  </a:lnTo>
                  <a:lnTo>
                    <a:pt x="11191" y="21532"/>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24" name="Shape 24"/>
            <p:cNvSpPr/>
            <p:nvPr/>
          </p:nvSpPr>
          <p:spPr>
            <a:xfrm>
              <a:off x="2407636" y="16739"/>
              <a:ext cx="5544477" cy="850429"/>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25" name="Shape 25"/>
            <p:cNvSpPr/>
            <p:nvPr/>
          </p:nvSpPr>
          <p:spPr>
            <a:xfrm>
              <a:off x="2617043" y="29016"/>
              <a:ext cx="5467941" cy="774538"/>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26" name="Shape 26"/>
            <p:cNvSpPr/>
            <p:nvPr/>
          </p:nvSpPr>
          <p:spPr>
            <a:xfrm>
              <a:off x="5397783" y="15624"/>
              <a:ext cx="3307978" cy="6517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27" name="Shape 27"/>
            <p:cNvSpPr/>
            <p:nvPr/>
          </p:nvSpPr>
          <p:spPr>
            <a:xfrm>
              <a:off x="0" y="0"/>
              <a:ext cx="8723314" cy="1330326"/>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grpSp>
      <p:pic>
        <p:nvPicPr>
          <p:cNvPr id="29" name="image.png"/>
          <p:cNvPicPr/>
          <p:nvPr/>
        </p:nvPicPr>
        <p:blipFill>
          <a:blip r:embed="rId2">
            <a:extLst/>
          </a:blip>
          <a:stretch>
            <a:fillRect/>
          </a:stretch>
        </p:blipFill>
        <p:spPr>
          <a:xfrm>
            <a:off x="8307387" y="5949950"/>
            <a:ext cx="836613" cy="836613"/>
          </a:xfrm>
          <a:prstGeom prst="rect">
            <a:avLst/>
          </a:prstGeom>
          <a:ln w="12700">
            <a:miter lim="400000"/>
          </a:ln>
        </p:spPr>
      </p:pic>
      <p:sp>
        <p:nvSpPr>
          <p:cNvPr id="30" name="Shape 30"/>
          <p:cNvSpPr>
            <a:spLocks noGrp="1"/>
          </p:cNvSpPr>
          <p:nvPr>
            <p:ph type="sldNum" sz="quarter" idx="2"/>
          </p:nvPr>
        </p:nvSpPr>
        <p:spPr>
          <a:xfrm>
            <a:off x="3990975" y="6297931"/>
            <a:ext cx="1162050" cy="269239"/>
          </a:xfrm>
          <a:prstGeom prst="rect">
            <a:avLst/>
          </a:prstGeom>
        </p:spPr>
        <p:txBody>
          <a:bodyPr/>
          <a:lstStyle>
            <a:lvl1pPr algn="ctr">
              <a:defRPr sz="1000">
                <a:solidFill>
                  <a:srgbClr val="073E87"/>
                </a:solidFill>
                <a:latin typeface="+mj-lt"/>
                <a:ea typeface="+mj-ea"/>
                <a:cs typeface="+mj-cs"/>
                <a:sym typeface="Avenir Roman"/>
              </a:defRPr>
            </a:lvl1p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2" name="Shape 32"/>
          <p:cNvSpPr/>
          <p:nvPr/>
        </p:nvSpPr>
        <p:spPr>
          <a:xfrm>
            <a:off x="228600" y="228600"/>
            <a:ext cx="8696325" cy="4737100"/>
          </a:xfrm>
          <a:prstGeom prst="roundRect">
            <a:avLst>
              <a:gd name="adj" fmla="val 1273"/>
            </a:avLst>
          </a:prstGeom>
          <a:gradFill>
            <a:gsLst>
              <a:gs pos="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mj-lt"/>
                <a:ea typeface="+mj-ea"/>
                <a:cs typeface="+mj-cs"/>
                <a:sym typeface="Avenir Roman"/>
              </a:defRPr>
            </a:pPr>
            <a:endParaRPr/>
          </a:p>
        </p:txBody>
      </p:sp>
      <p:sp>
        <p:nvSpPr>
          <p:cNvPr id="33" name="Shape 33"/>
          <p:cNvSpPr/>
          <p:nvPr/>
        </p:nvSpPr>
        <p:spPr>
          <a:xfrm>
            <a:off x="6046787" y="4203700"/>
            <a:ext cx="2876551" cy="714376"/>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7"/>
                </a:lnTo>
                <a:lnTo>
                  <a:pt x="19716" y="1282"/>
                </a:lnTo>
                <a:lnTo>
                  <a:pt x="18774" y="2025"/>
                </a:lnTo>
                <a:lnTo>
                  <a:pt x="17800" y="2767"/>
                </a:lnTo>
                <a:lnTo>
                  <a:pt x="16811" y="3645"/>
                </a:lnTo>
                <a:lnTo>
                  <a:pt x="15789" y="4522"/>
                </a:lnTo>
                <a:lnTo>
                  <a:pt x="14751" y="5535"/>
                </a:lnTo>
                <a:lnTo>
                  <a:pt x="13682" y="6547"/>
                </a:lnTo>
                <a:lnTo>
                  <a:pt x="11750" y="8505"/>
                </a:lnTo>
                <a:lnTo>
                  <a:pt x="9866" y="10260"/>
                </a:lnTo>
                <a:lnTo>
                  <a:pt x="8062" y="11880"/>
                </a:lnTo>
                <a:lnTo>
                  <a:pt x="6322" y="13432"/>
                </a:lnTo>
                <a:lnTo>
                  <a:pt x="4662" y="14782"/>
                </a:lnTo>
                <a:lnTo>
                  <a:pt x="3049" y="15997"/>
                </a:lnTo>
                <a:lnTo>
                  <a:pt x="1501" y="17145"/>
                </a:lnTo>
                <a:lnTo>
                  <a:pt x="0" y="18158"/>
                </a:lnTo>
                <a:lnTo>
                  <a:pt x="1038" y="18765"/>
                </a:lnTo>
                <a:lnTo>
                  <a:pt x="2027" y="19305"/>
                </a:lnTo>
                <a:lnTo>
                  <a:pt x="2985" y="19778"/>
                </a:lnTo>
                <a:lnTo>
                  <a:pt x="3927" y="20182"/>
                </a:lnTo>
                <a:lnTo>
                  <a:pt x="4837" y="20587"/>
                </a:lnTo>
                <a:lnTo>
                  <a:pt x="5715" y="20857"/>
                </a:lnTo>
                <a:lnTo>
                  <a:pt x="6561" y="21127"/>
                </a:lnTo>
                <a:lnTo>
                  <a:pt x="7392" y="21330"/>
                </a:lnTo>
                <a:lnTo>
                  <a:pt x="8206" y="21465"/>
                </a:lnTo>
                <a:lnTo>
                  <a:pt x="8988" y="21532"/>
                </a:lnTo>
                <a:lnTo>
                  <a:pt x="9738" y="21600"/>
                </a:lnTo>
                <a:lnTo>
                  <a:pt x="10473" y="21600"/>
                </a:lnTo>
                <a:lnTo>
                  <a:pt x="11191" y="21532"/>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3"/>
                </a:lnTo>
                <a:lnTo>
                  <a:pt x="21600" y="13095"/>
                </a:lnTo>
                <a:lnTo>
                  <a:pt x="21600" y="0"/>
                </a:lnTo>
                <a:lnTo>
                  <a:pt x="21552" y="0"/>
                </a:lnTo>
                <a:close/>
              </a:path>
            </a:pathLst>
          </a:custGeom>
          <a:solidFill>
            <a:srgbClr val="C6E7FC">
              <a:alpha val="29019"/>
            </a:srgbClr>
          </a:solidFill>
          <a:ln w="12700">
            <a:miter lim="400000"/>
          </a:ln>
        </p:spPr>
        <p:txBody>
          <a:bodyPr lIns="0" tIns="0" rIns="0" bIns="0"/>
          <a:lstStyle/>
          <a:p>
            <a:pPr lvl="0">
              <a:defRPr>
                <a:latin typeface="Candara"/>
                <a:ea typeface="Candara"/>
                <a:cs typeface="Candara"/>
                <a:sym typeface="Candara"/>
              </a:defRPr>
            </a:pPr>
            <a:endParaRPr/>
          </a:p>
        </p:txBody>
      </p:sp>
      <p:sp>
        <p:nvSpPr>
          <p:cNvPr id="34" name="Shape 34"/>
          <p:cNvSpPr/>
          <p:nvPr/>
        </p:nvSpPr>
        <p:spPr>
          <a:xfrm>
            <a:off x="2619375" y="4075112"/>
            <a:ext cx="5545138" cy="850901"/>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a:miter lim="400000"/>
          </a:ln>
        </p:spPr>
        <p:txBody>
          <a:bodyPr lIns="0" tIns="0" rIns="0" bIns="0"/>
          <a:lstStyle/>
          <a:p>
            <a:pPr lvl="0">
              <a:defRPr>
                <a:latin typeface="Candara"/>
                <a:ea typeface="Candara"/>
                <a:cs typeface="Candara"/>
                <a:sym typeface="Candara"/>
              </a:defRPr>
            </a:pPr>
            <a:endParaRPr/>
          </a:p>
        </p:txBody>
      </p:sp>
      <p:sp>
        <p:nvSpPr>
          <p:cNvPr id="35" name="Shape 35"/>
          <p:cNvSpPr/>
          <p:nvPr/>
        </p:nvSpPr>
        <p:spPr>
          <a:xfrm>
            <a:off x="2828924" y="4087812"/>
            <a:ext cx="5467352" cy="774701"/>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ln w="3175">
            <a:solidFill>
              <a:srgbClr val="FFFFFF"/>
            </a:solidFill>
            <a:round/>
          </a:ln>
        </p:spPr>
        <p:txBody>
          <a:bodyPr lIns="0" tIns="0" rIns="0" bIns="0"/>
          <a:lstStyle/>
          <a:p>
            <a:pPr lvl="0">
              <a:defRPr>
                <a:latin typeface="Candara"/>
                <a:ea typeface="Candara"/>
                <a:cs typeface="Candara"/>
                <a:sym typeface="Candara"/>
              </a:defRPr>
            </a:pPr>
            <a:endParaRPr/>
          </a:p>
        </p:txBody>
      </p:sp>
      <p:sp>
        <p:nvSpPr>
          <p:cNvPr id="36" name="Shape 36"/>
          <p:cNvSpPr/>
          <p:nvPr/>
        </p:nvSpPr>
        <p:spPr>
          <a:xfrm>
            <a:off x="5610225" y="4073525"/>
            <a:ext cx="3306763" cy="6524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ln w="3175">
            <a:solidFill>
              <a:srgbClr val="FFFFFF"/>
            </a:solidFill>
            <a:round/>
          </a:ln>
        </p:spPr>
        <p:txBody>
          <a:bodyPr lIns="0" tIns="0" rIns="0" bIns="0"/>
          <a:lstStyle/>
          <a:p>
            <a:pPr lvl="0">
              <a:defRPr>
                <a:latin typeface="Candara"/>
                <a:ea typeface="Candara"/>
                <a:cs typeface="Candara"/>
                <a:sym typeface="Candara"/>
              </a:defRPr>
            </a:pPr>
            <a:endParaRPr/>
          </a:p>
        </p:txBody>
      </p:sp>
      <p:sp>
        <p:nvSpPr>
          <p:cNvPr id="37" name="Shape 37"/>
          <p:cNvSpPr/>
          <p:nvPr/>
        </p:nvSpPr>
        <p:spPr>
          <a:xfrm>
            <a:off x="211137" y="4059237"/>
            <a:ext cx="8723313" cy="1328739"/>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a:miter lim="400000"/>
          </a:ln>
        </p:spPr>
        <p:txBody>
          <a:bodyPr lIns="0" tIns="0" rIns="0" bIns="0"/>
          <a:lstStyle/>
          <a:p>
            <a:pPr lvl="0">
              <a:defRPr>
                <a:latin typeface="Candara"/>
                <a:ea typeface="Candara"/>
                <a:cs typeface="Candara"/>
                <a:sym typeface="Candara"/>
              </a:defRPr>
            </a:pPr>
            <a:endParaRPr/>
          </a:p>
        </p:txBody>
      </p:sp>
      <p:sp>
        <p:nvSpPr>
          <p:cNvPr id="38" name="Shape 38"/>
          <p:cNvSpPr>
            <a:spLocks noGrp="1"/>
          </p:cNvSpPr>
          <p:nvPr>
            <p:ph type="title"/>
          </p:nvPr>
        </p:nvSpPr>
        <p:spPr>
          <a:prstGeom prst="rect">
            <a:avLst/>
          </a:prstGeom>
        </p:spPr>
        <p:txBody>
          <a:bodyPr/>
          <a:lstStyle/>
          <a:p>
            <a:pPr lvl="0">
              <a:defRPr sz="1800">
                <a:solidFill>
                  <a:srgbClr val="000000"/>
                </a:solidFill>
              </a:defRPr>
            </a:pPr>
            <a:r>
              <a:rPr sz="4400">
                <a:solidFill>
                  <a:srgbClr val="A7A7A7"/>
                </a:solidFill>
              </a:rPr>
              <a:t>Title Text</a:t>
            </a:r>
          </a:p>
        </p:txBody>
      </p:sp>
      <p:sp>
        <p:nvSpPr>
          <p:cNvPr id="39" name="Shape 39"/>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0" name="Shape 40"/>
          <p:cNvSpPr>
            <a:spLocks noGrp="1"/>
          </p:cNvSpPr>
          <p:nvPr>
            <p:ph type="sldNum" sz="quarter" idx="2"/>
          </p:nvPr>
        </p:nvSpPr>
        <p:spPr>
          <a:xfrm>
            <a:off x="3990975" y="6297931"/>
            <a:ext cx="1162050" cy="269239"/>
          </a:xfrm>
          <a:prstGeom prst="rect">
            <a:avLst/>
          </a:prstGeom>
        </p:spPr>
        <p:txBody>
          <a:bodyPr/>
          <a:lstStyle>
            <a:lvl1pPr algn="ctr">
              <a:defRPr sz="1000">
                <a:solidFill>
                  <a:srgbClr val="073E87"/>
                </a:solidFill>
                <a:latin typeface="+mj-lt"/>
                <a:ea typeface="+mj-ea"/>
                <a:cs typeface="+mj-cs"/>
                <a:sym typeface="Avenir Roman"/>
              </a:defRPr>
            </a:lvl1p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42" name="Shape 42"/>
          <p:cNvSpPr/>
          <p:nvPr/>
        </p:nvSpPr>
        <p:spPr>
          <a:xfrm>
            <a:off x="228600" y="228600"/>
            <a:ext cx="8696325" cy="2468563"/>
          </a:xfrm>
          <a:prstGeom prst="roundRect">
            <a:avLst>
              <a:gd name="adj" fmla="val 3361"/>
            </a:avLst>
          </a:prstGeom>
          <a:gradFill>
            <a:gsLst>
              <a:gs pos="0">
                <a:srgbClr val="83D3FE"/>
              </a:gs>
              <a:gs pos="1000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mj-lt"/>
                <a:ea typeface="+mj-ea"/>
                <a:cs typeface="+mj-cs"/>
                <a:sym typeface="Avenir Roman"/>
              </a:defRPr>
            </a:pPr>
            <a:endParaRPr/>
          </a:p>
        </p:txBody>
      </p:sp>
      <p:grpSp>
        <p:nvGrpSpPr>
          <p:cNvPr id="48" name="Group 48"/>
          <p:cNvGrpSpPr/>
          <p:nvPr/>
        </p:nvGrpSpPr>
        <p:grpSpPr>
          <a:xfrm>
            <a:off x="211137" y="1679575"/>
            <a:ext cx="8723314" cy="1330326"/>
            <a:chOff x="0" y="0"/>
            <a:chExt cx="8723313" cy="1330325"/>
          </a:xfrm>
        </p:grpSpPr>
        <p:sp>
          <p:nvSpPr>
            <p:cNvPr id="43" name="Shape 43"/>
            <p:cNvSpPr/>
            <p:nvPr/>
          </p:nvSpPr>
          <p:spPr>
            <a:xfrm>
              <a:off x="5835729" y="145085"/>
              <a:ext cx="2876410" cy="714270"/>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2"/>
                  </a:lnTo>
                  <a:lnTo>
                    <a:pt x="14751" y="5535"/>
                  </a:lnTo>
                  <a:lnTo>
                    <a:pt x="13682" y="6547"/>
                  </a:lnTo>
                  <a:lnTo>
                    <a:pt x="11750" y="8505"/>
                  </a:lnTo>
                  <a:lnTo>
                    <a:pt x="9866" y="10260"/>
                  </a:lnTo>
                  <a:lnTo>
                    <a:pt x="8062" y="11880"/>
                  </a:lnTo>
                  <a:lnTo>
                    <a:pt x="6322" y="13432"/>
                  </a:lnTo>
                  <a:lnTo>
                    <a:pt x="4662" y="14783"/>
                  </a:lnTo>
                  <a:lnTo>
                    <a:pt x="3049" y="15997"/>
                  </a:lnTo>
                  <a:lnTo>
                    <a:pt x="1501" y="17145"/>
                  </a:lnTo>
                  <a:lnTo>
                    <a:pt x="0" y="18157"/>
                  </a:lnTo>
                  <a:lnTo>
                    <a:pt x="1038" y="18765"/>
                  </a:lnTo>
                  <a:lnTo>
                    <a:pt x="2027" y="19305"/>
                  </a:lnTo>
                  <a:lnTo>
                    <a:pt x="2985" y="19777"/>
                  </a:lnTo>
                  <a:lnTo>
                    <a:pt x="3927" y="20182"/>
                  </a:lnTo>
                  <a:lnTo>
                    <a:pt x="4837" y="20587"/>
                  </a:lnTo>
                  <a:lnTo>
                    <a:pt x="5715" y="20857"/>
                  </a:lnTo>
                  <a:lnTo>
                    <a:pt x="6561" y="21127"/>
                  </a:lnTo>
                  <a:lnTo>
                    <a:pt x="7392" y="21330"/>
                  </a:lnTo>
                  <a:lnTo>
                    <a:pt x="8206" y="21465"/>
                  </a:lnTo>
                  <a:lnTo>
                    <a:pt x="8988" y="21532"/>
                  </a:lnTo>
                  <a:lnTo>
                    <a:pt x="9738" y="21600"/>
                  </a:lnTo>
                  <a:lnTo>
                    <a:pt x="10473" y="21600"/>
                  </a:lnTo>
                  <a:lnTo>
                    <a:pt x="11191" y="21532"/>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44" name="Shape 44"/>
            <p:cNvSpPr/>
            <p:nvPr/>
          </p:nvSpPr>
          <p:spPr>
            <a:xfrm>
              <a:off x="2407636" y="16739"/>
              <a:ext cx="5544477" cy="850429"/>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45" name="Shape 45"/>
            <p:cNvSpPr/>
            <p:nvPr/>
          </p:nvSpPr>
          <p:spPr>
            <a:xfrm>
              <a:off x="2617043" y="29016"/>
              <a:ext cx="5467941" cy="774538"/>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46" name="Shape 46"/>
            <p:cNvSpPr/>
            <p:nvPr/>
          </p:nvSpPr>
          <p:spPr>
            <a:xfrm>
              <a:off x="5397783" y="15624"/>
              <a:ext cx="3307978" cy="6517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47" name="Shape 47"/>
            <p:cNvSpPr/>
            <p:nvPr/>
          </p:nvSpPr>
          <p:spPr>
            <a:xfrm>
              <a:off x="0" y="0"/>
              <a:ext cx="8723314" cy="1330326"/>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grpSp>
      <p:pic>
        <p:nvPicPr>
          <p:cNvPr id="49" name="image.png"/>
          <p:cNvPicPr/>
          <p:nvPr/>
        </p:nvPicPr>
        <p:blipFill>
          <a:blip r:embed="rId2">
            <a:extLst/>
          </a:blip>
          <a:stretch>
            <a:fillRect/>
          </a:stretch>
        </p:blipFill>
        <p:spPr>
          <a:xfrm>
            <a:off x="8307387" y="5949950"/>
            <a:ext cx="836613" cy="836613"/>
          </a:xfrm>
          <a:prstGeom prst="rect">
            <a:avLst/>
          </a:prstGeom>
          <a:ln w="12700">
            <a:miter lim="400000"/>
          </a:ln>
        </p:spPr>
      </p:pic>
      <p:sp>
        <p:nvSpPr>
          <p:cNvPr id="50" name="Shape 50"/>
          <p:cNvSpPr>
            <a:spLocks noGrp="1"/>
          </p:cNvSpPr>
          <p:nvPr>
            <p:ph type="title"/>
          </p:nvPr>
        </p:nvSpPr>
        <p:spPr>
          <a:prstGeom prst="rect">
            <a:avLst/>
          </a:prstGeom>
        </p:spPr>
        <p:txBody>
          <a:bodyPr/>
          <a:lstStyle/>
          <a:p>
            <a:pPr lvl="0">
              <a:defRPr sz="1800">
                <a:solidFill>
                  <a:srgbClr val="000000"/>
                </a:solidFill>
              </a:defRPr>
            </a:pPr>
            <a:r>
              <a:rPr sz="4400">
                <a:solidFill>
                  <a:srgbClr val="A7A7A7"/>
                </a:solidFill>
              </a:rPr>
              <a:t>Title Text</a:t>
            </a:r>
          </a:p>
        </p:txBody>
      </p:sp>
      <p:sp>
        <p:nvSpPr>
          <p:cNvPr id="51" name="Shape 51"/>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52" name="Shape 52"/>
          <p:cNvSpPr>
            <a:spLocks noGrp="1"/>
          </p:cNvSpPr>
          <p:nvPr>
            <p:ph type="sldNum" sz="quarter" idx="2"/>
          </p:nvPr>
        </p:nvSpPr>
        <p:spPr>
          <a:xfrm>
            <a:off x="3990975" y="6297931"/>
            <a:ext cx="1162050" cy="269239"/>
          </a:xfrm>
          <a:prstGeom prst="rect">
            <a:avLst/>
          </a:prstGeom>
        </p:spPr>
        <p:txBody>
          <a:bodyPr/>
          <a:lstStyle>
            <a:lvl1pPr algn="ctr">
              <a:defRPr sz="1000">
                <a:solidFill>
                  <a:srgbClr val="073E87"/>
                </a:solidFill>
                <a:latin typeface="+mj-lt"/>
                <a:ea typeface="+mj-ea"/>
                <a:cs typeface="+mj-cs"/>
                <a:sym typeface="Avenir Roman"/>
              </a:defRPr>
            </a:lvl1p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54" name="Shape 54"/>
          <p:cNvSpPr/>
          <p:nvPr/>
        </p:nvSpPr>
        <p:spPr>
          <a:xfrm>
            <a:off x="228600" y="228600"/>
            <a:ext cx="8696325" cy="2468563"/>
          </a:xfrm>
          <a:prstGeom prst="roundRect">
            <a:avLst>
              <a:gd name="adj" fmla="val 3361"/>
            </a:avLst>
          </a:prstGeom>
          <a:gradFill>
            <a:gsLst>
              <a:gs pos="0">
                <a:srgbClr val="83D3FE"/>
              </a:gs>
              <a:gs pos="1000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mj-lt"/>
                <a:ea typeface="+mj-ea"/>
                <a:cs typeface="+mj-cs"/>
                <a:sym typeface="Avenir Roman"/>
              </a:defRPr>
            </a:pPr>
            <a:endParaRPr/>
          </a:p>
        </p:txBody>
      </p:sp>
      <p:grpSp>
        <p:nvGrpSpPr>
          <p:cNvPr id="60" name="Group 60"/>
          <p:cNvGrpSpPr/>
          <p:nvPr/>
        </p:nvGrpSpPr>
        <p:grpSpPr>
          <a:xfrm>
            <a:off x="211137" y="1679575"/>
            <a:ext cx="8723314" cy="1330326"/>
            <a:chOff x="0" y="0"/>
            <a:chExt cx="8723313" cy="1330325"/>
          </a:xfrm>
        </p:grpSpPr>
        <p:sp>
          <p:nvSpPr>
            <p:cNvPr id="55" name="Shape 55"/>
            <p:cNvSpPr/>
            <p:nvPr/>
          </p:nvSpPr>
          <p:spPr>
            <a:xfrm>
              <a:off x="5835729" y="145085"/>
              <a:ext cx="2876410" cy="714270"/>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2"/>
                  </a:lnTo>
                  <a:lnTo>
                    <a:pt x="14751" y="5535"/>
                  </a:lnTo>
                  <a:lnTo>
                    <a:pt x="13682" y="6547"/>
                  </a:lnTo>
                  <a:lnTo>
                    <a:pt x="11750" y="8505"/>
                  </a:lnTo>
                  <a:lnTo>
                    <a:pt x="9866" y="10260"/>
                  </a:lnTo>
                  <a:lnTo>
                    <a:pt x="8062" y="11880"/>
                  </a:lnTo>
                  <a:lnTo>
                    <a:pt x="6322" y="13432"/>
                  </a:lnTo>
                  <a:lnTo>
                    <a:pt x="4662" y="14783"/>
                  </a:lnTo>
                  <a:lnTo>
                    <a:pt x="3049" y="15997"/>
                  </a:lnTo>
                  <a:lnTo>
                    <a:pt x="1501" y="17145"/>
                  </a:lnTo>
                  <a:lnTo>
                    <a:pt x="0" y="18157"/>
                  </a:lnTo>
                  <a:lnTo>
                    <a:pt x="1038" y="18765"/>
                  </a:lnTo>
                  <a:lnTo>
                    <a:pt x="2027" y="19305"/>
                  </a:lnTo>
                  <a:lnTo>
                    <a:pt x="2985" y="19777"/>
                  </a:lnTo>
                  <a:lnTo>
                    <a:pt x="3927" y="20182"/>
                  </a:lnTo>
                  <a:lnTo>
                    <a:pt x="4837" y="20587"/>
                  </a:lnTo>
                  <a:lnTo>
                    <a:pt x="5715" y="20857"/>
                  </a:lnTo>
                  <a:lnTo>
                    <a:pt x="6561" y="21127"/>
                  </a:lnTo>
                  <a:lnTo>
                    <a:pt x="7392" y="21330"/>
                  </a:lnTo>
                  <a:lnTo>
                    <a:pt x="8206" y="21465"/>
                  </a:lnTo>
                  <a:lnTo>
                    <a:pt x="8988" y="21532"/>
                  </a:lnTo>
                  <a:lnTo>
                    <a:pt x="9738" y="21600"/>
                  </a:lnTo>
                  <a:lnTo>
                    <a:pt x="10473" y="21600"/>
                  </a:lnTo>
                  <a:lnTo>
                    <a:pt x="11191" y="21532"/>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56" name="Shape 56"/>
            <p:cNvSpPr/>
            <p:nvPr/>
          </p:nvSpPr>
          <p:spPr>
            <a:xfrm>
              <a:off x="2407636" y="16739"/>
              <a:ext cx="5544477" cy="850429"/>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57" name="Shape 57"/>
            <p:cNvSpPr/>
            <p:nvPr/>
          </p:nvSpPr>
          <p:spPr>
            <a:xfrm>
              <a:off x="2617043" y="29016"/>
              <a:ext cx="5467941" cy="774538"/>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58" name="Shape 58"/>
            <p:cNvSpPr/>
            <p:nvPr/>
          </p:nvSpPr>
          <p:spPr>
            <a:xfrm>
              <a:off x="5397783" y="15624"/>
              <a:ext cx="3307978" cy="6517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59" name="Shape 59"/>
            <p:cNvSpPr/>
            <p:nvPr/>
          </p:nvSpPr>
          <p:spPr>
            <a:xfrm>
              <a:off x="0" y="0"/>
              <a:ext cx="8723314" cy="1330326"/>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grpSp>
      <p:pic>
        <p:nvPicPr>
          <p:cNvPr id="61" name="image.png"/>
          <p:cNvPicPr/>
          <p:nvPr/>
        </p:nvPicPr>
        <p:blipFill>
          <a:blip r:embed="rId2">
            <a:extLst/>
          </a:blip>
          <a:stretch>
            <a:fillRect/>
          </a:stretch>
        </p:blipFill>
        <p:spPr>
          <a:xfrm>
            <a:off x="8307387" y="5949950"/>
            <a:ext cx="836613" cy="836613"/>
          </a:xfrm>
          <a:prstGeom prst="rect">
            <a:avLst/>
          </a:prstGeom>
          <a:ln w="12700">
            <a:miter lim="400000"/>
          </a:ln>
        </p:spPr>
      </p:pic>
      <p:sp>
        <p:nvSpPr>
          <p:cNvPr id="62" name="Shape 62"/>
          <p:cNvSpPr>
            <a:spLocks noGrp="1"/>
          </p:cNvSpPr>
          <p:nvPr>
            <p:ph type="title"/>
          </p:nvPr>
        </p:nvSpPr>
        <p:spPr>
          <a:prstGeom prst="rect">
            <a:avLst/>
          </a:prstGeom>
        </p:spPr>
        <p:txBody>
          <a:bodyPr/>
          <a:lstStyle/>
          <a:p>
            <a:pPr lvl="0">
              <a:defRPr sz="1800">
                <a:solidFill>
                  <a:srgbClr val="000000"/>
                </a:solidFill>
              </a:defRPr>
            </a:pPr>
            <a:r>
              <a:rPr sz="4400">
                <a:solidFill>
                  <a:srgbClr val="A7A7A7"/>
                </a:solidFill>
              </a:rPr>
              <a:t>Title Text</a:t>
            </a:r>
          </a:p>
        </p:txBody>
      </p:sp>
      <p:sp>
        <p:nvSpPr>
          <p:cNvPr id="63" name="Shape 63"/>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64" name="Shape 64"/>
          <p:cNvSpPr>
            <a:spLocks noGrp="1"/>
          </p:cNvSpPr>
          <p:nvPr>
            <p:ph type="sldNum" sz="quarter" idx="2"/>
          </p:nvPr>
        </p:nvSpPr>
        <p:spPr>
          <a:xfrm>
            <a:off x="3990975" y="6297931"/>
            <a:ext cx="1162050" cy="269239"/>
          </a:xfrm>
          <a:prstGeom prst="rect">
            <a:avLst/>
          </a:prstGeom>
        </p:spPr>
        <p:txBody>
          <a:bodyPr/>
          <a:lstStyle>
            <a:lvl1pPr algn="ctr">
              <a:defRPr sz="1000">
                <a:solidFill>
                  <a:srgbClr val="073E87"/>
                </a:solidFill>
                <a:latin typeface="+mj-lt"/>
                <a:ea typeface="+mj-ea"/>
                <a:cs typeface="+mj-cs"/>
                <a:sym typeface="Avenir Roman"/>
              </a:defRPr>
            </a:lvl1p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66" name="Shape 66"/>
          <p:cNvSpPr/>
          <p:nvPr/>
        </p:nvSpPr>
        <p:spPr>
          <a:xfrm>
            <a:off x="228600" y="228600"/>
            <a:ext cx="8696325" cy="2468563"/>
          </a:xfrm>
          <a:prstGeom prst="roundRect">
            <a:avLst>
              <a:gd name="adj" fmla="val 3361"/>
            </a:avLst>
          </a:prstGeom>
          <a:gradFill>
            <a:gsLst>
              <a:gs pos="0">
                <a:srgbClr val="83D3FE"/>
              </a:gs>
              <a:gs pos="1000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mj-lt"/>
                <a:ea typeface="+mj-ea"/>
                <a:cs typeface="+mj-cs"/>
                <a:sym typeface="Avenir Roman"/>
              </a:defRPr>
            </a:pPr>
            <a:endParaRPr/>
          </a:p>
        </p:txBody>
      </p:sp>
      <p:grpSp>
        <p:nvGrpSpPr>
          <p:cNvPr id="72" name="Group 72"/>
          <p:cNvGrpSpPr/>
          <p:nvPr/>
        </p:nvGrpSpPr>
        <p:grpSpPr>
          <a:xfrm>
            <a:off x="211137" y="1679575"/>
            <a:ext cx="8723314" cy="1330326"/>
            <a:chOff x="0" y="0"/>
            <a:chExt cx="8723313" cy="1330325"/>
          </a:xfrm>
        </p:grpSpPr>
        <p:sp>
          <p:nvSpPr>
            <p:cNvPr id="67" name="Shape 67"/>
            <p:cNvSpPr/>
            <p:nvPr/>
          </p:nvSpPr>
          <p:spPr>
            <a:xfrm>
              <a:off x="5835729" y="145085"/>
              <a:ext cx="2876410" cy="714270"/>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2"/>
                  </a:lnTo>
                  <a:lnTo>
                    <a:pt x="14751" y="5535"/>
                  </a:lnTo>
                  <a:lnTo>
                    <a:pt x="13682" y="6547"/>
                  </a:lnTo>
                  <a:lnTo>
                    <a:pt x="11750" y="8505"/>
                  </a:lnTo>
                  <a:lnTo>
                    <a:pt x="9866" y="10260"/>
                  </a:lnTo>
                  <a:lnTo>
                    <a:pt x="8062" y="11880"/>
                  </a:lnTo>
                  <a:lnTo>
                    <a:pt x="6322" y="13432"/>
                  </a:lnTo>
                  <a:lnTo>
                    <a:pt x="4662" y="14783"/>
                  </a:lnTo>
                  <a:lnTo>
                    <a:pt x="3049" y="15997"/>
                  </a:lnTo>
                  <a:lnTo>
                    <a:pt x="1501" y="17145"/>
                  </a:lnTo>
                  <a:lnTo>
                    <a:pt x="0" y="18157"/>
                  </a:lnTo>
                  <a:lnTo>
                    <a:pt x="1038" y="18765"/>
                  </a:lnTo>
                  <a:lnTo>
                    <a:pt x="2027" y="19305"/>
                  </a:lnTo>
                  <a:lnTo>
                    <a:pt x="2985" y="19777"/>
                  </a:lnTo>
                  <a:lnTo>
                    <a:pt x="3927" y="20182"/>
                  </a:lnTo>
                  <a:lnTo>
                    <a:pt x="4837" y="20587"/>
                  </a:lnTo>
                  <a:lnTo>
                    <a:pt x="5715" y="20857"/>
                  </a:lnTo>
                  <a:lnTo>
                    <a:pt x="6561" y="21127"/>
                  </a:lnTo>
                  <a:lnTo>
                    <a:pt x="7392" y="21330"/>
                  </a:lnTo>
                  <a:lnTo>
                    <a:pt x="8206" y="21465"/>
                  </a:lnTo>
                  <a:lnTo>
                    <a:pt x="8988" y="21532"/>
                  </a:lnTo>
                  <a:lnTo>
                    <a:pt x="9738" y="21600"/>
                  </a:lnTo>
                  <a:lnTo>
                    <a:pt x="10473" y="21600"/>
                  </a:lnTo>
                  <a:lnTo>
                    <a:pt x="11191" y="21532"/>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68" name="Shape 68"/>
            <p:cNvSpPr/>
            <p:nvPr/>
          </p:nvSpPr>
          <p:spPr>
            <a:xfrm>
              <a:off x="2407636" y="16739"/>
              <a:ext cx="5544477" cy="850429"/>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69" name="Shape 69"/>
            <p:cNvSpPr/>
            <p:nvPr/>
          </p:nvSpPr>
          <p:spPr>
            <a:xfrm>
              <a:off x="2617043" y="29016"/>
              <a:ext cx="5467941" cy="774538"/>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70" name="Shape 70"/>
            <p:cNvSpPr/>
            <p:nvPr/>
          </p:nvSpPr>
          <p:spPr>
            <a:xfrm>
              <a:off x="5397783" y="15624"/>
              <a:ext cx="3307978" cy="6517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71" name="Shape 71"/>
            <p:cNvSpPr/>
            <p:nvPr/>
          </p:nvSpPr>
          <p:spPr>
            <a:xfrm>
              <a:off x="0" y="0"/>
              <a:ext cx="8723314" cy="1330326"/>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grpSp>
      <p:pic>
        <p:nvPicPr>
          <p:cNvPr id="73" name="image.png"/>
          <p:cNvPicPr/>
          <p:nvPr/>
        </p:nvPicPr>
        <p:blipFill>
          <a:blip r:embed="rId2">
            <a:extLst/>
          </a:blip>
          <a:stretch>
            <a:fillRect/>
          </a:stretch>
        </p:blipFill>
        <p:spPr>
          <a:xfrm>
            <a:off x="8307387" y="5949950"/>
            <a:ext cx="836613" cy="836613"/>
          </a:xfrm>
          <a:prstGeom prst="rect">
            <a:avLst/>
          </a:prstGeom>
          <a:ln w="12700">
            <a:miter lim="400000"/>
          </a:ln>
        </p:spPr>
      </p:pic>
      <p:sp>
        <p:nvSpPr>
          <p:cNvPr id="74" name="Shape 74"/>
          <p:cNvSpPr>
            <a:spLocks noGrp="1"/>
          </p:cNvSpPr>
          <p:nvPr>
            <p:ph type="title"/>
          </p:nvPr>
        </p:nvSpPr>
        <p:spPr>
          <a:prstGeom prst="rect">
            <a:avLst/>
          </a:prstGeom>
        </p:spPr>
        <p:txBody>
          <a:bodyPr/>
          <a:lstStyle/>
          <a:p>
            <a:pPr lvl="0">
              <a:defRPr sz="1800">
                <a:solidFill>
                  <a:srgbClr val="000000"/>
                </a:solidFill>
              </a:defRPr>
            </a:pPr>
            <a:r>
              <a:rPr sz="4400">
                <a:solidFill>
                  <a:srgbClr val="A7A7A7"/>
                </a:solidFill>
              </a:rPr>
              <a:t>Title Text</a:t>
            </a:r>
          </a:p>
        </p:txBody>
      </p:sp>
      <p:sp>
        <p:nvSpPr>
          <p:cNvPr id="75" name="Shape 75"/>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76" name="Shape 76"/>
          <p:cNvSpPr>
            <a:spLocks noGrp="1"/>
          </p:cNvSpPr>
          <p:nvPr>
            <p:ph type="sldNum" sz="quarter" idx="2"/>
          </p:nvPr>
        </p:nvSpPr>
        <p:spPr>
          <a:xfrm>
            <a:off x="3990975" y="6297931"/>
            <a:ext cx="1162050" cy="269239"/>
          </a:xfrm>
          <a:prstGeom prst="rect">
            <a:avLst/>
          </a:prstGeom>
        </p:spPr>
        <p:txBody>
          <a:bodyPr/>
          <a:lstStyle>
            <a:lvl1pPr algn="ctr">
              <a:defRPr sz="1000">
                <a:solidFill>
                  <a:srgbClr val="073E87"/>
                </a:solidFill>
                <a:latin typeface="+mj-lt"/>
                <a:ea typeface="+mj-ea"/>
                <a:cs typeface="+mj-cs"/>
                <a:sym typeface="Avenir Roman"/>
              </a:defRPr>
            </a:lvl1p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78" name="Shape 78"/>
          <p:cNvSpPr/>
          <p:nvPr/>
        </p:nvSpPr>
        <p:spPr>
          <a:xfrm>
            <a:off x="228600" y="228600"/>
            <a:ext cx="8696325" cy="1427163"/>
          </a:xfrm>
          <a:prstGeom prst="roundRect">
            <a:avLst>
              <a:gd name="adj" fmla="val 7134"/>
            </a:avLst>
          </a:prstGeom>
          <a:gradFill>
            <a:gsLst>
              <a:gs pos="0">
                <a:srgbClr val="83D3FE"/>
              </a:gs>
              <a:gs pos="1000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mj-lt"/>
                <a:ea typeface="+mj-ea"/>
                <a:cs typeface="+mj-cs"/>
                <a:sym typeface="Avenir Roman"/>
              </a:defRPr>
            </a:pPr>
            <a:endParaRPr/>
          </a:p>
        </p:txBody>
      </p:sp>
      <p:grpSp>
        <p:nvGrpSpPr>
          <p:cNvPr id="84" name="Group 84"/>
          <p:cNvGrpSpPr/>
          <p:nvPr/>
        </p:nvGrpSpPr>
        <p:grpSpPr>
          <a:xfrm>
            <a:off x="211137" y="714375"/>
            <a:ext cx="8723314" cy="1330326"/>
            <a:chOff x="0" y="0"/>
            <a:chExt cx="8723313" cy="1330325"/>
          </a:xfrm>
        </p:grpSpPr>
        <p:sp>
          <p:nvSpPr>
            <p:cNvPr id="79" name="Shape 79"/>
            <p:cNvSpPr/>
            <p:nvPr/>
          </p:nvSpPr>
          <p:spPr>
            <a:xfrm>
              <a:off x="5835729" y="145085"/>
              <a:ext cx="2876410" cy="714270"/>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2"/>
                  </a:lnTo>
                  <a:lnTo>
                    <a:pt x="14751" y="5535"/>
                  </a:lnTo>
                  <a:lnTo>
                    <a:pt x="13682" y="6547"/>
                  </a:lnTo>
                  <a:lnTo>
                    <a:pt x="11750" y="8505"/>
                  </a:lnTo>
                  <a:lnTo>
                    <a:pt x="9866" y="10260"/>
                  </a:lnTo>
                  <a:lnTo>
                    <a:pt x="8062" y="11880"/>
                  </a:lnTo>
                  <a:lnTo>
                    <a:pt x="6322" y="13432"/>
                  </a:lnTo>
                  <a:lnTo>
                    <a:pt x="4662" y="14783"/>
                  </a:lnTo>
                  <a:lnTo>
                    <a:pt x="3049" y="15997"/>
                  </a:lnTo>
                  <a:lnTo>
                    <a:pt x="1501" y="17145"/>
                  </a:lnTo>
                  <a:lnTo>
                    <a:pt x="0" y="18157"/>
                  </a:lnTo>
                  <a:lnTo>
                    <a:pt x="1038" y="18765"/>
                  </a:lnTo>
                  <a:lnTo>
                    <a:pt x="2027" y="19305"/>
                  </a:lnTo>
                  <a:lnTo>
                    <a:pt x="2985" y="19777"/>
                  </a:lnTo>
                  <a:lnTo>
                    <a:pt x="3927" y="20182"/>
                  </a:lnTo>
                  <a:lnTo>
                    <a:pt x="4837" y="20587"/>
                  </a:lnTo>
                  <a:lnTo>
                    <a:pt x="5715" y="20857"/>
                  </a:lnTo>
                  <a:lnTo>
                    <a:pt x="6561" y="21127"/>
                  </a:lnTo>
                  <a:lnTo>
                    <a:pt x="7392" y="21330"/>
                  </a:lnTo>
                  <a:lnTo>
                    <a:pt x="8206" y="21465"/>
                  </a:lnTo>
                  <a:lnTo>
                    <a:pt x="8988" y="21532"/>
                  </a:lnTo>
                  <a:lnTo>
                    <a:pt x="9738" y="21600"/>
                  </a:lnTo>
                  <a:lnTo>
                    <a:pt x="10473" y="21600"/>
                  </a:lnTo>
                  <a:lnTo>
                    <a:pt x="11191" y="21532"/>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80" name="Shape 80"/>
            <p:cNvSpPr/>
            <p:nvPr/>
          </p:nvSpPr>
          <p:spPr>
            <a:xfrm>
              <a:off x="2407636" y="16739"/>
              <a:ext cx="5544477" cy="850429"/>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81" name="Shape 81"/>
            <p:cNvSpPr/>
            <p:nvPr/>
          </p:nvSpPr>
          <p:spPr>
            <a:xfrm>
              <a:off x="2617043" y="29016"/>
              <a:ext cx="5467941" cy="774538"/>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82" name="Shape 82"/>
            <p:cNvSpPr/>
            <p:nvPr/>
          </p:nvSpPr>
          <p:spPr>
            <a:xfrm>
              <a:off x="5397783" y="15624"/>
              <a:ext cx="3307978" cy="6517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Candara"/>
                  <a:ea typeface="Candara"/>
                  <a:cs typeface="Candara"/>
                  <a:sym typeface="Candara"/>
                </a:defRPr>
              </a:pPr>
              <a:endParaRPr/>
            </a:p>
          </p:txBody>
        </p:sp>
        <p:sp>
          <p:nvSpPr>
            <p:cNvPr id="83" name="Shape 83"/>
            <p:cNvSpPr/>
            <p:nvPr/>
          </p:nvSpPr>
          <p:spPr>
            <a:xfrm>
              <a:off x="0" y="0"/>
              <a:ext cx="8723314" cy="1330326"/>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Candara"/>
                  <a:ea typeface="Candara"/>
                  <a:cs typeface="Candara"/>
                  <a:sym typeface="Candara"/>
                </a:defRPr>
              </a:pPr>
              <a:endParaRPr/>
            </a:p>
          </p:txBody>
        </p:sp>
      </p:grpSp>
      <p:sp>
        <p:nvSpPr>
          <p:cNvPr id="85" name="Shape 85"/>
          <p:cNvSpPr>
            <a:spLocks noGrp="1"/>
          </p:cNvSpPr>
          <p:nvPr>
            <p:ph type="sldNum" sz="quarter" idx="2"/>
          </p:nvPr>
        </p:nvSpPr>
        <p:spPr>
          <a:xfrm>
            <a:off x="3990975" y="6297931"/>
            <a:ext cx="1162050" cy="269239"/>
          </a:xfrm>
          <a:prstGeom prst="rect">
            <a:avLst/>
          </a:prstGeom>
        </p:spPr>
        <p:txBody>
          <a:bodyPr/>
          <a:lstStyle>
            <a:lvl1pPr algn="ctr">
              <a:defRPr sz="1000">
                <a:solidFill>
                  <a:srgbClr val="073E87"/>
                </a:solidFill>
                <a:latin typeface="+mj-lt"/>
                <a:ea typeface="+mj-ea"/>
                <a:cs typeface="+mj-cs"/>
                <a:sym typeface="Avenir Roman"/>
              </a:defRPr>
            </a:lvl1p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png"/>
          <p:cNvPicPr/>
          <p:nvPr/>
        </p:nvPicPr>
        <p:blipFill>
          <a:blip r:embed="rId21">
            <a:extLst/>
          </a:blip>
          <a:stretch>
            <a:fillRect/>
          </a:stretch>
        </p:blipFill>
        <p:spPr>
          <a:xfrm>
            <a:off x="8307387" y="5949950"/>
            <a:ext cx="836613" cy="836613"/>
          </a:xfrm>
          <a:prstGeom prst="rect">
            <a:avLst/>
          </a:prstGeom>
          <a:ln w="12700">
            <a:miter lim="400000"/>
          </a:ln>
        </p:spPr>
      </p:pic>
      <p:sp>
        <p:nvSpPr>
          <p:cNvPr id="3" name="Shape 3"/>
          <p:cNvSpPr>
            <a:spLocks noGrp="1"/>
          </p:cNvSpPr>
          <p:nvPr>
            <p:ph type="title"/>
          </p:nvPr>
        </p:nvSpPr>
        <p:spPr>
          <a:xfrm>
            <a:off x="457200" y="92075"/>
            <a:ext cx="8229600" cy="15081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lvl="0">
              <a:defRPr sz="1800">
                <a:solidFill>
                  <a:srgbClr val="000000"/>
                </a:solidFill>
              </a:defRPr>
            </a:pPr>
            <a:r>
              <a:rPr sz="4400">
                <a:solidFill>
                  <a:srgbClr val="A7A7A7"/>
                </a:solidFill>
              </a:rPr>
              <a:t>Title Text</a:t>
            </a:r>
          </a:p>
        </p:txBody>
      </p:sp>
      <p:sp>
        <p:nvSpPr>
          <p:cNvPr id="4" name="Shape 4"/>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5" name="Shape 5"/>
          <p:cNvSpPr>
            <a:spLocks noGrp="1"/>
          </p:cNvSpPr>
          <p:nvPr>
            <p:ph type="sldNum" sz="quarter" idx="2"/>
          </p:nvPr>
        </p:nvSpPr>
        <p:spPr>
          <a:xfrm>
            <a:off x="6553200" y="6404293"/>
            <a:ext cx="2133600" cy="269239"/>
          </a:xfrm>
          <a:prstGeom prst="rect">
            <a:avLst/>
          </a:prstGeom>
          <a:ln w="12700">
            <a:miter lim="400000"/>
          </a:ln>
        </p:spPr>
        <p:txBody>
          <a:bodyPr lIns="45718" tIns="45718" rIns="45718" bIns="45718" anchor="ctr">
            <a:spAutoFit/>
          </a:bodyPr>
          <a:lstStyle>
            <a:lvl1pPr algn="r">
              <a:defRPr sz="12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med"/>
  <p:txStyles>
    <p:titleStyle>
      <a:lvl1pPr algn="ctr">
        <a:defRPr sz="4400">
          <a:solidFill>
            <a:srgbClr val="A7A7A7"/>
          </a:solidFill>
          <a:latin typeface="Calibri"/>
          <a:ea typeface="Calibri"/>
          <a:cs typeface="Calibri"/>
          <a:sym typeface="Calibri"/>
        </a:defRPr>
      </a:lvl1pPr>
      <a:lvl2pPr algn="ctr">
        <a:defRPr sz="4400">
          <a:solidFill>
            <a:srgbClr val="A7A7A7"/>
          </a:solidFill>
          <a:latin typeface="Calibri"/>
          <a:ea typeface="Calibri"/>
          <a:cs typeface="Calibri"/>
          <a:sym typeface="Calibri"/>
        </a:defRPr>
      </a:lvl2pPr>
      <a:lvl3pPr algn="ctr">
        <a:defRPr sz="4400">
          <a:solidFill>
            <a:srgbClr val="A7A7A7"/>
          </a:solidFill>
          <a:latin typeface="Calibri"/>
          <a:ea typeface="Calibri"/>
          <a:cs typeface="Calibri"/>
          <a:sym typeface="Calibri"/>
        </a:defRPr>
      </a:lvl3pPr>
      <a:lvl4pPr algn="ctr">
        <a:defRPr sz="4400">
          <a:solidFill>
            <a:srgbClr val="A7A7A7"/>
          </a:solidFill>
          <a:latin typeface="Calibri"/>
          <a:ea typeface="Calibri"/>
          <a:cs typeface="Calibri"/>
          <a:sym typeface="Calibri"/>
        </a:defRPr>
      </a:lvl4pPr>
      <a:lvl5pPr algn="ctr">
        <a:defRPr sz="4400">
          <a:solidFill>
            <a:srgbClr val="A7A7A7"/>
          </a:solidFill>
          <a:latin typeface="Calibri"/>
          <a:ea typeface="Calibri"/>
          <a:cs typeface="Calibri"/>
          <a:sym typeface="Calibri"/>
        </a:defRPr>
      </a:lvl5pPr>
      <a:lvl6pPr indent="457200" algn="ctr">
        <a:defRPr sz="4400">
          <a:solidFill>
            <a:srgbClr val="A7A7A7"/>
          </a:solidFill>
          <a:latin typeface="Calibri"/>
          <a:ea typeface="Calibri"/>
          <a:cs typeface="Calibri"/>
          <a:sym typeface="Calibri"/>
        </a:defRPr>
      </a:lvl6pPr>
      <a:lvl7pPr indent="914400" algn="ctr">
        <a:defRPr sz="4400">
          <a:solidFill>
            <a:srgbClr val="A7A7A7"/>
          </a:solidFill>
          <a:latin typeface="Calibri"/>
          <a:ea typeface="Calibri"/>
          <a:cs typeface="Calibri"/>
          <a:sym typeface="Calibri"/>
        </a:defRPr>
      </a:lvl7pPr>
      <a:lvl8pPr indent="1371600" algn="ctr">
        <a:defRPr sz="4400">
          <a:solidFill>
            <a:srgbClr val="A7A7A7"/>
          </a:solidFill>
          <a:latin typeface="Calibri"/>
          <a:ea typeface="Calibri"/>
          <a:cs typeface="Calibri"/>
          <a:sym typeface="Calibri"/>
        </a:defRPr>
      </a:lvl8pPr>
      <a:lvl9pPr indent="1828800" algn="ctr">
        <a:defRPr sz="4400">
          <a:solidFill>
            <a:srgbClr val="A7A7A7"/>
          </a:solidFill>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1035755" indent="-578555">
        <a:spcBef>
          <a:spcPts val="700"/>
        </a:spcBef>
        <a:buSzPct val="100000"/>
        <a:buFont typeface="Arial"/>
        <a:buChar char="–"/>
        <a:defRPr sz="3200">
          <a:latin typeface="Calibri"/>
          <a:ea typeface="Calibri"/>
          <a:cs typeface="Calibri"/>
          <a:sym typeface="Calibri"/>
        </a:defRPr>
      </a:lvl2pPr>
      <a:lvl3pPr marL="1456266" indent="-541866">
        <a:spcBef>
          <a:spcPts val="700"/>
        </a:spcBef>
        <a:buSzPct val="100000"/>
        <a:buFont typeface="Arial"/>
        <a:buChar char="•"/>
        <a:defRPr sz="3200">
          <a:latin typeface="Calibri"/>
          <a:ea typeface="Calibri"/>
          <a:cs typeface="Calibri"/>
          <a:sym typeface="Calibri"/>
        </a:defRPr>
      </a:lvl3pPr>
      <a:lvl4pPr marL="2020711" indent="-649111">
        <a:spcBef>
          <a:spcPts val="700"/>
        </a:spcBef>
        <a:buSzPct val="100000"/>
        <a:buFont typeface="Arial"/>
        <a:buChar char="–"/>
        <a:defRPr sz="3200">
          <a:latin typeface="Calibri"/>
          <a:ea typeface="Calibri"/>
          <a:cs typeface="Calibri"/>
          <a:sym typeface="Calibri"/>
        </a:defRPr>
      </a:lvl4pPr>
      <a:lvl5pPr marL="2477911" indent="-649111">
        <a:spcBef>
          <a:spcPts val="700"/>
        </a:spcBef>
        <a:buSzPct val="100000"/>
        <a:buFont typeface="Arial"/>
        <a:buChar char="»"/>
        <a:defRPr sz="3200">
          <a:latin typeface="Calibri"/>
          <a:ea typeface="Calibri"/>
          <a:cs typeface="Calibri"/>
          <a:sym typeface="Calibri"/>
        </a:defRPr>
      </a:lvl5pPr>
      <a:lvl6pPr marL="2935111" indent="-649111">
        <a:spcBef>
          <a:spcPts val="700"/>
        </a:spcBef>
        <a:buSzPct val="100000"/>
        <a:buFont typeface="Arial"/>
        <a:buChar char="•"/>
        <a:defRPr sz="3200">
          <a:latin typeface="Calibri"/>
          <a:ea typeface="Calibri"/>
          <a:cs typeface="Calibri"/>
          <a:sym typeface="Calibri"/>
        </a:defRPr>
      </a:lvl6pPr>
      <a:lvl7pPr marL="3392311" indent="-649111">
        <a:spcBef>
          <a:spcPts val="700"/>
        </a:spcBef>
        <a:buSzPct val="100000"/>
        <a:buFont typeface="Arial"/>
        <a:buChar char="•"/>
        <a:defRPr sz="3200">
          <a:latin typeface="Calibri"/>
          <a:ea typeface="Calibri"/>
          <a:cs typeface="Calibri"/>
          <a:sym typeface="Calibri"/>
        </a:defRPr>
      </a:lvl7pPr>
      <a:lvl8pPr marL="3849511" indent="-649111">
        <a:spcBef>
          <a:spcPts val="700"/>
        </a:spcBef>
        <a:buSzPct val="100000"/>
        <a:buFont typeface="Arial"/>
        <a:buChar char="•"/>
        <a:defRPr sz="3200">
          <a:latin typeface="Calibri"/>
          <a:ea typeface="Calibri"/>
          <a:cs typeface="Calibri"/>
          <a:sym typeface="Calibri"/>
        </a:defRPr>
      </a:lvl8pPr>
      <a:lvl9pPr marL="4306711" indent="-649111">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hyperlink" Target="http://www.hissjournal.com/content/2/1/3" TargetMode="External"/><Relationship Id="rId4"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hyperlink" Target="http://www-01.ibm.com/software/data/bigdata/what-is-big-data.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idx="4294967295"/>
          </p:nvPr>
        </p:nvSpPr>
        <p:spPr>
          <a:xfrm>
            <a:off x="685800" y="609600"/>
            <a:ext cx="7772400" cy="1779588"/>
          </a:xfrm>
          <a:prstGeom prst="rect">
            <a:avLst/>
          </a:prstGeom>
        </p:spPr>
        <p:txBody>
          <a:bodyPr lIns="0" tIns="0" rIns="0" bIns="0" anchor="b">
            <a:normAutofit/>
          </a:bodyPr>
          <a:lstStyle>
            <a:lvl1pPr>
              <a:defRPr sz="9600">
                <a:solidFill>
                  <a:srgbClr val="FFFFFF"/>
                </a:solidFill>
                <a:latin typeface="Candara"/>
                <a:ea typeface="Candara"/>
                <a:cs typeface="Candara"/>
                <a:sym typeface="Candara"/>
              </a:defRPr>
            </a:lvl1pPr>
          </a:lstStyle>
          <a:p>
            <a:pPr lvl="0">
              <a:defRPr sz="1800">
                <a:solidFill>
                  <a:srgbClr val="000000"/>
                </a:solidFill>
              </a:defRPr>
            </a:pPr>
            <a:r>
              <a:rPr sz="9600" dirty="0">
                <a:solidFill>
                  <a:srgbClr val="FFFFFF"/>
                </a:solidFill>
              </a:rPr>
              <a:t>Clinical Data</a:t>
            </a:r>
          </a:p>
        </p:txBody>
      </p:sp>
      <p:sp>
        <p:nvSpPr>
          <p:cNvPr id="170" name="Shape 170"/>
          <p:cNvSpPr>
            <a:spLocks noGrp="1"/>
          </p:cNvSpPr>
          <p:nvPr>
            <p:ph type="body" idx="4294967295"/>
          </p:nvPr>
        </p:nvSpPr>
        <p:spPr>
          <a:xfrm>
            <a:off x="1371600" y="2389188"/>
            <a:ext cx="6400800" cy="3630611"/>
          </a:xfrm>
          <a:prstGeom prst="rect">
            <a:avLst/>
          </a:prstGeom>
        </p:spPr>
        <p:txBody>
          <a:bodyPr lIns="0" tIns="0" rIns="0" bIns="0">
            <a:normAutofit/>
          </a:bodyPr>
          <a:lstStyle/>
          <a:p>
            <a:pPr marL="0" lvl="0" indent="0" algn="ctr" defTabSz="839787">
              <a:lnSpc>
                <a:spcPct val="80000"/>
              </a:lnSpc>
              <a:spcBef>
                <a:spcPts val="300"/>
              </a:spcBef>
              <a:buSzTx/>
              <a:buNone/>
              <a:defRPr sz="1800"/>
            </a:pPr>
            <a:r>
              <a:rPr sz="1700" b="1" dirty="0">
                <a:solidFill>
                  <a:schemeClr val="tx1"/>
                </a:solidFill>
                <a:latin typeface="Candara"/>
                <a:ea typeface="Candara"/>
                <a:cs typeface="Candara"/>
                <a:sym typeface="Candara"/>
              </a:rPr>
              <a:t>Amr Jamal, </a:t>
            </a:r>
            <a:r>
              <a:rPr sz="1700" i="1" dirty="0">
                <a:solidFill>
                  <a:schemeClr val="tx1"/>
                </a:solidFill>
                <a:latin typeface="Candara"/>
                <a:ea typeface="Candara"/>
                <a:cs typeface="Candara"/>
                <a:sym typeface="Candara"/>
              </a:rPr>
              <a:t>MD, SBFM, ABFM, MRCGP, GCMI, MBI</a:t>
            </a:r>
            <a:endParaRPr sz="1700" dirty="0">
              <a:solidFill>
                <a:schemeClr val="tx1"/>
              </a:solidFill>
              <a:latin typeface="Candara"/>
              <a:ea typeface="Candara"/>
              <a:cs typeface="Candara"/>
              <a:sym typeface="Candara"/>
            </a:endParaRPr>
          </a:p>
          <a:p>
            <a:pPr marL="0" lvl="0" indent="0" algn="ctr" defTabSz="839787">
              <a:lnSpc>
                <a:spcPct val="80000"/>
              </a:lnSpc>
              <a:spcBef>
                <a:spcPts val="300"/>
              </a:spcBef>
              <a:buSzTx/>
              <a:buNone/>
              <a:defRPr sz="1800"/>
            </a:pPr>
            <a:r>
              <a:rPr sz="1700" i="1" dirty="0">
                <a:solidFill>
                  <a:schemeClr val="tx1"/>
                </a:solidFill>
                <a:latin typeface="Candara"/>
                <a:ea typeface="Candara"/>
                <a:cs typeface="Candara"/>
                <a:sym typeface="Candara"/>
              </a:rPr>
              <a:t>Assistant Professor and Consultant </a:t>
            </a:r>
            <a:br>
              <a:rPr sz="1700" i="1" dirty="0">
                <a:solidFill>
                  <a:schemeClr val="tx1"/>
                </a:solidFill>
                <a:latin typeface="Candara"/>
                <a:ea typeface="Candara"/>
                <a:cs typeface="Candara"/>
                <a:sym typeface="Candara"/>
              </a:rPr>
            </a:br>
            <a:r>
              <a:rPr sz="1700" i="1" dirty="0">
                <a:solidFill>
                  <a:schemeClr val="tx1"/>
                </a:solidFill>
                <a:latin typeface="Candara"/>
                <a:ea typeface="Candara"/>
                <a:cs typeface="Candara"/>
                <a:sym typeface="Candara"/>
              </a:rPr>
              <a:t>Family Physician and Clinical </a:t>
            </a:r>
            <a:r>
              <a:rPr sz="1700" i="1" dirty="0" err="1">
                <a:solidFill>
                  <a:schemeClr val="tx1"/>
                </a:solidFill>
                <a:latin typeface="Candara"/>
                <a:ea typeface="Candara"/>
                <a:cs typeface="Candara"/>
                <a:sym typeface="Candara"/>
              </a:rPr>
              <a:t>Informatician</a:t>
            </a:r>
            <a:r>
              <a:rPr sz="1700" i="1" dirty="0">
                <a:solidFill>
                  <a:schemeClr val="tx1"/>
                </a:solidFill>
                <a:latin typeface="Candara"/>
                <a:ea typeface="Candara"/>
                <a:cs typeface="Candara"/>
                <a:sym typeface="Candara"/>
              </a:rPr>
              <a:t/>
            </a:r>
            <a:br>
              <a:rPr sz="1700" i="1" dirty="0">
                <a:solidFill>
                  <a:schemeClr val="tx1"/>
                </a:solidFill>
                <a:latin typeface="Candara"/>
                <a:ea typeface="Candara"/>
                <a:cs typeface="Candara"/>
                <a:sym typeface="Candara"/>
              </a:rPr>
            </a:br>
            <a:r>
              <a:rPr sz="1700" i="1" dirty="0">
                <a:solidFill>
                  <a:schemeClr val="tx1"/>
                </a:solidFill>
                <a:latin typeface="Candara"/>
                <a:ea typeface="Candara"/>
                <a:cs typeface="Candara"/>
                <a:sym typeface="Candara"/>
              </a:rPr>
              <a:t>Head of Medical Informatics &amp; e-Learning Unit (MIELU)</a:t>
            </a:r>
            <a:endParaRPr sz="1700" dirty="0">
              <a:solidFill>
                <a:schemeClr val="tx1"/>
              </a:solidFill>
              <a:latin typeface="Candara"/>
              <a:ea typeface="Candara"/>
              <a:cs typeface="Candara"/>
              <a:sym typeface="Candara"/>
            </a:endParaRPr>
          </a:p>
          <a:p>
            <a:pPr marL="0" lvl="0" indent="0" algn="ctr" defTabSz="839787">
              <a:lnSpc>
                <a:spcPct val="80000"/>
              </a:lnSpc>
              <a:spcBef>
                <a:spcPts val="300"/>
              </a:spcBef>
              <a:buSzTx/>
              <a:buNone/>
              <a:defRPr sz="1800"/>
            </a:pPr>
            <a:r>
              <a:rPr sz="1700" b="1" dirty="0">
                <a:solidFill>
                  <a:schemeClr val="tx1"/>
                </a:solidFill>
                <a:latin typeface="Candara"/>
                <a:ea typeface="Candara"/>
                <a:cs typeface="Candara"/>
                <a:sym typeface="Candara"/>
              </a:rPr>
              <a:t>King Saud University, College of Medicine</a:t>
            </a:r>
            <a:endParaRPr sz="1700" dirty="0">
              <a:solidFill>
                <a:schemeClr val="tx1"/>
              </a:solidFill>
              <a:latin typeface="Candara"/>
              <a:ea typeface="Candara"/>
              <a:cs typeface="Candara"/>
              <a:sym typeface="Candara"/>
            </a:endParaRPr>
          </a:p>
          <a:p>
            <a:pPr marL="0" lvl="0" indent="0" algn="ctr" defTabSz="839787">
              <a:lnSpc>
                <a:spcPct val="80000"/>
              </a:lnSpc>
              <a:spcBef>
                <a:spcPts val="300"/>
              </a:spcBef>
              <a:buSzTx/>
              <a:buNone/>
              <a:defRPr sz="1800"/>
            </a:pPr>
            <a:r>
              <a:rPr lang="en-US" sz="1700" b="1" dirty="0" smtClean="0">
                <a:solidFill>
                  <a:schemeClr val="tx1"/>
                </a:solidFill>
                <a:latin typeface="Candara"/>
                <a:ea typeface="Candara"/>
                <a:cs typeface="Candara"/>
                <a:sym typeface="Candara"/>
              </a:rPr>
              <a:t> </a:t>
            </a:r>
          </a:p>
          <a:p>
            <a:pPr marL="0" lvl="0" indent="0" algn="ctr" defTabSz="839787">
              <a:lnSpc>
                <a:spcPct val="80000"/>
              </a:lnSpc>
              <a:spcBef>
                <a:spcPts val="300"/>
              </a:spcBef>
              <a:buSzTx/>
              <a:buNone/>
              <a:defRPr sz="1800"/>
            </a:pPr>
            <a:endParaRPr lang="en-US" sz="1700" b="1" dirty="0">
              <a:solidFill>
                <a:schemeClr val="tx1"/>
              </a:solidFill>
              <a:latin typeface="Candara"/>
              <a:ea typeface="Candara"/>
              <a:cs typeface="Candara"/>
              <a:sym typeface="Candara"/>
            </a:endParaRPr>
          </a:p>
          <a:p>
            <a:pPr marL="0" lvl="0" indent="0" algn="ctr" defTabSz="839787">
              <a:lnSpc>
                <a:spcPct val="80000"/>
              </a:lnSpc>
              <a:spcBef>
                <a:spcPts val="300"/>
              </a:spcBef>
              <a:buSzTx/>
              <a:buNone/>
              <a:defRPr sz="1800"/>
            </a:pPr>
            <a:endParaRPr lang="en-US" sz="1700" b="1" dirty="0" smtClean="0">
              <a:solidFill>
                <a:schemeClr val="tx1"/>
              </a:solidFill>
              <a:latin typeface="Candara"/>
              <a:ea typeface="Candara"/>
              <a:cs typeface="Candara"/>
              <a:sym typeface="Candara"/>
            </a:endParaRPr>
          </a:p>
          <a:p>
            <a:pPr marL="0" lvl="0" indent="0" algn="ctr" defTabSz="839787">
              <a:lnSpc>
                <a:spcPct val="80000"/>
              </a:lnSpc>
              <a:spcBef>
                <a:spcPts val="300"/>
              </a:spcBef>
              <a:buSzTx/>
              <a:buNone/>
              <a:defRPr sz="1800"/>
            </a:pPr>
            <a:r>
              <a:rPr lang="en-US" sz="1700" b="1" dirty="0" smtClean="0">
                <a:solidFill>
                  <a:schemeClr val="tx1"/>
                </a:solidFill>
                <a:latin typeface="Candara"/>
                <a:ea typeface="Candara"/>
                <a:cs typeface="Candara"/>
                <a:sym typeface="Candara"/>
              </a:rPr>
              <a:t>Nasriah Zakaria </a:t>
            </a:r>
          </a:p>
          <a:p>
            <a:pPr marL="0" indent="0" algn="ctr" defTabSz="839787">
              <a:lnSpc>
                <a:spcPct val="80000"/>
              </a:lnSpc>
              <a:spcBef>
                <a:spcPts val="300"/>
              </a:spcBef>
              <a:buSzTx/>
              <a:buNone/>
              <a:defRPr sz="1800"/>
            </a:pPr>
            <a:r>
              <a:rPr lang="en-US" sz="1700" i="1" dirty="0">
                <a:solidFill>
                  <a:schemeClr val="tx1"/>
                </a:solidFill>
                <a:latin typeface="Candara"/>
                <a:ea typeface="Candara"/>
                <a:cs typeface="Candara"/>
                <a:sym typeface="Candara"/>
              </a:rPr>
              <a:t>Assistant Professor </a:t>
            </a:r>
          </a:p>
          <a:p>
            <a:pPr marL="0" indent="0" algn="ctr" defTabSz="839787">
              <a:lnSpc>
                <a:spcPct val="80000"/>
              </a:lnSpc>
              <a:spcBef>
                <a:spcPts val="300"/>
              </a:spcBef>
              <a:buSzTx/>
              <a:buNone/>
              <a:defRPr sz="1800"/>
            </a:pPr>
            <a:r>
              <a:rPr lang="en-US" sz="1700" i="1" dirty="0" smtClean="0">
                <a:solidFill>
                  <a:schemeClr val="tx1"/>
                </a:solidFill>
                <a:latin typeface="Candara"/>
                <a:ea typeface="Candara"/>
                <a:cs typeface="Candara"/>
                <a:sym typeface="Candara"/>
              </a:rPr>
              <a:t>Medical </a:t>
            </a:r>
            <a:r>
              <a:rPr lang="en-US" sz="1700" i="1" dirty="0">
                <a:solidFill>
                  <a:schemeClr val="tx1"/>
                </a:solidFill>
                <a:latin typeface="Candara"/>
                <a:ea typeface="Candara"/>
                <a:cs typeface="Candara"/>
                <a:sym typeface="Candara"/>
              </a:rPr>
              <a:t>Informatics &amp; e-Learning Unit (MIELU</a:t>
            </a:r>
            <a:r>
              <a:rPr lang="en-US" sz="1700" i="1" dirty="0" smtClean="0">
                <a:solidFill>
                  <a:schemeClr val="tx1"/>
                </a:solidFill>
                <a:latin typeface="Candara"/>
                <a:ea typeface="Candara"/>
                <a:cs typeface="Candara"/>
                <a:sym typeface="Candara"/>
              </a:rPr>
              <a:t>)</a:t>
            </a:r>
          </a:p>
          <a:p>
            <a:pPr marL="0" lvl="0" indent="0" algn="ctr" defTabSz="839787">
              <a:lnSpc>
                <a:spcPct val="80000"/>
              </a:lnSpc>
              <a:spcBef>
                <a:spcPts val="300"/>
              </a:spcBef>
              <a:buSzTx/>
              <a:buNone/>
              <a:defRPr sz="1800"/>
            </a:pPr>
            <a:r>
              <a:rPr lang="en-US" sz="1700" b="1" dirty="0">
                <a:solidFill>
                  <a:schemeClr val="tx1"/>
                </a:solidFill>
                <a:latin typeface="Candara"/>
                <a:ea typeface="Candara"/>
                <a:cs typeface="Candara"/>
                <a:sym typeface="Candara"/>
              </a:rPr>
              <a:t>King Saud University, College of Medicine</a:t>
            </a:r>
            <a:endParaRPr lang="en-US" sz="1700" dirty="0">
              <a:solidFill>
                <a:schemeClr val="tx1"/>
              </a:solidFill>
              <a:latin typeface="Candara"/>
              <a:ea typeface="Candara"/>
              <a:cs typeface="Candara"/>
              <a:sym typeface="Candara"/>
            </a:endParaRPr>
          </a:p>
          <a:p>
            <a:pPr marL="0" indent="0" algn="ctr" defTabSz="839787">
              <a:lnSpc>
                <a:spcPct val="80000"/>
              </a:lnSpc>
              <a:spcBef>
                <a:spcPts val="300"/>
              </a:spcBef>
              <a:buSzTx/>
              <a:buNone/>
              <a:defRPr sz="1800"/>
            </a:pPr>
            <a:endParaRPr lang="en-US" sz="1700" b="1" dirty="0">
              <a:solidFill>
                <a:schemeClr val="tx1"/>
              </a:solidFill>
              <a:latin typeface="Candara"/>
              <a:ea typeface="Candara"/>
              <a:cs typeface="Candara"/>
              <a:sym typeface="Candara"/>
            </a:endParaRPr>
          </a:p>
          <a:p>
            <a:pPr marL="0" lvl="0" indent="0" algn="ctr" defTabSz="839787">
              <a:lnSpc>
                <a:spcPct val="80000"/>
              </a:lnSpc>
              <a:spcBef>
                <a:spcPts val="300"/>
              </a:spcBef>
              <a:buSzTx/>
              <a:buNone/>
              <a:defRPr sz="1800"/>
            </a:pPr>
            <a:endParaRPr lang="en-US" sz="1700" b="1" dirty="0" smtClean="0">
              <a:solidFill>
                <a:srgbClr val="FFFFFF"/>
              </a:solidFill>
              <a:latin typeface="Candara"/>
              <a:ea typeface="Candara"/>
              <a:cs typeface="Candara"/>
              <a:sym typeface="Candara"/>
            </a:endParaRPr>
          </a:p>
          <a:p>
            <a:pPr marL="0" lvl="0" indent="0" algn="ctr" defTabSz="839787">
              <a:lnSpc>
                <a:spcPct val="80000"/>
              </a:lnSpc>
              <a:spcBef>
                <a:spcPts val="300"/>
              </a:spcBef>
              <a:buSzTx/>
              <a:buNone/>
              <a:defRPr sz="1800"/>
            </a:pPr>
            <a:endParaRPr lang="en-US" sz="1700" b="1" dirty="0" smtClean="0">
              <a:solidFill>
                <a:srgbClr val="FFFFFF"/>
              </a:solidFill>
              <a:latin typeface="Candara"/>
              <a:ea typeface="Candara"/>
              <a:cs typeface="Candara"/>
              <a:sym typeface="Candara"/>
            </a:endParaRPr>
          </a:p>
          <a:p>
            <a:pPr marL="0" lvl="0" indent="0" algn="ctr" defTabSz="839787">
              <a:lnSpc>
                <a:spcPct val="80000"/>
              </a:lnSpc>
              <a:spcBef>
                <a:spcPts val="300"/>
              </a:spcBef>
              <a:buSzTx/>
              <a:buNone/>
              <a:defRPr sz="1800"/>
            </a:pPr>
            <a:endParaRPr lang="en-US" sz="1700" b="1" dirty="0" smtClean="0">
              <a:solidFill>
                <a:srgbClr val="FFFFFF"/>
              </a:solidFill>
              <a:latin typeface="Candara"/>
              <a:ea typeface="Candara"/>
              <a:cs typeface="Candara"/>
              <a:sym typeface="Candara"/>
            </a:endParaRPr>
          </a:p>
        </p:txBody>
      </p:sp>
      <p:pic>
        <p:nvPicPr>
          <p:cNvPr id="171" name="image.jpg"/>
          <p:cNvPicPr/>
          <p:nvPr/>
        </p:nvPicPr>
        <p:blipFill>
          <a:blip r:embed="rId2">
            <a:extLst/>
          </a:blip>
          <a:stretch>
            <a:fillRect/>
          </a:stretch>
        </p:blipFill>
        <p:spPr>
          <a:xfrm>
            <a:off x="1116012" y="5445125"/>
            <a:ext cx="1223963" cy="12239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body" idx="4294967295"/>
          </p:nvPr>
        </p:nvSpPr>
        <p:spPr>
          <a:xfrm>
            <a:off x="871537" y="2674937"/>
            <a:ext cx="7516813" cy="3451226"/>
          </a:xfrm>
          <a:prstGeom prst="rect">
            <a:avLst/>
          </a:prstGeom>
        </p:spPr>
        <p:txBody>
          <a:bodyPr lIns="0" tIns="0" rIns="0" bIns="0">
            <a:normAutofit/>
          </a:bodyPr>
          <a:lstStyle/>
          <a:p>
            <a:pPr marL="192831" lvl="0" indent="-192831" defTabSz="895350">
              <a:spcBef>
                <a:spcPts val="500"/>
              </a:spcBef>
              <a:buClr>
                <a:srgbClr val="31B6FD"/>
              </a:buClr>
              <a:buFont typeface="Wingdings"/>
              <a:buChar char="❖"/>
              <a:defRPr sz="1800"/>
            </a:pPr>
            <a:r>
              <a:rPr sz="2300" dirty="0">
                <a:solidFill>
                  <a:srgbClr val="073E87"/>
                </a:solidFill>
                <a:latin typeface="Candara"/>
                <a:ea typeface="Candara"/>
                <a:cs typeface="Candara"/>
                <a:sym typeface="Candara"/>
              </a:rPr>
              <a:t>Medicine lacks uniform structured vocabulary and </a:t>
            </a:r>
            <a:r>
              <a:rPr sz="2300" dirty="0" smtClean="0">
                <a:solidFill>
                  <a:srgbClr val="073E87"/>
                </a:solidFill>
                <a:latin typeface="Candara"/>
                <a:ea typeface="Candara"/>
                <a:cs typeface="Candara"/>
                <a:sym typeface="Candara"/>
              </a:rPr>
              <a:t>nomenclature</a:t>
            </a:r>
            <a:r>
              <a:rPr lang="en-US" sz="2300" dirty="0" smtClean="0">
                <a:solidFill>
                  <a:srgbClr val="073E87"/>
                </a:solidFill>
                <a:latin typeface="Candara"/>
                <a:ea typeface="Candara"/>
                <a:cs typeface="Candara"/>
                <a:sym typeface="Candara"/>
              </a:rPr>
              <a:t> as does Physics and Chemistry</a:t>
            </a:r>
            <a:endParaRPr sz="2300" dirty="0">
              <a:solidFill>
                <a:srgbClr val="073E87"/>
              </a:solidFill>
              <a:latin typeface="Candara"/>
              <a:ea typeface="Candara"/>
              <a:cs typeface="Candara"/>
              <a:sym typeface="Candara"/>
            </a:endParaRPr>
          </a:p>
          <a:p>
            <a:pPr marL="192831" lvl="0" indent="-192831" defTabSz="895350">
              <a:spcBef>
                <a:spcPts val="500"/>
              </a:spcBef>
              <a:buClr>
                <a:srgbClr val="31B6FD"/>
              </a:buClr>
              <a:buFont typeface="Wingdings"/>
              <a:buChar char="❖"/>
              <a:defRPr sz="1800"/>
            </a:pPr>
            <a:r>
              <a:rPr sz="2300" dirty="0">
                <a:solidFill>
                  <a:srgbClr val="073E87"/>
                </a:solidFill>
                <a:latin typeface="Candara"/>
                <a:ea typeface="Candara"/>
                <a:cs typeface="Candara"/>
                <a:sym typeface="Candara"/>
              </a:rPr>
              <a:t>Standardization and computerization of data is </a:t>
            </a:r>
            <a:br>
              <a:rPr sz="2300" dirty="0">
                <a:solidFill>
                  <a:srgbClr val="073E87"/>
                </a:solidFill>
                <a:latin typeface="Candara"/>
                <a:ea typeface="Candara"/>
                <a:cs typeface="Candara"/>
                <a:sym typeface="Candara"/>
              </a:rPr>
            </a:br>
            <a:r>
              <a:rPr sz="2300" dirty="0">
                <a:solidFill>
                  <a:srgbClr val="073E87"/>
                </a:solidFill>
                <a:latin typeface="Candara"/>
                <a:ea typeface="Candara"/>
                <a:cs typeface="Candara"/>
                <a:sym typeface="Candara"/>
              </a:rPr>
              <a:t>benefited by standard representations (</a:t>
            </a:r>
            <a:r>
              <a:rPr sz="2300" dirty="0" err="1">
                <a:solidFill>
                  <a:srgbClr val="073E87"/>
                </a:solidFill>
                <a:latin typeface="Candara"/>
                <a:ea typeface="Candara"/>
                <a:cs typeface="Candara"/>
                <a:sym typeface="Candara"/>
              </a:rPr>
              <a:t>Cimino</a:t>
            </a:r>
            <a:r>
              <a:rPr sz="2300" dirty="0">
                <a:solidFill>
                  <a:srgbClr val="073E87"/>
                </a:solidFill>
                <a:latin typeface="Candara"/>
                <a:ea typeface="Candara"/>
                <a:cs typeface="Candara"/>
                <a:sym typeface="Candara"/>
              </a:rPr>
              <a:t>, 2007)</a:t>
            </a:r>
          </a:p>
          <a:p>
            <a:pPr marL="192831" lvl="0" indent="-192831" defTabSz="895350">
              <a:spcBef>
                <a:spcPts val="500"/>
              </a:spcBef>
              <a:buClr>
                <a:srgbClr val="31B6FD"/>
              </a:buClr>
              <a:buFont typeface="Wingdings"/>
              <a:buChar char="❖"/>
              <a:defRPr sz="1800"/>
            </a:pPr>
            <a:r>
              <a:rPr sz="2300" dirty="0">
                <a:solidFill>
                  <a:srgbClr val="073E87"/>
                </a:solidFill>
                <a:latin typeface="Candara"/>
                <a:ea typeface="Candara"/>
                <a:cs typeface="Candara"/>
                <a:sym typeface="Candara"/>
              </a:rPr>
              <a:t>Counter‐arguments are “freedom of expression” and </a:t>
            </a:r>
            <a:br>
              <a:rPr sz="2300" dirty="0">
                <a:solidFill>
                  <a:srgbClr val="073E87"/>
                </a:solidFill>
                <a:latin typeface="Candara"/>
                <a:ea typeface="Candara"/>
                <a:cs typeface="Candara"/>
                <a:sym typeface="Candara"/>
              </a:rPr>
            </a:br>
            <a:r>
              <a:rPr sz="2300" dirty="0">
                <a:solidFill>
                  <a:srgbClr val="073E87"/>
                </a:solidFill>
                <a:latin typeface="Candara"/>
                <a:ea typeface="Candara"/>
                <a:cs typeface="Candara"/>
                <a:sym typeface="Candara"/>
              </a:rPr>
              <a:t>“art of medicine”</a:t>
            </a:r>
          </a:p>
          <a:p>
            <a:pPr marL="192831" lvl="0" indent="-192831" defTabSz="895350">
              <a:spcBef>
                <a:spcPts val="500"/>
              </a:spcBef>
              <a:buClr>
                <a:srgbClr val="31B6FD"/>
              </a:buClr>
              <a:buFont typeface="Wingdings"/>
              <a:buChar char="❖"/>
              <a:defRPr sz="1800"/>
            </a:pPr>
            <a:r>
              <a:rPr sz="2300" dirty="0">
                <a:solidFill>
                  <a:srgbClr val="073E87"/>
                </a:solidFill>
                <a:latin typeface="Candara"/>
                <a:ea typeface="Candara"/>
                <a:cs typeface="Candara"/>
                <a:sym typeface="Candara"/>
              </a:rPr>
              <a:t>Narrative information </a:t>
            </a:r>
            <a:r>
              <a:rPr lang="en-US" sz="2300" dirty="0" smtClean="0">
                <a:solidFill>
                  <a:srgbClr val="073E87"/>
                </a:solidFill>
                <a:latin typeface="Candara"/>
                <a:ea typeface="Candara"/>
                <a:cs typeface="Candara"/>
                <a:sym typeface="Candara"/>
              </a:rPr>
              <a:t>when</a:t>
            </a:r>
            <a:r>
              <a:rPr sz="2300" dirty="0">
                <a:solidFill>
                  <a:srgbClr val="073E87"/>
                </a:solidFill>
                <a:latin typeface="Candara"/>
                <a:ea typeface="Candara"/>
                <a:cs typeface="Candara"/>
                <a:sym typeface="Candara"/>
              </a:rPr>
              <a:t> expressed in many </a:t>
            </a:r>
            <a:r>
              <a:rPr sz="2300" dirty="0" smtClean="0">
                <a:solidFill>
                  <a:srgbClr val="073E87"/>
                </a:solidFill>
                <a:latin typeface="Candara"/>
                <a:ea typeface="Candara"/>
                <a:cs typeface="Candara"/>
                <a:sym typeface="Candara"/>
              </a:rPr>
              <a:t>ways</a:t>
            </a:r>
            <a:r>
              <a:rPr sz="2300" dirty="0">
                <a:solidFill>
                  <a:srgbClr val="073E87"/>
                </a:solidFill>
                <a:latin typeface="Candara"/>
                <a:ea typeface="Candara"/>
                <a:cs typeface="Candara"/>
                <a:sym typeface="Candara"/>
              </a:rPr>
              <a:t> can be ambiguous</a:t>
            </a:r>
          </a:p>
        </p:txBody>
      </p:sp>
      <p:sp>
        <p:nvSpPr>
          <p:cNvPr id="199" name="Shape 199"/>
          <p:cNvSpPr>
            <a:spLocks noGrp="1"/>
          </p:cNvSpPr>
          <p:nvPr>
            <p:ph type="title" idx="4294967295"/>
          </p:nvPr>
        </p:nvSpPr>
        <p:spPr>
          <a:xfrm>
            <a:off x="457200" y="338137"/>
            <a:ext cx="8229600" cy="1252538"/>
          </a:xfrm>
          <a:prstGeom prst="rect">
            <a:avLst/>
          </a:prstGeom>
        </p:spPr>
        <p:txBody>
          <a:bodyPr lIns="0" tIns="0" rIns="0" bIns="0">
            <a:normAutofit/>
          </a:bodyPr>
          <a:lstStyle>
            <a:lvl1pPr>
              <a:defRPr>
                <a:solidFill>
                  <a:srgbClr val="FFFFFF"/>
                </a:solidFill>
                <a:latin typeface="Candara"/>
                <a:ea typeface="Candara"/>
                <a:cs typeface="Candara"/>
                <a:sym typeface="Candara"/>
              </a:defRPr>
            </a:lvl1pPr>
          </a:lstStyle>
          <a:p>
            <a:pPr lvl="0">
              <a:defRPr sz="1800">
                <a:solidFill>
                  <a:srgbClr val="000000"/>
                </a:solidFill>
              </a:defRPr>
            </a:pPr>
            <a:r>
              <a:rPr sz="4400">
                <a:solidFill>
                  <a:srgbClr val="FFFFFF"/>
                </a:solidFill>
              </a:rPr>
              <a:t>Structure of clinical data [1]</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image.png"/>
          <p:cNvPicPr/>
          <p:nvPr/>
        </p:nvPicPr>
        <p:blipFill>
          <a:blip r:embed="rId2">
            <a:extLst/>
          </a:blip>
          <a:stretch>
            <a:fillRect/>
          </a:stretch>
        </p:blipFill>
        <p:spPr>
          <a:xfrm>
            <a:off x="2051050" y="20637"/>
            <a:ext cx="4826000" cy="6772276"/>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body" idx="4294967295"/>
          </p:nvPr>
        </p:nvSpPr>
        <p:spPr>
          <a:xfrm>
            <a:off x="395287" y="2205037"/>
            <a:ext cx="8280401" cy="3921126"/>
          </a:xfrm>
          <a:prstGeom prst="rect">
            <a:avLst/>
          </a:prstGeom>
        </p:spPr>
        <p:txBody>
          <a:bodyPr lIns="0" tIns="0" rIns="0" bIns="0">
            <a:normAutofit/>
          </a:bodyPr>
          <a:lstStyle/>
          <a:p>
            <a:pPr marL="204787" lvl="0" indent="-204787">
              <a:spcBef>
                <a:spcPts val="500"/>
              </a:spcBef>
              <a:buClr>
                <a:srgbClr val="31B6FD"/>
              </a:buClr>
              <a:buFont typeface="Wingdings"/>
              <a:buChar char="❖"/>
              <a:defRPr sz="1800"/>
            </a:pPr>
            <a:r>
              <a:rPr sz="2400">
                <a:solidFill>
                  <a:srgbClr val="073E87"/>
                </a:solidFill>
                <a:latin typeface="Candara"/>
                <a:ea typeface="Candara"/>
                <a:cs typeface="Candara"/>
                <a:sym typeface="Candara"/>
              </a:rPr>
              <a:t>Missing clinical information during </a:t>
            </a:r>
            <a:br>
              <a:rPr sz="2400">
                <a:solidFill>
                  <a:srgbClr val="073E87"/>
                </a:solidFill>
                <a:latin typeface="Candara"/>
                <a:ea typeface="Candara"/>
                <a:cs typeface="Candara"/>
                <a:sym typeface="Candara"/>
              </a:rPr>
            </a:br>
            <a:r>
              <a:rPr sz="2400">
                <a:solidFill>
                  <a:srgbClr val="073E87"/>
                </a:solidFill>
                <a:latin typeface="Candara"/>
                <a:ea typeface="Candara"/>
                <a:cs typeface="Candara"/>
                <a:sym typeface="Candara"/>
              </a:rPr>
              <a:t>primary care visits (Smith, 2005)</a:t>
            </a:r>
          </a:p>
          <a:p>
            <a:pPr marL="635352" lvl="1" indent="-333727">
              <a:spcBef>
                <a:spcPts val="500"/>
              </a:spcBef>
              <a:buClr>
                <a:srgbClr val="31B6FD"/>
              </a:buClr>
              <a:buFont typeface="Wingdings"/>
              <a:buChar char="❖"/>
              <a:defRPr sz="1800"/>
            </a:pPr>
            <a:r>
              <a:rPr sz="2200">
                <a:solidFill>
                  <a:srgbClr val="073E87"/>
                </a:solidFill>
                <a:latin typeface="Candara"/>
                <a:ea typeface="Candara"/>
                <a:cs typeface="Candara"/>
                <a:sym typeface="Candara"/>
              </a:rPr>
              <a:t>Information reported missing in 13.6% of clinical visits</a:t>
            </a:r>
          </a:p>
          <a:p>
            <a:pPr marL="879475" lvl="2" indent="-254000">
              <a:spcBef>
                <a:spcPts val="400"/>
              </a:spcBef>
              <a:buClr>
                <a:srgbClr val="31B6FD"/>
              </a:buClr>
              <a:buFont typeface="Wingdings"/>
              <a:buChar char="❖"/>
              <a:defRPr sz="1800"/>
            </a:pPr>
            <a:r>
              <a:rPr sz="2000">
                <a:solidFill>
                  <a:srgbClr val="073E87"/>
                </a:solidFill>
                <a:latin typeface="Candara"/>
                <a:ea typeface="Candara"/>
                <a:cs typeface="Candara"/>
                <a:sym typeface="Candara"/>
              </a:rPr>
              <a:t>Available but outside system in 52% of instances</a:t>
            </a:r>
          </a:p>
          <a:p>
            <a:pPr marL="879475" lvl="2" indent="-254000">
              <a:spcBef>
                <a:spcPts val="400"/>
              </a:spcBef>
              <a:buClr>
                <a:srgbClr val="31B6FD"/>
              </a:buClr>
              <a:buFont typeface="Wingdings"/>
              <a:buChar char="❖"/>
              <a:defRPr sz="1800"/>
            </a:pPr>
            <a:r>
              <a:rPr sz="2000">
                <a:solidFill>
                  <a:srgbClr val="073E87"/>
                </a:solidFill>
                <a:latin typeface="Candara"/>
                <a:ea typeface="Candara"/>
                <a:cs typeface="Candara"/>
                <a:sym typeface="Candara"/>
              </a:rPr>
              <a:t>Estimated to adversely effect patients 44% of time</a:t>
            </a:r>
          </a:p>
          <a:p>
            <a:pPr marL="879475" lvl="2" indent="-254000">
              <a:spcBef>
                <a:spcPts val="400"/>
              </a:spcBef>
              <a:buClr>
                <a:srgbClr val="31B6FD"/>
              </a:buClr>
              <a:buFont typeface="Wingdings"/>
              <a:buChar char="❖"/>
              <a:defRPr sz="1800"/>
            </a:pPr>
            <a:r>
              <a:rPr sz="2000">
                <a:solidFill>
                  <a:srgbClr val="073E87"/>
                </a:solidFill>
                <a:latin typeface="Candara"/>
                <a:ea typeface="Candara"/>
                <a:cs typeface="Candara"/>
                <a:sym typeface="Candara"/>
              </a:rPr>
              <a:t>Unsuccessful searching for it took &gt;5 minutes 35% of time</a:t>
            </a:r>
          </a:p>
          <a:p>
            <a:pPr marL="204787" lvl="0" indent="-204787">
              <a:spcBef>
                <a:spcPts val="500"/>
              </a:spcBef>
              <a:buClr>
                <a:srgbClr val="31B6FD"/>
              </a:buClr>
              <a:buFont typeface="Wingdings"/>
              <a:buChar char="❖"/>
              <a:defRPr sz="1800"/>
            </a:pPr>
            <a:r>
              <a:rPr sz="2400">
                <a:solidFill>
                  <a:srgbClr val="073E87"/>
                </a:solidFill>
                <a:latin typeface="Candara"/>
                <a:ea typeface="Candara"/>
                <a:cs typeface="Candara"/>
                <a:sym typeface="Candara"/>
              </a:rPr>
              <a:t>Physicians have two unmet information needs for every three patients (Gorman, 1995; Ely, 1999)</a:t>
            </a:r>
          </a:p>
          <a:p>
            <a:pPr marL="204787" lvl="0" indent="-204787">
              <a:spcBef>
                <a:spcPts val="500"/>
              </a:spcBef>
              <a:buClr>
                <a:srgbClr val="31B6FD"/>
              </a:buClr>
              <a:buFont typeface="Wingdings"/>
              <a:buChar char="❖"/>
              <a:defRPr sz="1800"/>
            </a:pPr>
            <a:r>
              <a:rPr sz="2400">
                <a:solidFill>
                  <a:srgbClr val="073E87"/>
                </a:solidFill>
                <a:latin typeface="Candara"/>
                <a:ea typeface="Candara"/>
                <a:cs typeface="Candara"/>
                <a:sym typeface="Candara"/>
              </a:rPr>
              <a:t>Secondary use of clinical data (Safran, 2007)</a:t>
            </a:r>
          </a:p>
        </p:txBody>
      </p:sp>
      <p:sp>
        <p:nvSpPr>
          <p:cNvPr id="204" name="Shape 204"/>
          <p:cNvSpPr>
            <a:spLocks noGrp="1"/>
          </p:cNvSpPr>
          <p:nvPr>
            <p:ph type="title" idx="4294967295"/>
          </p:nvPr>
        </p:nvSpPr>
        <p:spPr>
          <a:xfrm>
            <a:off x="457200" y="338137"/>
            <a:ext cx="8229600" cy="1252538"/>
          </a:xfrm>
          <a:prstGeom prst="rect">
            <a:avLst/>
          </a:prstGeom>
        </p:spPr>
        <p:txBody>
          <a:bodyPr lIns="0" tIns="0" rIns="0" bIns="0">
            <a:normAutofit/>
          </a:bodyPr>
          <a:lstStyle>
            <a:lvl1pPr>
              <a:defRPr sz="3700">
                <a:solidFill>
                  <a:srgbClr val="FFFFFF"/>
                </a:solidFill>
                <a:latin typeface="Candara"/>
                <a:ea typeface="Candara"/>
                <a:cs typeface="Candara"/>
                <a:sym typeface="Candara"/>
              </a:defRPr>
            </a:lvl1pPr>
          </a:lstStyle>
          <a:p>
            <a:pPr lvl="0">
              <a:defRPr sz="1800">
                <a:solidFill>
                  <a:srgbClr val="000000"/>
                </a:solidFill>
              </a:defRPr>
            </a:pPr>
            <a:r>
              <a:rPr sz="3700">
                <a:solidFill>
                  <a:srgbClr val="FFFFFF"/>
                </a:solidFill>
              </a:rPr>
              <a:t>We need better access to clinical data [1]</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body" idx="4294967295"/>
          </p:nvPr>
        </p:nvSpPr>
        <p:spPr>
          <a:xfrm>
            <a:off x="871537" y="2492375"/>
            <a:ext cx="3987801" cy="3633788"/>
          </a:xfrm>
          <a:prstGeom prst="rect">
            <a:avLst/>
          </a:prstGeom>
        </p:spPr>
        <p:txBody>
          <a:bodyPr lIns="0" tIns="0" rIns="0" bIns="0">
            <a:normAutofit/>
          </a:bodyPr>
          <a:lstStyle/>
          <a:p>
            <a:pPr marL="225921" lvl="0" indent="-225921">
              <a:lnSpc>
                <a:spcPct val="90000"/>
              </a:lnSpc>
              <a:spcBef>
                <a:spcPts val="500"/>
              </a:spcBef>
              <a:buClr>
                <a:srgbClr val="31B6FD"/>
              </a:buClr>
              <a:buFont typeface="Wingdings"/>
              <a:buChar char="❖"/>
              <a:defRPr sz="1800"/>
            </a:pPr>
            <a:r>
              <a:rPr sz="2300" dirty="0">
                <a:solidFill>
                  <a:srgbClr val="073E87"/>
                </a:solidFill>
                <a:latin typeface="Candara"/>
                <a:ea typeface="Candara"/>
                <a:cs typeface="Candara"/>
                <a:sym typeface="Candara"/>
              </a:rPr>
              <a:t>General categories of data entry:</a:t>
            </a:r>
            <a:endParaRPr sz="2000" dirty="0">
              <a:solidFill>
                <a:srgbClr val="073E87"/>
              </a:solidFill>
              <a:latin typeface="Candara"/>
              <a:ea typeface="Candara"/>
              <a:cs typeface="Candara"/>
              <a:sym typeface="Candara"/>
            </a:endParaRPr>
          </a:p>
          <a:p>
            <a:pPr marL="640291" lvl="1" indent="-338666">
              <a:lnSpc>
                <a:spcPct val="90000"/>
              </a:lnSpc>
              <a:spcBef>
                <a:spcPts val="400"/>
              </a:spcBef>
              <a:buClr>
                <a:srgbClr val="31B6FD"/>
              </a:buClr>
              <a:buFont typeface="Wingdings"/>
              <a:buChar char="❖"/>
              <a:defRPr sz="1800"/>
            </a:pPr>
            <a:r>
              <a:rPr sz="2000" b="1" dirty="0">
                <a:solidFill>
                  <a:srgbClr val="073E87"/>
                </a:solidFill>
                <a:latin typeface="Candara"/>
                <a:ea typeface="Candara"/>
                <a:cs typeface="Candara"/>
                <a:sym typeface="Candara"/>
              </a:rPr>
              <a:t>Free-form</a:t>
            </a:r>
            <a:r>
              <a:rPr sz="2000" dirty="0">
                <a:solidFill>
                  <a:srgbClr val="073E87"/>
                </a:solidFill>
                <a:latin typeface="Candara"/>
                <a:ea typeface="Candara"/>
                <a:cs typeface="Candara"/>
                <a:sym typeface="Candara"/>
              </a:rPr>
              <a:t> entry by historical methods:</a:t>
            </a:r>
            <a:endParaRPr dirty="0">
              <a:solidFill>
                <a:srgbClr val="073E87"/>
              </a:solidFill>
              <a:latin typeface="Candara"/>
              <a:ea typeface="Candara"/>
              <a:cs typeface="Candara"/>
              <a:sym typeface="Candara"/>
            </a:endParaRPr>
          </a:p>
          <a:p>
            <a:pPr marL="925159" lvl="2" indent="-298097">
              <a:lnSpc>
                <a:spcPct val="90000"/>
              </a:lnSpc>
              <a:spcBef>
                <a:spcPts val="400"/>
              </a:spcBef>
              <a:buClr>
                <a:srgbClr val="31B6FD"/>
              </a:buClr>
              <a:buFont typeface="Wingdings"/>
              <a:buChar char="❖"/>
              <a:defRPr sz="1800"/>
            </a:pPr>
            <a:r>
              <a:rPr sz="2000" dirty="0">
                <a:solidFill>
                  <a:srgbClr val="073E87"/>
                </a:solidFill>
                <a:latin typeface="Candara"/>
                <a:ea typeface="Candara"/>
                <a:cs typeface="Candara"/>
                <a:sym typeface="Candara"/>
              </a:rPr>
              <a:t>writing</a:t>
            </a:r>
            <a:endParaRPr sz="1700" dirty="0">
              <a:solidFill>
                <a:srgbClr val="073E87"/>
              </a:solidFill>
              <a:latin typeface="Candara"/>
              <a:ea typeface="Candara"/>
              <a:cs typeface="Candara"/>
              <a:sym typeface="Candara"/>
            </a:endParaRPr>
          </a:p>
          <a:p>
            <a:pPr marL="925159" lvl="2" indent="-298097">
              <a:lnSpc>
                <a:spcPct val="90000"/>
              </a:lnSpc>
              <a:spcBef>
                <a:spcPts val="400"/>
              </a:spcBef>
              <a:buClr>
                <a:srgbClr val="31B6FD"/>
              </a:buClr>
              <a:buFont typeface="Wingdings"/>
              <a:buChar char="❖"/>
              <a:defRPr sz="1800"/>
            </a:pPr>
            <a:r>
              <a:rPr sz="2000" dirty="0">
                <a:solidFill>
                  <a:srgbClr val="073E87"/>
                </a:solidFill>
                <a:latin typeface="Candara"/>
                <a:ea typeface="Candara"/>
                <a:cs typeface="Candara"/>
                <a:sym typeface="Candara"/>
              </a:rPr>
              <a:t>dictation</a:t>
            </a:r>
            <a:endParaRPr sz="1700" dirty="0">
              <a:solidFill>
                <a:srgbClr val="073E87"/>
              </a:solidFill>
              <a:latin typeface="Candara"/>
              <a:ea typeface="Candara"/>
              <a:cs typeface="Candara"/>
              <a:sym typeface="Candara"/>
            </a:endParaRPr>
          </a:p>
          <a:p>
            <a:pPr marL="925159" lvl="2" indent="-298097">
              <a:lnSpc>
                <a:spcPct val="90000"/>
              </a:lnSpc>
              <a:spcBef>
                <a:spcPts val="400"/>
              </a:spcBef>
              <a:buClr>
                <a:srgbClr val="31B6FD"/>
              </a:buClr>
              <a:buFont typeface="Wingdings"/>
              <a:buChar char="❖"/>
              <a:defRPr sz="1800"/>
            </a:pPr>
            <a:r>
              <a:rPr lang="en-US" sz="2000" dirty="0">
                <a:solidFill>
                  <a:srgbClr val="073E87"/>
                </a:solidFill>
                <a:latin typeface="Candara"/>
                <a:ea typeface="Candara"/>
                <a:cs typeface="Candara"/>
                <a:sym typeface="Candara"/>
              </a:rPr>
              <a:t>t</a:t>
            </a:r>
            <a:r>
              <a:rPr sz="2000" dirty="0" smtClean="0">
                <a:solidFill>
                  <a:srgbClr val="073E87"/>
                </a:solidFill>
                <a:latin typeface="Candara"/>
                <a:ea typeface="Candara"/>
                <a:cs typeface="Candara"/>
                <a:sym typeface="Candara"/>
              </a:rPr>
              <a:t>yping</a:t>
            </a:r>
            <a:endParaRPr sz="1700" dirty="0">
              <a:solidFill>
                <a:srgbClr val="073E87"/>
              </a:solidFill>
              <a:latin typeface="Candara"/>
              <a:ea typeface="Candara"/>
              <a:cs typeface="Candara"/>
              <a:sym typeface="Candara"/>
            </a:endParaRPr>
          </a:p>
          <a:p>
            <a:pPr marL="640291" lvl="1" indent="-338666">
              <a:lnSpc>
                <a:spcPct val="90000"/>
              </a:lnSpc>
              <a:spcBef>
                <a:spcPts val="400"/>
              </a:spcBef>
              <a:buClr>
                <a:srgbClr val="31B6FD"/>
              </a:buClr>
              <a:buFont typeface="Wingdings"/>
              <a:buChar char="❖"/>
              <a:defRPr sz="1800"/>
            </a:pPr>
            <a:r>
              <a:rPr sz="2000" b="1" dirty="0">
                <a:solidFill>
                  <a:srgbClr val="073E87"/>
                </a:solidFill>
                <a:latin typeface="Candara"/>
                <a:ea typeface="Candara"/>
                <a:cs typeface="Candara"/>
                <a:sym typeface="Candara"/>
              </a:rPr>
              <a:t>Structured</a:t>
            </a:r>
            <a:r>
              <a:rPr sz="2000" dirty="0">
                <a:solidFill>
                  <a:srgbClr val="073E87"/>
                </a:solidFill>
                <a:latin typeface="Candara"/>
                <a:ea typeface="Candara"/>
                <a:cs typeface="Candara"/>
                <a:sym typeface="Candara"/>
              </a:rPr>
              <a:t> (menu-driven) data entry by mouse or pen</a:t>
            </a:r>
            <a:endParaRPr dirty="0">
              <a:solidFill>
                <a:srgbClr val="073E87"/>
              </a:solidFill>
              <a:latin typeface="Candara"/>
              <a:ea typeface="Candara"/>
              <a:cs typeface="Candara"/>
              <a:sym typeface="Candara"/>
            </a:endParaRPr>
          </a:p>
          <a:p>
            <a:pPr marL="640291" lvl="1" indent="-338666">
              <a:lnSpc>
                <a:spcPct val="90000"/>
              </a:lnSpc>
              <a:spcBef>
                <a:spcPts val="400"/>
              </a:spcBef>
              <a:buClr>
                <a:srgbClr val="31B6FD"/>
              </a:buClr>
              <a:buFont typeface="Wingdings"/>
              <a:buChar char="❖"/>
              <a:defRPr sz="1800"/>
            </a:pPr>
            <a:r>
              <a:rPr sz="2000" b="1" dirty="0">
                <a:solidFill>
                  <a:srgbClr val="073E87"/>
                </a:solidFill>
                <a:latin typeface="Candara"/>
                <a:ea typeface="Candara"/>
                <a:cs typeface="Candara"/>
                <a:sym typeface="Candara"/>
              </a:rPr>
              <a:t>Speech</a:t>
            </a:r>
            <a:r>
              <a:rPr sz="2000" dirty="0">
                <a:solidFill>
                  <a:srgbClr val="073E87"/>
                </a:solidFill>
                <a:latin typeface="Candara"/>
                <a:ea typeface="Candara"/>
                <a:cs typeface="Candara"/>
                <a:sym typeface="Candara"/>
              </a:rPr>
              <a:t> recognition for either of above</a:t>
            </a:r>
          </a:p>
        </p:txBody>
      </p:sp>
      <p:sp>
        <p:nvSpPr>
          <p:cNvPr id="207" name="Shape 207"/>
          <p:cNvSpPr>
            <a:spLocks noGrp="1"/>
          </p:cNvSpPr>
          <p:nvPr>
            <p:ph type="title" idx="4294967295"/>
          </p:nvPr>
        </p:nvSpPr>
        <p:spPr>
          <a:xfrm>
            <a:off x="457200" y="338137"/>
            <a:ext cx="8229600" cy="1252538"/>
          </a:xfrm>
          <a:prstGeom prst="rect">
            <a:avLst/>
          </a:prstGeom>
        </p:spPr>
        <p:txBody>
          <a:bodyPr lIns="0" tIns="0" rIns="0" bIns="0">
            <a:normAutofit/>
          </a:bodyPr>
          <a:lstStyle>
            <a:lvl1pPr>
              <a:defRPr sz="3600">
                <a:solidFill>
                  <a:srgbClr val="FFFFFF"/>
                </a:solidFill>
                <a:latin typeface="Candara"/>
                <a:ea typeface="Candara"/>
                <a:cs typeface="Candara"/>
                <a:sym typeface="Candara"/>
              </a:defRPr>
            </a:lvl1pPr>
          </a:lstStyle>
          <a:p>
            <a:pPr lvl="0">
              <a:defRPr sz="1800">
                <a:solidFill>
                  <a:srgbClr val="000000"/>
                </a:solidFill>
              </a:defRPr>
            </a:pPr>
            <a:r>
              <a:rPr sz="3600">
                <a:solidFill>
                  <a:srgbClr val="FFFFFF"/>
                </a:solidFill>
              </a:rPr>
              <a:t>Data entry [1]</a:t>
            </a:r>
          </a:p>
        </p:txBody>
      </p:sp>
      <p:pic>
        <p:nvPicPr>
          <p:cNvPr id="208" name="image.png"/>
          <p:cNvPicPr/>
          <p:nvPr/>
        </p:nvPicPr>
        <p:blipFill>
          <a:blip r:embed="rId2">
            <a:extLst/>
          </a:blip>
          <a:stretch>
            <a:fillRect/>
          </a:stretch>
        </p:blipFill>
        <p:spPr>
          <a:xfrm>
            <a:off x="5148262" y="2924175"/>
            <a:ext cx="3475038" cy="2482850"/>
          </a:xfrm>
          <a:prstGeom prst="rect">
            <a:avLst/>
          </a:prstGeom>
          <a:ln w="88900" cap="sq">
            <a:solidFill>
              <a:srgbClr val="FFFFFF"/>
            </a:solidFill>
            <a:round/>
          </a:ln>
          <a:effectLst>
            <a:outerShdw blurRad="254000" rotWithShape="0">
              <a:srgbClr val="808080">
                <a:alpha val="42997"/>
              </a:srgbClr>
            </a:outerShdw>
          </a:effec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body" idx="4294967295"/>
          </p:nvPr>
        </p:nvSpPr>
        <p:spPr>
          <a:xfrm>
            <a:off x="871537" y="2674937"/>
            <a:ext cx="7408863" cy="3451226"/>
          </a:xfrm>
          <a:prstGeom prst="rect">
            <a:avLst/>
          </a:prstGeom>
        </p:spPr>
        <p:txBody>
          <a:bodyPr lIns="0" tIns="0" rIns="0" bIns="0">
            <a:normAutofit/>
          </a:bodyPr>
          <a:lstStyle/>
          <a:p>
            <a:pPr marL="204787" lvl="0" indent="-204787">
              <a:spcBef>
                <a:spcPts val="500"/>
              </a:spcBef>
              <a:buClr>
                <a:srgbClr val="31B6FD"/>
              </a:buClr>
              <a:buFont typeface="Symbol"/>
              <a:buChar char="∗"/>
              <a:defRPr sz="2400">
                <a:solidFill>
                  <a:srgbClr val="073E87"/>
                </a:solidFill>
                <a:latin typeface="Candara"/>
                <a:ea typeface="Candara"/>
                <a:cs typeface="Candara"/>
                <a:sym typeface="Candara"/>
              </a:defRPr>
            </a:pPr>
            <a:endParaRPr/>
          </a:p>
        </p:txBody>
      </p:sp>
      <p:sp>
        <p:nvSpPr>
          <p:cNvPr id="211" name="Shape 211"/>
          <p:cNvSpPr>
            <a:spLocks noGrp="1"/>
          </p:cNvSpPr>
          <p:nvPr>
            <p:ph type="title" idx="4294967295"/>
          </p:nvPr>
        </p:nvSpPr>
        <p:spPr>
          <a:xfrm>
            <a:off x="457200" y="338137"/>
            <a:ext cx="8229600" cy="1252538"/>
          </a:xfrm>
          <a:prstGeom prst="rect">
            <a:avLst/>
          </a:prstGeom>
        </p:spPr>
        <p:txBody>
          <a:bodyPr lIns="0" tIns="0" rIns="0" bIns="0">
            <a:normAutofit/>
          </a:bodyPr>
          <a:lstStyle/>
          <a:p>
            <a:pPr lvl="0">
              <a:defRPr>
                <a:solidFill>
                  <a:srgbClr val="FFFFFF"/>
                </a:solidFill>
                <a:latin typeface="Candara"/>
                <a:ea typeface="Candara"/>
                <a:cs typeface="Candara"/>
                <a:sym typeface="Candara"/>
              </a:defRPr>
            </a:pPr>
            <a:endParaRPr/>
          </a:p>
        </p:txBody>
      </p:sp>
      <p:pic>
        <p:nvPicPr>
          <p:cNvPr id="212" name="image.png"/>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body" idx="4294967295"/>
          </p:nvPr>
        </p:nvSpPr>
        <p:spPr>
          <a:xfrm>
            <a:off x="871537" y="2674937"/>
            <a:ext cx="7408863" cy="3451226"/>
          </a:xfrm>
          <a:prstGeom prst="rect">
            <a:avLst/>
          </a:prstGeom>
        </p:spPr>
        <p:txBody>
          <a:bodyPr lIns="0" tIns="0" rIns="0" bIns="0">
            <a:normAutofit/>
          </a:bodyPr>
          <a:lstStyle/>
          <a:p>
            <a:pPr marL="204787" lvl="0" indent="-204787">
              <a:spcBef>
                <a:spcPts val="500"/>
              </a:spcBef>
              <a:buClr>
                <a:srgbClr val="31B6FD"/>
              </a:buClr>
              <a:buFont typeface="Symbol"/>
              <a:buChar char="∗"/>
              <a:defRPr sz="2400">
                <a:solidFill>
                  <a:srgbClr val="073E87"/>
                </a:solidFill>
                <a:latin typeface="Candara"/>
                <a:ea typeface="Candara"/>
                <a:cs typeface="Candara"/>
                <a:sym typeface="Candara"/>
              </a:defRPr>
            </a:pPr>
            <a:endParaRPr/>
          </a:p>
        </p:txBody>
      </p:sp>
      <p:sp>
        <p:nvSpPr>
          <p:cNvPr id="215" name="Shape 215"/>
          <p:cNvSpPr>
            <a:spLocks noGrp="1"/>
          </p:cNvSpPr>
          <p:nvPr>
            <p:ph type="title" idx="4294967295"/>
          </p:nvPr>
        </p:nvSpPr>
        <p:spPr>
          <a:xfrm>
            <a:off x="457200" y="338137"/>
            <a:ext cx="8229600" cy="1252538"/>
          </a:xfrm>
          <a:prstGeom prst="rect">
            <a:avLst/>
          </a:prstGeom>
        </p:spPr>
        <p:txBody>
          <a:bodyPr lIns="0" tIns="0" rIns="0" bIns="0">
            <a:normAutofit/>
          </a:bodyPr>
          <a:lstStyle/>
          <a:p>
            <a:pPr lvl="0">
              <a:defRPr>
                <a:solidFill>
                  <a:srgbClr val="FFFFFF"/>
                </a:solidFill>
                <a:latin typeface="Candara"/>
                <a:ea typeface="Candara"/>
                <a:cs typeface="Candara"/>
                <a:sym typeface="Candara"/>
              </a:defRPr>
            </a:pPr>
            <a:endParaRPr/>
          </a:p>
        </p:txBody>
      </p:sp>
      <p:pic>
        <p:nvPicPr>
          <p:cNvPr id="216" name="image.png"/>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body" idx="4294967295"/>
          </p:nvPr>
        </p:nvSpPr>
        <p:spPr>
          <a:xfrm>
            <a:off x="838200" y="2514600"/>
            <a:ext cx="7739063" cy="3776663"/>
          </a:xfrm>
          <a:prstGeom prst="rect">
            <a:avLst/>
          </a:prstGeom>
        </p:spPr>
        <p:txBody>
          <a:bodyPr lIns="0" tIns="0" rIns="0" bIns="0">
            <a:normAutofit/>
          </a:bodyPr>
          <a:lstStyle/>
          <a:p>
            <a:pPr marL="170656" lvl="0" indent="-170656">
              <a:lnSpc>
                <a:spcPct val="80000"/>
              </a:lnSpc>
              <a:spcBef>
                <a:spcPts val="400"/>
              </a:spcBef>
              <a:buClr>
                <a:srgbClr val="31B6FD"/>
              </a:buClr>
              <a:buFont typeface="Wingdings"/>
              <a:buChar char="❖"/>
              <a:defRPr sz="1800"/>
            </a:pPr>
            <a:r>
              <a:rPr sz="2000" dirty="0">
                <a:solidFill>
                  <a:srgbClr val="073E87"/>
                </a:solidFill>
                <a:latin typeface="Candara"/>
                <a:ea typeface="Candara"/>
                <a:cs typeface="Candara"/>
                <a:sym typeface="Candara"/>
              </a:rPr>
              <a:t>Many attempts from old (</a:t>
            </a:r>
            <a:r>
              <a:rPr sz="2000" dirty="0" err="1">
                <a:solidFill>
                  <a:srgbClr val="073E87"/>
                </a:solidFill>
                <a:latin typeface="Candara"/>
                <a:ea typeface="Candara"/>
                <a:cs typeface="Candara"/>
                <a:sym typeface="Candara"/>
              </a:rPr>
              <a:t>Greenes</a:t>
            </a:r>
            <a:r>
              <a:rPr sz="2000" dirty="0">
                <a:solidFill>
                  <a:srgbClr val="073E87"/>
                </a:solidFill>
                <a:latin typeface="Candara"/>
                <a:ea typeface="Candara"/>
                <a:cs typeface="Candara"/>
                <a:sym typeface="Candara"/>
              </a:rPr>
              <a:t>, 1970; </a:t>
            </a:r>
            <a:br>
              <a:rPr sz="2000" dirty="0">
                <a:solidFill>
                  <a:srgbClr val="073E87"/>
                </a:solidFill>
                <a:latin typeface="Candara"/>
                <a:ea typeface="Candara"/>
                <a:cs typeface="Candara"/>
                <a:sym typeface="Candara"/>
              </a:rPr>
            </a:br>
            <a:r>
              <a:rPr sz="2000" dirty="0" err="1">
                <a:solidFill>
                  <a:srgbClr val="073E87"/>
                </a:solidFill>
                <a:latin typeface="Candara"/>
                <a:ea typeface="Candara"/>
                <a:cs typeface="Candara"/>
                <a:sym typeface="Candara"/>
              </a:rPr>
              <a:t>Cimino</a:t>
            </a:r>
            <a:r>
              <a:rPr sz="2000" dirty="0">
                <a:solidFill>
                  <a:srgbClr val="073E87"/>
                </a:solidFill>
                <a:latin typeface="Candara"/>
                <a:ea typeface="Candara"/>
                <a:cs typeface="Candara"/>
                <a:sym typeface="Candara"/>
              </a:rPr>
              <a:t>, 1987; Bell, 1994) to new (Oceania; </a:t>
            </a:r>
            <a:r>
              <a:rPr sz="2000" dirty="0" err="1">
                <a:solidFill>
                  <a:srgbClr val="073E87"/>
                </a:solidFill>
                <a:latin typeface="Candara"/>
                <a:ea typeface="Candara"/>
                <a:cs typeface="Candara"/>
                <a:sym typeface="Candara"/>
              </a:rPr>
              <a:t>OpenSDE</a:t>
            </a:r>
            <a:r>
              <a:rPr sz="2000" dirty="0">
                <a:solidFill>
                  <a:srgbClr val="073E87"/>
                </a:solidFill>
                <a:latin typeface="Candara"/>
                <a:ea typeface="Candara"/>
                <a:cs typeface="Candara"/>
                <a:sym typeface="Candara"/>
              </a:rPr>
              <a:t> – Los, 2005)</a:t>
            </a:r>
          </a:p>
          <a:p>
            <a:pPr marL="170656" lvl="0" indent="-170656">
              <a:lnSpc>
                <a:spcPct val="80000"/>
              </a:lnSpc>
              <a:spcBef>
                <a:spcPts val="400"/>
              </a:spcBef>
              <a:buClr>
                <a:srgbClr val="31B6FD"/>
              </a:buClr>
              <a:buFont typeface="Wingdings"/>
              <a:buChar char="❖"/>
              <a:defRPr sz="1800"/>
            </a:pPr>
            <a:r>
              <a:rPr sz="2000" dirty="0">
                <a:solidFill>
                  <a:srgbClr val="073E87"/>
                </a:solidFill>
                <a:latin typeface="Candara"/>
                <a:ea typeface="Candara"/>
                <a:cs typeface="Candara"/>
                <a:sym typeface="Candara"/>
              </a:rPr>
              <a:t>Can be done via mouse or pen, with typing</a:t>
            </a:r>
          </a:p>
          <a:p>
            <a:pPr marL="170656" lvl="0" indent="-170656">
              <a:lnSpc>
                <a:spcPct val="80000"/>
              </a:lnSpc>
              <a:spcBef>
                <a:spcPts val="400"/>
              </a:spcBef>
              <a:buClr>
                <a:srgbClr val="31B6FD"/>
              </a:buClr>
              <a:buFont typeface="Wingdings"/>
              <a:buChar char="❖"/>
              <a:defRPr sz="1800"/>
            </a:pPr>
            <a:r>
              <a:rPr sz="2000" dirty="0">
                <a:solidFill>
                  <a:srgbClr val="073E87"/>
                </a:solidFill>
                <a:latin typeface="Candara"/>
                <a:ea typeface="Candara"/>
                <a:cs typeface="Candara"/>
                <a:sym typeface="Candara"/>
              </a:rPr>
              <a:t>Benefits</a:t>
            </a:r>
          </a:p>
          <a:p>
            <a:pPr marL="574675" lvl="1" indent="-273050">
              <a:lnSpc>
                <a:spcPct val="80000"/>
              </a:lnSpc>
              <a:spcBef>
                <a:spcPts val="400"/>
              </a:spcBef>
              <a:buClr>
                <a:srgbClr val="31B6FD"/>
              </a:buClr>
              <a:buFont typeface="Wingdings"/>
              <a:buChar char="❖"/>
              <a:defRPr sz="1800"/>
            </a:pPr>
            <a:r>
              <a:rPr dirty="0">
                <a:solidFill>
                  <a:srgbClr val="073E87"/>
                </a:solidFill>
                <a:latin typeface="Candara"/>
                <a:ea typeface="Candara"/>
                <a:cs typeface="Candara"/>
                <a:sym typeface="Candara"/>
              </a:rPr>
              <a:t>Data codified for easier retrieval and analysis</a:t>
            </a:r>
          </a:p>
          <a:p>
            <a:pPr marL="574675" lvl="1" indent="-273050">
              <a:lnSpc>
                <a:spcPct val="80000"/>
              </a:lnSpc>
              <a:spcBef>
                <a:spcPts val="400"/>
              </a:spcBef>
              <a:buClr>
                <a:srgbClr val="31B6FD"/>
              </a:buClr>
              <a:buFont typeface="Wingdings"/>
              <a:buChar char="❖"/>
              <a:defRPr sz="1800"/>
            </a:pPr>
            <a:r>
              <a:rPr dirty="0">
                <a:solidFill>
                  <a:srgbClr val="073E87"/>
                </a:solidFill>
                <a:latin typeface="Candara"/>
                <a:ea typeface="Candara"/>
                <a:cs typeface="Candara"/>
                <a:sym typeface="Candara"/>
              </a:rPr>
              <a:t>Reduces ambiguity if language used consistently</a:t>
            </a:r>
          </a:p>
          <a:p>
            <a:pPr marL="170656" lvl="0" indent="-170656">
              <a:lnSpc>
                <a:spcPct val="80000"/>
              </a:lnSpc>
              <a:spcBef>
                <a:spcPts val="400"/>
              </a:spcBef>
              <a:buClr>
                <a:srgbClr val="31B6FD"/>
              </a:buClr>
              <a:buFont typeface="Wingdings"/>
              <a:buChar char="❖"/>
              <a:defRPr sz="1800"/>
            </a:pPr>
            <a:r>
              <a:rPr sz="2000" dirty="0">
                <a:solidFill>
                  <a:srgbClr val="073E87"/>
                </a:solidFill>
                <a:latin typeface="Candara"/>
                <a:ea typeface="Candara"/>
                <a:cs typeface="Candara"/>
                <a:sym typeface="Candara"/>
              </a:rPr>
              <a:t>Drawbacks</a:t>
            </a:r>
          </a:p>
          <a:p>
            <a:pPr marL="574675" lvl="1" indent="-273050">
              <a:lnSpc>
                <a:spcPct val="80000"/>
              </a:lnSpc>
              <a:spcBef>
                <a:spcPts val="400"/>
              </a:spcBef>
              <a:buClr>
                <a:srgbClr val="31B6FD"/>
              </a:buClr>
              <a:buFont typeface="Wingdings"/>
              <a:buChar char="❖"/>
              <a:defRPr sz="1800"/>
            </a:pPr>
            <a:r>
              <a:rPr dirty="0">
                <a:solidFill>
                  <a:srgbClr val="073E87"/>
                </a:solidFill>
                <a:latin typeface="Candara"/>
                <a:ea typeface="Candara"/>
                <a:cs typeface="Candara"/>
                <a:sym typeface="Candara"/>
              </a:rPr>
              <a:t>In general, more time‐consuming</a:t>
            </a:r>
          </a:p>
          <a:p>
            <a:pPr marL="574675" lvl="1" indent="-273050">
              <a:lnSpc>
                <a:spcPct val="80000"/>
              </a:lnSpc>
              <a:spcBef>
                <a:spcPts val="400"/>
              </a:spcBef>
              <a:buClr>
                <a:srgbClr val="31B6FD"/>
              </a:buClr>
              <a:buFont typeface="Wingdings"/>
              <a:buChar char="❖"/>
              <a:defRPr sz="1800"/>
            </a:pPr>
            <a:r>
              <a:rPr dirty="0">
                <a:solidFill>
                  <a:srgbClr val="073E87"/>
                </a:solidFill>
                <a:latin typeface="Candara"/>
                <a:ea typeface="Candara"/>
                <a:cs typeface="Candara"/>
                <a:sym typeface="Candara"/>
              </a:rPr>
              <a:t>Requires exhaustive vocabulary</a:t>
            </a:r>
          </a:p>
          <a:p>
            <a:pPr marL="574675" lvl="1" indent="-273050">
              <a:lnSpc>
                <a:spcPct val="80000"/>
              </a:lnSpc>
              <a:spcBef>
                <a:spcPts val="400"/>
              </a:spcBef>
              <a:buClr>
                <a:srgbClr val="31B6FD"/>
              </a:buClr>
              <a:buFont typeface="Wingdings"/>
              <a:buChar char="❖"/>
              <a:defRPr sz="1800"/>
            </a:pPr>
            <a:r>
              <a:rPr dirty="0">
                <a:solidFill>
                  <a:srgbClr val="073E87"/>
                </a:solidFill>
                <a:latin typeface="Candara"/>
                <a:ea typeface="Candara"/>
                <a:cs typeface="Candara"/>
                <a:sym typeface="Candara"/>
              </a:rPr>
              <a:t>Requires dedication to use by clinicians</a:t>
            </a:r>
          </a:p>
          <a:p>
            <a:pPr marL="170656" lvl="0" indent="-170656">
              <a:lnSpc>
                <a:spcPct val="80000"/>
              </a:lnSpc>
              <a:spcBef>
                <a:spcPts val="400"/>
              </a:spcBef>
              <a:buClr>
                <a:srgbClr val="31B6FD"/>
              </a:buClr>
              <a:buFont typeface="Wingdings"/>
              <a:buChar char="❖"/>
              <a:defRPr sz="1800"/>
            </a:pPr>
            <a:r>
              <a:rPr sz="2000" dirty="0">
                <a:solidFill>
                  <a:srgbClr val="073E87"/>
                </a:solidFill>
                <a:latin typeface="Candara"/>
                <a:ea typeface="Candara"/>
                <a:cs typeface="Candara"/>
                <a:sym typeface="Candara"/>
              </a:rPr>
              <a:t>Alternative: Processing free text with natural language processing </a:t>
            </a:r>
            <a:r>
              <a:rPr sz="2000" dirty="0" smtClean="0">
                <a:solidFill>
                  <a:srgbClr val="073E87"/>
                </a:solidFill>
                <a:latin typeface="Candara"/>
                <a:ea typeface="Candara"/>
                <a:cs typeface="Candara"/>
                <a:sym typeface="Candara"/>
              </a:rPr>
              <a:t>a</a:t>
            </a:r>
            <a:r>
              <a:rPr lang="en-US" sz="2000" dirty="0" smtClean="0">
                <a:solidFill>
                  <a:srgbClr val="073E87"/>
                </a:solidFill>
                <a:latin typeface="Candara"/>
                <a:ea typeface="Candara"/>
                <a:cs typeface="Candara"/>
                <a:sym typeface="Candara"/>
              </a:rPr>
              <a:t>n</a:t>
            </a:r>
            <a:r>
              <a:rPr sz="2000" dirty="0" smtClean="0">
                <a:solidFill>
                  <a:srgbClr val="073E87"/>
                </a:solidFill>
                <a:latin typeface="Candara"/>
                <a:ea typeface="Candara"/>
                <a:cs typeface="Candara"/>
                <a:sym typeface="Candara"/>
              </a:rPr>
              <a:t>d</a:t>
            </a:r>
            <a:r>
              <a:rPr sz="2000" dirty="0">
                <a:solidFill>
                  <a:srgbClr val="073E87"/>
                </a:solidFill>
                <a:latin typeface="Candara"/>
                <a:ea typeface="Candara"/>
                <a:cs typeface="Candara"/>
                <a:sym typeface="Candara"/>
              </a:rPr>
              <a:t> tagging text (in XML) (Johnson, 2008)</a:t>
            </a:r>
          </a:p>
        </p:txBody>
      </p:sp>
      <p:sp>
        <p:nvSpPr>
          <p:cNvPr id="219" name="Shape 219"/>
          <p:cNvSpPr>
            <a:spLocks noGrp="1"/>
          </p:cNvSpPr>
          <p:nvPr>
            <p:ph type="title" idx="4294967295"/>
          </p:nvPr>
        </p:nvSpPr>
        <p:spPr>
          <a:xfrm>
            <a:off x="457200" y="338137"/>
            <a:ext cx="8229600" cy="1252538"/>
          </a:xfrm>
          <a:prstGeom prst="rect">
            <a:avLst/>
          </a:prstGeom>
        </p:spPr>
        <p:txBody>
          <a:bodyPr lIns="0" tIns="0" rIns="0" bIns="0">
            <a:normAutofit/>
          </a:bodyPr>
          <a:lstStyle>
            <a:lvl1pPr defTabSz="904875">
              <a:defRPr sz="3800">
                <a:solidFill>
                  <a:srgbClr val="FFFFFF"/>
                </a:solidFill>
                <a:latin typeface="Candara"/>
                <a:ea typeface="Candara"/>
                <a:cs typeface="Candara"/>
                <a:sym typeface="Candara"/>
              </a:defRPr>
            </a:lvl1pPr>
          </a:lstStyle>
          <a:p>
            <a:pPr lvl="0">
              <a:defRPr sz="1800">
                <a:solidFill>
                  <a:srgbClr val="000000"/>
                </a:solidFill>
              </a:defRPr>
            </a:pPr>
            <a:r>
              <a:rPr sz="3800">
                <a:solidFill>
                  <a:srgbClr val="FFFFFF"/>
                </a:solidFill>
              </a:rPr>
              <a:t>Structured or menu‐driven data entry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body" idx="4294967295"/>
          </p:nvPr>
        </p:nvSpPr>
        <p:spPr>
          <a:xfrm>
            <a:off x="323850" y="2244725"/>
            <a:ext cx="5256213" cy="4208463"/>
          </a:xfrm>
          <a:prstGeom prst="rect">
            <a:avLst/>
          </a:prstGeom>
        </p:spPr>
        <p:txBody>
          <a:bodyPr lIns="0" tIns="0" rIns="0" bIns="0">
            <a:normAutofit/>
          </a:bodyPr>
          <a:lstStyle/>
          <a:p>
            <a:pPr marL="171549" lvl="0" indent="-171549">
              <a:lnSpc>
                <a:spcPct val="80000"/>
              </a:lnSpc>
              <a:spcBef>
                <a:spcPts val="1200"/>
              </a:spcBef>
              <a:buClr>
                <a:srgbClr val="31B6FD"/>
              </a:buClr>
              <a:buFont typeface="Wingdings"/>
              <a:buChar char="❖"/>
              <a:defRPr sz="1800"/>
            </a:pPr>
            <a:r>
              <a:rPr sz="1900" dirty="0">
                <a:solidFill>
                  <a:srgbClr val="073E87"/>
                </a:solidFill>
                <a:latin typeface="Candara"/>
                <a:ea typeface="Candara"/>
                <a:cs typeface="Candara"/>
                <a:sym typeface="Candara"/>
              </a:rPr>
              <a:t>Most common use is for narration</a:t>
            </a:r>
            <a:endParaRPr dirty="0">
              <a:solidFill>
                <a:srgbClr val="073E87"/>
              </a:solidFill>
              <a:latin typeface="Candara"/>
              <a:ea typeface="Candara"/>
              <a:cs typeface="Candara"/>
              <a:sym typeface="Candara"/>
            </a:endParaRPr>
          </a:p>
          <a:p>
            <a:pPr marL="559505" lvl="1" indent="-257880">
              <a:lnSpc>
                <a:spcPct val="80000"/>
              </a:lnSpc>
              <a:spcBef>
                <a:spcPts val="400"/>
              </a:spcBef>
              <a:buClr>
                <a:srgbClr val="31B6FD"/>
              </a:buClr>
              <a:buFont typeface="Wingdings"/>
              <a:buChar char="❖"/>
              <a:defRPr sz="1800"/>
            </a:pPr>
            <a:r>
              <a:rPr sz="1700" dirty="0">
                <a:solidFill>
                  <a:srgbClr val="073E87"/>
                </a:solidFill>
                <a:latin typeface="Candara"/>
                <a:ea typeface="Candara"/>
                <a:cs typeface="Candara"/>
                <a:sym typeface="Candara"/>
              </a:rPr>
              <a:t>e.g., computer dictation of clinical notes</a:t>
            </a:r>
          </a:p>
          <a:p>
            <a:pPr marL="171549" lvl="0" indent="-171549">
              <a:lnSpc>
                <a:spcPct val="80000"/>
              </a:lnSpc>
              <a:spcBef>
                <a:spcPts val="1200"/>
              </a:spcBef>
              <a:buClr>
                <a:srgbClr val="31B6FD"/>
              </a:buClr>
              <a:buFont typeface="Wingdings"/>
              <a:buChar char="❖"/>
              <a:defRPr sz="1800"/>
            </a:pPr>
            <a:r>
              <a:rPr sz="1900" dirty="0">
                <a:solidFill>
                  <a:srgbClr val="073E87"/>
                </a:solidFill>
                <a:latin typeface="Candara"/>
                <a:ea typeface="Candara"/>
                <a:cs typeface="Candara"/>
                <a:sym typeface="Candara"/>
              </a:rPr>
              <a:t>An advantage is instant availability of dictated </a:t>
            </a:r>
            <a:r>
              <a:rPr lang="en-US" sz="1900" dirty="0" smtClean="0">
                <a:solidFill>
                  <a:srgbClr val="073E87"/>
                </a:solidFill>
                <a:latin typeface="Candara"/>
                <a:ea typeface="Candara"/>
                <a:cs typeface="Candara"/>
                <a:sym typeface="Candara"/>
              </a:rPr>
              <a:t/>
            </a:r>
            <a:br>
              <a:rPr lang="en-US" sz="1900" dirty="0" smtClean="0">
                <a:solidFill>
                  <a:srgbClr val="073E87"/>
                </a:solidFill>
                <a:latin typeface="Candara"/>
                <a:ea typeface="Candara"/>
                <a:cs typeface="Candara"/>
                <a:sym typeface="Candara"/>
              </a:rPr>
            </a:br>
            <a:r>
              <a:rPr sz="1900" dirty="0" smtClean="0">
                <a:solidFill>
                  <a:srgbClr val="073E87"/>
                </a:solidFill>
                <a:latin typeface="Candara"/>
                <a:ea typeface="Candara"/>
                <a:cs typeface="Candara"/>
                <a:sym typeface="Candara"/>
              </a:rPr>
              <a:t>content</a:t>
            </a:r>
            <a:endParaRPr dirty="0">
              <a:solidFill>
                <a:srgbClr val="073E87"/>
              </a:solidFill>
              <a:latin typeface="Candara"/>
              <a:ea typeface="Candara"/>
              <a:cs typeface="Candara"/>
              <a:sym typeface="Candara"/>
            </a:endParaRPr>
          </a:p>
          <a:p>
            <a:pPr marL="162520" lvl="0" indent="-162520">
              <a:lnSpc>
                <a:spcPct val="80000"/>
              </a:lnSpc>
              <a:spcBef>
                <a:spcPts val="1200"/>
              </a:spcBef>
              <a:buClr>
                <a:srgbClr val="31B6FD"/>
              </a:buClr>
              <a:buFont typeface="Wingdings"/>
              <a:buChar char="❖"/>
              <a:defRPr sz="1800"/>
            </a:pPr>
            <a:r>
              <a:rPr dirty="0">
                <a:solidFill>
                  <a:srgbClr val="073E87"/>
                </a:solidFill>
                <a:latin typeface="Candara"/>
                <a:ea typeface="Candara"/>
                <a:cs typeface="Candara"/>
                <a:sym typeface="Candara"/>
              </a:rPr>
              <a:t>Continuous speech recognition now </a:t>
            </a:r>
            <a:br>
              <a:rPr dirty="0">
                <a:solidFill>
                  <a:srgbClr val="073E87"/>
                </a:solidFill>
                <a:latin typeface="Candara"/>
                <a:ea typeface="Candara"/>
                <a:cs typeface="Candara"/>
                <a:sym typeface="Candara"/>
              </a:rPr>
            </a:br>
            <a:r>
              <a:rPr dirty="0">
                <a:solidFill>
                  <a:srgbClr val="073E87"/>
                </a:solidFill>
                <a:latin typeface="Candara"/>
                <a:ea typeface="Candara"/>
                <a:cs typeface="Candara"/>
                <a:sym typeface="Candara"/>
              </a:rPr>
              <a:t>is commercial reality</a:t>
            </a:r>
          </a:p>
          <a:p>
            <a:pPr marL="559505" lvl="1" indent="-257880">
              <a:lnSpc>
                <a:spcPct val="80000"/>
              </a:lnSpc>
              <a:spcBef>
                <a:spcPts val="400"/>
              </a:spcBef>
              <a:buClr>
                <a:srgbClr val="31B6FD"/>
              </a:buClr>
              <a:buFont typeface="Wingdings"/>
              <a:buChar char="❖"/>
              <a:defRPr sz="1800"/>
            </a:pPr>
            <a:r>
              <a:rPr sz="1700" dirty="0">
                <a:solidFill>
                  <a:srgbClr val="073E87"/>
                </a:solidFill>
                <a:latin typeface="Candara"/>
                <a:ea typeface="Candara"/>
                <a:cs typeface="Candara"/>
                <a:sym typeface="Candara"/>
              </a:rPr>
              <a:t>Speaker‐dependent systems require user training</a:t>
            </a:r>
          </a:p>
          <a:p>
            <a:pPr marL="559505" lvl="1" indent="-257880">
              <a:lnSpc>
                <a:spcPct val="80000"/>
              </a:lnSpc>
              <a:spcBef>
                <a:spcPts val="400"/>
              </a:spcBef>
              <a:buClr>
                <a:srgbClr val="31B6FD"/>
              </a:buClr>
              <a:buFont typeface="Wingdings"/>
              <a:buChar char="❖"/>
              <a:defRPr sz="1800"/>
            </a:pPr>
            <a:r>
              <a:rPr lang="en-US" sz="1700" dirty="0">
                <a:solidFill>
                  <a:srgbClr val="073E87"/>
                </a:solidFill>
                <a:latin typeface="Candara"/>
                <a:ea typeface="Candara"/>
                <a:cs typeface="Candara"/>
                <a:sym typeface="Candara"/>
              </a:rPr>
              <a:t>S</a:t>
            </a:r>
            <a:r>
              <a:rPr sz="1700" dirty="0" smtClean="0">
                <a:solidFill>
                  <a:srgbClr val="073E87"/>
                </a:solidFill>
                <a:latin typeface="Candara"/>
                <a:ea typeface="Candara"/>
                <a:cs typeface="Candara"/>
                <a:sym typeface="Candara"/>
              </a:rPr>
              <a:t>peaker-independent </a:t>
            </a:r>
            <a:r>
              <a:rPr sz="1700" dirty="0">
                <a:solidFill>
                  <a:srgbClr val="073E87"/>
                </a:solidFill>
                <a:latin typeface="Candara"/>
                <a:ea typeface="Candara"/>
                <a:cs typeface="Candara"/>
                <a:sym typeface="Candara"/>
              </a:rPr>
              <a:t>are systems less accurate</a:t>
            </a:r>
          </a:p>
          <a:p>
            <a:pPr marL="171549" lvl="0" indent="-171549">
              <a:lnSpc>
                <a:spcPct val="80000"/>
              </a:lnSpc>
              <a:spcBef>
                <a:spcPts val="1200"/>
              </a:spcBef>
              <a:buClr>
                <a:srgbClr val="31B6FD"/>
              </a:buClr>
              <a:buFont typeface="Wingdings"/>
              <a:buChar char="❖"/>
              <a:defRPr sz="1800"/>
            </a:pPr>
            <a:r>
              <a:rPr sz="1900" dirty="0">
                <a:solidFill>
                  <a:srgbClr val="073E87"/>
                </a:solidFill>
                <a:latin typeface="Candara"/>
                <a:ea typeface="Candara"/>
                <a:cs typeface="Candara"/>
                <a:sym typeface="Candara"/>
              </a:rPr>
              <a:t>Many established systems on the market that</a:t>
            </a:r>
            <a:br>
              <a:rPr sz="1900" dirty="0">
                <a:solidFill>
                  <a:srgbClr val="073E87"/>
                </a:solidFill>
                <a:latin typeface="Candara"/>
                <a:ea typeface="Candara"/>
                <a:cs typeface="Candara"/>
                <a:sym typeface="Candara"/>
              </a:rPr>
            </a:br>
            <a:r>
              <a:rPr sz="1900" dirty="0">
                <a:solidFill>
                  <a:srgbClr val="073E87"/>
                </a:solidFill>
                <a:latin typeface="Candara"/>
                <a:ea typeface="Candara"/>
                <a:cs typeface="Candara"/>
                <a:sym typeface="Candara"/>
              </a:rPr>
              <a:t>operate on:</a:t>
            </a:r>
            <a:endParaRPr dirty="0">
              <a:solidFill>
                <a:srgbClr val="073E87"/>
              </a:solidFill>
              <a:latin typeface="Candara"/>
              <a:ea typeface="Candara"/>
              <a:cs typeface="Candara"/>
              <a:sym typeface="Candara"/>
            </a:endParaRPr>
          </a:p>
          <a:p>
            <a:pPr marL="559505" lvl="1" indent="-257880">
              <a:lnSpc>
                <a:spcPct val="80000"/>
              </a:lnSpc>
              <a:spcBef>
                <a:spcPts val="400"/>
              </a:spcBef>
              <a:buClr>
                <a:srgbClr val="31B6FD"/>
              </a:buClr>
              <a:buFont typeface="Wingdings"/>
              <a:buChar char="❖"/>
              <a:defRPr sz="1800"/>
            </a:pPr>
            <a:r>
              <a:rPr sz="1700" dirty="0">
                <a:solidFill>
                  <a:srgbClr val="073E87"/>
                </a:solidFill>
                <a:latin typeface="Candara"/>
                <a:ea typeface="Candara"/>
                <a:cs typeface="Candara"/>
                <a:sym typeface="Candara"/>
              </a:rPr>
              <a:t>front-end (used by clinician) or </a:t>
            </a:r>
          </a:p>
          <a:p>
            <a:pPr marL="559505" lvl="1" indent="-257880">
              <a:lnSpc>
                <a:spcPct val="80000"/>
              </a:lnSpc>
              <a:spcBef>
                <a:spcPts val="400"/>
              </a:spcBef>
              <a:buClr>
                <a:srgbClr val="31B6FD"/>
              </a:buClr>
              <a:buFont typeface="Wingdings"/>
              <a:buChar char="❖"/>
              <a:defRPr sz="1800"/>
            </a:pPr>
            <a:r>
              <a:rPr sz="1700" dirty="0">
                <a:solidFill>
                  <a:srgbClr val="073E87"/>
                </a:solidFill>
                <a:latin typeface="Candara"/>
                <a:ea typeface="Candara"/>
                <a:cs typeface="Candara"/>
                <a:sym typeface="Candara"/>
              </a:rPr>
              <a:t>back-end (process dictations) (Brown, 2008)</a:t>
            </a:r>
          </a:p>
        </p:txBody>
      </p:sp>
      <p:sp>
        <p:nvSpPr>
          <p:cNvPr id="222" name="Shape 222"/>
          <p:cNvSpPr>
            <a:spLocks noGrp="1"/>
          </p:cNvSpPr>
          <p:nvPr>
            <p:ph type="title" idx="4294967295"/>
          </p:nvPr>
        </p:nvSpPr>
        <p:spPr>
          <a:xfrm>
            <a:off x="457200" y="338137"/>
            <a:ext cx="8229600" cy="1252538"/>
          </a:xfrm>
          <a:prstGeom prst="rect">
            <a:avLst/>
          </a:prstGeom>
        </p:spPr>
        <p:txBody>
          <a:bodyPr lIns="0" tIns="0" rIns="0" bIns="0">
            <a:normAutofit/>
          </a:bodyPr>
          <a:lstStyle/>
          <a:p>
            <a:pPr lvl="0" defTabSz="876300">
              <a:defRPr sz="1800">
                <a:solidFill>
                  <a:srgbClr val="000000"/>
                </a:solidFill>
              </a:defRPr>
            </a:pPr>
            <a:r>
              <a:rPr sz="3800">
                <a:latin typeface="Candara"/>
                <a:ea typeface="Candara"/>
                <a:cs typeface="Candara"/>
                <a:sym typeface="Candara"/>
              </a:rPr>
              <a:t>Speech recognition for data entry </a:t>
            </a:r>
            <a:r>
              <a:rPr sz="3100">
                <a:latin typeface="Candara"/>
                <a:ea typeface="Candara"/>
                <a:cs typeface="Candara"/>
                <a:sym typeface="Candara"/>
              </a:rPr>
              <a:t>[1]</a:t>
            </a:r>
          </a:p>
        </p:txBody>
      </p:sp>
      <p:grpSp>
        <p:nvGrpSpPr>
          <p:cNvPr id="225" name="Group 225"/>
          <p:cNvGrpSpPr/>
          <p:nvPr/>
        </p:nvGrpSpPr>
        <p:grpSpPr>
          <a:xfrm>
            <a:off x="5651499" y="3141662"/>
            <a:ext cx="3201990" cy="2108202"/>
            <a:chOff x="0" y="0"/>
            <a:chExt cx="3201988" cy="2108200"/>
          </a:xfrm>
        </p:grpSpPr>
        <p:sp>
          <p:nvSpPr>
            <p:cNvPr id="223" name="Shape 223"/>
            <p:cNvSpPr/>
            <p:nvPr/>
          </p:nvSpPr>
          <p:spPr>
            <a:xfrm>
              <a:off x="-1" y="0"/>
              <a:ext cx="3201990" cy="2108201"/>
            </a:xfrm>
            <a:prstGeom prst="rect">
              <a:avLst/>
            </a:prstGeom>
            <a:solidFill>
              <a:srgbClr val="EDEDED"/>
            </a:solidFill>
            <a:ln w="12700" cap="flat">
              <a:noFill/>
              <a:miter lim="400000"/>
            </a:ln>
            <a:effectLst/>
          </p:spPr>
          <p:txBody>
            <a:bodyPr wrap="square" lIns="0" tIns="0" rIns="0" bIns="0" numCol="1" anchor="ctr">
              <a:noAutofit/>
            </a:bodyPr>
            <a:lstStyle/>
            <a:p>
              <a:pPr lvl="0" algn="r">
                <a:defRPr sz="1800">
                  <a:latin typeface="+mj-lt"/>
                  <a:ea typeface="+mj-ea"/>
                  <a:cs typeface="+mj-cs"/>
                  <a:sym typeface="Avenir Roman"/>
                </a:defRPr>
              </a:pPr>
              <a:endParaRPr/>
            </a:p>
          </p:txBody>
        </p:sp>
        <p:pic>
          <p:nvPicPr>
            <p:cNvPr id="224" name="image.png"/>
            <p:cNvPicPr/>
            <p:nvPr/>
          </p:nvPicPr>
          <p:blipFill>
            <a:blip r:embed="rId3">
              <a:extLst/>
            </a:blip>
            <a:stretch>
              <a:fillRect/>
            </a:stretch>
          </p:blipFill>
          <p:spPr>
            <a:xfrm>
              <a:off x="-1" y="0"/>
              <a:ext cx="3201989" cy="2108200"/>
            </a:xfrm>
            <a:prstGeom prst="rect">
              <a:avLst/>
            </a:prstGeom>
            <a:ln w="190500" cap="sq">
              <a:solidFill>
                <a:srgbClr val="FFFFFF"/>
              </a:solidFill>
              <a:prstDash val="solid"/>
              <a:round/>
            </a:ln>
            <a:effectLst>
              <a:outerShdw blurRad="63500" dist="50800" dir="12900015" rotWithShape="0">
                <a:srgbClr val="808080">
                  <a:alpha val="29998"/>
                </a:srgbClr>
              </a:outerShdw>
            </a:effectLst>
          </p:spPr>
        </p:pic>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image.png"/>
          <p:cNvPicPr/>
          <p:nvPr/>
        </p:nvPicPr>
        <p:blipFill>
          <a:blip r:embed="rId2">
            <a:extLst/>
          </a:blip>
          <a:stretch>
            <a:fillRect/>
          </a:stretch>
        </p:blipFill>
        <p:spPr>
          <a:xfrm>
            <a:off x="611187" y="1825625"/>
            <a:ext cx="5049838" cy="3787775"/>
          </a:xfrm>
          <a:prstGeom prst="rect">
            <a:avLst/>
          </a:prstGeom>
          <a:ln w="12700">
            <a:miter lim="400000"/>
          </a:ln>
        </p:spPr>
      </p:pic>
      <p:pic>
        <p:nvPicPr>
          <p:cNvPr id="228" name="image.png"/>
          <p:cNvPicPr/>
          <p:nvPr/>
        </p:nvPicPr>
        <p:blipFill>
          <a:blip r:embed="rId3">
            <a:extLst/>
          </a:blip>
          <a:stretch>
            <a:fillRect/>
          </a:stretch>
        </p:blipFill>
        <p:spPr>
          <a:xfrm>
            <a:off x="5805487" y="2290762"/>
            <a:ext cx="2857501" cy="2857501"/>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p:cNvSpPr>
          <p:nvPr>
            <p:ph type="title" idx="4294967295"/>
          </p:nvPr>
        </p:nvSpPr>
        <p:spPr>
          <a:xfrm>
            <a:off x="457200" y="338137"/>
            <a:ext cx="8229600" cy="1252538"/>
          </a:xfrm>
          <a:prstGeom prst="rect">
            <a:avLst/>
          </a:prstGeom>
        </p:spPr>
        <p:txBody>
          <a:bodyPr lIns="0" tIns="0" rIns="0" bIns="0">
            <a:normAutofit/>
          </a:bodyPr>
          <a:lstStyle/>
          <a:p>
            <a:pPr lvl="0">
              <a:defRPr sz="1800">
                <a:solidFill>
                  <a:srgbClr val="000000"/>
                </a:solidFill>
              </a:defRPr>
            </a:pPr>
            <a:r>
              <a:rPr sz="4400">
                <a:solidFill>
                  <a:srgbClr val="FFFFFF"/>
                </a:solidFill>
                <a:latin typeface="Candara"/>
                <a:ea typeface="Candara"/>
                <a:cs typeface="Candara"/>
                <a:sym typeface="Candara"/>
              </a:rPr>
              <a:t>Coded vs. free-text data </a:t>
            </a:r>
            <a:r>
              <a:rPr sz="3600">
                <a:solidFill>
                  <a:srgbClr val="FFFFFF"/>
                </a:solidFill>
                <a:latin typeface="Candara"/>
                <a:ea typeface="Candara"/>
                <a:cs typeface="Candara"/>
                <a:sym typeface="Candara"/>
              </a:rPr>
              <a:t>[1]</a:t>
            </a:r>
          </a:p>
        </p:txBody>
      </p:sp>
      <p:sp>
        <p:nvSpPr>
          <p:cNvPr id="231" name="Shape 231"/>
          <p:cNvSpPr>
            <a:spLocks noGrp="1"/>
          </p:cNvSpPr>
          <p:nvPr>
            <p:ph type="body" idx="4294967295"/>
          </p:nvPr>
        </p:nvSpPr>
        <p:spPr>
          <a:xfrm>
            <a:off x="871537" y="2674937"/>
            <a:ext cx="7408863" cy="3451226"/>
          </a:xfrm>
          <a:prstGeom prst="rect">
            <a:avLst/>
          </a:prstGeom>
        </p:spPr>
        <p:txBody>
          <a:bodyPr lIns="0" tIns="0" rIns="0" bIns="0">
            <a:normAutofit/>
          </a:bodyPr>
          <a:lstStyle/>
          <a:p>
            <a:pPr marL="204787" lvl="0" indent="-204787">
              <a:spcBef>
                <a:spcPts val="500"/>
              </a:spcBef>
              <a:buClr>
                <a:srgbClr val="31B6FD"/>
              </a:buClr>
              <a:buFont typeface="Symbol"/>
              <a:buChar char="∗"/>
              <a:defRPr sz="1800"/>
            </a:pPr>
            <a:r>
              <a:rPr sz="2400" b="1">
                <a:solidFill>
                  <a:srgbClr val="073E87"/>
                </a:solidFill>
                <a:latin typeface="Candara"/>
                <a:ea typeface="Candara"/>
                <a:cs typeface="Candara"/>
                <a:sym typeface="Candara"/>
              </a:rPr>
              <a:t>Coded data:</a:t>
            </a:r>
          </a:p>
          <a:p>
            <a:pPr marL="635352" lvl="1" indent="-333727">
              <a:spcBef>
                <a:spcPts val="500"/>
              </a:spcBef>
              <a:buClr>
                <a:srgbClr val="31B6FD"/>
              </a:buClr>
              <a:buFont typeface="Symbol"/>
              <a:buChar char="∗"/>
              <a:defRPr sz="1800"/>
            </a:pPr>
            <a:r>
              <a:rPr sz="2200">
                <a:solidFill>
                  <a:srgbClr val="073E87"/>
                </a:solidFill>
                <a:latin typeface="Candara"/>
                <a:ea typeface="Candara"/>
                <a:cs typeface="Candara"/>
                <a:sym typeface="Candara"/>
              </a:rPr>
              <a:t>Documentation of discrete data from controlled vocabulary</a:t>
            </a:r>
          </a:p>
          <a:p>
            <a:pPr marL="204787" lvl="0" indent="-204787">
              <a:spcBef>
                <a:spcPts val="500"/>
              </a:spcBef>
              <a:buClr>
                <a:srgbClr val="31B6FD"/>
              </a:buClr>
              <a:buFont typeface="Symbol"/>
              <a:buChar char="∗"/>
              <a:defRPr sz="1800"/>
            </a:pPr>
            <a:r>
              <a:rPr sz="2400" b="1">
                <a:solidFill>
                  <a:srgbClr val="073E87"/>
                </a:solidFill>
                <a:latin typeface="Candara"/>
                <a:ea typeface="Candara"/>
                <a:cs typeface="Candara"/>
                <a:sym typeface="Candara"/>
              </a:rPr>
              <a:t>Free text:</a:t>
            </a:r>
          </a:p>
          <a:p>
            <a:pPr marL="635352" lvl="1" indent="-333727">
              <a:spcBef>
                <a:spcPts val="500"/>
              </a:spcBef>
              <a:buClr>
                <a:srgbClr val="31B6FD"/>
              </a:buClr>
              <a:buFont typeface="Symbol"/>
              <a:buChar char="∗"/>
              <a:defRPr sz="1800"/>
            </a:pPr>
            <a:r>
              <a:rPr sz="2200">
                <a:solidFill>
                  <a:srgbClr val="073E87"/>
                </a:solidFill>
                <a:latin typeface="Candara"/>
                <a:ea typeface="Candara"/>
                <a:cs typeface="Candara"/>
                <a:sym typeface="Candara"/>
              </a:rPr>
              <a:t>Alphanumeric data that are unstructured, typically in narrative form</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body" idx="4294967295"/>
          </p:nvPr>
        </p:nvSpPr>
        <p:spPr>
          <a:xfrm>
            <a:off x="871537" y="2674937"/>
            <a:ext cx="7408863" cy="3451226"/>
          </a:xfrm>
          <a:prstGeom prst="rect">
            <a:avLst/>
          </a:prstGeom>
        </p:spPr>
        <p:txBody>
          <a:bodyPr lIns="0" tIns="0" rIns="0" bIns="0">
            <a:normAutofit lnSpcReduction="10000"/>
          </a:bodyPr>
          <a:lstStyle/>
          <a:p>
            <a:pPr marL="161478" lvl="0" indent="-161478" defTabSz="822325">
              <a:spcBef>
                <a:spcPts val="500"/>
              </a:spcBef>
              <a:buClr>
                <a:srgbClr val="31B6FD"/>
              </a:buClr>
              <a:buChar char="•"/>
              <a:defRPr sz="1800"/>
            </a:pPr>
            <a:r>
              <a:rPr sz="2100" dirty="0">
                <a:latin typeface="Candara"/>
                <a:ea typeface="Candara"/>
                <a:cs typeface="Candara"/>
                <a:sym typeface="Candara"/>
              </a:rPr>
              <a:t>A datum is a single observation of a patient</a:t>
            </a:r>
          </a:p>
          <a:p>
            <a:pPr marL="161478" lvl="0" indent="-161478" defTabSz="822325">
              <a:spcBef>
                <a:spcPts val="500"/>
              </a:spcBef>
              <a:buClr>
                <a:srgbClr val="31B6FD"/>
              </a:buClr>
              <a:buChar char="•"/>
              <a:defRPr sz="1800"/>
            </a:pPr>
            <a:r>
              <a:rPr sz="2100" dirty="0">
                <a:latin typeface="Candara"/>
                <a:ea typeface="Candara"/>
                <a:cs typeface="Candara"/>
                <a:sym typeface="Candara"/>
              </a:rPr>
              <a:t>Clinical data are a collection of observations about a </a:t>
            </a:r>
            <a:br>
              <a:rPr sz="2100" dirty="0">
                <a:latin typeface="Candara"/>
                <a:ea typeface="Candara"/>
                <a:cs typeface="Candara"/>
                <a:sym typeface="Candara"/>
              </a:rPr>
            </a:br>
            <a:r>
              <a:rPr sz="2100" dirty="0">
                <a:latin typeface="Candara"/>
                <a:ea typeface="Candara"/>
                <a:cs typeface="Candara"/>
                <a:sym typeface="Candara"/>
              </a:rPr>
              <a:t>patient</a:t>
            </a:r>
          </a:p>
          <a:p>
            <a:pPr marL="161478" lvl="0" indent="-161478" defTabSz="822325">
              <a:spcBef>
                <a:spcPts val="500"/>
              </a:spcBef>
              <a:buClr>
                <a:srgbClr val="31B6FD"/>
              </a:buClr>
              <a:buChar char="•"/>
              <a:defRPr sz="1800"/>
            </a:pPr>
            <a:r>
              <a:rPr sz="2100" dirty="0">
                <a:latin typeface="Candara"/>
                <a:ea typeface="Candara"/>
                <a:cs typeface="Candara"/>
                <a:sym typeface="Candara"/>
              </a:rPr>
              <a:t>Each datum has </a:t>
            </a:r>
            <a:r>
              <a:rPr sz="2100" dirty="0" smtClean="0">
                <a:latin typeface="Candara"/>
                <a:ea typeface="Candara"/>
                <a:cs typeface="Candara"/>
                <a:sym typeface="Candara"/>
              </a:rPr>
              <a:t>f</a:t>
            </a:r>
            <a:r>
              <a:rPr lang="en-US" sz="2100" dirty="0" smtClean="0">
                <a:latin typeface="Candara"/>
                <a:ea typeface="Candara"/>
                <a:cs typeface="Candara"/>
                <a:sym typeface="Candara"/>
              </a:rPr>
              <a:t>ive</a:t>
            </a:r>
            <a:r>
              <a:rPr sz="2100" dirty="0">
                <a:latin typeface="Candara"/>
                <a:ea typeface="Candara"/>
                <a:cs typeface="Candara"/>
                <a:sym typeface="Candara"/>
              </a:rPr>
              <a:t> elements:</a:t>
            </a:r>
          </a:p>
          <a:p>
            <a:pPr marL="852222" lvl="2" indent="-287072" defTabSz="822325">
              <a:spcBef>
                <a:spcPts val="500"/>
              </a:spcBef>
              <a:buClr>
                <a:srgbClr val="31B6FD"/>
              </a:buClr>
              <a:defRPr sz="1800"/>
            </a:pPr>
            <a:r>
              <a:rPr sz="2100" dirty="0">
                <a:latin typeface="Candara"/>
                <a:ea typeface="Candara"/>
                <a:cs typeface="Candara"/>
                <a:sym typeface="Candara"/>
              </a:rPr>
              <a:t>the patient (Amr Jamal)</a:t>
            </a:r>
          </a:p>
          <a:p>
            <a:pPr marL="852222" lvl="2" indent="-287072" defTabSz="822325">
              <a:spcBef>
                <a:spcPts val="500"/>
              </a:spcBef>
              <a:buClr>
                <a:srgbClr val="31B6FD"/>
              </a:buClr>
              <a:defRPr sz="1800"/>
            </a:pPr>
            <a:r>
              <a:rPr sz="2100" dirty="0">
                <a:latin typeface="Candara"/>
                <a:ea typeface="Candara"/>
                <a:cs typeface="Candara"/>
                <a:sym typeface="Candara"/>
              </a:rPr>
              <a:t>the attribute (heart rate)</a:t>
            </a:r>
            <a:endParaRPr dirty="0">
              <a:latin typeface="Candara"/>
              <a:ea typeface="Candara"/>
              <a:cs typeface="Candara"/>
              <a:sym typeface="Candara"/>
            </a:endParaRPr>
          </a:p>
          <a:p>
            <a:pPr marL="852222" lvl="2" indent="-287072" defTabSz="822325">
              <a:spcBef>
                <a:spcPts val="500"/>
              </a:spcBef>
              <a:buClr>
                <a:srgbClr val="31B6FD"/>
              </a:buClr>
              <a:defRPr sz="1800"/>
            </a:pPr>
            <a:r>
              <a:rPr sz="2100" dirty="0">
                <a:latin typeface="Candara"/>
                <a:ea typeface="Candara"/>
                <a:cs typeface="Candara"/>
                <a:sym typeface="Candara"/>
              </a:rPr>
              <a:t>the value of the attribute (52 beats per minute)</a:t>
            </a:r>
            <a:endParaRPr dirty="0">
              <a:latin typeface="Candara"/>
              <a:ea typeface="Candara"/>
              <a:cs typeface="Candara"/>
              <a:sym typeface="Candara"/>
            </a:endParaRPr>
          </a:p>
          <a:p>
            <a:pPr marL="852222" lvl="2" indent="-287072" defTabSz="822325">
              <a:spcBef>
                <a:spcPts val="500"/>
              </a:spcBef>
              <a:buClr>
                <a:srgbClr val="31B6FD"/>
              </a:buClr>
              <a:defRPr sz="1800"/>
            </a:pPr>
            <a:r>
              <a:rPr sz="2100" dirty="0">
                <a:latin typeface="Candara"/>
                <a:ea typeface="Candara"/>
                <a:cs typeface="Candara"/>
                <a:sym typeface="Candara"/>
              </a:rPr>
              <a:t>the time of the observation (1:00 pm on  </a:t>
            </a:r>
            <a:r>
              <a:rPr sz="2100" dirty="0" smtClean="0">
                <a:latin typeface="Candara"/>
                <a:ea typeface="Candara"/>
                <a:cs typeface="Candara"/>
                <a:sym typeface="Candara"/>
              </a:rPr>
              <a:t>1/1/201</a:t>
            </a:r>
            <a:r>
              <a:rPr lang="en-US" sz="2100" dirty="0" smtClean="0">
                <a:latin typeface="Candara"/>
                <a:ea typeface="Candara"/>
                <a:cs typeface="Candara"/>
                <a:sym typeface="Candara"/>
              </a:rPr>
              <a:t>5</a:t>
            </a:r>
            <a:r>
              <a:rPr sz="2100" dirty="0" smtClean="0">
                <a:latin typeface="Candara"/>
                <a:ea typeface="Candara"/>
                <a:cs typeface="Candara"/>
                <a:sym typeface="Candara"/>
              </a:rPr>
              <a:t>)</a:t>
            </a:r>
            <a:r>
              <a:rPr sz="2100" dirty="0">
                <a:latin typeface="Candara"/>
                <a:ea typeface="Candara"/>
                <a:cs typeface="Candara"/>
                <a:sym typeface="Candara"/>
              </a:rPr>
              <a:t> </a:t>
            </a:r>
            <a:endParaRPr lang="en-US" sz="2100" dirty="0">
              <a:latin typeface="Candara"/>
              <a:ea typeface="Candara"/>
              <a:cs typeface="Candara"/>
              <a:sym typeface="Candara"/>
            </a:endParaRPr>
          </a:p>
          <a:p>
            <a:pPr marL="852222" lvl="2" indent="-287072" defTabSz="822325">
              <a:spcBef>
                <a:spcPts val="500"/>
              </a:spcBef>
              <a:buClr>
                <a:srgbClr val="31B6FD"/>
              </a:buClr>
              <a:defRPr sz="1800"/>
            </a:pPr>
            <a:r>
              <a:rPr lang="en-US" sz="2100" dirty="0">
                <a:latin typeface="Candara"/>
                <a:ea typeface="Candara"/>
                <a:cs typeface="Candara"/>
                <a:sym typeface="Candara"/>
              </a:rPr>
              <a:t>t</a:t>
            </a:r>
            <a:r>
              <a:rPr lang="en-US" sz="2100" dirty="0" smtClean="0">
                <a:latin typeface="Candara"/>
                <a:ea typeface="Candara"/>
                <a:cs typeface="Candara"/>
                <a:sym typeface="Candara"/>
              </a:rPr>
              <a:t>he method by which the attribute was obtained (heart monitor)</a:t>
            </a:r>
            <a:endParaRPr sz="2100" dirty="0">
              <a:latin typeface="Candara"/>
              <a:ea typeface="Candara"/>
              <a:cs typeface="Candara"/>
              <a:sym typeface="Candara"/>
            </a:endParaRPr>
          </a:p>
        </p:txBody>
      </p:sp>
      <p:sp>
        <p:nvSpPr>
          <p:cNvPr id="174" name="Shape 174"/>
          <p:cNvSpPr>
            <a:spLocks noGrp="1"/>
          </p:cNvSpPr>
          <p:nvPr>
            <p:ph type="title" idx="4294967295"/>
          </p:nvPr>
        </p:nvSpPr>
        <p:spPr>
          <a:xfrm>
            <a:off x="457200" y="338137"/>
            <a:ext cx="8229600" cy="1252538"/>
          </a:xfrm>
          <a:prstGeom prst="rect">
            <a:avLst/>
          </a:prstGeom>
        </p:spPr>
        <p:txBody>
          <a:bodyPr lIns="0" tIns="0" rIns="0" bIns="0">
            <a:normAutofit/>
          </a:bodyPr>
          <a:lstStyle>
            <a:lvl1pPr>
              <a:defRPr>
                <a:solidFill>
                  <a:srgbClr val="FFFFFF"/>
                </a:solidFill>
                <a:latin typeface="Candara"/>
                <a:ea typeface="Candara"/>
                <a:cs typeface="Candara"/>
                <a:sym typeface="Candara"/>
              </a:defRPr>
            </a:lvl1pPr>
          </a:lstStyle>
          <a:p>
            <a:pPr lvl="0">
              <a:defRPr sz="1800">
                <a:solidFill>
                  <a:srgbClr val="000000"/>
                </a:solidFill>
              </a:defRPr>
            </a:pPr>
            <a:r>
              <a:rPr sz="4400">
                <a:solidFill>
                  <a:srgbClr val="FFFFFF"/>
                </a:solidFill>
              </a:rPr>
              <a:t>What are clinical data? [1]</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p:cNvSpPr>
          <p:nvPr>
            <p:ph type="title" idx="4294967295"/>
          </p:nvPr>
        </p:nvSpPr>
        <p:spPr>
          <a:xfrm>
            <a:off x="457200" y="274637"/>
            <a:ext cx="8229600" cy="1143001"/>
          </a:xfrm>
          <a:prstGeom prst="rect">
            <a:avLst/>
          </a:prstGeom>
        </p:spPr>
        <p:txBody>
          <a:bodyPr lIns="0" tIns="0" rIns="0" bIns="0">
            <a:normAutofit/>
          </a:bodyPr>
          <a:lstStyle/>
          <a:p>
            <a:pPr lvl="0" defTabSz="457200">
              <a:defRPr>
                <a:solidFill>
                  <a:srgbClr val="000000"/>
                </a:solidFill>
              </a:defRPr>
            </a:pPr>
            <a:endParaRPr/>
          </a:p>
        </p:txBody>
      </p:sp>
      <p:sp>
        <p:nvSpPr>
          <p:cNvPr id="234" name="Shape 234"/>
          <p:cNvSpPr>
            <a:spLocks noGrp="1"/>
          </p:cNvSpPr>
          <p:nvPr>
            <p:ph type="body" idx="4294967295"/>
          </p:nvPr>
        </p:nvSpPr>
        <p:spPr>
          <a:xfrm>
            <a:off x="457200" y="1600200"/>
            <a:ext cx="8229600" cy="4525963"/>
          </a:xfrm>
          <a:prstGeom prst="rect">
            <a:avLst/>
          </a:prstGeom>
        </p:spPr>
        <p:txBody>
          <a:bodyPr lIns="0" tIns="0" rIns="0" bIns="0">
            <a:normAutofit/>
          </a:bodyPr>
          <a:lstStyle/>
          <a:p>
            <a:pPr lvl="0" defTabSz="457200">
              <a:buChar char="•"/>
            </a:pPr>
            <a:endParaRPr/>
          </a:p>
        </p:txBody>
      </p:sp>
      <p:pic>
        <p:nvPicPr>
          <p:cNvPr id="235" name="image.png" descr="2014-04-07 13.54.02.jpg"/>
          <p:cNvPicPr/>
          <p:nvPr/>
        </p:nvPicPr>
        <p:blipFill>
          <a:blip r:embed="rId2">
            <a:extLst/>
          </a:blip>
          <a:stretch>
            <a:fillRect/>
          </a:stretch>
        </p:blipFill>
        <p:spPr>
          <a:xfrm>
            <a:off x="2041525" y="225425"/>
            <a:ext cx="4945063" cy="13130213"/>
          </a:xfrm>
          <a:prstGeom prst="rect">
            <a:avLst/>
          </a:prstGeom>
          <a:ln w="12700">
            <a:miter lim="400000"/>
          </a:ln>
        </p:spPr>
      </p:pic>
      <p:sp>
        <p:nvSpPr>
          <p:cNvPr id="236" name="Shape 236"/>
          <p:cNvSpPr/>
          <p:nvPr/>
        </p:nvSpPr>
        <p:spPr>
          <a:xfrm>
            <a:off x="2971800" y="5791200"/>
            <a:ext cx="2057400" cy="838200"/>
          </a:xfrm>
          <a:prstGeom prst="rect">
            <a:avLst/>
          </a:prstGeom>
          <a:gradFill>
            <a:gsLst>
              <a:gs pos="0">
                <a:srgbClr val="39B7D8"/>
              </a:gs>
              <a:gs pos="100000">
                <a:srgbClr val="95EEFF"/>
              </a:gs>
            </a:gsLst>
            <a:lin ang="16200000"/>
          </a:gradFill>
          <a:ln>
            <a:solidFill>
              <a:srgbClr val="46AAC5"/>
            </a:solidFill>
            <a:round/>
          </a:ln>
          <a:effectLst>
            <a:outerShdw blurRad="38100" dist="23000" dir="5400000" rotWithShape="0">
              <a:srgbClr val="808080">
                <a:alpha val="34999"/>
              </a:srgbClr>
            </a:outerShdw>
          </a:effectLst>
        </p:spPr>
        <p:txBody>
          <a:bodyPr lIns="0" tIns="0" rIns="0" bIns="0" anchor="ctr"/>
          <a:lstStyle/>
          <a:p>
            <a:pPr lvl="0" algn="ctr" defTabSz="457200">
              <a:defRPr sz="1800">
                <a:solidFill>
                  <a:srgbClr val="FFFFFF"/>
                </a:solidFill>
              </a:defRPr>
            </a:pPr>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p:cNvSpPr>
          <p:nvPr>
            <p:ph type="title" idx="4294967295"/>
          </p:nvPr>
        </p:nvSpPr>
        <p:spPr>
          <a:xfrm>
            <a:off x="457200" y="338137"/>
            <a:ext cx="8229600" cy="1252538"/>
          </a:xfrm>
          <a:prstGeom prst="rect">
            <a:avLst/>
          </a:prstGeom>
        </p:spPr>
        <p:txBody>
          <a:bodyPr lIns="0" tIns="0" rIns="0" bIns="0">
            <a:normAutofit/>
          </a:bodyPr>
          <a:lstStyle>
            <a:lvl1pPr>
              <a:defRPr>
                <a:solidFill>
                  <a:srgbClr val="FFFFFF"/>
                </a:solidFill>
                <a:latin typeface="Candara"/>
                <a:ea typeface="Candara"/>
                <a:cs typeface="Candara"/>
                <a:sym typeface="Candara"/>
              </a:defRPr>
            </a:lvl1pPr>
          </a:lstStyle>
          <a:p>
            <a:pPr lvl="0">
              <a:defRPr sz="1800">
                <a:solidFill>
                  <a:srgbClr val="000000"/>
                </a:solidFill>
              </a:defRPr>
            </a:pPr>
            <a:r>
              <a:rPr sz="4400">
                <a:solidFill>
                  <a:srgbClr val="FFFFFF"/>
                </a:solidFill>
              </a:rPr>
              <a:t>Narratives tell a story. </a:t>
            </a:r>
          </a:p>
        </p:txBody>
      </p:sp>
      <p:sp>
        <p:nvSpPr>
          <p:cNvPr id="239" name="Shape 239"/>
          <p:cNvSpPr>
            <a:spLocks noGrp="1"/>
          </p:cNvSpPr>
          <p:nvPr>
            <p:ph type="body" idx="4294967295"/>
          </p:nvPr>
        </p:nvSpPr>
        <p:spPr>
          <a:xfrm>
            <a:off x="871537" y="2674937"/>
            <a:ext cx="7408863" cy="3451226"/>
          </a:xfrm>
          <a:prstGeom prst="rect">
            <a:avLst/>
          </a:prstGeom>
        </p:spPr>
        <p:txBody>
          <a:bodyPr lIns="0" tIns="0" rIns="0" bIns="0">
            <a:normAutofit/>
          </a:bodyPr>
          <a:lstStyle/>
          <a:p>
            <a:pPr marL="204787" lvl="0" indent="-204787">
              <a:spcBef>
                <a:spcPts val="500"/>
              </a:spcBef>
              <a:buClr>
                <a:srgbClr val="31B6FD"/>
              </a:buClr>
              <a:buFont typeface="Wingdings"/>
              <a:buChar char="❖"/>
              <a:defRPr sz="1800"/>
            </a:pPr>
            <a:r>
              <a:rPr sz="2400" b="1">
                <a:solidFill>
                  <a:srgbClr val="073E87"/>
                </a:solidFill>
                <a:latin typeface="Candara"/>
                <a:ea typeface="Candara"/>
                <a:cs typeface="Candara"/>
                <a:sym typeface="Candara"/>
              </a:rPr>
              <a:t>A narrative tells a story</a:t>
            </a:r>
          </a:p>
          <a:p>
            <a:pPr marL="635352" lvl="1" indent="-333727">
              <a:spcBef>
                <a:spcPts val="500"/>
              </a:spcBef>
              <a:buClr>
                <a:srgbClr val="31B6FD"/>
              </a:buClr>
              <a:buFont typeface="Wingdings"/>
              <a:buChar char="❖"/>
              <a:defRPr sz="1800"/>
            </a:pPr>
            <a:r>
              <a:rPr sz="2200">
                <a:solidFill>
                  <a:srgbClr val="073E87"/>
                </a:solidFill>
                <a:latin typeface="Candara"/>
                <a:ea typeface="Candara"/>
                <a:cs typeface="Candara"/>
                <a:sym typeface="Candara"/>
              </a:rPr>
              <a:t>See the  patient through a description</a:t>
            </a:r>
          </a:p>
          <a:p>
            <a:pPr marL="635352" lvl="1" indent="-333727">
              <a:spcBef>
                <a:spcPts val="500"/>
              </a:spcBef>
              <a:buClr>
                <a:srgbClr val="31B6FD"/>
              </a:buClr>
              <a:buFont typeface="Wingdings"/>
              <a:buChar char="❖"/>
              <a:defRPr sz="1800"/>
            </a:pPr>
            <a:r>
              <a:rPr sz="2200">
                <a:solidFill>
                  <a:srgbClr val="073E87"/>
                </a:solidFill>
                <a:latin typeface="Candara"/>
                <a:ea typeface="Candara"/>
                <a:cs typeface="Candara"/>
                <a:sym typeface="Candara"/>
              </a:rPr>
              <a:t>Complicated events are easier to describe in text</a:t>
            </a:r>
          </a:p>
          <a:p>
            <a:pPr marL="204787" lvl="0" indent="-204787">
              <a:spcBef>
                <a:spcPts val="500"/>
              </a:spcBef>
              <a:buClr>
                <a:srgbClr val="31B6FD"/>
              </a:buClr>
              <a:buFont typeface="Wingdings"/>
              <a:buChar char="❖"/>
              <a:defRPr sz="1800"/>
            </a:pPr>
            <a:r>
              <a:rPr sz="2400" b="1">
                <a:solidFill>
                  <a:srgbClr val="073E87"/>
                </a:solidFill>
                <a:latin typeface="Candara"/>
                <a:ea typeface="Candara"/>
                <a:cs typeface="Candara"/>
                <a:sym typeface="Candara"/>
              </a:rPr>
              <a:t>Undifferentiated problems</a:t>
            </a:r>
          </a:p>
          <a:p>
            <a:pPr marL="635352" lvl="1" indent="-333727">
              <a:spcBef>
                <a:spcPts val="500"/>
              </a:spcBef>
              <a:buClr>
                <a:srgbClr val="31B6FD"/>
              </a:buClr>
              <a:buFont typeface="Wingdings"/>
              <a:buChar char="❖"/>
              <a:defRPr sz="1800"/>
            </a:pPr>
            <a:r>
              <a:rPr sz="2200">
                <a:solidFill>
                  <a:srgbClr val="073E87"/>
                </a:solidFill>
                <a:latin typeface="Candara"/>
                <a:ea typeface="Candara"/>
                <a:cs typeface="Candara"/>
                <a:sym typeface="Candara"/>
              </a:rPr>
              <a:t>Interpretation. </a:t>
            </a:r>
          </a:p>
          <a:p>
            <a:pPr marL="879475" lvl="2" indent="-254000">
              <a:spcBef>
                <a:spcPts val="400"/>
              </a:spcBef>
              <a:buClr>
                <a:srgbClr val="31B6FD"/>
              </a:buClr>
              <a:buFont typeface="Wingdings"/>
              <a:buChar char="❖"/>
              <a:defRPr sz="1800"/>
            </a:pPr>
            <a:r>
              <a:rPr sz="2000">
                <a:solidFill>
                  <a:srgbClr val="073E87"/>
                </a:solidFill>
                <a:latin typeface="Candara"/>
                <a:ea typeface="Candara"/>
                <a:cs typeface="Candara"/>
                <a:sym typeface="Candara"/>
              </a:rPr>
              <a:t>“only a human can prioritize and determine what the chief complaint really is”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type="title" idx="4294967295"/>
          </p:nvPr>
        </p:nvSpPr>
        <p:spPr>
          <a:xfrm>
            <a:off x="457200" y="338137"/>
            <a:ext cx="8229600" cy="1252538"/>
          </a:xfrm>
          <a:prstGeom prst="rect">
            <a:avLst/>
          </a:prstGeom>
        </p:spPr>
        <p:txBody>
          <a:bodyPr lIns="0" tIns="0" rIns="0" bIns="0">
            <a:normAutofit/>
          </a:bodyPr>
          <a:lstStyle/>
          <a:p>
            <a:pPr lvl="0">
              <a:defRPr>
                <a:solidFill>
                  <a:srgbClr val="FFFFFF"/>
                </a:solidFill>
                <a:latin typeface="Candara"/>
                <a:ea typeface="Candara"/>
                <a:cs typeface="Candara"/>
                <a:sym typeface="Candara"/>
              </a:defRPr>
            </a:pPr>
            <a:endParaRPr/>
          </a:p>
        </p:txBody>
      </p:sp>
      <p:sp>
        <p:nvSpPr>
          <p:cNvPr id="242" name="Shape 242"/>
          <p:cNvSpPr>
            <a:spLocks noGrp="1"/>
          </p:cNvSpPr>
          <p:nvPr>
            <p:ph type="body" idx="4294967295"/>
          </p:nvPr>
        </p:nvSpPr>
        <p:spPr>
          <a:xfrm>
            <a:off x="871537" y="2674937"/>
            <a:ext cx="7408863" cy="3451226"/>
          </a:xfrm>
          <a:prstGeom prst="rect">
            <a:avLst/>
          </a:prstGeom>
        </p:spPr>
        <p:txBody>
          <a:bodyPr lIns="0" tIns="0" rIns="0" bIns="0">
            <a:normAutofit/>
          </a:bodyPr>
          <a:lstStyle/>
          <a:p>
            <a:pPr marL="204787" lvl="0" indent="-204787">
              <a:spcBef>
                <a:spcPts val="500"/>
              </a:spcBef>
              <a:buClr>
                <a:srgbClr val="31B6FD"/>
              </a:buClr>
              <a:buFont typeface="Symbol"/>
              <a:buChar char="∗"/>
              <a:defRPr sz="2400">
                <a:solidFill>
                  <a:srgbClr val="073E87"/>
                </a:solidFill>
                <a:latin typeface="Candara"/>
                <a:ea typeface="Candara"/>
                <a:cs typeface="Candara"/>
                <a:sym typeface="Candara"/>
              </a:defRPr>
            </a:pPr>
            <a:endParaRPr/>
          </a:p>
        </p:txBody>
      </p:sp>
      <p:pic>
        <p:nvPicPr>
          <p:cNvPr id="243" name="image.png"/>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title" idx="4294967295"/>
          </p:nvPr>
        </p:nvSpPr>
        <p:spPr>
          <a:xfrm>
            <a:off x="457200" y="338137"/>
            <a:ext cx="8229600" cy="1252538"/>
          </a:xfrm>
          <a:prstGeom prst="rect">
            <a:avLst/>
          </a:prstGeom>
        </p:spPr>
        <p:txBody>
          <a:bodyPr lIns="0" tIns="0" rIns="0" bIns="0">
            <a:normAutofit/>
          </a:bodyPr>
          <a:lstStyle/>
          <a:p>
            <a:pPr lvl="0">
              <a:defRPr>
                <a:solidFill>
                  <a:srgbClr val="FFFFFF"/>
                </a:solidFill>
                <a:latin typeface="Candara"/>
                <a:ea typeface="Candara"/>
                <a:cs typeface="Candara"/>
                <a:sym typeface="Candara"/>
              </a:defRPr>
            </a:pPr>
            <a:endParaRPr/>
          </a:p>
        </p:txBody>
      </p:sp>
      <p:sp>
        <p:nvSpPr>
          <p:cNvPr id="246" name="Shape 246"/>
          <p:cNvSpPr>
            <a:spLocks noGrp="1"/>
          </p:cNvSpPr>
          <p:nvPr>
            <p:ph type="body" idx="4294967295"/>
          </p:nvPr>
        </p:nvSpPr>
        <p:spPr>
          <a:xfrm>
            <a:off x="871537" y="2674937"/>
            <a:ext cx="7408863" cy="3451226"/>
          </a:xfrm>
          <a:prstGeom prst="rect">
            <a:avLst/>
          </a:prstGeom>
        </p:spPr>
        <p:txBody>
          <a:bodyPr lIns="0" tIns="0" rIns="0" bIns="0">
            <a:normAutofit/>
          </a:bodyPr>
          <a:lstStyle/>
          <a:p>
            <a:pPr marL="204787" lvl="0" indent="-204787">
              <a:spcBef>
                <a:spcPts val="500"/>
              </a:spcBef>
              <a:buClr>
                <a:srgbClr val="31B6FD"/>
              </a:buClr>
              <a:buFont typeface="Symbol"/>
              <a:buChar char="∗"/>
              <a:defRPr sz="2400">
                <a:solidFill>
                  <a:srgbClr val="073E87"/>
                </a:solidFill>
                <a:latin typeface="Candara"/>
                <a:ea typeface="Candara"/>
                <a:cs typeface="Candara"/>
                <a:sym typeface="Candara"/>
              </a:defRPr>
            </a:pPr>
            <a:endParaRPr/>
          </a:p>
        </p:txBody>
      </p:sp>
      <p:pic>
        <p:nvPicPr>
          <p:cNvPr id="247" name="image.png"/>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title" idx="4294967295"/>
          </p:nvPr>
        </p:nvSpPr>
        <p:spPr>
          <a:xfrm>
            <a:off x="457200" y="338137"/>
            <a:ext cx="8229600" cy="1252538"/>
          </a:xfrm>
          <a:prstGeom prst="rect">
            <a:avLst/>
          </a:prstGeom>
        </p:spPr>
        <p:txBody>
          <a:bodyPr lIns="0" tIns="0" rIns="0" bIns="0">
            <a:normAutofit/>
          </a:bodyPr>
          <a:lstStyle>
            <a:lvl1pPr>
              <a:defRPr>
                <a:solidFill>
                  <a:srgbClr val="FFFFFF"/>
                </a:solidFill>
                <a:latin typeface="Candara"/>
                <a:ea typeface="Candara"/>
                <a:cs typeface="Candara"/>
                <a:sym typeface="Candara"/>
              </a:defRPr>
            </a:lvl1pPr>
          </a:lstStyle>
          <a:p>
            <a:pPr lvl="0">
              <a:defRPr sz="1800">
                <a:solidFill>
                  <a:srgbClr val="000000"/>
                </a:solidFill>
              </a:defRPr>
            </a:pPr>
            <a:r>
              <a:rPr sz="4400">
                <a:solidFill>
                  <a:srgbClr val="FFFFFF"/>
                </a:solidFill>
              </a:rPr>
              <a:t>Issues with coded data</a:t>
            </a:r>
          </a:p>
        </p:txBody>
      </p:sp>
      <p:sp>
        <p:nvSpPr>
          <p:cNvPr id="250" name="Shape 250"/>
          <p:cNvSpPr>
            <a:spLocks noGrp="1"/>
          </p:cNvSpPr>
          <p:nvPr>
            <p:ph type="body" idx="4294967295"/>
          </p:nvPr>
        </p:nvSpPr>
        <p:spPr>
          <a:xfrm>
            <a:off x="871537" y="2674937"/>
            <a:ext cx="7408863" cy="3451226"/>
          </a:xfrm>
          <a:prstGeom prst="rect">
            <a:avLst/>
          </a:prstGeom>
        </p:spPr>
        <p:txBody>
          <a:bodyPr lIns="0" tIns="0" rIns="0" bIns="0">
            <a:normAutofit/>
          </a:bodyPr>
          <a:lstStyle/>
          <a:p>
            <a:pPr marL="204787" lvl="0" indent="-204787">
              <a:spcBef>
                <a:spcPts val="500"/>
              </a:spcBef>
              <a:buClr>
                <a:srgbClr val="31B6FD"/>
              </a:buClr>
              <a:buFont typeface="Wingdings"/>
              <a:buChar char="❖"/>
              <a:defRPr sz="1800"/>
            </a:pPr>
            <a:r>
              <a:rPr sz="2400" dirty="0">
                <a:solidFill>
                  <a:srgbClr val="073E87"/>
                </a:solidFill>
                <a:latin typeface="Candara"/>
                <a:ea typeface="Candara"/>
                <a:cs typeface="Candara"/>
                <a:sym typeface="Candara"/>
              </a:rPr>
              <a:t>“pick from a list”  allows wrong selection</a:t>
            </a:r>
          </a:p>
          <a:p>
            <a:pPr marL="204787" lvl="0" indent="-204787">
              <a:spcBef>
                <a:spcPts val="500"/>
              </a:spcBef>
              <a:buClr>
                <a:srgbClr val="31B6FD"/>
              </a:buClr>
              <a:buFont typeface="Wingdings"/>
              <a:buChar char="❖"/>
              <a:defRPr sz="1800"/>
            </a:pPr>
            <a:r>
              <a:rPr lang="en-US" sz="2400" dirty="0">
                <a:solidFill>
                  <a:srgbClr val="073E87"/>
                </a:solidFill>
                <a:latin typeface="Candara"/>
                <a:ea typeface="Candara"/>
                <a:cs typeface="Candara"/>
                <a:sym typeface="Candara"/>
              </a:rPr>
              <a:t>c</a:t>
            </a:r>
            <a:r>
              <a:rPr sz="2400" dirty="0" smtClean="0">
                <a:solidFill>
                  <a:srgbClr val="073E87"/>
                </a:solidFill>
                <a:latin typeface="Candara"/>
                <a:ea typeface="Candara"/>
                <a:cs typeface="Candara"/>
                <a:sym typeface="Candara"/>
              </a:rPr>
              <a:t>ompliance </a:t>
            </a:r>
            <a:r>
              <a:rPr sz="2400" dirty="0">
                <a:solidFill>
                  <a:srgbClr val="073E87"/>
                </a:solidFill>
                <a:latin typeface="Candara"/>
                <a:ea typeface="Candara"/>
                <a:cs typeface="Candara"/>
                <a:sym typeface="Candara"/>
              </a:rPr>
              <a:t>concerns</a:t>
            </a:r>
          </a:p>
          <a:p>
            <a:pPr marL="204787" lvl="0" indent="-204787">
              <a:spcBef>
                <a:spcPts val="500"/>
              </a:spcBef>
              <a:buClr>
                <a:srgbClr val="31B6FD"/>
              </a:buClr>
              <a:buFont typeface="Wingdings"/>
              <a:buChar char="❖"/>
              <a:defRPr sz="1800"/>
            </a:pPr>
            <a:r>
              <a:rPr lang="en-US" sz="2400" dirty="0">
                <a:solidFill>
                  <a:srgbClr val="073E87"/>
                </a:solidFill>
                <a:latin typeface="Candara"/>
                <a:ea typeface="Candara"/>
                <a:cs typeface="Candara"/>
                <a:sym typeface="Candara"/>
              </a:rPr>
              <a:t>o</a:t>
            </a:r>
            <a:r>
              <a:rPr sz="2400" dirty="0" smtClean="0">
                <a:solidFill>
                  <a:srgbClr val="073E87"/>
                </a:solidFill>
                <a:latin typeface="Candara"/>
                <a:ea typeface="Candara"/>
                <a:cs typeface="Candara"/>
                <a:sym typeface="Candara"/>
              </a:rPr>
              <a:t>ver </a:t>
            </a:r>
            <a:r>
              <a:rPr sz="2400" dirty="0">
                <a:solidFill>
                  <a:srgbClr val="073E87"/>
                </a:solidFill>
                <a:latin typeface="Candara"/>
                <a:ea typeface="Candara"/>
                <a:cs typeface="Candara"/>
                <a:sym typeface="Candara"/>
              </a:rPr>
              <a:t>documentation for care</a:t>
            </a:r>
          </a:p>
          <a:p>
            <a:pPr marL="204787" lvl="0" indent="-204787">
              <a:spcBef>
                <a:spcPts val="500"/>
              </a:spcBef>
              <a:buClr>
                <a:srgbClr val="31B6FD"/>
              </a:buClr>
              <a:buFont typeface="Wingdings"/>
              <a:buChar char="❖"/>
              <a:defRPr sz="1800"/>
            </a:pPr>
            <a:r>
              <a:rPr sz="2400" dirty="0">
                <a:solidFill>
                  <a:srgbClr val="073E87"/>
                </a:solidFill>
                <a:latin typeface="Candara"/>
                <a:ea typeface="Candara"/>
                <a:cs typeface="Candara"/>
                <a:sym typeface="Candara"/>
              </a:rPr>
              <a:t>cloning</a:t>
            </a:r>
          </a:p>
        </p:txBody>
      </p:sp>
      <p:pic>
        <p:nvPicPr>
          <p:cNvPr id="251" name="image.png"/>
          <p:cNvPicPr/>
          <p:nvPr/>
        </p:nvPicPr>
        <p:blipFill>
          <a:blip r:embed="rId3">
            <a:extLst/>
          </a:blip>
          <a:stretch>
            <a:fillRect/>
          </a:stretch>
        </p:blipFill>
        <p:spPr>
          <a:xfrm>
            <a:off x="5364162" y="3276600"/>
            <a:ext cx="3240088" cy="2686050"/>
          </a:xfrm>
          <a:prstGeom prst="rect">
            <a:avLst/>
          </a:prstGeom>
          <a:ln w="12700">
            <a:miter lim="400000"/>
          </a:ln>
          <a:effectLst>
            <a:outerShdw blurRad="152400" dist="11999" dir="900055" rotWithShape="0">
              <a:srgbClr val="808080">
                <a:alpha val="29998"/>
              </a:srgbClr>
            </a:outerShdw>
          </a:effectLst>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p:cNvSpPr>
          <p:nvPr>
            <p:ph type="title" idx="4294967295"/>
          </p:nvPr>
        </p:nvSpPr>
        <p:spPr>
          <a:xfrm>
            <a:off x="473075" y="333374"/>
            <a:ext cx="8229600" cy="1143002"/>
          </a:xfrm>
          <a:prstGeom prst="rect">
            <a:avLst/>
          </a:prstGeom>
        </p:spPr>
        <p:txBody>
          <a:bodyPr lIns="0" tIns="0" rIns="0" bIns="0">
            <a:normAutofit/>
          </a:bodyPr>
          <a:lstStyle>
            <a:lvl1pPr defTabSz="831850">
              <a:defRPr sz="1800">
                <a:solidFill>
                  <a:srgbClr val="000000"/>
                </a:solidFill>
                <a:latin typeface="Candara"/>
                <a:ea typeface="Candara"/>
                <a:cs typeface="Candara"/>
                <a:sym typeface="Candara"/>
              </a:defRPr>
            </a:lvl1pPr>
          </a:lstStyle>
          <a:p>
            <a:pPr lvl="0"/>
            <a:r>
              <a:t>Coded clinical data enables EHR advanced functionality</a:t>
            </a:r>
          </a:p>
        </p:txBody>
      </p:sp>
      <p:sp>
        <p:nvSpPr>
          <p:cNvPr id="254" name="Shape 254"/>
          <p:cNvSpPr>
            <a:spLocks noGrp="1"/>
          </p:cNvSpPr>
          <p:nvPr>
            <p:ph type="body" idx="4294967295"/>
          </p:nvPr>
        </p:nvSpPr>
        <p:spPr>
          <a:xfrm>
            <a:off x="457200" y="2163762"/>
            <a:ext cx="8229600" cy="4389438"/>
          </a:xfrm>
          <a:prstGeom prst="rect">
            <a:avLst/>
          </a:prstGeom>
        </p:spPr>
        <p:txBody>
          <a:bodyPr lIns="0" tIns="0" rIns="0" bIns="0">
            <a:normAutofit/>
          </a:bodyPr>
          <a:lstStyle/>
          <a:p>
            <a:pPr marL="204787" lvl="0" indent="-204787">
              <a:spcBef>
                <a:spcPts val="500"/>
              </a:spcBef>
              <a:buClr>
                <a:srgbClr val="31B6FD"/>
              </a:buClr>
              <a:buFont typeface="Wingdings"/>
              <a:buChar char="❖"/>
              <a:defRPr sz="1800"/>
            </a:pPr>
            <a:r>
              <a:rPr sz="2400">
                <a:solidFill>
                  <a:srgbClr val="073E87"/>
                </a:solidFill>
                <a:latin typeface="Candara"/>
                <a:ea typeface="Candara"/>
                <a:cs typeface="Candara"/>
                <a:sym typeface="Candara"/>
              </a:rPr>
              <a:t>Alerts</a:t>
            </a:r>
          </a:p>
          <a:p>
            <a:pPr marL="204787" lvl="0" indent="-204787">
              <a:spcBef>
                <a:spcPts val="500"/>
              </a:spcBef>
              <a:buClr>
                <a:srgbClr val="31B6FD"/>
              </a:buClr>
              <a:buFont typeface="Wingdings"/>
              <a:buChar char="❖"/>
              <a:defRPr sz="1800"/>
            </a:pPr>
            <a:r>
              <a:rPr sz="2400">
                <a:solidFill>
                  <a:srgbClr val="073E87"/>
                </a:solidFill>
                <a:latin typeface="Candara"/>
                <a:ea typeface="Candara"/>
                <a:cs typeface="Candara"/>
                <a:sym typeface="Candara"/>
              </a:rPr>
              <a:t>Clinical Decision Support </a:t>
            </a:r>
          </a:p>
          <a:p>
            <a:pPr marL="204787" lvl="0" indent="-204787">
              <a:spcBef>
                <a:spcPts val="500"/>
              </a:spcBef>
              <a:buClr>
                <a:srgbClr val="31B6FD"/>
              </a:buClr>
              <a:buFont typeface="Wingdings"/>
              <a:buChar char="❖"/>
              <a:defRPr sz="1800"/>
            </a:pPr>
            <a:r>
              <a:rPr sz="2400">
                <a:solidFill>
                  <a:srgbClr val="073E87"/>
                </a:solidFill>
                <a:latin typeface="Candara"/>
                <a:ea typeface="Candara"/>
                <a:cs typeface="Candara"/>
                <a:sym typeface="Candara"/>
              </a:rPr>
              <a:t>Best documentation practices</a:t>
            </a:r>
          </a:p>
          <a:p>
            <a:pPr marL="204787" lvl="0" indent="-204787">
              <a:spcBef>
                <a:spcPts val="500"/>
              </a:spcBef>
              <a:buClr>
                <a:srgbClr val="31B6FD"/>
              </a:buClr>
              <a:buFont typeface="Wingdings"/>
              <a:buChar char="❖"/>
              <a:defRPr sz="1800"/>
            </a:pPr>
            <a:r>
              <a:rPr sz="2400">
                <a:solidFill>
                  <a:srgbClr val="073E87"/>
                </a:solidFill>
                <a:latin typeface="Candara"/>
                <a:ea typeface="Candara"/>
                <a:cs typeface="Candara"/>
                <a:sym typeface="Candara"/>
              </a:rPr>
              <a:t>Multi-media reporting</a:t>
            </a:r>
          </a:p>
          <a:p>
            <a:pPr marL="204787" lvl="0" indent="-204787">
              <a:spcBef>
                <a:spcPts val="500"/>
              </a:spcBef>
              <a:buClr>
                <a:srgbClr val="31B6FD"/>
              </a:buClr>
              <a:buFont typeface="Wingdings"/>
              <a:buChar char="❖"/>
              <a:defRPr sz="1800"/>
            </a:pPr>
            <a:r>
              <a:rPr sz="2400">
                <a:solidFill>
                  <a:srgbClr val="073E87"/>
                </a:solidFill>
                <a:latin typeface="Candara"/>
                <a:ea typeface="Candara"/>
                <a:cs typeface="Candara"/>
                <a:sym typeface="Candara"/>
              </a:rPr>
              <a:t>Multiple output formats</a:t>
            </a:r>
          </a:p>
          <a:p>
            <a:pPr marL="204787" lvl="0" indent="-204787">
              <a:spcBef>
                <a:spcPts val="500"/>
              </a:spcBef>
              <a:buClr>
                <a:srgbClr val="31B6FD"/>
              </a:buClr>
              <a:buFont typeface="Wingdings"/>
              <a:buChar char="❖"/>
              <a:defRPr sz="1800"/>
            </a:pPr>
            <a:r>
              <a:rPr sz="2400">
                <a:solidFill>
                  <a:srgbClr val="073E87"/>
                </a:solidFill>
                <a:latin typeface="Candara"/>
                <a:ea typeface="Candara"/>
                <a:cs typeface="Candara"/>
                <a:sym typeface="Candara"/>
              </a:rPr>
              <a:t>Data mining</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p:cNvSpPr>
          <p:nvPr>
            <p:ph type="body" idx="4294967295"/>
          </p:nvPr>
        </p:nvSpPr>
        <p:spPr>
          <a:xfrm>
            <a:off x="858837" y="2201862"/>
            <a:ext cx="7408863" cy="4795838"/>
          </a:xfrm>
          <a:prstGeom prst="rect">
            <a:avLst/>
          </a:prstGeom>
        </p:spPr>
        <p:txBody>
          <a:bodyPr lIns="0" tIns="0" rIns="0" bIns="0">
            <a:normAutofit/>
          </a:bodyPr>
          <a:lstStyle/>
          <a:p>
            <a:pPr marL="457200" lvl="0" indent="-457200" defTabSz="457200">
              <a:spcBef>
                <a:spcPts val="1200"/>
              </a:spcBef>
              <a:buSzTx/>
              <a:buNone/>
              <a:tabLst>
                <a:tab pos="139700" algn="l"/>
                <a:tab pos="457200" algn="l"/>
              </a:tabLst>
              <a:defRPr sz="1800"/>
            </a:pPr>
            <a:r>
              <a:rPr sz="2800">
                <a:solidFill>
                  <a:srgbClr val="376AA9"/>
                </a:solidFill>
                <a:latin typeface="Candara"/>
                <a:ea typeface="Candara"/>
                <a:cs typeface="Candara"/>
                <a:sym typeface="Candara"/>
              </a:rPr>
              <a:t>File Organization concepts</a:t>
            </a:r>
          </a:p>
          <a:p>
            <a:pPr marL="840140" lvl="1" indent="-382940" defTabSz="457200">
              <a:lnSpc>
                <a:spcPct val="90000"/>
              </a:lnSpc>
              <a:spcBef>
                <a:spcPts val="600"/>
              </a:spcBef>
              <a:buClr>
                <a:srgbClr val="376AA9"/>
              </a:buClr>
              <a:tabLst>
                <a:tab pos="139700" algn="l"/>
                <a:tab pos="457200" algn="l"/>
              </a:tabLst>
              <a:defRPr sz="1800"/>
            </a:pPr>
            <a:r>
              <a:rPr sz="2600">
                <a:solidFill>
                  <a:srgbClr val="376AA9"/>
                </a:solidFill>
                <a:latin typeface="Candara"/>
                <a:ea typeface="Candara"/>
                <a:cs typeface="Candara"/>
                <a:sym typeface="Candara"/>
              </a:rPr>
              <a:t>Database: A set of related files </a:t>
            </a:r>
          </a:p>
          <a:p>
            <a:pPr marL="840140" lvl="1" indent="-382940" defTabSz="457200">
              <a:lnSpc>
                <a:spcPct val="90000"/>
              </a:lnSpc>
              <a:spcBef>
                <a:spcPts val="600"/>
              </a:spcBef>
              <a:buClr>
                <a:srgbClr val="376AA9"/>
              </a:buClr>
              <a:tabLst>
                <a:tab pos="139700" algn="l"/>
                <a:tab pos="457200" algn="l"/>
              </a:tabLst>
              <a:defRPr sz="1800"/>
            </a:pPr>
            <a:r>
              <a:rPr sz="2600">
                <a:solidFill>
                  <a:srgbClr val="376AA9"/>
                </a:solidFill>
                <a:latin typeface="Candara"/>
                <a:ea typeface="Candara"/>
                <a:cs typeface="Candara"/>
                <a:sym typeface="Candara"/>
              </a:rPr>
              <a:t>File: Collection of records of same type </a:t>
            </a:r>
          </a:p>
          <a:p>
            <a:pPr marL="840140" lvl="1" indent="-382940" defTabSz="457200">
              <a:lnSpc>
                <a:spcPct val="90000"/>
              </a:lnSpc>
              <a:spcBef>
                <a:spcPts val="600"/>
              </a:spcBef>
              <a:buClr>
                <a:srgbClr val="376AA9"/>
              </a:buClr>
              <a:tabLst>
                <a:tab pos="139700" algn="l"/>
                <a:tab pos="457200" algn="l"/>
              </a:tabLst>
              <a:defRPr sz="1800"/>
            </a:pPr>
            <a:r>
              <a:rPr sz="2600">
                <a:solidFill>
                  <a:srgbClr val="376AA9"/>
                </a:solidFill>
                <a:latin typeface="Candara"/>
                <a:ea typeface="Candara"/>
                <a:cs typeface="Candara"/>
                <a:sym typeface="Candara"/>
              </a:rPr>
              <a:t>Record: A set of related field</a:t>
            </a:r>
          </a:p>
          <a:p>
            <a:pPr marL="840140" lvl="1" indent="-382940" defTabSz="457200">
              <a:lnSpc>
                <a:spcPct val="90000"/>
              </a:lnSpc>
              <a:spcBef>
                <a:spcPts val="600"/>
              </a:spcBef>
              <a:buClr>
                <a:srgbClr val="376AA9"/>
              </a:buClr>
              <a:tabLst>
                <a:tab pos="139700" algn="l"/>
                <a:tab pos="457200" algn="l"/>
              </a:tabLst>
              <a:defRPr sz="1800"/>
            </a:pPr>
            <a:r>
              <a:rPr sz="2600">
                <a:solidFill>
                  <a:srgbClr val="376AA9"/>
                </a:solidFill>
                <a:latin typeface="Candara"/>
                <a:ea typeface="Candara"/>
                <a:cs typeface="Candara"/>
                <a:sym typeface="Candara"/>
              </a:rPr>
              <a:t>Field: Words and numbers</a:t>
            </a:r>
          </a:p>
        </p:txBody>
      </p:sp>
      <p:sp>
        <p:nvSpPr>
          <p:cNvPr id="259" name="Shape 259"/>
          <p:cNvSpPr/>
          <p:nvPr/>
        </p:nvSpPr>
        <p:spPr>
          <a:xfrm>
            <a:off x="3990975" y="6343650"/>
            <a:ext cx="1162050"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000">
                <a:solidFill>
                  <a:srgbClr val="073E87"/>
                </a:solidFill>
                <a:latin typeface="+mj-lt"/>
                <a:ea typeface="+mj-ea"/>
                <a:cs typeface="+mj-cs"/>
                <a:sym typeface="Avenir Roman"/>
              </a:defRPr>
            </a:lvl1pPr>
          </a:lstStyle>
          <a:p>
            <a:pPr lvl="0">
              <a:defRPr sz="1800">
                <a:solidFill>
                  <a:srgbClr val="000000"/>
                </a:solidFill>
              </a:defRPr>
            </a:pPr>
            <a:r>
              <a:rPr sz="1000">
                <a:solidFill>
                  <a:srgbClr val="073E87"/>
                </a:solidFill>
              </a:rPr>
              <a:t>26</a:t>
            </a:r>
          </a:p>
        </p:txBody>
      </p:sp>
      <p:sp>
        <p:nvSpPr>
          <p:cNvPr id="260" name="Shape 260"/>
          <p:cNvSpPr>
            <a:spLocks noGrp="1"/>
          </p:cNvSpPr>
          <p:nvPr>
            <p:ph type="title" idx="4294967295"/>
          </p:nvPr>
        </p:nvSpPr>
        <p:spPr>
          <a:xfrm>
            <a:off x="457200" y="0"/>
            <a:ext cx="8229600" cy="1928813"/>
          </a:xfrm>
          <a:prstGeom prst="rect">
            <a:avLst/>
          </a:prstGeom>
        </p:spPr>
        <p:txBody>
          <a:bodyPr lIns="0" tIns="0" rIns="0" bIns="0">
            <a:normAutofit/>
          </a:bodyPr>
          <a:lstStyle>
            <a:lvl1pPr defTabSz="457200">
              <a:spcBef>
                <a:spcPts val="1200"/>
              </a:spcBef>
              <a:defRPr sz="3600">
                <a:solidFill>
                  <a:srgbClr val="FFFFFF"/>
                </a:solidFill>
                <a:latin typeface="Candara"/>
                <a:ea typeface="Candara"/>
                <a:cs typeface="Candara"/>
                <a:sym typeface="Candara"/>
              </a:defRPr>
            </a:lvl1pPr>
          </a:lstStyle>
          <a:p>
            <a:pPr lvl="0">
              <a:defRPr sz="1800">
                <a:solidFill>
                  <a:srgbClr val="000000"/>
                </a:solidFill>
              </a:defRPr>
            </a:pPr>
            <a:r>
              <a:rPr sz="3600">
                <a:solidFill>
                  <a:srgbClr val="FFFFFF"/>
                </a:solidFill>
              </a:rPr>
              <a:t>Data Management [2]</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p:nvPr/>
        </p:nvSpPr>
        <p:spPr>
          <a:xfrm>
            <a:off x="3990975" y="6343650"/>
            <a:ext cx="1162050"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000">
                <a:solidFill>
                  <a:srgbClr val="073E87"/>
                </a:solidFill>
                <a:latin typeface="+mj-lt"/>
                <a:ea typeface="+mj-ea"/>
                <a:cs typeface="+mj-cs"/>
                <a:sym typeface="Avenir Roman"/>
              </a:defRPr>
            </a:lvl1pPr>
          </a:lstStyle>
          <a:p>
            <a:pPr lvl="0">
              <a:defRPr sz="1800">
                <a:solidFill>
                  <a:srgbClr val="000000"/>
                </a:solidFill>
              </a:defRPr>
            </a:pPr>
            <a:r>
              <a:rPr sz="1000">
                <a:solidFill>
                  <a:srgbClr val="073E87"/>
                </a:solidFill>
              </a:rPr>
              <a:t>27</a:t>
            </a:r>
          </a:p>
        </p:txBody>
      </p:sp>
      <p:pic>
        <p:nvPicPr>
          <p:cNvPr id="263" name="image.png"/>
          <p:cNvPicPr/>
          <p:nvPr/>
        </p:nvPicPr>
        <p:blipFill>
          <a:blip r:embed="rId2">
            <a:extLst/>
          </a:blip>
          <a:stretch>
            <a:fillRect/>
          </a:stretch>
        </p:blipFill>
        <p:spPr>
          <a:xfrm>
            <a:off x="1112837" y="525462"/>
            <a:ext cx="6918326" cy="5999163"/>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p:cNvSpPr>
          <p:nvPr>
            <p:ph type="body" idx="4294967295"/>
          </p:nvPr>
        </p:nvSpPr>
        <p:spPr>
          <a:xfrm>
            <a:off x="871537" y="1746250"/>
            <a:ext cx="7408863" cy="5111750"/>
          </a:xfrm>
          <a:prstGeom prst="rect">
            <a:avLst/>
          </a:prstGeom>
        </p:spPr>
        <p:txBody>
          <a:bodyPr lIns="0" tIns="0" rIns="0" bIns="0">
            <a:normAutofit/>
          </a:bodyPr>
          <a:lstStyle/>
          <a:p>
            <a:pPr marL="0" lvl="0" indent="0" defTabSz="457200">
              <a:spcBef>
                <a:spcPts val="1200"/>
              </a:spcBef>
              <a:buSzTx/>
              <a:buNone/>
              <a:defRPr sz="1800"/>
            </a:pPr>
            <a:endParaRPr sz="1200">
              <a:latin typeface="Times Roman"/>
              <a:ea typeface="Times Roman"/>
              <a:cs typeface="Times Roman"/>
              <a:sym typeface="Times Roman"/>
            </a:endParaRPr>
          </a:p>
          <a:p>
            <a:pPr marL="0" lvl="0" indent="0" defTabSz="457200">
              <a:spcBef>
                <a:spcPts val="1200"/>
              </a:spcBef>
              <a:buClr>
                <a:srgbClr val="376AA9"/>
              </a:buClr>
              <a:buFont typeface="Wingdings"/>
              <a:buChar char="❖"/>
              <a:defRPr sz="1800"/>
            </a:pPr>
            <a:r>
              <a:rPr>
                <a:solidFill>
                  <a:srgbClr val="376AA9"/>
                </a:solidFill>
                <a:latin typeface="Candara"/>
                <a:ea typeface="Candara"/>
                <a:cs typeface="Candara"/>
                <a:sym typeface="Candara"/>
              </a:rPr>
              <a:t>Relational model links records to tables</a:t>
            </a:r>
          </a:p>
          <a:p>
            <a:pPr marL="0" lvl="0" indent="0" defTabSz="457200">
              <a:spcBef>
                <a:spcPts val="1200"/>
              </a:spcBef>
              <a:buClr>
                <a:srgbClr val="376AA9"/>
              </a:buClr>
              <a:buFont typeface="Wingdings"/>
              <a:buChar char="❖"/>
              <a:defRPr sz="1800"/>
            </a:pPr>
            <a:r>
              <a:rPr>
                <a:solidFill>
                  <a:srgbClr val="376AA9"/>
                </a:solidFill>
                <a:latin typeface="Candara"/>
                <a:ea typeface="Candara"/>
                <a:cs typeface="Candara"/>
                <a:sym typeface="Candara"/>
              </a:rPr>
              <a:t>Allows efficiencies</a:t>
            </a:r>
            <a:br>
              <a:rPr>
                <a:solidFill>
                  <a:srgbClr val="376AA9"/>
                </a:solidFill>
                <a:latin typeface="Candara"/>
                <a:ea typeface="Candara"/>
                <a:cs typeface="Candara"/>
                <a:sym typeface="Candara"/>
              </a:rPr>
            </a:br>
            <a:r>
              <a:rPr>
                <a:solidFill>
                  <a:srgbClr val="376AA9"/>
                </a:solidFill>
                <a:latin typeface="Candara"/>
                <a:ea typeface="Candara"/>
                <a:cs typeface="Candara"/>
                <a:sym typeface="Candara"/>
              </a:rPr>
              <a:t>– One-time information (e.g., demographics) stored only once</a:t>
            </a:r>
            <a:br>
              <a:rPr>
                <a:solidFill>
                  <a:srgbClr val="376AA9"/>
                </a:solidFill>
                <a:latin typeface="Candara"/>
                <a:ea typeface="Candara"/>
                <a:cs typeface="Candara"/>
                <a:sym typeface="Candara"/>
              </a:rPr>
            </a:br>
            <a:r>
              <a:rPr>
                <a:solidFill>
                  <a:srgbClr val="376AA9"/>
                </a:solidFill>
                <a:latin typeface="Candara"/>
                <a:ea typeface="Candara"/>
                <a:cs typeface="Candara"/>
                <a:sym typeface="Candara"/>
              </a:rPr>
              <a:t>– Complex queries easier to construct and carry out </a:t>
            </a:r>
          </a:p>
          <a:p>
            <a:pPr marL="0" lvl="0" indent="0" defTabSz="457200">
              <a:spcBef>
                <a:spcPts val="1200"/>
              </a:spcBef>
              <a:buClr>
                <a:srgbClr val="376AA9"/>
              </a:buClr>
              <a:buFont typeface="Wingdings"/>
              <a:buChar char="❖"/>
              <a:defRPr sz="1800"/>
            </a:pPr>
            <a:r>
              <a:rPr>
                <a:solidFill>
                  <a:srgbClr val="376AA9"/>
                </a:solidFill>
                <a:latin typeface="Candara"/>
                <a:ea typeface="Candara"/>
                <a:cs typeface="Candara"/>
                <a:sym typeface="Candara"/>
              </a:rPr>
              <a:t>Most query capabilities are based on </a:t>
            </a:r>
            <a:r>
              <a:rPr b="1">
                <a:solidFill>
                  <a:srgbClr val="376AA9"/>
                </a:solidFill>
                <a:latin typeface="Candara"/>
                <a:ea typeface="Candara"/>
                <a:cs typeface="Candara"/>
                <a:sym typeface="Candara"/>
              </a:rPr>
              <a:t>Structured Query Language (SQL)</a:t>
            </a:r>
            <a:r>
              <a:rPr>
                <a:solidFill>
                  <a:srgbClr val="376AA9"/>
                </a:solidFill>
                <a:latin typeface="Candara"/>
                <a:ea typeface="Candara"/>
                <a:cs typeface="Candara"/>
                <a:sym typeface="Candara"/>
              </a:rPr>
              <a:t>- special language in relational database</a:t>
            </a:r>
          </a:p>
        </p:txBody>
      </p:sp>
      <p:sp>
        <p:nvSpPr>
          <p:cNvPr id="266" name="Shape 266"/>
          <p:cNvSpPr/>
          <p:nvPr/>
        </p:nvSpPr>
        <p:spPr>
          <a:xfrm>
            <a:off x="3990975" y="6343650"/>
            <a:ext cx="1162050"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000">
                <a:solidFill>
                  <a:srgbClr val="073E87"/>
                </a:solidFill>
                <a:latin typeface="+mj-lt"/>
                <a:ea typeface="+mj-ea"/>
                <a:cs typeface="+mj-cs"/>
                <a:sym typeface="Avenir Roman"/>
              </a:defRPr>
            </a:lvl1pPr>
          </a:lstStyle>
          <a:p>
            <a:pPr lvl="0">
              <a:defRPr sz="1800">
                <a:solidFill>
                  <a:srgbClr val="000000"/>
                </a:solidFill>
              </a:defRPr>
            </a:pPr>
            <a:r>
              <a:rPr sz="1000">
                <a:solidFill>
                  <a:srgbClr val="073E87"/>
                </a:solidFill>
              </a:rPr>
              <a:t>28</a:t>
            </a:r>
          </a:p>
        </p:txBody>
      </p:sp>
      <p:sp>
        <p:nvSpPr>
          <p:cNvPr id="267" name="Shape 267"/>
          <p:cNvSpPr>
            <a:spLocks noGrp="1"/>
          </p:cNvSpPr>
          <p:nvPr>
            <p:ph type="title" idx="4294967295"/>
          </p:nvPr>
        </p:nvSpPr>
        <p:spPr>
          <a:xfrm>
            <a:off x="457200" y="0"/>
            <a:ext cx="8229600" cy="1928813"/>
          </a:xfrm>
          <a:prstGeom prst="rect">
            <a:avLst/>
          </a:prstGeom>
        </p:spPr>
        <p:txBody>
          <a:bodyPr lIns="0" tIns="0" rIns="0" bIns="0">
            <a:normAutofit/>
          </a:bodyPr>
          <a:lstStyle>
            <a:lvl1pPr defTabSz="457200">
              <a:spcBef>
                <a:spcPts val="1200"/>
              </a:spcBef>
              <a:defRPr sz="4600">
                <a:solidFill>
                  <a:srgbClr val="FFFFFF"/>
                </a:solidFill>
                <a:latin typeface="Times Roman"/>
                <a:ea typeface="Times Roman"/>
                <a:cs typeface="Times Roman"/>
                <a:sym typeface="Times Roman"/>
              </a:defRPr>
            </a:lvl1pPr>
          </a:lstStyle>
          <a:p>
            <a:pPr lvl="0">
              <a:defRPr sz="1800">
                <a:solidFill>
                  <a:srgbClr val="000000"/>
                </a:solidFill>
              </a:defRPr>
            </a:pPr>
            <a:r>
              <a:rPr sz="4600">
                <a:solidFill>
                  <a:srgbClr val="FFFFFF"/>
                </a:solidFill>
              </a:rPr>
              <a:t>Relational DBMS [1]</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p:cNvSpPr>
          <p:nvPr>
            <p:ph type="body" idx="4294967295"/>
          </p:nvPr>
        </p:nvSpPr>
        <p:spPr>
          <a:xfrm>
            <a:off x="871537" y="1746250"/>
            <a:ext cx="7408863" cy="5111750"/>
          </a:xfrm>
          <a:prstGeom prst="rect">
            <a:avLst/>
          </a:prstGeom>
        </p:spPr>
        <p:txBody>
          <a:bodyPr lIns="0" tIns="0" rIns="0" bIns="0">
            <a:normAutofit/>
          </a:bodyPr>
          <a:lstStyle/>
          <a:p>
            <a:pPr marL="0" lvl="0" indent="0" defTabSz="457200">
              <a:spcBef>
                <a:spcPts val="1200"/>
              </a:spcBef>
              <a:buSzTx/>
              <a:buNone/>
              <a:defRPr sz="1200">
                <a:latin typeface="Times Roman"/>
                <a:ea typeface="Times Roman"/>
                <a:cs typeface="Times Roman"/>
                <a:sym typeface="Times Roman"/>
              </a:defRPr>
            </a:pPr>
            <a:endParaRPr/>
          </a:p>
        </p:txBody>
      </p:sp>
      <p:sp>
        <p:nvSpPr>
          <p:cNvPr id="270" name="Shape 270"/>
          <p:cNvSpPr/>
          <p:nvPr/>
        </p:nvSpPr>
        <p:spPr>
          <a:xfrm>
            <a:off x="3990975" y="6343650"/>
            <a:ext cx="1162050"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000">
                <a:solidFill>
                  <a:srgbClr val="073E87"/>
                </a:solidFill>
                <a:latin typeface="+mj-lt"/>
                <a:ea typeface="+mj-ea"/>
                <a:cs typeface="+mj-cs"/>
                <a:sym typeface="Avenir Roman"/>
              </a:defRPr>
            </a:lvl1pPr>
          </a:lstStyle>
          <a:p>
            <a:pPr lvl="0">
              <a:defRPr sz="1800">
                <a:solidFill>
                  <a:srgbClr val="000000"/>
                </a:solidFill>
              </a:defRPr>
            </a:pPr>
            <a:r>
              <a:rPr sz="1000">
                <a:solidFill>
                  <a:srgbClr val="073E87"/>
                </a:solidFill>
              </a:rPr>
              <a:t>29</a:t>
            </a:r>
          </a:p>
        </p:txBody>
      </p:sp>
      <p:sp>
        <p:nvSpPr>
          <p:cNvPr id="271" name="Shape 271"/>
          <p:cNvSpPr>
            <a:spLocks noGrp="1"/>
          </p:cNvSpPr>
          <p:nvPr>
            <p:ph type="title" idx="4294967295"/>
          </p:nvPr>
        </p:nvSpPr>
        <p:spPr>
          <a:xfrm>
            <a:off x="457200" y="0"/>
            <a:ext cx="8229600" cy="1928813"/>
          </a:xfrm>
          <a:prstGeom prst="rect">
            <a:avLst/>
          </a:prstGeom>
        </p:spPr>
        <p:txBody>
          <a:bodyPr lIns="0" tIns="0" rIns="0" bIns="0">
            <a:normAutofit/>
          </a:bodyPr>
          <a:lstStyle>
            <a:lvl1pPr defTabSz="457200">
              <a:spcBef>
                <a:spcPts val="1200"/>
              </a:spcBef>
              <a:defRPr sz="4600">
                <a:solidFill>
                  <a:srgbClr val="FFFFFF"/>
                </a:solidFill>
                <a:latin typeface="Times Roman"/>
                <a:ea typeface="Times Roman"/>
                <a:cs typeface="Times Roman"/>
                <a:sym typeface="Times Roman"/>
              </a:defRPr>
            </a:lvl1pPr>
          </a:lstStyle>
          <a:p>
            <a:pPr lvl="0">
              <a:defRPr sz="1800">
                <a:solidFill>
                  <a:srgbClr val="000000"/>
                </a:solidFill>
              </a:defRPr>
            </a:pPr>
            <a:r>
              <a:rPr sz="4600">
                <a:solidFill>
                  <a:srgbClr val="FFFFFF"/>
                </a:solidFill>
              </a:rPr>
              <a:t>Relational DBMS [2]</a:t>
            </a:r>
          </a:p>
        </p:txBody>
      </p:sp>
      <p:pic>
        <p:nvPicPr>
          <p:cNvPr id="272" name="Fig-6-01.png" descr="Fig-6-01.png"/>
          <p:cNvPicPr/>
          <p:nvPr/>
        </p:nvPicPr>
        <p:blipFill>
          <a:blip r:embed="rId2">
            <a:extLst/>
          </a:blip>
          <a:stretch>
            <a:fillRect/>
          </a:stretch>
        </p:blipFill>
        <p:spPr>
          <a:xfrm>
            <a:off x="1323975" y="2089150"/>
            <a:ext cx="6918325" cy="4068763"/>
          </a:xfrm>
          <a:prstGeom prst="rect">
            <a:avLst/>
          </a:prstGeom>
          <a:ln w="19050">
            <a:solidFill>
              <a:srgbClr val="A19574"/>
            </a:solidFill>
            <a:round/>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body" idx="4294967295"/>
          </p:nvPr>
        </p:nvSpPr>
        <p:spPr>
          <a:xfrm>
            <a:off x="250825" y="2781300"/>
            <a:ext cx="8642350" cy="3344863"/>
          </a:xfrm>
          <a:prstGeom prst="rect">
            <a:avLst/>
          </a:prstGeom>
        </p:spPr>
        <p:txBody>
          <a:bodyPr lIns="0" tIns="0" rIns="0" bIns="0">
            <a:normAutofit/>
          </a:bodyPr>
          <a:lstStyle/>
          <a:p>
            <a:pPr marL="204787" lvl="0" indent="-204787">
              <a:spcBef>
                <a:spcPts val="500"/>
              </a:spcBef>
              <a:buClr>
                <a:srgbClr val="31B6FD"/>
              </a:buClr>
              <a:buFont typeface="Wingdings"/>
              <a:buChar char="❖"/>
              <a:defRPr sz="1800"/>
            </a:pPr>
            <a:r>
              <a:rPr sz="2400" b="1" dirty="0">
                <a:solidFill>
                  <a:srgbClr val="073E87"/>
                </a:solidFill>
                <a:latin typeface="Candara"/>
                <a:ea typeface="Candara"/>
                <a:cs typeface="Candara"/>
                <a:sym typeface="Candara"/>
              </a:rPr>
              <a:t>Narrative: </a:t>
            </a:r>
            <a:r>
              <a:rPr sz="2400" dirty="0">
                <a:solidFill>
                  <a:srgbClr val="073E87"/>
                </a:solidFill>
                <a:latin typeface="Candara"/>
                <a:ea typeface="Candara"/>
                <a:cs typeface="Candara"/>
                <a:sym typeface="Candara"/>
              </a:rPr>
              <a:t>recording by clinician- maternity history </a:t>
            </a:r>
          </a:p>
          <a:p>
            <a:pPr marL="204787" lvl="0" indent="-204787">
              <a:spcBef>
                <a:spcPts val="500"/>
              </a:spcBef>
              <a:buClr>
                <a:srgbClr val="31B6FD"/>
              </a:buClr>
              <a:buFont typeface="Wingdings"/>
              <a:buChar char="❖"/>
              <a:defRPr sz="1800"/>
            </a:pPr>
            <a:r>
              <a:rPr sz="2400" b="1" dirty="0">
                <a:solidFill>
                  <a:srgbClr val="073E87"/>
                </a:solidFill>
                <a:latin typeface="Candara"/>
                <a:ea typeface="Candara"/>
                <a:cs typeface="Candara"/>
                <a:sym typeface="Candara"/>
              </a:rPr>
              <a:t>Numerical measurements: </a:t>
            </a:r>
            <a:r>
              <a:rPr sz="2400" dirty="0">
                <a:solidFill>
                  <a:srgbClr val="073E87"/>
                </a:solidFill>
                <a:latin typeface="Candara"/>
                <a:ea typeface="Candara"/>
                <a:cs typeface="Candara"/>
                <a:sym typeface="Candara"/>
              </a:rPr>
              <a:t>blood pressure, temperature</a:t>
            </a:r>
          </a:p>
          <a:p>
            <a:pPr marL="204787" lvl="0" indent="-204787">
              <a:spcBef>
                <a:spcPts val="500"/>
              </a:spcBef>
              <a:buClr>
                <a:srgbClr val="31B6FD"/>
              </a:buClr>
              <a:buFont typeface="Wingdings"/>
              <a:buChar char="❖"/>
              <a:defRPr sz="1800"/>
            </a:pPr>
            <a:r>
              <a:rPr sz="2400" b="1" dirty="0">
                <a:solidFill>
                  <a:srgbClr val="073E87"/>
                </a:solidFill>
                <a:latin typeface="Candara"/>
                <a:ea typeface="Candara"/>
                <a:cs typeface="Candara"/>
                <a:sym typeface="Candara"/>
              </a:rPr>
              <a:t>Coded data</a:t>
            </a:r>
            <a:r>
              <a:rPr sz="2400" b="1" dirty="0" smtClean="0">
                <a:solidFill>
                  <a:srgbClr val="073E87"/>
                </a:solidFill>
                <a:latin typeface="Candara"/>
                <a:ea typeface="Candara"/>
                <a:cs typeface="Candara"/>
                <a:sym typeface="Candara"/>
              </a:rPr>
              <a:t>:</a:t>
            </a:r>
            <a:r>
              <a:rPr lang="en-US" sz="2400" b="1" dirty="0" smtClean="0">
                <a:solidFill>
                  <a:srgbClr val="073E87"/>
                </a:solidFill>
                <a:latin typeface="Candara"/>
                <a:ea typeface="Candara"/>
                <a:cs typeface="Candara"/>
                <a:sym typeface="Candara"/>
              </a:rPr>
              <a:t> </a:t>
            </a:r>
            <a:r>
              <a:rPr sz="2400" dirty="0" smtClean="0">
                <a:solidFill>
                  <a:srgbClr val="073E87"/>
                </a:solidFill>
                <a:latin typeface="Candara"/>
                <a:ea typeface="Candara"/>
                <a:cs typeface="Candara"/>
                <a:sym typeface="Candara"/>
              </a:rPr>
              <a:t>selection</a:t>
            </a:r>
            <a:r>
              <a:rPr sz="2400" dirty="0">
                <a:solidFill>
                  <a:srgbClr val="073E87"/>
                </a:solidFill>
                <a:latin typeface="Candara"/>
                <a:ea typeface="Candara"/>
                <a:cs typeface="Candara"/>
                <a:sym typeface="Candara"/>
              </a:rPr>
              <a:t> from a controlled terminology </a:t>
            </a:r>
            <a:r>
              <a:rPr sz="2400" dirty="0" smtClean="0">
                <a:solidFill>
                  <a:srgbClr val="073E87"/>
                </a:solidFill>
                <a:latin typeface="Candara"/>
                <a:ea typeface="Candara"/>
                <a:cs typeface="Candara"/>
                <a:sym typeface="Candara"/>
              </a:rPr>
              <a:t>system</a:t>
            </a:r>
            <a:r>
              <a:rPr lang="en-US" sz="2400" dirty="0" smtClean="0">
                <a:solidFill>
                  <a:srgbClr val="073E87"/>
                </a:solidFill>
                <a:latin typeface="Candara"/>
                <a:ea typeface="Candara"/>
                <a:cs typeface="Candara"/>
                <a:sym typeface="Candara"/>
              </a:rPr>
              <a:t> example being the term MI that may mean myocardial infarction or mitral insufficiency</a:t>
            </a:r>
            <a:endParaRPr sz="2400" dirty="0">
              <a:solidFill>
                <a:srgbClr val="073E87"/>
              </a:solidFill>
              <a:latin typeface="Candara"/>
              <a:ea typeface="Candara"/>
              <a:cs typeface="Candara"/>
              <a:sym typeface="Candara"/>
            </a:endParaRPr>
          </a:p>
          <a:p>
            <a:pPr marL="204787" lvl="0" indent="-204787">
              <a:spcBef>
                <a:spcPts val="500"/>
              </a:spcBef>
              <a:buClr>
                <a:srgbClr val="31B6FD"/>
              </a:buClr>
              <a:buFont typeface="Wingdings"/>
              <a:buChar char="❖"/>
              <a:defRPr sz="1800"/>
            </a:pPr>
            <a:r>
              <a:rPr sz="2400" b="1" dirty="0">
                <a:solidFill>
                  <a:srgbClr val="073E87"/>
                </a:solidFill>
                <a:latin typeface="Candara"/>
                <a:ea typeface="Candara"/>
                <a:cs typeface="Candara"/>
                <a:sym typeface="Candara"/>
              </a:rPr>
              <a:t>Textual data: </a:t>
            </a:r>
            <a:r>
              <a:rPr sz="2400" dirty="0">
                <a:solidFill>
                  <a:srgbClr val="073E87"/>
                </a:solidFill>
                <a:latin typeface="Candara"/>
                <a:ea typeface="Candara"/>
                <a:cs typeface="Candara"/>
                <a:sym typeface="Candara"/>
              </a:rPr>
              <a:t>other results reported as text</a:t>
            </a:r>
          </a:p>
          <a:p>
            <a:pPr marL="204787" lvl="0" indent="-204787">
              <a:spcBef>
                <a:spcPts val="500"/>
              </a:spcBef>
              <a:buClr>
                <a:srgbClr val="31B6FD"/>
              </a:buClr>
              <a:buFont typeface="Wingdings"/>
              <a:buChar char="❖"/>
              <a:defRPr sz="1800"/>
            </a:pPr>
            <a:r>
              <a:rPr sz="2400" b="1" dirty="0">
                <a:solidFill>
                  <a:srgbClr val="073E87"/>
                </a:solidFill>
                <a:latin typeface="Candara"/>
                <a:ea typeface="Candara"/>
                <a:cs typeface="Candara"/>
                <a:sym typeface="Candara"/>
              </a:rPr>
              <a:t>Recorded signals: </a:t>
            </a:r>
            <a:r>
              <a:rPr sz="2400" dirty="0">
                <a:solidFill>
                  <a:srgbClr val="073E87"/>
                </a:solidFill>
                <a:latin typeface="Candara"/>
                <a:ea typeface="Candara"/>
                <a:cs typeface="Candara"/>
                <a:sym typeface="Candara"/>
              </a:rPr>
              <a:t>EKG, EEG</a:t>
            </a:r>
          </a:p>
          <a:p>
            <a:pPr marL="204787" lvl="0" indent="-204787">
              <a:spcBef>
                <a:spcPts val="500"/>
              </a:spcBef>
              <a:buClr>
                <a:srgbClr val="31B6FD"/>
              </a:buClr>
              <a:buFont typeface="Wingdings"/>
              <a:buChar char="❖"/>
              <a:defRPr sz="1800"/>
            </a:pPr>
            <a:r>
              <a:rPr sz="2400" b="1" dirty="0">
                <a:solidFill>
                  <a:srgbClr val="073E87"/>
                </a:solidFill>
                <a:latin typeface="Candara"/>
                <a:ea typeface="Candara"/>
                <a:cs typeface="Candara"/>
                <a:sym typeface="Candara"/>
              </a:rPr>
              <a:t>Pictures: </a:t>
            </a:r>
            <a:r>
              <a:rPr sz="2400" dirty="0">
                <a:solidFill>
                  <a:srgbClr val="073E87"/>
                </a:solidFill>
                <a:latin typeface="Candara"/>
                <a:ea typeface="Candara"/>
                <a:cs typeface="Candara"/>
                <a:sym typeface="Candara"/>
              </a:rPr>
              <a:t>radiographs, photographs, and other images</a:t>
            </a:r>
          </a:p>
        </p:txBody>
      </p:sp>
      <p:sp>
        <p:nvSpPr>
          <p:cNvPr id="177" name="Shape 177"/>
          <p:cNvSpPr>
            <a:spLocks noGrp="1"/>
          </p:cNvSpPr>
          <p:nvPr>
            <p:ph type="title" idx="4294967295"/>
          </p:nvPr>
        </p:nvSpPr>
        <p:spPr>
          <a:xfrm>
            <a:off x="457200" y="338137"/>
            <a:ext cx="8229600" cy="1252538"/>
          </a:xfrm>
          <a:prstGeom prst="rect">
            <a:avLst/>
          </a:prstGeom>
        </p:spPr>
        <p:txBody>
          <a:bodyPr lIns="0" tIns="0" rIns="0" bIns="0">
            <a:normAutofit/>
          </a:bodyPr>
          <a:lstStyle>
            <a:lvl1pPr>
              <a:defRPr>
                <a:solidFill>
                  <a:srgbClr val="FFFFFF"/>
                </a:solidFill>
                <a:latin typeface="Candara"/>
                <a:ea typeface="Candara"/>
                <a:cs typeface="Candara"/>
                <a:sym typeface="Candara"/>
              </a:defRPr>
            </a:lvl1pPr>
          </a:lstStyle>
          <a:p>
            <a:pPr lvl="0">
              <a:defRPr sz="1800">
                <a:solidFill>
                  <a:srgbClr val="000000"/>
                </a:solidFill>
              </a:defRPr>
            </a:pPr>
            <a:r>
              <a:rPr sz="4400">
                <a:solidFill>
                  <a:srgbClr val="FFFFFF"/>
                </a:solidFill>
              </a:rPr>
              <a:t>Types of clinical data [1]</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p:cNvSpPr>
          <p:nvPr>
            <p:ph type="body" idx="4294967295"/>
          </p:nvPr>
        </p:nvSpPr>
        <p:spPr>
          <a:xfrm>
            <a:off x="863600" y="2266950"/>
            <a:ext cx="7416800" cy="3670300"/>
          </a:xfrm>
          <a:prstGeom prst="rect">
            <a:avLst/>
          </a:prstGeom>
        </p:spPr>
        <p:txBody>
          <a:bodyPr lIns="0" tIns="0" rIns="0" bIns="0">
            <a:normAutofit/>
          </a:bodyPr>
          <a:lstStyle/>
          <a:p>
            <a:pPr marL="238125" lvl="0" indent="-238125" defTabSz="795337">
              <a:spcBef>
                <a:spcPts val="500"/>
              </a:spcBef>
              <a:buClr>
                <a:srgbClr val="31B6FD"/>
              </a:buClr>
              <a:buFont typeface="Symbol"/>
              <a:buChar char="∗"/>
              <a:defRPr sz="1800"/>
            </a:pPr>
            <a:endParaRPr sz="2000">
              <a:latin typeface="Candara"/>
              <a:ea typeface="Candara"/>
              <a:cs typeface="Candara"/>
              <a:sym typeface="Candara"/>
            </a:endParaRPr>
          </a:p>
          <a:p>
            <a:pPr marL="148828" lvl="0" indent="-148828" defTabSz="795337">
              <a:spcBef>
                <a:spcPts val="500"/>
              </a:spcBef>
              <a:buClr>
                <a:srgbClr val="31B6FD"/>
              </a:buClr>
              <a:buFont typeface="Wingdings"/>
              <a:buChar char="❖"/>
              <a:defRPr sz="1800"/>
            </a:pPr>
            <a:r>
              <a:rPr sz="2000">
                <a:latin typeface="Candara"/>
                <a:ea typeface="Candara"/>
                <a:cs typeface="Candara"/>
                <a:sym typeface="Candara"/>
              </a:rPr>
              <a:t>Science of Data Management &amp; analysis</a:t>
            </a:r>
            <a:endParaRPr sz="2000" b="1" i="1">
              <a:latin typeface="Candara"/>
              <a:ea typeface="Candara"/>
              <a:cs typeface="Candara"/>
              <a:sym typeface="Candara"/>
            </a:endParaRPr>
          </a:p>
          <a:p>
            <a:pPr marL="148828" lvl="0" indent="-148828" defTabSz="795337">
              <a:spcBef>
                <a:spcPts val="500"/>
              </a:spcBef>
              <a:buClr>
                <a:srgbClr val="31B6FD"/>
              </a:buClr>
              <a:buFont typeface="Wingdings"/>
              <a:buChar char="❖"/>
              <a:defRPr sz="1800"/>
            </a:pPr>
            <a:r>
              <a:rPr sz="2000" b="1" i="1">
                <a:latin typeface="Candara"/>
                <a:ea typeface="Candara"/>
                <a:cs typeface="Candara"/>
                <a:sym typeface="Candara"/>
              </a:rPr>
              <a:t> “to convert Vast information and knowledge in organisation to achieve their objectives”</a:t>
            </a:r>
            <a:r>
              <a:rPr sz="2000">
                <a:latin typeface="Candara"/>
                <a:ea typeface="Candara"/>
                <a:cs typeface="Candara"/>
                <a:sym typeface="Candara"/>
              </a:rPr>
              <a:t> (Murdoch et al, 2013*) </a:t>
            </a:r>
          </a:p>
          <a:p>
            <a:pPr marL="148828" lvl="0" indent="-148828" defTabSz="795337">
              <a:spcBef>
                <a:spcPts val="500"/>
              </a:spcBef>
              <a:buClr>
                <a:srgbClr val="31B6FD"/>
              </a:buClr>
              <a:buFont typeface="Wingdings"/>
              <a:buChar char="❖"/>
              <a:defRPr sz="1800"/>
            </a:pPr>
            <a:r>
              <a:rPr sz="2000">
                <a:latin typeface="Candara"/>
                <a:ea typeface="Candara"/>
                <a:cs typeface="Candara"/>
                <a:sym typeface="Candara"/>
              </a:rPr>
              <a:t>What is </a:t>
            </a:r>
            <a:r>
              <a:rPr sz="2000" b="1">
                <a:latin typeface="Candara"/>
                <a:ea typeface="Candara"/>
                <a:cs typeface="Candara"/>
                <a:sym typeface="Candara"/>
              </a:rPr>
              <a:t>BIG/VAST</a:t>
            </a:r>
            <a:r>
              <a:rPr sz="2000">
                <a:latin typeface="Candara"/>
                <a:ea typeface="Candara"/>
                <a:cs typeface="Candara"/>
                <a:sym typeface="Candara"/>
              </a:rPr>
              <a:t> ? Zettabytes (10^21 gigabytes) to Yottabytes (10^24 gigabytes) </a:t>
            </a:r>
          </a:p>
          <a:p>
            <a:pPr marL="148828" lvl="0" indent="-148828" defTabSz="795337">
              <a:spcBef>
                <a:spcPts val="500"/>
              </a:spcBef>
              <a:buClr>
                <a:srgbClr val="31B6FD"/>
              </a:buClr>
              <a:buFont typeface="Wingdings"/>
              <a:buChar char="❖"/>
              <a:defRPr sz="1800"/>
            </a:pPr>
            <a:r>
              <a:rPr sz="2000">
                <a:latin typeface="Candara"/>
                <a:ea typeface="Candara"/>
                <a:cs typeface="Candara"/>
                <a:sym typeface="Candara"/>
              </a:rPr>
              <a:t>Used in Astronomy, Search Engines, Financial, Politics and now in Biomedicine </a:t>
            </a:r>
          </a:p>
          <a:p>
            <a:pPr marL="148828" lvl="0" indent="-148828" defTabSz="795337">
              <a:spcBef>
                <a:spcPts val="500"/>
              </a:spcBef>
              <a:buClr>
                <a:srgbClr val="31B6FD"/>
              </a:buClr>
              <a:buFont typeface="Wingdings"/>
              <a:buChar char="❖"/>
              <a:defRPr sz="1800"/>
            </a:pPr>
            <a:r>
              <a:rPr sz="2000">
                <a:latin typeface="Candara"/>
                <a:ea typeface="Candara"/>
                <a:cs typeface="Candara"/>
                <a:sym typeface="Candara"/>
              </a:rPr>
              <a:t>Example of Big Data is Bioinformatics (genome, proteomic)</a:t>
            </a:r>
          </a:p>
        </p:txBody>
      </p:sp>
      <p:sp>
        <p:nvSpPr>
          <p:cNvPr id="275" name="Shape 275"/>
          <p:cNvSpPr>
            <a:spLocks noGrp="1"/>
          </p:cNvSpPr>
          <p:nvPr>
            <p:ph type="title" idx="4294967295"/>
          </p:nvPr>
        </p:nvSpPr>
        <p:spPr>
          <a:xfrm>
            <a:off x="457200" y="338137"/>
            <a:ext cx="8229600" cy="1252538"/>
          </a:xfrm>
          <a:prstGeom prst="rect">
            <a:avLst/>
          </a:prstGeom>
        </p:spPr>
        <p:txBody>
          <a:bodyPr lIns="0" tIns="0" rIns="0" bIns="0">
            <a:normAutofit/>
          </a:bodyPr>
          <a:lstStyle>
            <a:lvl1pPr>
              <a:defRPr>
                <a:solidFill>
                  <a:srgbClr val="FFFFFF"/>
                </a:solidFill>
                <a:latin typeface="Candara"/>
                <a:ea typeface="Candara"/>
                <a:cs typeface="Candara"/>
                <a:sym typeface="Candara"/>
              </a:defRPr>
            </a:lvl1pPr>
          </a:lstStyle>
          <a:p>
            <a:pPr lvl="0">
              <a:defRPr sz="1800">
                <a:solidFill>
                  <a:srgbClr val="000000"/>
                </a:solidFill>
              </a:defRPr>
            </a:pPr>
            <a:r>
              <a:rPr sz="4400">
                <a:solidFill>
                  <a:srgbClr val="FFFFFF"/>
                </a:solidFill>
              </a:rPr>
              <a:t>Big Data [3]</a:t>
            </a:r>
          </a:p>
        </p:txBody>
      </p:sp>
      <p:pic>
        <p:nvPicPr>
          <p:cNvPr id="276" name="image.png"/>
          <p:cNvPicPr/>
          <p:nvPr/>
        </p:nvPicPr>
        <p:blipFill>
          <a:blip r:embed="rId3">
            <a:extLst/>
          </a:blip>
          <a:stretch>
            <a:fillRect/>
          </a:stretch>
        </p:blipFill>
        <p:spPr>
          <a:xfrm>
            <a:off x="317500" y="-6350"/>
            <a:ext cx="2460625" cy="2241550"/>
          </a:xfrm>
          <a:prstGeom prst="rect">
            <a:avLst/>
          </a:prstGeom>
          <a:ln w="12700">
            <a:miter lim="400000"/>
          </a:ln>
        </p:spPr>
      </p:pic>
      <p:sp>
        <p:nvSpPr>
          <p:cNvPr id="277" name="Shape 277"/>
          <p:cNvSpPr/>
          <p:nvPr/>
        </p:nvSpPr>
        <p:spPr>
          <a:xfrm>
            <a:off x="672259" y="5927725"/>
            <a:ext cx="4918917"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r" defTabSz="457200">
              <a:spcBef>
                <a:spcPts val="500"/>
              </a:spcBef>
              <a:defRPr sz="1800"/>
            </a:pPr>
            <a:r>
              <a:rPr sz="1000" b="1">
                <a:solidFill>
                  <a:srgbClr val="323333"/>
                </a:solidFill>
                <a:latin typeface="+mn-lt"/>
                <a:ea typeface="+mn-ea"/>
                <a:cs typeface="+mn-cs"/>
                <a:sym typeface="Helvetica"/>
              </a:rPr>
              <a:t>*</a:t>
            </a:r>
            <a:r>
              <a:rPr sz="1000">
                <a:solidFill>
                  <a:srgbClr val="323333"/>
                </a:solidFill>
                <a:latin typeface="+mn-lt"/>
                <a:ea typeface="+mn-ea"/>
                <a:cs typeface="+mn-cs"/>
                <a:sym typeface="Helvetica"/>
              </a:rPr>
              <a:t>Murdoch, T. , Detsky, A. (2013) The Inevitable Application of Big Data to Health Care</a:t>
            </a:r>
          </a:p>
          <a:p>
            <a:pPr lvl="0" algn="r" defTabSz="457200">
              <a:defRPr sz="1800"/>
            </a:pPr>
            <a:r>
              <a:rPr sz="1000" i="1">
                <a:solidFill>
                  <a:srgbClr val="323333"/>
                </a:solidFill>
                <a:latin typeface="+mn-lt"/>
                <a:ea typeface="+mn-ea"/>
                <a:cs typeface="+mn-cs"/>
                <a:sym typeface="Helvetica"/>
              </a:rPr>
              <a:t>JAMA. </a:t>
            </a:r>
            <a:r>
              <a:rPr sz="1000">
                <a:solidFill>
                  <a:srgbClr val="323333"/>
                </a:solidFill>
                <a:latin typeface="+mn-lt"/>
                <a:ea typeface="+mn-ea"/>
                <a:cs typeface="+mn-cs"/>
                <a:sym typeface="Helvetica"/>
              </a:rPr>
              <a:t>2013;309(13):1351-1352. doi:10.1001/jama.2013.393.</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274">
                                            <p:txEl>
                                              <p:pRg st="2" end="2"/>
                                            </p:txEl>
                                          </p:spTgt>
                                        </p:tgtEl>
                                        <p:attrNameLst>
                                          <p:attrName>style.visibility</p:attrName>
                                        </p:attrNameLst>
                                      </p:cBhvr>
                                      <p:to>
                                        <p:strVal val="visible"/>
                                      </p:to>
                                    </p:set>
                                    <p:anim calcmode="lin" valueType="num">
                                      <p:cBhvr>
                                        <p:cTn id="7" dur="500" fill="hold"/>
                                        <p:tgtEl>
                                          <p:spTgt spid="274">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274">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1" nodeType="afterEffect">
                                  <p:stCondLst>
                                    <p:cond delay="0"/>
                                  </p:stCondLst>
                                  <p:iterate>
                                    <p:tmAbs val="0"/>
                                  </p:iterate>
                                  <p:childTnLst>
                                    <p:set>
                                      <p:cBhvr>
                                        <p:cTn id="11" fill="hold"/>
                                        <p:tgtEl>
                                          <p:spTgt spid="274">
                                            <p:txEl>
                                              <p:pRg st="3" end="3"/>
                                            </p:txEl>
                                          </p:spTgt>
                                        </p:tgtEl>
                                        <p:attrNameLst>
                                          <p:attrName>style.visibility</p:attrName>
                                        </p:attrNameLst>
                                      </p:cBhvr>
                                      <p:to>
                                        <p:strVal val="visible"/>
                                      </p:to>
                                    </p:set>
                                    <p:anim calcmode="lin" valueType="num">
                                      <p:cBhvr>
                                        <p:cTn id="12" dur="500" fill="hold"/>
                                        <p:tgtEl>
                                          <p:spTgt spid="274">
                                            <p:txEl>
                                              <p:pRg st="3" end="3"/>
                                            </p:txEl>
                                          </p:spTgt>
                                        </p:tgtEl>
                                        <p:attrNameLst>
                                          <p:attrName>ppt_x</p:attrName>
                                        </p:attrNameLst>
                                      </p:cBhvr>
                                      <p:tavLst>
                                        <p:tav tm="0">
                                          <p:val>
                                            <p:strVal val="#ppt_x"/>
                                          </p:val>
                                        </p:tav>
                                        <p:tav tm="100000">
                                          <p:val>
                                            <p:strVal val="#ppt_x"/>
                                          </p:val>
                                        </p:tav>
                                      </p:tavLst>
                                    </p:anim>
                                    <p:anim calcmode="lin" valueType="num">
                                      <p:cBhvr>
                                        <p:cTn id="13" dur="500" fill="hold"/>
                                        <p:tgtEl>
                                          <p:spTgt spid="274">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1" nodeType="afterEffect">
                                  <p:stCondLst>
                                    <p:cond delay="0"/>
                                  </p:stCondLst>
                                  <p:iterate>
                                    <p:tmAbs val="0"/>
                                  </p:iterate>
                                  <p:childTnLst>
                                    <p:set>
                                      <p:cBhvr>
                                        <p:cTn id="16" fill="hold"/>
                                        <p:tgtEl>
                                          <p:spTgt spid="274">
                                            <p:txEl>
                                              <p:pRg st="4" end="4"/>
                                            </p:txEl>
                                          </p:spTgt>
                                        </p:tgtEl>
                                        <p:attrNameLst>
                                          <p:attrName>style.visibility</p:attrName>
                                        </p:attrNameLst>
                                      </p:cBhvr>
                                      <p:to>
                                        <p:strVal val="visible"/>
                                      </p:to>
                                    </p:set>
                                    <p:anim calcmode="lin" valueType="num">
                                      <p:cBhvr>
                                        <p:cTn id="17" dur="500" fill="hold"/>
                                        <p:tgtEl>
                                          <p:spTgt spid="274">
                                            <p:txEl>
                                              <p:pRg st="4" end="4"/>
                                            </p:txEl>
                                          </p:spTgt>
                                        </p:tgtEl>
                                        <p:attrNameLst>
                                          <p:attrName>ppt_x</p:attrName>
                                        </p:attrNameLst>
                                      </p:cBhvr>
                                      <p:tavLst>
                                        <p:tav tm="0">
                                          <p:val>
                                            <p:strVal val="#ppt_x"/>
                                          </p:val>
                                        </p:tav>
                                        <p:tav tm="100000">
                                          <p:val>
                                            <p:strVal val="#ppt_x"/>
                                          </p:val>
                                        </p:tav>
                                      </p:tavLst>
                                    </p:anim>
                                    <p:anim calcmode="lin" valueType="num">
                                      <p:cBhvr>
                                        <p:cTn id="18" dur="500" fill="hold"/>
                                        <p:tgtEl>
                                          <p:spTgt spid="274">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1" nodeType="afterEffect">
                                  <p:stCondLst>
                                    <p:cond delay="0"/>
                                  </p:stCondLst>
                                  <p:iterate>
                                    <p:tmAbs val="0"/>
                                  </p:iterate>
                                  <p:childTnLst>
                                    <p:set>
                                      <p:cBhvr>
                                        <p:cTn id="21" fill="hold"/>
                                        <p:tgtEl>
                                          <p:spTgt spid="274">
                                            <p:txEl>
                                              <p:pRg st="5" end="5"/>
                                            </p:txEl>
                                          </p:spTgt>
                                        </p:tgtEl>
                                        <p:attrNameLst>
                                          <p:attrName>style.visibility</p:attrName>
                                        </p:attrNameLst>
                                      </p:cBhvr>
                                      <p:to>
                                        <p:strVal val="visible"/>
                                      </p:to>
                                    </p:set>
                                    <p:anim calcmode="lin" valueType="num">
                                      <p:cBhvr>
                                        <p:cTn id="22" dur="500" fill="hold"/>
                                        <p:tgtEl>
                                          <p:spTgt spid="274">
                                            <p:txEl>
                                              <p:pRg st="5" end="5"/>
                                            </p:txEl>
                                          </p:spTgt>
                                        </p:tgtEl>
                                        <p:attrNameLst>
                                          <p:attrName>ppt_x</p:attrName>
                                        </p:attrNameLst>
                                      </p:cBhvr>
                                      <p:tavLst>
                                        <p:tav tm="0">
                                          <p:val>
                                            <p:strVal val="#ppt_x"/>
                                          </p:val>
                                        </p:tav>
                                        <p:tav tm="100000">
                                          <p:val>
                                            <p:strVal val="#ppt_x"/>
                                          </p:val>
                                        </p:tav>
                                      </p:tavLst>
                                    </p:anim>
                                    <p:anim calcmode="lin" valueType="num">
                                      <p:cBhvr>
                                        <p:cTn id="23" dur="500" fill="hold"/>
                                        <p:tgtEl>
                                          <p:spTgt spid="27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1" build="p" bldLvl="5"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p:cNvSpPr>
          <p:nvPr>
            <p:ph type="title" idx="4294967295"/>
          </p:nvPr>
        </p:nvSpPr>
        <p:spPr>
          <a:xfrm>
            <a:off x="457200" y="338137"/>
            <a:ext cx="8229600" cy="1252538"/>
          </a:xfrm>
          <a:prstGeom prst="rect">
            <a:avLst/>
          </a:prstGeom>
        </p:spPr>
        <p:txBody>
          <a:bodyPr lIns="0" tIns="0" rIns="0" bIns="0">
            <a:normAutofit/>
          </a:bodyPr>
          <a:lstStyle/>
          <a:p>
            <a:pPr lvl="0">
              <a:defRPr sz="1800">
                <a:solidFill>
                  <a:srgbClr val="000000"/>
                </a:solidFill>
              </a:defRPr>
            </a:pPr>
            <a:r>
              <a:rPr sz="4400">
                <a:solidFill>
                  <a:srgbClr val="FFFFFF"/>
                </a:solidFill>
                <a:latin typeface="Candara"/>
                <a:ea typeface="Candara"/>
                <a:cs typeface="Candara"/>
                <a:sym typeface="Candara"/>
              </a:rPr>
              <a:t>The FOUR V’s of Big Data [3]</a:t>
            </a:r>
          </a:p>
        </p:txBody>
      </p:sp>
      <p:pic>
        <p:nvPicPr>
          <p:cNvPr id="282" name="image.png"/>
          <p:cNvPicPr/>
          <p:nvPr/>
        </p:nvPicPr>
        <p:blipFill>
          <a:blip r:embed="rId2">
            <a:extLst/>
          </a:blip>
          <a:stretch>
            <a:fillRect/>
          </a:stretch>
        </p:blipFill>
        <p:spPr>
          <a:xfrm>
            <a:off x="638175" y="1790700"/>
            <a:ext cx="7867650" cy="4816475"/>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body" idx="4294967295"/>
          </p:nvPr>
        </p:nvSpPr>
        <p:spPr>
          <a:xfrm>
            <a:off x="871537" y="1484312"/>
            <a:ext cx="7408863" cy="4641851"/>
          </a:xfrm>
          <a:prstGeom prst="rect">
            <a:avLst/>
          </a:prstGeom>
        </p:spPr>
        <p:txBody>
          <a:bodyPr lIns="0" tIns="0" rIns="0" bIns="0">
            <a:normAutofit/>
          </a:bodyPr>
          <a:lstStyle/>
          <a:p>
            <a:pPr marL="273050" lvl="0" indent="-273050">
              <a:spcBef>
                <a:spcPts val="500"/>
              </a:spcBef>
              <a:buClr>
                <a:srgbClr val="31B6FD"/>
              </a:buClr>
              <a:buFont typeface="Symbol"/>
              <a:buChar char="∗"/>
              <a:defRPr sz="1800"/>
            </a:pPr>
            <a:endParaRPr sz="2400">
              <a:solidFill>
                <a:srgbClr val="073E87"/>
              </a:solidFill>
              <a:latin typeface="Candara"/>
              <a:ea typeface="Candara"/>
              <a:cs typeface="Candara"/>
              <a:sym typeface="Candara"/>
            </a:endParaRPr>
          </a:p>
          <a:p>
            <a:pPr marL="204787" lvl="0" indent="-204787">
              <a:spcBef>
                <a:spcPts val="500"/>
              </a:spcBef>
              <a:buClr>
                <a:srgbClr val="31B6FD"/>
              </a:buClr>
              <a:buFont typeface="Wingdings"/>
              <a:buChar char="❖"/>
              <a:defRPr sz="1800"/>
            </a:pPr>
            <a:r>
              <a:rPr sz="2400">
                <a:solidFill>
                  <a:srgbClr val="073E87"/>
                </a:solidFill>
                <a:latin typeface="Candara"/>
                <a:ea typeface="Candara"/>
                <a:cs typeface="Candara"/>
                <a:sym typeface="Candara"/>
              </a:rPr>
              <a:t>“80% of medical data is unstructured and is clinically relevant.</a:t>
            </a:r>
          </a:p>
          <a:p>
            <a:pPr marL="273050" lvl="0" indent="-273050">
              <a:spcBef>
                <a:spcPts val="500"/>
              </a:spcBef>
              <a:buClr>
                <a:srgbClr val="31B6FD"/>
              </a:buClr>
              <a:buFont typeface="Wingdings"/>
              <a:buChar char="❖"/>
              <a:defRPr sz="1800"/>
            </a:pPr>
            <a:endParaRPr sz="2400">
              <a:solidFill>
                <a:srgbClr val="073E87"/>
              </a:solidFill>
              <a:latin typeface="Candara"/>
              <a:ea typeface="Candara"/>
              <a:cs typeface="Candara"/>
              <a:sym typeface="Candara"/>
            </a:endParaRPr>
          </a:p>
          <a:p>
            <a:pPr marL="204787" lvl="0" indent="-204787">
              <a:spcBef>
                <a:spcPts val="500"/>
              </a:spcBef>
              <a:buClr>
                <a:srgbClr val="31B6FD"/>
              </a:buClr>
              <a:buFont typeface="Wingdings"/>
              <a:buChar char="❖"/>
              <a:defRPr sz="1800"/>
            </a:pPr>
            <a:r>
              <a:rPr sz="2400">
                <a:solidFill>
                  <a:srgbClr val="073E87"/>
                </a:solidFill>
                <a:latin typeface="Candara"/>
                <a:ea typeface="Candara"/>
                <a:cs typeface="Candara"/>
                <a:sym typeface="Candara"/>
              </a:rPr>
              <a:t>The data reside in multiple places like individual EMRs, lab and imaging systems, physician notes, medical correspondence, claims, customer relations management systems and finance.” </a:t>
            </a:r>
          </a:p>
        </p:txBody>
      </p:sp>
      <p:sp>
        <p:nvSpPr>
          <p:cNvPr id="285" name="Shape 285"/>
          <p:cNvSpPr>
            <a:spLocks noGrp="1"/>
          </p:cNvSpPr>
          <p:nvPr>
            <p:ph type="title" idx="4294967295"/>
          </p:nvPr>
        </p:nvSpPr>
        <p:spPr>
          <a:xfrm>
            <a:off x="457200" y="338137"/>
            <a:ext cx="8229600" cy="1252538"/>
          </a:xfrm>
          <a:prstGeom prst="rect">
            <a:avLst/>
          </a:prstGeom>
        </p:spPr>
        <p:txBody>
          <a:bodyPr lIns="0" tIns="0" rIns="0" bIns="0">
            <a:normAutofit/>
          </a:bodyPr>
          <a:lstStyle>
            <a:lvl1pPr>
              <a:defRPr>
                <a:solidFill>
                  <a:srgbClr val="FFFFFF"/>
                </a:solidFill>
                <a:latin typeface="Candara"/>
                <a:ea typeface="Candara"/>
                <a:cs typeface="Candara"/>
                <a:sym typeface="Candara"/>
              </a:defRPr>
            </a:lvl1pPr>
          </a:lstStyle>
          <a:p>
            <a:pPr lvl="0">
              <a:defRPr sz="1800">
                <a:solidFill>
                  <a:srgbClr val="000000"/>
                </a:solidFill>
              </a:defRPr>
            </a:pPr>
            <a:r>
              <a:rPr sz="4400">
                <a:solidFill>
                  <a:srgbClr val="FFFFFF"/>
                </a:solidFill>
              </a:rPr>
              <a:t>Big Data in healthcare [3]</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p:cNvSpPr>
          <p:nvPr>
            <p:ph type="body" idx="4294967295"/>
          </p:nvPr>
        </p:nvSpPr>
        <p:spPr>
          <a:xfrm>
            <a:off x="642937" y="2032000"/>
            <a:ext cx="7408863" cy="4183063"/>
          </a:xfrm>
          <a:prstGeom prst="rect">
            <a:avLst/>
          </a:prstGeom>
        </p:spPr>
        <p:txBody>
          <a:bodyPr lIns="0" tIns="0" rIns="0" bIns="0">
            <a:normAutofit/>
          </a:bodyPr>
          <a:lstStyle/>
          <a:p>
            <a:pPr marL="204787" lvl="0" indent="-204787">
              <a:spcBef>
                <a:spcPts val="500"/>
              </a:spcBef>
              <a:buClr>
                <a:srgbClr val="31B6FD"/>
              </a:buClr>
              <a:buFont typeface="Wingdings"/>
              <a:buChar char="❖"/>
              <a:defRPr sz="1800"/>
            </a:pPr>
            <a:r>
              <a:rPr sz="2400">
                <a:solidFill>
                  <a:srgbClr val="073E87"/>
                </a:solidFill>
                <a:latin typeface="Candara"/>
                <a:ea typeface="Candara"/>
                <a:cs typeface="Candara"/>
                <a:sym typeface="Candara"/>
              </a:rPr>
              <a:t>Clinical Data from CPOE</a:t>
            </a:r>
          </a:p>
          <a:p>
            <a:pPr marL="204787" lvl="0" indent="-204787">
              <a:spcBef>
                <a:spcPts val="500"/>
              </a:spcBef>
              <a:buClr>
                <a:srgbClr val="31B6FD"/>
              </a:buClr>
              <a:buFont typeface="Wingdings"/>
              <a:buChar char="❖"/>
              <a:defRPr sz="1800"/>
            </a:pPr>
            <a:r>
              <a:rPr sz="2400">
                <a:solidFill>
                  <a:srgbClr val="073E87"/>
                </a:solidFill>
                <a:latin typeface="Candara"/>
                <a:ea typeface="Candara"/>
                <a:cs typeface="Candara"/>
                <a:sym typeface="Candara"/>
              </a:rPr>
              <a:t>Clinical decision support systems (Written notes &amp; prescriptions)</a:t>
            </a:r>
          </a:p>
          <a:p>
            <a:pPr marL="204787" lvl="0" indent="-204787">
              <a:spcBef>
                <a:spcPts val="500"/>
              </a:spcBef>
              <a:buClr>
                <a:srgbClr val="31B6FD"/>
              </a:buClr>
              <a:buFont typeface="Wingdings"/>
              <a:buChar char="❖"/>
              <a:defRPr sz="1800"/>
            </a:pPr>
            <a:r>
              <a:rPr sz="2400">
                <a:solidFill>
                  <a:srgbClr val="073E87"/>
                </a:solidFill>
                <a:latin typeface="Candara"/>
                <a:ea typeface="Candara"/>
                <a:cs typeface="Candara"/>
                <a:sym typeface="Candara"/>
              </a:rPr>
              <a:t>Imaging systems: PACS, Radiology Information systems</a:t>
            </a:r>
          </a:p>
          <a:p>
            <a:pPr marL="204787" lvl="0" indent="-204787">
              <a:spcBef>
                <a:spcPts val="500"/>
              </a:spcBef>
              <a:buClr>
                <a:srgbClr val="31B6FD"/>
              </a:buClr>
              <a:buFont typeface="Wingdings"/>
              <a:buChar char="❖"/>
              <a:defRPr sz="1800"/>
            </a:pPr>
            <a:r>
              <a:rPr sz="2400">
                <a:solidFill>
                  <a:srgbClr val="073E87"/>
                </a:solidFill>
                <a:latin typeface="Candara"/>
                <a:ea typeface="Candara"/>
                <a:cs typeface="Candara"/>
                <a:sym typeface="Candara"/>
              </a:rPr>
              <a:t>Sensor data (monitoring vital signs)</a:t>
            </a:r>
          </a:p>
          <a:p>
            <a:pPr marL="204787" lvl="0" indent="-204787">
              <a:spcBef>
                <a:spcPts val="500"/>
              </a:spcBef>
              <a:buClr>
                <a:srgbClr val="31B6FD"/>
              </a:buClr>
              <a:buFont typeface="Wingdings"/>
              <a:buChar char="❖"/>
              <a:defRPr sz="1800"/>
            </a:pPr>
            <a:r>
              <a:rPr sz="2400">
                <a:solidFill>
                  <a:srgbClr val="073E87"/>
                </a:solidFill>
                <a:latin typeface="Candara"/>
                <a:ea typeface="Candara"/>
                <a:cs typeface="Candara"/>
                <a:sym typeface="Candara"/>
              </a:rPr>
              <a:t>Social media data- Tweets from Twitter, wall and status updates on Facebook</a:t>
            </a:r>
          </a:p>
          <a:p>
            <a:pPr marL="204787" lvl="0" indent="-204787">
              <a:spcBef>
                <a:spcPts val="500"/>
              </a:spcBef>
              <a:buClr>
                <a:srgbClr val="31B6FD"/>
              </a:buClr>
              <a:buFont typeface="Wingdings"/>
              <a:buChar char="❖"/>
              <a:defRPr sz="1800"/>
            </a:pPr>
            <a:r>
              <a:rPr sz="2400">
                <a:solidFill>
                  <a:srgbClr val="073E87"/>
                </a:solidFill>
                <a:latin typeface="Candara"/>
                <a:ea typeface="Candara"/>
                <a:cs typeface="Candara"/>
                <a:sym typeface="Candara"/>
              </a:rPr>
              <a:t> Emergency care data</a:t>
            </a:r>
          </a:p>
          <a:p>
            <a:pPr marL="204787" lvl="0" indent="-204787">
              <a:spcBef>
                <a:spcPts val="500"/>
              </a:spcBef>
              <a:buClr>
                <a:srgbClr val="31B6FD"/>
              </a:buClr>
              <a:buFont typeface="Wingdings"/>
              <a:buChar char="❖"/>
              <a:defRPr sz="1800"/>
            </a:pPr>
            <a:r>
              <a:rPr sz="2400">
                <a:solidFill>
                  <a:srgbClr val="073E87"/>
                </a:solidFill>
                <a:latin typeface="Candara"/>
                <a:ea typeface="Candara"/>
                <a:cs typeface="Candara"/>
                <a:sym typeface="Candara"/>
              </a:rPr>
              <a:t> Literature from medical journal </a:t>
            </a:r>
          </a:p>
        </p:txBody>
      </p:sp>
      <p:sp>
        <p:nvSpPr>
          <p:cNvPr id="290" name="Shape 290"/>
          <p:cNvSpPr/>
          <p:nvPr/>
        </p:nvSpPr>
        <p:spPr>
          <a:xfrm>
            <a:off x="3990975" y="6343650"/>
            <a:ext cx="1162050"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000">
                <a:solidFill>
                  <a:srgbClr val="073E87"/>
                </a:solidFill>
                <a:latin typeface="+mj-lt"/>
                <a:ea typeface="+mj-ea"/>
                <a:cs typeface="+mj-cs"/>
                <a:sym typeface="Avenir Roman"/>
              </a:defRPr>
            </a:lvl1pPr>
          </a:lstStyle>
          <a:p>
            <a:pPr lvl="0">
              <a:defRPr sz="1800">
                <a:solidFill>
                  <a:srgbClr val="000000"/>
                </a:solidFill>
              </a:defRPr>
            </a:pPr>
            <a:r>
              <a:rPr sz="1000">
                <a:solidFill>
                  <a:srgbClr val="073E87"/>
                </a:solidFill>
              </a:rPr>
              <a:t>33</a:t>
            </a:r>
          </a:p>
        </p:txBody>
      </p:sp>
      <p:sp>
        <p:nvSpPr>
          <p:cNvPr id="291" name="Shape 291"/>
          <p:cNvSpPr>
            <a:spLocks noGrp="1"/>
          </p:cNvSpPr>
          <p:nvPr>
            <p:ph type="title" idx="4294967295"/>
          </p:nvPr>
        </p:nvSpPr>
        <p:spPr>
          <a:xfrm>
            <a:off x="457200" y="0"/>
            <a:ext cx="8229600" cy="1928813"/>
          </a:xfrm>
          <a:prstGeom prst="rect">
            <a:avLst/>
          </a:prstGeom>
        </p:spPr>
        <p:txBody>
          <a:bodyPr lIns="0" tIns="0" rIns="0" bIns="0">
            <a:normAutofit/>
          </a:bodyPr>
          <a:lstStyle>
            <a:lvl1pPr>
              <a:defRPr>
                <a:solidFill>
                  <a:srgbClr val="FFFFFF"/>
                </a:solidFill>
                <a:latin typeface="Candara"/>
                <a:ea typeface="Candara"/>
                <a:cs typeface="Candara"/>
                <a:sym typeface="Candara"/>
              </a:defRPr>
            </a:lvl1pPr>
          </a:lstStyle>
          <a:p>
            <a:pPr lvl="0">
              <a:defRPr sz="1800">
                <a:solidFill>
                  <a:srgbClr val="000000"/>
                </a:solidFill>
              </a:defRPr>
            </a:pPr>
            <a:r>
              <a:rPr sz="4400">
                <a:solidFill>
                  <a:srgbClr val="FFFFFF"/>
                </a:solidFill>
              </a:rPr>
              <a:t>Sources of BIG DATA [4]</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p:cNvSpPr>
          <p:nvPr>
            <p:ph type="body" idx="4294967295"/>
          </p:nvPr>
        </p:nvSpPr>
        <p:spPr>
          <a:xfrm>
            <a:off x="642937" y="2032000"/>
            <a:ext cx="7408863" cy="4183063"/>
          </a:xfrm>
          <a:prstGeom prst="rect">
            <a:avLst/>
          </a:prstGeom>
        </p:spPr>
        <p:txBody>
          <a:bodyPr lIns="0" tIns="0" rIns="0" bIns="0">
            <a:normAutofit/>
          </a:bodyPr>
          <a:lstStyle/>
          <a:p>
            <a:pPr marL="0" lvl="0" indent="0" defTabSz="457200">
              <a:lnSpc>
                <a:spcPct val="90000"/>
              </a:lnSpc>
              <a:spcBef>
                <a:spcPts val="1100"/>
              </a:spcBef>
              <a:buSzTx/>
              <a:buNone/>
              <a:defRPr sz="1800"/>
            </a:pPr>
            <a:endParaRPr sz="1100">
              <a:solidFill>
                <a:srgbClr val="1226A0"/>
              </a:solidFill>
              <a:latin typeface="Verdana"/>
              <a:ea typeface="Verdana"/>
              <a:cs typeface="Verdana"/>
              <a:sym typeface="Verdana"/>
            </a:endParaRPr>
          </a:p>
          <a:p>
            <a:pPr marL="0" lvl="0" indent="0" defTabSz="457200">
              <a:lnSpc>
                <a:spcPct val="90000"/>
              </a:lnSpc>
              <a:spcBef>
                <a:spcPts val="1100"/>
              </a:spcBef>
              <a:buSzTx/>
              <a:buNone/>
              <a:defRPr sz="1800"/>
            </a:pPr>
            <a:r>
              <a:rPr sz="2000">
                <a:solidFill>
                  <a:srgbClr val="1226A0"/>
                </a:solidFill>
                <a:latin typeface="Candara"/>
                <a:ea typeface="Candara"/>
                <a:cs typeface="Candara"/>
                <a:sym typeface="Candara"/>
              </a:rPr>
              <a:t>* Patient profiles and the health outcomes- identify the effective treatments </a:t>
            </a:r>
          </a:p>
          <a:p>
            <a:pPr marL="0" lvl="0" indent="0" defTabSz="457200">
              <a:lnSpc>
                <a:spcPct val="90000"/>
              </a:lnSpc>
              <a:spcBef>
                <a:spcPts val="1100"/>
              </a:spcBef>
              <a:buSzTx/>
              <a:buNone/>
              <a:defRPr sz="1800"/>
            </a:pPr>
            <a:r>
              <a:rPr sz="2000">
                <a:solidFill>
                  <a:srgbClr val="1226A0"/>
                </a:solidFill>
                <a:latin typeface="Candara"/>
                <a:ea typeface="Candara"/>
                <a:cs typeface="Candara"/>
                <a:sym typeface="Candara"/>
              </a:rPr>
              <a:t>* For public health- identify individuals who would get preventive care or lifestyle changes</a:t>
            </a:r>
          </a:p>
          <a:p>
            <a:pPr marL="0" lvl="0" indent="0" defTabSz="457200">
              <a:lnSpc>
                <a:spcPct val="90000"/>
              </a:lnSpc>
              <a:spcBef>
                <a:spcPts val="1100"/>
              </a:spcBef>
              <a:buSzTx/>
              <a:buNone/>
              <a:defRPr sz="1800"/>
            </a:pPr>
            <a:r>
              <a:rPr sz="2000">
                <a:solidFill>
                  <a:srgbClr val="1226A0"/>
                </a:solidFill>
                <a:latin typeface="Candara"/>
                <a:ea typeface="Candara"/>
                <a:cs typeface="Candara"/>
                <a:sym typeface="Candara"/>
              </a:rPr>
              <a:t>* Analysing literature on medical procedure to determining which care protocols work best</a:t>
            </a:r>
          </a:p>
          <a:p>
            <a:pPr marL="0" lvl="0" indent="0" defTabSz="457200">
              <a:lnSpc>
                <a:spcPct val="90000"/>
              </a:lnSpc>
              <a:spcBef>
                <a:spcPts val="1100"/>
              </a:spcBef>
              <a:buSzTx/>
              <a:buNone/>
              <a:defRPr sz="1800"/>
            </a:pPr>
            <a:r>
              <a:rPr sz="2000">
                <a:solidFill>
                  <a:srgbClr val="1226A0"/>
                </a:solidFill>
                <a:latin typeface="Candara"/>
                <a:ea typeface="Candara"/>
                <a:cs typeface="Candara"/>
                <a:sym typeface="Candara"/>
              </a:rPr>
              <a:t>* Creating mobile apps to manage diabetes. Via Data analytics, we are able to monitor the healthcare outcomes improvements</a:t>
            </a:r>
          </a:p>
          <a:p>
            <a:pPr marL="0" lvl="0" indent="0" defTabSz="457200">
              <a:lnSpc>
                <a:spcPct val="90000"/>
              </a:lnSpc>
              <a:spcBef>
                <a:spcPts val="1100"/>
              </a:spcBef>
              <a:buSzTx/>
              <a:buNone/>
              <a:defRPr sz="1800"/>
            </a:pPr>
            <a:r>
              <a:rPr sz="2000">
                <a:solidFill>
                  <a:srgbClr val="1226A0"/>
                </a:solidFill>
                <a:latin typeface="Candara"/>
                <a:ea typeface="Candara"/>
                <a:cs typeface="Candara"/>
                <a:sym typeface="Candara"/>
              </a:rPr>
              <a:t>* Analysing social network communication among support group members- to understand how non-profit organization can interact and provide help </a:t>
            </a:r>
          </a:p>
        </p:txBody>
      </p:sp>
      <p:sp>
        <p:nvSpPr>
          <p:cNvPr id="294" name="Shape 294"/>
          <p:cNvSpPr/>
          <p:nvPr/>
        </p:nvSpPr>
        <p:spPr>
          <a:xfrm>
            <a:off x="3990975" y="6343650"/>
            <a:ext cx="1162050"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000">
                <a:solidFill>
                  <a:srgbClr val="073E87"/>
                </a:solidFill>
                <a:latin typeface="+mj-lt"/>
                <a:ea typeface="+mj-ea"/>
                <a:cs typeface="+mj-cs"/>
                <a:sym typeface="Avenir Roman"/>
              </a:defRPr>
            </a:lvl1pPr>
          </a:lstStyle>
          <a:p>
            <a:pPr lvl="0">
              <a:defRPr sz="1800">
                <a:solidFill>
                  <a:srgbClr val="000000"/>
                </a:solidFill>
              </a:defRPr>
            </a:pPr>
            <a:r>
              <a:rPr sz="1000">
                <a:solidFill>
                  <a:srgbClr val="073E87"/>
                </a:solidFill>
              </a:rPr>
              <a:t>34</a:t>
            </a:r>
          </a:p>
        </p:txBody>
      </p:sp>
      <p:sp>
        <p:nvSpPr>
          <p:cNvPr id="295" name="Shape 295"/>
          <p:cNvSpPr>
            <a:spLocks noGrp="1"/>
          </p:cNvSpPr>
          <p:nvPr>
            <p:ph type="title" idx="4294967295"/>
          </p:nvPr>
        </p:nvSpPr>
        <p:spPr>
          <a:xfrm>
            <a:off x="457200" y="0"/>
            <a:ext cx="8229600" cy="1928813"/>
          </a:xfrm>
          <a:prstGeom prst="rect">
            <a:avLst/>
          </a:prstGeom>
        </p:spPr>
        <p:txBody>
          <a:bodyPr lIns="0" tIns="0" rIns="0" bIns="0">
            <a:normAutofit/>
          </a:bodyPr>
          <a:lstStyle/>
          <a:p>
            <a:pPr lvl="0">
              <a:defRPr sz="1800">
                <a:solidFill>
                  <a:srgbClr val="000000"/>
                </a:solidFill>
              </a:defRPr>
            </a:pPr>
            <a:r>
              <a:rPr sz="4400">
                <a:solidFill>
                  <a:srgbClr val="FFFFFF"/>
                </a:solidFill>
                <a:latin typeface="Candara"/>
                <a:ea typeface="Candara"/>
                <a:cs typeface="Candara"/>
                <a:sym typeface="Candara"/>
              </a:rPr>
              <a:t>Healthcare BIG data problems</a:t>
            </a:r>
            <a:br>
              <a:rPr sz="4400">
                <a:solidFill>
                  <a:srgbClr val="FFFFFF"/>
                </a:solidFill>
                <a:latin typeface="Candara"/>
                <a:ea typeface="Candara"/>
                <a:cs typeface="Candara"/>
                <a:sym typeface="Candara"/>
              </a:rPr>
            </a:br>
            <a:r>
              <a:rPr sz="4400">
                <a:solidFill>
                  <a:srgbClr val="FFFFFF"/>
                </a:solidFill>
                <a:latin typeface="Candara"/>
                <a:ea typeface="Candara"/>
                <a:cs typeface="Candara"/>
                <a:sym typeface="Candara"/>
              </a:rPr>
              <a:t>to be solved [4]</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body" idx="4294967295"/>
          </p:nvPr>
        </p:nvSpPr>
        <p:spPr>
          <a:xfrm>
            <a:off x="871537" y="1773237"/>
            <a:ext cx="7408863" cy="3887788"/>
          </a:xfrm>
          <a:prstGeom prst="rect">
            <a:avLst/>
          </a:prstGeom>
        </p:spPr>
        <p:txBody>
          <a:bodyPr lIns="0" tIns="0" rIns="0" bIns="0">
            <a:normAutofit/>
          </a:bodyPr>
          <a:lstStyle/>
          <a:p>
            <a:pPr marL="153590" lvl="0" indent="-153590">
              <a:spcBef>
                <a:spcPts val="500"/>
              </a:spcBef>
              <a:buClr>
                <a:srgbClr val="31B6FD"/>
              </a:buClr>
              <a:buFont typeface="Wingdings"/>
              <a:buChar char="❖"/>
              <a:defRPr sz="1800"/>
            </a:pPr>
            <a:r>
              <a:rPr>
                <a:latin typeface="Candara"/>
                <a:ea typeface="Candara"/>
                <a:cs typeface="Candara"/>
                <a:sym typeface="Candara"/>
              </a:rPr>
              <a:t>Types of clinical data</a:t>
            </a:r>
          </a:p>
          <a:p>
            <a:pPr marL="153590" lvl="0" indent="-153590">
              <a:spcBef>
                <a:spcPts val="500"/>
              </a:spcBef>
              <a:buClr>
                <a:srgbClr val="31B6FD"/>
              </a:buClr>
              <a:buFont typeface="Wingdings"/>
              <a:buChar char="❖"/>
              <a:defRPr sz="1800"/>
            </a:pPr>
            <a:r>
              <a:rPr>
                <a:latin typeface="Candara"/>
                <a:ea typeface="Candara"/>
                <a:cs typeface="Candara"/>
                <a:sym typeface="Candara"/>
              </a:rPr>
              <a:t>Types of clinical data documents</a:t>
            </a:r>
          </a:p>
          <a:p>
            <a:pPr marL="153590" lvl="0" indent="-153590">
              <a:spcBef>
                <a:spcPts val="500"/>
              </a:spcBef>
              <a:buClr>
                <a:srgbClr val="31B6FD"/>
              </a:buClr>
              <a:buFont typeface="Wingdings"/>
              <a:buChar char="❖"/>
              <a:defRPr sz="1800"/>
            </a:pPr>
            <a:r>
              <a:rPr>
                <a:latin typeface="Candara"/>
                <a:ea typeface="Candara"/>
                <a:cs typeface="Candara"/>
                <a:sym typeface="Candara"/>
              </a:rPr>
              <a:t>Use of clinical data</a:t>
            </a:r>
          </a:p>
          <a:p>
            <a:pPr marL="153590" lvl="0" indent="-153590">
              <a:spcBef>
                <a:spcPts val="500"/>
              </a:spcBef>
              <a:buClr>
                <a:srgbClr val="31B6FD"/>
              </a:buClr>
              <a:buFont typeface="Wingdings"/>
              <a:buChar char="❖"/>
              <a:defRPr sz="1800"/>
            </a:pPr>
            <a:r>
              <a:rPr>
                <a:latin typeface="Candara"/>
                <a:ea typeface="Candara"/>
                <a:cs typeface="Candara"/>
                <a:sym typeface="Candara"/>
              </a:rPr>
              <a:t>Access to clinical data</a:t>
            </a:r>
          </a:p>
          <a:p>
            <a:pPr marL="153590" lvl="0" indent="-153590">
              <a:spcBef>
                <a:spcPts val="500"/>
              </a:spcBef>
              <a:buClr>
                <a:srgbClr val="31B6FD"/>
              </a:buClr>
              <a:buFont typeface="Wingdings"/>
              <a:buChar char="❖"/>
              <a:defRPr sz="1800"/>
            </a:pPr>
            <a:r>
              <a:rPr>
                <a:latin typeface="Candara"/>
                <a:ea typeface="Candara"/>
                <a:cs typeface="Candara"/>
                <a:sym typeface="Candara"/>
              </a:rPr>
              <a:t>Data entry</a:t>
            </a:r>
          </a:p>
          <a:p>
            <a:pPr marL="153590" lvl="0" indent="-153590">
              <a:spcBef>
                <a:spcPts val="500"/>
              </a:spcBef>
              <a:buClr>
                <a:srgbClr val="31B6FD"/>
              </a:buClr>
              <a:buFont typeface="Wingdings"/>
              <a:buChar char="❖"/>
              <a:defRPr sz="1800"/>
            </a:pPr>
            <a:r>
              <a:rPr>
                <a:latin typeface="Candara"/>
                <a:ea typeface="Candara"/>
                <a:cs typeface="Candara"/>
                <a:sym typeface="Candara"/>
              </a:rPr>
              <a:t>Coded vs. free-form data</a:t>
            </a:r>
          </a:p>
          <a:p>
            <a:pPr marL="153590" lvl="0" indent="-153590">
              <a:spcBef>
                <a:spcPts val="500"/>
              </a:spcBef>
              <a:buClr>
                <a:srgbClr val="31B6FD"/>
              </a:buClr>
              <a:buFont typeface="Wingdings"/>
              <a:buChar char="❖"/>
              <a:defRPr sz="1800"/>
            </a:pPr>
            <a:r>
              <a:rPr>
                <a:latin typeface="Candara"/>
                <a:ea typeface="Candara"/>
                <a:cs typeface="Candara"/>
                <a:sym typeface="Candara"/>
              </a:rPr>
              <a:t>Speech recognition</a:t>
            </a:r>
          </a:p>
          <a:p>
            <a:pPr marL="153590" lvl="0" indent="-153590">
              <a:spcBef>
                <a:spcPts val="500"/>
              </a:spcBef>
              <a:buClr>
                <a:srgbClr val="31B6FD"/>
              </a:buClr>
              <a:buFont typeface="Wingdings"/>
              <a:buChar char="❖"/>
              <a:defRPr sz="1800"/>
            </a:pPr>
            <a:r>
              <a:rPr>
                <a:latin typeface="Candara"/>
                <a:ea typeface="Candara"/>
                <a:cs typeface="Candara"/>
                <a:sym typeface="Candara"/>
              </a:rPr>
              <a:t>Big Data</a:t>
            </a:r>
          </a:p>
          <a:p>
            <a:pPr marL="153590" lvl="0" indent="-153590">
              <a:spcBef>
                <a:spcPts val="500"/>
              </a:spcBef>
              <a:buClr>
                <a:srgbClr val="31B6FD"/>
              </a:buClr>
              <a:buFont typeface="Wingdings"/>
              <a:buChar char="❖"/>
              <a:defRPr sz="1800"/>
            </a:pPr>
            <a:r>
              <a:rPr>
                <a:latin typeface="Candara"/>
                <a:ea typeface="Candara"/>
                <a:cs typeface="Candara"/>
                <a:sym typeface="Candara"/>
              </a:rPr>
              <a:t>Database Management </a:t>
            </a:r>
          </a:p>
        </p:txBody>
      </p:sp>
      <p:sp>
        <p:nvSpPr>
          <p:cNvPr id="298" name="Shape 298"/>
          <p:cNvSpPr>
            <a:spLocks noGrp="1"/>
          </p:cNvSpPr>
          <p:nvPr>
            <p:ph type="title" idx="4294967295"/>
          </p:nvPr>
        </p:nvSpPr>
        <p:spPr>
          <a:xfrm>
            <a:off x="457200" y="338137"/>
            <a:ext cx="8229600" cy="1252538"/>
          </a:xfrm>
          <a:prstGeom prst="rect">
            <a:avLst/>
          </a:prstGeom>
        </p:spPr>
        <p:txBody>
          <a:bodyPr lIns="0" tIns="0" rIns="0" bIns="0">
            <a:normAutofit/>
          </a:bodyPr>
          <a:lstStyle>
            <a:lvl1pPr>
              <a:defRPr>
                <a:solidFill>
                  <a:srgbClr val="FFFFFF"/>
                </a:solidFill>
                <a:latin typeface="Candara"/>
                <a:ea typeface="Candara"/>
                <a:cs typeface="Candara"/>
                <a:sym typeface="Candara"/>
              </a:defRPr>
            </a:lvl1pPr>
          </a:lstStyle>
          <a:p>
            <a:pPr lvl="0">
              <a:defRPr sz="1800">
                <a:solidFill>
                  <a:srgbClr val="000000"/>
                </a:solidFill>
              </a:defRPr>
            </a:pPr>
            <a:r>
              <a:rPr sz="4400">
                <a:solidFill>
                  <a:srgbClr val="FFFFFF"/>
                </a:solidFill>
              </a:rPr>
              <a:t>In summary,</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p:cNvSpPr>
          <p:nvPr>
            <p:ph type="title" idx="4294967295"/>
          </p:nvPr>
        </p:nvSpPr>
        <p:spPr>
          <a:xfrm>
            <a:off x="457200" y="338137"/>
            <a:ext cx="8229600" cy="1252538"/>
          </a:xfrm>
          <a:prstGeom prst="rect">
            <a:avLst/>
          </a:prstGeom>
        </p:spPr>
        <p:txBody>
          <a:bodyPr lIns="0" tIns="0" rIns="0" bIns="0">
            <a:normAutofit/>
          </a:bodyPr>
          <a:lstStyle>
            <a:lvl1pPr>
              <a:defRPr>
                <a:solidFill>
                  <a:srgbClr val="FFFFFF"/>
                </a:solidFill>
                <a:latin typeface="Candara"/>
                <a:ea typeface="Candara"/>
                <a:cs typeface="Candara"/>
                <a:sym typeface="Candara"/>
              </a:defRPr>
            </a:lvl1pPr>
          </a:lstStyle>
          <a:p>
            <a:pPr lvl="0">
              <a:defRPr sz="1800">
                <a:solidFill>
                  <a:srgbClr val="000000"/>
                </a:solidFill>
              </a:defRPr>
            </a:pPr>
            <a:r>
              <a:rPr sz="4400">
                <a:solidFill>
                  <a:srgbClr val="FFFFFF"/>
                </a:solidFill>
              </a:rPr>
              <a:t>Acknowledgement </a:t>
            </a:r>
          </a:p>
        </p:txBody>
      </p:sp>
      <p:sp>
        <p:nvSpPr>
          <p:cNvPr id="301" name="Shape 301"/>
          <p:cNvSpPr>
            <a:spLocks noGrp="1"/>
          </p:cNvSpPr>
          <p:nvPr>
            <p:ph type="body" idx="4294967295"/>
          </p:nvPr>
        </p:nvSpPr>
        <p:spPr>
          <a:xfrm>
            <a:off x="871537" y="2674937"/>
            <a:ext cx="7408863" cy="3451226"/>
          </a:xfrm>
          <a:prstGeom prst="rect">
            <a:avLst/>
          </a:prstGeom>
        </p:spPr>
        <p:txBody>
          <a:bodyPr lIns="0" tIns="0" rIns="0" bIns="0">
            <a:normAutofit/>
          </a:bodyPr>
          <a:lstStyle/>
          <a:p>
            <a:pPr marL="204787" lvl="0" indent="-204787">
              <a:spcBef>
                <a:spcPts val="500"/>
              </a:spcBef>
              <a:buClr>
                <a:srgbClr val="31B6FD"/>
              </a:buClr>
              <a:buFont typeface="Symbol"/>
              <a:buChar char="∗"/>
              <a:defRPr sz="1800"/>
            </a:pPr>
            <a:r>
              <a:rPr sz="2400">
                <a:solidFill>
                  <a:srgbClr val="073E87"/>
                </a:solidFill>
                <a:latin typeface="Candara"/>
                <a:ea typeface="Candara"/>
                <a:cs typeface="Candara"/>
                <a:sym typeface="Candara"/>
              </a:rPr>
              <a:t>Notes are </a:t>
            </a:r>
            <a:r>
              <a:rPr sz="2400" b="1" u="sng">
                <a:solidFill>
                  <a:srgbClr val="073E87"/>
                </a:solidFill>
                <a:latin typeface="Candara"/>
                <a:ea typeface="Candara"/>
                <a:cs typeface="Candara"/>
                <a:sym typeface="Candara"/>
              </a:rPr>
              <a:t>adapted with permission</a:t>
            </a:r>
            <a:r>
              <a:rPr sz="2400">
                <a:solidFill>
                  <a:srgbClr val="073E87"/>
                </a:solidFill>
                <a:latin typeface="Candara"/>
                <a:ea typeface="Candara"/>
                <a:cs typeface="Candara"/>
                <a:sym typeface="Candara"/>
              </a:rPr>
              <a:t> from Professor Hersh, Oregon Health and Science University (OHSU), Oregon, USA </a:t>
            </a:r>
          </a:p>
        </p:txBody>
      </p:sp>
      <p:pic>
        <p:nvPicPr>
          <p:cNvPr id="302" name="MCj04420720000[1].png" descr="C:\Users\Amr\AppData\Local\Microsoft\Windows\Temporary Internet Files\Content.IE5\1SPOBXIS\MCj04420720000[1].wmf"/>
          <p:cNvPicPr/>
          <p:nvPr/>
        </p:nvPicPr>
        <p:blipFill>
          <a:blip r:embed="rId2">
            <a:extLst/>
          </a:blip>
          <a:stretch>
            <a:fillRect/>
          </a:stretch>
        </p:blipFill>
        <p:spPr>
          <a:xfrm>
            <a:off x="7496175" y="476250"/>
            <a:ext cx="1397000" cy="996950"/>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p:cNvSpPr>
          <p:nvPr>
            <p:ph type="title" idx="4294967295"/>
          </p:nvPr>
        </p:nvSpPr>
        <p:spPr>
          <a:xfrm>
            <a:off x="457200" y="338137"/>
            <a:ext cx="8229600" cy="1252538"/>
          </a:xfrm>
          <a:prstGeom prst="rect">
            <a:avLst/>
          </a:prstGeom>
        </p:spPr>
        <p:txBody>
          <a:bodyPr lIns="0" tIns="0" rIns="0" bIns="0">
            <a:normAutofit/>
          </a:bodyPr>
          <a:lstStyle>
            <a:lvl1pPr>
              <a:defRPr>
                <a:solidFill>
                  <a:srgbClr val="FFFFFF"/>
                </a:solidFill>
                <a:latin typeface="Candara"/>
                <a:ea typeface="Candara"/>
                <a:cs typeface="Candara"/>
                <a:sym typeface="Candara"/>
              </a:defRPr>
            </a:lvl1pPr>
          </a:lstStyle>
          <a:p>
            <a:pPr lvl="0">
              <a:defRPr sz="1800">
                <a:solidFill>
                  <a:srgbClr val="000000"/>
                </a:solidFill>
              </a:defRPr>
            </a:pPr>
            <a:r>
              <a:rPr sz="4400">
                <a:solidFill>
                  <a:srgbClr val="FFFFFF"/>
                </a:solidFill>
              </a:rPr>
              <a:t>References  </a:t>
            </a:r>
          </a:p>
        </p:txBody>
      </p:sp>
      <p:sp>
        <p:nvSpPr>
          <p:cNvPr id="305" name="Shape 305"/>
          <p:cNvSpPr>
            <a:spLocks noGrp="1"/>
          </p:cNvSpPr>
          <p:nvPr>
            <p:ph type="body" idx="4294967295"/>
          </p:nvPr>
        </p:nvSpPr>
        <p:spPr>
          <a:xfrm>
            <a:off x="871537" y="2674937"/>
            <a:ext cx="7408863" cy="3451226"/>
          </a:xfrm>
          <a:prstGeom prst="rect">
            <a:avLst/>
          </a:prstGeom>
        </p:spPr>
        <p:txBody>
          <a:bodyPr lIns="0" tIns="0" rIns="0" bIns="0">
            <a:normAutofit/>
          </a:bodyPr>
          <a:lstStyle/>
          <a:p>
            <a:pPr marL="0" lvl="0" indent="0" defTabSz="666750">
              <a:spcBef>
                <a:spcPts val="400"/>
              </a:spcBef>
              <a:buSzTx/>
              <a:buNone/>
              <a:defRPr sz="1800"/>
            </a:pPr>
            <a:r>
              <a:rPr sz="1700" dirty="0">
                <a:latin typeface="Candara"/>
                <a:ea typeface="Candara"/>
                <a:cs typeface="Candara"/>
                <a:sym typeface="Candara"/>
              </a:rPr>
              <a:t>[1] </a:t>
            </a:r>
            <a:r>
              <a:rPr sz="1700" dirty="0" err="1">
                <a:latin typeface="Candara"/>
                <a:ea typeface="Candara"/>
                <a:cs typeface="Candara"/>
                <a:sym typeface="Candara"/>
              </a:rPr>
              <a:t>Hersh</a:t>
            </a:r>
            <a:r>
              <a:rPr sz="1700" dirty="0">
                <a:latin typeface="Candara"/>
                <a:ea typeface="Candara"/>
                <a:cs typeface="Candara"/>
                <a:sym typeface="Candara"/>
              </a:rPr>
              <a:t>, W. (2014). Notes from 10x10 Medical Informatics certificate, Oregon Health &amp; Science University</a:t>
            </a:r>
          </a:p>
          <a:p>
            <a:pPr marL="0" lvl="0" indent="0" defTabSz="666750">
              <a:spcBef>
                <a:spcPts val="400"/>
              </a:spcBef>
              <a:buSzTx/>
              <a:buNone/>
              <a:defRPr sz="1800"/>
            </a:pPr>
            <a:r>
              <a:rPr sz="1700" dirty="0">
                <a:latin typeface="Candara"/>
                <a:ea typeface="Candara"/>
                <a:cs typeface="Candara"/>
                <a:sym typeface="Candara"/>
              </a:rPr>
              <a:t>[2] Laudon &amp; Laudon (2011), Management Information Systems, Prentice Hall </a:t>
            </a:r>
          </a:p>
          <a:p>
            <a:pPr marL="0" lvl="0" indent="0" defTabSz="666750">
              <a:spcBef>
                <a:spcPts val="400"/>
              </a:spcBef>
              <a:buSzTx/>
              <a:buNone/>
              <a:defRPr sz="1800"/>
            </a:pPr>
            <a:r>
              <a:rPr sz="1700" dirty="0">
                <a:latin typeface="Candara"/>
                <a:ea typeface="Candara"/>
                <a:cs typeface="Candara"/>
                <a:sym typeface="Candara"/>
              </a:rPr>
              <a:t>[3] IBM </a:t>
            </a:r>
            <a:r>
              <a:rPr sz="1700" dirty="0" err="1">
                <a:latin typeface="Candara"/>
                <a:ea typeface="Candara"/>
                <a:cs typeface="Candara"/>
                <a:sym typeface="Candara"/>
              </a:rPr>
              <a:t>website:http</a:t>
            </a:r>
            <a:r>
              <a:rPr sz="1700" dirty="0">
                <a:latin typeface="Candara"/>
                <a:ea typeface="Candara"/>
                <a:cs typeface="Candara"/>
                <a:sym typeface="Candara"/>
              </a:rPr>
              <a:t>://</a:t>
            </a:r>
            <a:r>
              <a:rPr sz="1700" dirty="0">
                <a:latin typeface="Candara"/>
                <a:ea typeface="Candara"/>
                <a:cs typeface="Candara"/>
                <a:sym typeface="Candara"/>
                <a:hlinkClick r:id="rId2"/>
              </a:rPr>
              <a:t>www-01.ibm.com/software/data/</a:t>
            </a:r>
            <a:r>
              <a:rPr sz="1700" dirty="0" err="1">
                <a:latin typeface="Candara"/>
                <a:ea typeface="Candara"/>
                <a:cs typeface="Candara"/>
                <a:sym typeface="Candara"/>
                <a:hlinkClick r:id="rId2"/>
              </a:rPr>
              <a:t>bigdata</a:t>
            </a:r>
            <a:r>
              <a:rPr sz="1700" dirty="0">
                <a:latin typeface="Candara"/>
                <a:ea typeface="Candara"/>
                <a:cs typeface="Candara"/>
                <a:sym typeface="Candara"/>
                <a:hlinkClick r:id="rId2"/>
              </a:rPr>
              <a:t>/what-is-big-data.html</a:t>
            </a:r>
            <a:endParaRPr sz="1700" dirty="0">
              <a:latin typeface="Candara"/>
              <a:ea typeface="Candara"/>
              <a:cs typeface="Candara"/>
              <a:sym typeface="Candara"/>
            </a:endParaRPr>
          </a:p>
          <a:p>
            <a:pPr marL="0" lvl="0" indent="0" defTabSz="666750">
              <a:spcBef>
                <a:spcPts val="400"/>
              </a:spcBef>
              <a:buSzTx/>
              <a:buNone/>
              <a:defRPr sz="1800"/>
            </a:pPr>
            <a:r>
              <a:rPr sz="1700" dirty="0">
                <a:latin typeface="Candara"/>
                <a:ea typeface="Candara"/>
                <a:cs typeface="Candara"/>
                <a:sym typeface="Candara"/>
              </a:rPr>
              <a:t>[4] </a:t>
            </a:r>
            <a:r>
              <a:rPr sz="1700" dirty="0" err="1">
                <a:latin typeface="Candara"/>
                <a:ea typeface="Candara"/>
                <a:cs typeface="Candara"/>
                <a:sym typeface="Candara"/>
              </a:rPr>
              <a:t>Ragupathi</a:t>
            </a:r>
            <a:r>
              <a:rPr sz="1700" dirty="0">
                <a:latin typeface="Candara"/>
                <a:ea typeface="Candara"/>
                <a:cs typeface="Candara"/>
                <a:sym typeface="Candara"/>
              </a:rPr>
              <a:t> W. &amp; </a:t>
            </a:r>
            <a:r>
              <a:rPr sz="1700" dirty="0" err="1">
                <a:latin typeface="Candara"/>
                <a:ea typeface="Candara"/>
                <a:cs typeface="Candara"/>
                <a:sym typeface="Candara"/>
              </a:rPr>
              <a:t>Ragupathi</a:t>
            </a:r>
            <a:r>
              <a:rPr sz="1700" dirty="0">
                <a:latin typeface="Candara"/>
                <a:ea typeface="Candara"/>
                <a:cs typeface="Candara"/>
                <a:sym typeface="Candara"/>
              </a:rPr>
              <a:t> V. (2014). Big Data Analytics in Healthcare: Promise and Potential. Health Information Science and Systems</a:t>
            </a:r>
          </a:p>
          <a:p>
            <a:pPr marL="0" lvl="0" indent="0" defTabSz="666750">
              <a:spcBef>
                <a:spcPts val="400"/>
              </a:spcBef>
              <a:buSzTx/>
              <a:buNone/>
              <a:defRPr sz="1800"/>
            </a:pPr>
            <a:r>
              <a:rPr sz="1700" dirty="0">
                <a:latin typeface="Candara"/>
                <a:ea typeface="Candara"/>
                <a:cs typeface="Candara"/>
                <a:sym typeface="Candara"/>
              </a:rPr>
              <a:t> </a:t>
            </a:r>
            <a:r>
              <a:rPr sz="1700" dirty="0">
                <a:latin typeface="Candara"/>
                <a:ea typeface="Candara"/>
                <a:cs typeface="Candara"/>
                <a:sym typeface="Candara"/>
                <a:hlinkClick r:id="rId3"/>
              </a:rPr>
              <a:t>http://</a:t>
            </a:r>
            <a:r>
              <a:rPr sz="1700" dirty="0" smtClean="0">
                <a:latin typeface="Candara"/>
                <a:ea typeface="Candara"/>
                <a:cs typeface="Candara"/>
                <a:sym typeface="Candara"/>
                <a:hlinkClick r:id="rId3"/>
              </a:rPr>
              <a:t>www.hissjournal.com/content/2/1/3</a:t>
            </a:r>
            <a:endParaRPr lang="en-US" sz="1700" dirty="0" smtClean="0">
              <a:latin typeface="Candara"/>
              <a:ea typeface="Candara"/>
              <a:cs typeface="Candara"/>
              <a:sym typeface="Candara"/>
              <a:hlinkClick r:id="rId3"/>
            </a:endParaRPr>
          </a:p>
          <a:p>
            <a:pPr marL="0" lvl="0" indent="0" defTabSz="666750">
              <a:spcBef>
                <a:spcPts val="400"/>
              </a:spcBef>
              <a:buSzTx/>
              <a:buNone/>
              <a:defRPr sz="1800"/>
            </a:pPr>
            <a:r>
              <a:rPr lang="en-US" sz="1700" dirty="0">
                <a:solidFill>
                  <a:schemeClr val="tx1"/>
                </a:solidFill>
                <a:latin typeface="Candara"/>
                <a:ea typeface="Candara"/>
                <a:cs typeface="Candara"/>
                <a:sym typeface="Candara"/>
                <a:hlinkClick r:id="rId3"/>
              </a:rPr>
              <a:t>[5</a:t>
            </a:r>
            <a:r>
              <a:rPr lang="en-US" sz="1700" dirty="0" smtClean="0">
                <a:solidFill>
                  <a:schemeClr val="tx1"/>
                </a:solidFill>
                <a:latin typeface="Candara"/>
                <a:ea typeface="Candara"/>
                <a:cs typeface="Candara"/>
                <a:sym typeface="Candara"/>
                <a:hlinkClick r:id="rId3"/>
              </a:rPr>
              <a:t>] </a:t>
            </a:r>
            <a:r>
              <a:rPr lang="en-US" sz="1700" dirty="0" smtClean="0">
                <a:latin typeface="Candara"/>
                <a:ea typeface="Candara"/>
                <a:cs typeface="Candara"/>
                <a:sym typeface="Candara"/>
                <a:hlinkClick r:id="rId3"/>
              </a:rPr>
              <a:t>http</a:t>
            </a:r>
            <a:r>
              <a:rPr lang="en-US" sz="1700" dirty="0">
                <a:latin typeface="Candara"/>
                <a:ea typeface="Candara"/>
                <a:cs typeface="Candara"/>
                <a:sym typeface="Candara"/>
                <a:hlinkClick r:id="rId3"/>
              </a:rPr>
              <a:t>://www.sophia.org/tutorials/accuracy-and-precision--3</a:t>
            </a:r>
            <a:endParaRPr sz="1700" dirty="0">
              <a:latin typeface="Candara"/>
              <a:ea typeface="Candara"/>
              <a:cs typeface="Candara"/>
              <a:sym typeface="Candara"/>
              <a:hlinkClick r:id="rId3"/>
            </a:endParaRPr>
          </a:p>
        </p:txBody>
      </p:sp>
      <p:pic>
        <p:nvPicPr>
          <p:cNvPr id="306" name="MCj04420720000[1].png" descr="C:\Users\Amr\AppData\Local\Microsoft\Windows\Temporary Internet Files\Content.IE5\1SPOBXIS\MCj04420720000[1].wmf"/>
          <p:cNvPicPr/>
          <p:nvPr/>
        </p:nvPicPr>
        <p:blipFill>
          <a:blip r:embed="rId4">
            <a:extLst/>
          </a:blip>
          <a:stretch>
            <a:fillRect/>
          </a:stretch>
        </p:blipFill>
        <p:spPr>
          <a:xfrm>
            <a:off x="7496175" y="476250"/>
            <a:ext cx="1397000" cy="99695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body" idx="4294967295"/>
          </p:nvPr>
        </p:nvSpPr>
        <p:spPr>
          <a:xfrm>
            <a:off x="871537" y="2276475"/>
            <a:ext cx="7408863" cy="3849688"/>
          </a:xfrm>
          <a:prstGeom prst="rect">
            <a:avLst/>
          </a:prstGeom>
        </p:spPr>
        <p:txBody>
          <a:bodyPr lIns="0" tIns="0" rIns="0" bIns="0">
            <a:normAutofit/>
          </a:bodyPr>
          <a:lstStyle/>
          <a:p>
            <a:pPr marL="204787" lvl="0" indent="-204787">
              <a:spcBef>
                <a:spcPts val="500"/>
              </a:spcBef>
              <a:buClr>
                <a:srgbClr val="31B6FD"/>
              </a:buClr>
              <a:buFont typeface="Wingdings"/>
              <a:buChar char="❖"/>
              <a:defRPr sz="1800"/>
            </a:pPr>
            <a:r>
              <a:rPr sz="2400" dirty="0">
                <a:solidFill>
                  <a:srgbClr val="073E87"/>
                </a:solidFill>
                <a:latin typeface="Candara"/>
                <a:ea typeface="Candara"/>
                <a:cs typeface="Candara"/>
                <a:sym typeface="Candara"/>
              </a:rPr>
              <a:t>Form basis of historical record</a:t>
            </a:r>
          </a:p>
          <a:p>
            <a:pPr marL="204787" lvl="0" indent="-204787">
              <a:spcBef>
                <a:spcPts val="500"/>
              </a:spcBef>
              <a:buClr>
                <a:srgbClr val="31B6FD"/>
              </a:buClr>
              <a:buFont typeface="Wingdings"/>
              <a:buChar char="❖"/>
              <a:defRPr sz="1800"/>
            </a:pPr>
            <a:r>
              <a:rPr sz="2400" dirty="0">
                <a:solidFill>
                  <a:srgbClr val="073E87"/>
                </a:solidFill>
                <a:latin typeface="Candara"/>
                <a:ea typeface="Candara"/>
                <a:cs typeface="Candara"/>
                <a:sym typeface="Candara"/>
              </a:rPr>
              <a:t>Support communication among providers</a:t>
            </a:r>
          </a:p>
          <a:p>
            <a:pPr marL="204787" lvl="0" indent="-204787">
              <a:spcBef>
                <a:spcPts val="500"/>
              </a:spcBef>
              <a:buClr>
                <a:srgbClr val="31B6FD"/>
              </a:buClr>
              <a:buFont typeface="Wingdings"/>
              <a:buChar char="❖"/>
              <a:defRPr sz="1800"/>
            </a:pPr>
            <a:r>
              <a:rPr sz="2400" dirty="0">
                <a:solidFill>
                  <a:srgbClr val="073E87"/>
                </a:solidFill>
                <a:latin typeface="Candara"/>
                <a:ea typeface="Candara"/>
                <a:cs typeface="Candara"/>
                <a:sym typeface="Candara"/>
              </a:rPr>
              <a:t>Anticipate future health problems</a:t>
            </a:r>
          </a:p>
          <a:p>
            <a:pPr marL="204787" lvl="0" indent="-204787">
              <a:spcBef>
                <a:spcPts val="500"/>
              </a:spcBef>
              <a:buClr>
                <a:srgbClr val="31B6FD"/>
              </a:buClr>
              <a:buFont typeface="Wingdings"/>
              <a:buChar char="❖"/>
              <a:defRPr sz="1800"/>
            </a:pPr>
            <a:r>
              <a:rPr sz="2400" dirty="0">
                <a:solidFill>
                  <a:srgbClr val="073E87"/>
                </a:solidFill>
                <a:latin typeface="Candara"/>
                <a:ea typeface="Candara"/>
                <a:cs typeface="Candara"/>
                <a:sym typeface="Candara"/>
              </a:rPr>
              <a:t>Record standard preventive </a:t>
            </a:r>
            <a:r>
              <a:rPr sz="2400" dirty="0" smtClean="0">
                <a:solidFill>
                  <a:srgbClr val="073E87"/>
                </a:solidFill>
                <a:latin typeface="Candara"/>
                <a:ea typeface="Candara"/>
                <a:cs typeface="Candara"/>
                <a:sym typeface="Candara"/>
              </a:rPr>
              <a:t>measures</a:t>
            </a:r>
            <a:endParaRPr lang="en-US" sz="2400" dirty="0" smtClean="0">
              <a:solidFill>
                <a:srgbClr val="073E87"/>
              </a:solidFill>
              <a:latin typeface="Candara"/>
              <a:ea typeface="Candara"/>
              <a:cs typeface="Candara"/>
              <a:sym typeface="Candara"/>
            </a:endParaRPr>
          </a:p>
          <a:p>
            <a:pPr marL="204787" lvl="0" indent="-204787">
              <a:spcBef>
                <a:spcPts val="500"/>
              </a:spcBef>
              <a:buClr>
                <a:srgbClr val="31B6FD"/>
              </a:buClr>
              <a:buFont typeface="Wingdings"/>
              <a:buChar char="❖"/>
              <a:defRPr sz="1800"/>
            </a:pPr>
            <a:r>
              <a:rPr lang="en-US" sz="2400" dirty="0" smtClean="0">
                <a:solidFill>
                  <a:srgbClr val="073E87"/>
                </a:solidFill>
                <a:latin typeface="Candara"/>
                <a:ea typeface="Candara"/>
                <a:cs typeface="Candara"/>
                <a:sym typeface="Candara"/>
              </a:rPr>
              <a:t>Identify deviations from expected trends example being a growth chart</a:t>
            </a:r>
            <a:endParaRPr sz="2400" dirty="0">
              <a:solidFill>
                <a:srgbClr val="073E87"/>
              </a:solidFill>
              <a:latin typeface="Candara"/>
              <a:ea typeface="Candara"/>
              <a:cs typeface="Candara"/>
              <a:sym typeface="Candara"/>
            </a:endParaRPr>
          </a:p>
          <a:p>
            <a:pPr marL="204787" lvl="0" indent="-204787">
              <a:spcBef>
                <a:spcPts val="500"/>
              </a:spcBef>
              <a:buClr>
                <a:srgbClr val="31B6FD"/>
              </a:buClr>
              <a:buFont typeface="Wingdings"/>
              <a:buChar char="❖"/>
              <a:defRPr sz="1800"/>
            </a:pPr>
            <a:r>
              <a:rPr sz="2400" dirty="0">
                <a:solidFill>
                  <a:srgbClr val="073E87"/>
                </a:solidFill>
                <a:latin typeface="Candara"/>
                <a:ea typeface="Candara"/>
                <a:cs typeface="Candara"/>
                <a:sym typeface="Candara"/>
              </a:rPr>
              <a:t>Coding and billing</a:t>
            </a:r>
          </a:p>
          <a:p>
            <a:pPr marL="204787" lvl="0" indent="-204787">
              <a:spcBef>
                <a:spcPts val="500"/>
              </a:spcBef>
              <a:buClr>
                <a:srgbClr val="31B6FD"/>
              </a:buClr>
              <a:buFont typeface="Wingdings"/>
              <a:buChar char="❖"/>
              <a:defRPr sz="1800"/>
            </a:pPr>
            <a:r>
              <a:rPr sz="2400" dirty="0">
                <a:solidFill>
                  <a:srgbClr val="073E87"/>
                </a:solidFill>
                <a:latin typeface="Candara"/>
                <a:ea typeface="Candara"/>
                <a:cs typeface="Candara"/>
                <a:sym typeface="Candara"/>
              </a:rPr>
              <a:t>Provide a legal record</a:t>
            </a:r>
          </a:p>
          <a:p>
            <a:pPr marL="204787" lvl="0" indent="-204787">
              <a:spcBef>
                <a:spcPts val="500"/>
              </a:spcBef>
              <a:buClr>
                <a:srgbClr val="31B6FD"/>
              </a:buClr>
              <a:buFont typeface="Wingdings"/>
              <a:buChar char="❖"/>
              <a:defRPr sz="1800"/>
            </a:pPr>
            <a:r>
              <a:rPr sz="2400" dirty="0">
                <a:solidFill>
                  <a:srgbClr val="073E87"/>
                </a:solidFill>
                <a:latin typeface="Candara"/>
                <a:ea typeface="Candara"/>
                <a:cs typeface="Candara"/>
                <a:sym typeface="Candara"/>
              </a:rPr>
              <a:t>Support clinical research</a:t>
            </a:r>
          </a:p>
        </p:txBody>
      </p:sp>
      <p:sp>
        <p:nvSpPr>
          <p:cNvPr id="180" name="Shape 180"/>
          <p:cNvSpPr>
            <a:spLocks noGrp="1"/>
          </p:cNvSpPr>
          <p:nvPr>
            <p:ph type="title" idx="4294967295"/>
          </p:nvPr>
        </p:nvSpPr>
        <p:spPr>
          <a:xfrm>
            <a:off x="457200" y="338137"/>
            <a:ext cx="8229600" cy="1252538"/>
          </a:xfrm>
          <a:prstGeom prst="rect">
            <a:avLst/>
          </a:prstGeom>
        </p:spPr>
        <p:txBody>
          <a:bodyPr lIns="0" tIns="0" rIns="0" bIns="0">
            <a:normAutofit/>
          </a:bodyPr>
          <a:lstStyle>
            <a:lvl1pPr>
              <a:defRPr>
                <a:solidFill>
                  <a:srgbClr val="FFFFFF"/>
                </a:solidFill>
                <a:latin typeface="Candara"/>
                <a:ea typeface="Candara"/>
                <a:cs typeface="Candara"/>
                <a:sym typeface="Candara"/>
              </a:defRPr>
            </a:lvl1pPr>
          </a:lstStyle>
          <a:p>
            <a:pPr lvl="0">
              <a:defRPr sz="1800">
                <a:solidFill>
                  <a:srgbClr val="000000"/>
                </a:solidFill>
              </a:defRPr>
            </a:pPr>
            <a:r>
              <a:rPr sz="4400">
                <a:solidFill>
                  <a:srgbClr val="FFFFFF"/>
                </a:solidFill>
              </a:rPr>
              <a:t>Use of clinical data [1]</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body" idx="4294967295"/>
          </p:nvPr>
        </p:nvSpPr>
        <p:spPr>
          <a:xfrm>
            <a:off x="871537" y="2205037"/>
            <a:ext cx="7732713" cy="3921126"/>
          </a:xfrm>
          <a:prstGeom prst="rect">
            <a:avLst/>
          </a:prstGeom>
        </p:spPr>
        <p:txBody>
          <a:bodyPr lIns="0" tIns="0" rIns="0" bIns="0">
            <a:normAutofit/>
          </a:bodyPr>
          <a:lstStyle/>
          <a:p>
            <a:pPr marL="170656" lvl="0" indent="-170656">
              <a:lnSpc>
                <a:spcPct val="90000"/>
              </a:lnSpc>
              <a:spcBef>
                <a:spcPts val="400"/>
              </a:spcBef>
              <a:buClr>
                <a:srgbClr val="31B6FD"/>
              </a:buClr>
              <a:buFont typeface="Wingdings"/>
              <a:buChar char="❖"/>
              <a:defRPr sz="1800"/>
            </a:pPr>
            <a:r>
              <a:rPr sz="2000" b="1">
                <a:latin typeface="Candara"/>
                <a:ea typeface="Candara"/>
                <a:cs typeface="Candara"/>
                <a:sym typeface="Candara"/>
              </a:rPr>
              <a:t>History and physical examination:</a:t>
            </a:r>
            <a:r>
              <a:rPr sz="2000">
                <a:latin typeface="Candara"/>
                <a:ea typeface="Candara"/>
                <a:cs typeface="Candara"/>
                <a:sym typeface="Candara"/>
              </a:rPr>
              <a:t> </a:t>
            </a:r>
          </a:p>
          <a:p>
            <a:pPr marL="574675" lvl="1" indent="-273050">
              <a:lnSpc>
                <a:spcPct val="90000"/>
              </a:lnSpc>
              <a:spcBef>
                <a:spcPts val="400"/>
              </a:spcBef>
              <a:buClr>
                <a:srgbClr val="31B6FD"/>
              </a:buClr>
              <a:buFont typeface="Wingdings"/>
              <a:buChar char="❖"/>
              <a:defRPr sz="1800"/>
            </a:pPr>
            <a:r>
              <a:rPr>
                <a:latin typeface="Candara"/>
                <a:ea typeface="Candara"/>
                <a:cs typeface="Candara"/>
                <a:sym typeface="Candara"/>
              </a:rPr>
              <a:t>by a clinician</a:t>
            </a:r>
          </a:p>
          <a:p>
            <a:pPr marL="574675" lvl="1" indent="-273050">
              <a:lnSpc>
                <a:spcPct val="90000"/>
              </a:lnSpc>
              <a:spcBef>
                <a:spcPts val="400"/>
              </a:spcBef>
              <a:buClr>
                <a:srgbClr val="31B6FD"/>
              </a:buClr>
              <a:buFont typeface="Wingdings"/>
              <a:buChar char="❖"/>
              <a:defRPr sz="1800"/>
            </a:pPr>
            <a:endParaRPr>
              <a:latin typeface="Candara"/>
              <a:ea typeface="Candara"/>
              <a:cs typeface="Candara"/>
              <a:sym typeface="Candara"/>
            </a:endParaRPr>
          </a:p>
          <a:p>
            <a:pPr marL="170656" lvl="0" indent="-170656">
              <a:lnSpc>
                <a:spcPct val="90000"/>
              </a:lnSpc>
              <a:spcBef>
                <a:spcPts val="400"/>
              </a:spcBef>
              <a:buClr>
                <a:srgbClr val="31B6FD"/>
              </a:buClr>
              <a:buFont typeface="Wingdings"/>
              <a:buChar char="❖"/>
              <a:defRPr sz="1800"/>
            </a:pPr>
            <a:r>
              <a:rPr sz="2000" b="1">
                <a:latin typeface="Candara"/>
                <a:ea typeface="Candara"/>
                <a:cs typeface="Candara"/>
                <a:sym typeface="Candara"/>
              </a:rPr>
              <a:t>Progress notes</a:t>
            </a:r>
          </a:p>
          <a:p>
            <a:pPr marL="574675" lvl="1" indent="-273050">
              <a:lnSpc>
                <a:spcPct val="90000"/>
              </a:lnSpc>
              <a:spcBef>
                <a:spcPts val="400"/>
              </a:spcBef>
              <a:buClr>
                <a:srgbClr val="31B6FD"/>
              </a:buClr>
              <a:buFont typeface="Wingdings"/>
              <a:buChar char="❖"/>
              <a:defRPr sz="1800"/>
            </a:pPr>
            <a:r>
              <a:rPr>
                <a:latin typeface="Candara"/>
                <a:ea typeface="Candara"/>
                <a:cs typeface="Candara"/>
                <a:sym typeface="Candara"/>
              </a:rPr>
              <a:t>update of progress by primary, consulting, and ancillary providers</a:t>
            </a:r>
          </a:p>
          <a:p>
            <a:pPr marL="574675" lvl="1" indent="-273050">
              <a:lnSpc>
                <a:spcPct val="90000"/>
              </a:lnSpc>
              <a:spcBef>
                <a:spcPts val="400"/>
              </a:spcBef>
              <a:buClr>
                <a:srgbClr val="31B6FD"/>
              </a:buClr>
              <a:buFont typeface="Wingdings"/>
              <a:buChar char="❖"/>
              <a:defRPr sz="1800"/>
            </a:pPr>
            <a:endParaRPr>
              <a:latin typeface="Candara"/>
              <a:ea typeface="Candara"/>
              <a:cs typeface="Candara"/>
              <a:sym typeface="Candara"/>
            </a:endParaRPr>
          </a:p>
          <a:p>
            <a:pPr marL="170656" lvl="0" indent="-170656">
              <a:lnSpc>
                <a:spcPct val="90000"/>
              </a:lnSpc>
              <a:spcBef>
                <a:spcPts val="400"/>
              </a:spcBef>
              <a:buClr>
                <a:srgbClr val="31B6FD"/>
              </a:buClr>
              <a:buFont typeface="Wingdings"/>
              <a:buChar char="❖"/>
              <a:defRPr sz="1800"/>
            </a:pPr>
            <a:r>
              <a:rPr sz="2000" b="1">
                <a:latin typeface="Candara"/>
                <a:ea typeface="Candara"/>
                <a:cs typeface="Candara"/>
                <a:sym typeface="Candara"/>
              </a:rPr>
              <a:t>Reports</a:t>
            </a:r>
            <a:r>
              <a:rPr sz="2000">
                <a:latin typeface="Candara"/>
                <a:ea typeface="Candara"/>
                <a:cs typeface="Candara"/>
                <a:sym typeface="Candara"/>
              </a:rPr>
              <a:t> </a:t>
            </a:r>
          </a:p>
          <a:p>
            <a:pPr marL="574675" lvl="1" indent="-273050">
              <a:lnSpc>
                <a:spcPct val="90000"/>
              </a:lnSpc>
              <a:spcBef>
                <a:spcPts val="400"/>
              </a:spcBef>
              <a:buClr>
                <a:srgbClr val="31B6FD"/>
              </a:buClr>
              <a:buFont typeface="Wingdings"/>
              <a:buChar char="❖"/>
              <a:defRPr sz="1800"/>
            </a:pPr>
            <a:r>
              <a:rPr>
                <a:latin typeface="Candara"/>
                <a:ea typeface="Candara"/>
                <a:cs typeface="Candara"/>
                <a:sym typeface="Candara"/>
              </a:rPr>
              <a:t>by specialists, ancillary providers</a:t>
            </a:r>
          </a:p>
          <a:p>
            <a:pPr marL="273050" lvl="0" indent="-273050">
              <a:lnSpc>
                <a:spcPct val="90000"/>
              </a:lnSpc>
              <a:spcBef>
                <a:spcPts val="400"/>
              </a:spcBef>
              <a:buClr>
                <a:srgbClr val="31B6FD"/>
              </a:buClr>
              <a:buFont typeface="Wingdings"/>
              <a:buChar char="❖"/>
              <a:defRPr sz="1800"/>
            </a:pPr>
            <a:endParaRPr sz="2000">
              <a:latin typeface="Candara"/>
              <a:ea typeface="Candara"/>
              <a:cs typeface="Candara"/>
              <a:sym typeface="Candara"/>
            </a:endParaRPr>
          </a:p>
          <a:p>
            <a:pPr marL="170656" lvl="0" indent="-170656">
              <a:lnSpc>
                <a:spcPct val="90000"/>
              </a:lnSpc>
              <a:spcBef>
                <a:spcPts val="400"/>
              </a:spcBef>
              <a:buClr>
                <a:srgbClr val="31B6FD"/>
              </a:buClr>
              <a:buFont typeface="Wingdings"/>
              <a:buChar char="❖"/>
              <a:defRPr sz="1800"/>
            </a:pPr>
            <a:r>
              <a:rPr sz="2000">
                <a:latin typeface="Candara"/>
                <a:ea typeface="Candara"/>
                <a:cs typeface="Candara"/>
                <a:sym typeface="Candara"/>
              </a:rPr>
              <a:t>Typical paper chart maintains all patient notes in chronological </a:t>
            </a:r>
            <a:br>
              <a:rPr sz="2000">
                <a:latin typeface="Candara"/>
                <a:ea typeface="Candara"/>
                <a:cs typeface="Candara"/>
                <a:sym typeface="Candara"/>
              </a:rPr>
            </a:br>
            <a:r>
              <a:rPr sz="2000">
                <a:latin typeface="Candara"/>
                <a:ea typeface="Candara"/>
                <a:cs typeface="Candara"/>
                <a:sym typeface="Candara"/>
              </a:rPr>
              <a:t>order, sometimes separated into different components</a:t>
            </a:r>
          </a:p>
        </p:txBody>
      </p:sp>
      <p:sp>
        <p:nvSpPr>
          <p:cNvPr id="183" name="Shape 183"/>
          <p:cNvSpPr>
            <a:spLocks noGrp="1"/>
          </p:cNvSpPr>
          <p:nvPr>
            <p:ph type="title" idx="4294967295"/>
          </p:nvPr>
        </p:nvSpPr>
        <p:spPr>
          <a:xfrm>
            <a:off x="457200" y="338137"/>
            <a:ext cx="8229600" cy="1252538"/>
          </a:xfrm>
          <a:prstGeom prst="rect">
            <a:avLst/>
          </a:prstGeom>
        </p:spPr>
        <p:txBody>
          <a:bodyPr lIns="0" tIns="0" rIns="0" bIns="0">
            <a:normAutofit/>
          </a:bodyPr>
          <a:lstStyle>
            <a:lvl1pPr defTabSz="812800">
              <a:defRPr sz="1800">
                <a:solidFill>
                  <a:srgbClr val="000000"/>
                </a:solidFill>
                <a:latin typeface="Candara"/>
                <a:ea typeface="Candara"/>
                <a:cs typeface="Candara"/>
                <a:sym typeface="Candara"/>
              </a:defRPr>
            </a:lvl1pPr>
          </a:lstStyle>
          <a:p>
            <a:pPr lvl="0"/>
            <a:r>
              <a:t>Types of clinical data documents [1]</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body" idx="4294967295"/>
          </p:nvPr>
        </p:nvSpPr>
        <p:spPr>
          <a:xfrm>
            <a:off x="871537" y="2133600"/>
            <a:ext cx="7408863" cy="4248150"/>
          </a:xfrm>
          <a:prstGeom prst="rect">
            <a:avLst/>
          </a:prstGeom>
        </p:spPr>
        <p:txBody>
          <a:bodyPr lIns="0" tIns="0" rIns="0" bIns="0">
            <a:normAutofit/>
          </a:bodyPr>
          <a:lstStyle/>
          <a:p>
            <a:pPr marL="204787" lvl="0" indent="-204787">
              <a:lnSpc>
                <a:spcPct val="90000"/>
              </a:lnSpc>
              <a:spcBef>
                <a:spcPts val="500"/>
              </a:spcBef>
              <a:buClr>
                <a:srgbClr val="31B6FD"/>
              </a:buClr>
              <a:buFont typeface="Wingdings"/>
              <a:buChar char="❖"/>
              <a:defRPr sz="1800"/>
            </a:pPr>
            <a:r>
              <a:rPr sz="2400">
                <a:solidFill>
                  <a:srgbClr val="073E87"/>
                </a:solidFill>
                <a:latin typeface="Candara"/>
                <a:ea typeface="Candara"/>
                <a:cs typeface="Candara"/>
                <a:sym typeface="Candara"/>
              </a:rPr>
              <a:t>Chief complaint</a:t>
            </a:r>
          </a:p>
          <a:p>
            <a:pPr marL="204787" lvl="0" indent="-204787">
              <a:lnSpc>
                <a:spcPct val="90000"/>
              </a:lnSpc>
              <a:spcBef>
                <a:spcPts val="500"/>
              </a:spcBef>
              <a:buClr>
                <a:srgbClr val="31B6FD"/>
              </a:buClr>
              <a:buFont typeface="Wingdings"/>
              <a:buChar char="❖"/>
              <a:defRPr sz="1800"/>
            </a:pPr>
            <a:r>
              <a:rPr sz="2400">
                <a:solidFill>
                  <a:srgbClr val="073E87"/>
                </a:solidFill>
                <a:latin typeface="Candara"/>
                <a:ea typeface="Candara"/>
                <a:cs typeface="Candara"/>
                <a:sym typeface="Candara"/>
              </a:rPr>
              <a:t>History of the present illness</a:t>
            </a:r>
          </a:p>
          <a:p>
            <a:pPr marL="204787" lvl="0" indent="-204787">
              <a:lnSpc>
                <a:spcPct val="90000"/>
              </a:lnSpc>
              <a:spcBef>
                <a:spcPts val="500"/>
              </a:spcBef>
              <a:buClr>
                <a:srgbClr val="31B6FD"/>
              </a:buClr>
              <a:buFont typeface="Wingdings"/>
              <a:buChar char="❖"/>
              <a:defRPr sz="1800"/>
            </a:pPr>
            <a:r>
              <a:rPr sz="2400">
                <a:solidFill>
                  <a:srgbClr val="073E87"/>
                </a:solidFill>
                <a:latin typeface="Candara"/>
                <a:ea typeface="Candara"/>
                <a:cs typeface="Candara"/>
                <a:sym typeface="Candara"/>
              </a:rPr>
              <a:t>Past medical history</a:t>
            </a:r>
          </a:p>
          <a:p>
            <a:pPr marL="204787" lvl="0" indent="-204787">
              <a:lnSpc>
                <a:spcPct val="90000"/>
              </a:lnSpc>
              <a:spcBef>
                <a:spcPts val="500"/>
              </a:spcBef>
              <a:buClr>
                <a:srgbClr val="31B6FD"/>
              </a:buClr>
              <a:buFont typeface="Wingdings"/>
              <a:buChar char="❖"/>
              <a:defRPr sz="1800"/>
            </a:pPr>
            <a:r>
              <a:rPr sz="2400">
                <a:solidFill>
                  <a:srgbClr val="073E87"/>
                </a:solidFill>
                <a:latin typeface="Candara"/>
                <a:ea typeface="Candara"/>
                <a:cs typeface="Candara"/>
                <a:sym typeface="Candara"/>
              </a:rPr>
              <a:t>Social history</a:t>
            </a:r>
          </a:p>
          <a:p>
            <a:pPr marL="204787" lvl="0" indent="-204787">
              <a:lnSpc>
                <a:spcPct val="90000"/>
              </a:lnSpc>
              <a:spcBef>
                <a:spcPts val="500"/>
              </a:spcBef>
              <a:buClr>
                <a:srgbClr val="31B6FD"/>
              </a:buClr>
              <a:buFont typeface="Wingdings"/>
              <a:buChar char="❖"/>
              <a:defRPr sz="1800"/>
            </a:pPr>
            <a:r>
              <a:rPr sz="2400">
                <a:solidFill>
                  <a:srgbClr val="073E87"/>
                </a:solidFill>
                <a:latin typeface="Candara"/>
                <a:ea typeface="Candara"/>
                <a:cs typeface="Candara"/>
                <a:sym typeface="Candara"/>
              </a:rPr>
              <a:t>Family history</a:t>
            </a:r>
          </a:p>
          <a:p>
            <a:pPr marL="204787" lvl="0" indent="-204787">
              <a:lnSpc>
                <a:spcPct val="90000"/>
              </a:lnSpc>
              <a:spcBef>
                <a:spcPts val="500"/>
              </a:spcBef>
              <a:buClr>
                <a:srgbClr val="31B6FD"/>
              </a:buClr>
              <a:buFont typeface="Wingdings"/>
              <a:buChar char="❖"/>
              <a:defRPr sz="1800"/>
            </a:pPr>
            <a:r>
              <a:rPr sz="2400">
                <a:solidFill>
                  <a:srgbClr val="073E87"/>
                </a:solidFill>
                <a:latin typeface="Candara"/>
                <a:ea typeface="Candara"/>
                <a:cs typeface="Candara"/>
                <a:sym typeface="Candara"/>
              </a:rPr>
              <a:t>Review of systems</a:t>
            </a:r>
          </a:p>
          <a:p>
            <a:pPr marL="204787" lvl="0" indent="-204787">
              <a:lnSpc>
                <a:spcPct val="90000"/>
              </a:lnSpc>
              <a:spcBef>
                <a:spcPts val="500"/>
              </a:spcBef>
              <a:buClr>
                <a:srgbClr val="31B6FD"/>
              </a:buClr>
              <a:buFont typeface="Wingdings"/>
              <a:buChar char="❖"/>
              <a:defRPr sz="1800"/>
            </a:pPr>
            <a:r>
              <a:rPr sz="2400">
                <a:solidFill>
                  <a:srgbClr val="073E87"/>
                </a:solidFill>
                <a:latin typeface="Candara"/>
                <a:ea typeface="Candara"/>
                <a:cs typeface="Candara"/>
                <a:sym typeface="Candara"/>
              </a:rPr>
              <a:t>Physical examination</a:t>
            </a:r>
          </a:p>
          <a:p>
            <a:pPr marL="204787" lvl="0" indent="-204787">
              <a:lnSpc>
                <a:spcPct val="90000"/>
              </a:lnSpc>
              <a:spcBef>
                <a:spcPts val="500"/>
              </a:spcBef>
              <a:buClr>
                <a:srgbClr val="31B6FD"/>
              </a:buClr>
              <a:buFont typeface="Wingdings"/>
              <a:buChar char="❖"/>
              <a:defRPr sz="1800"/>
            </a:pPr>
            <a:r>
              <a:rPr sz="2400">
                <a:solidFill>
                  <a:srgbClr val="073E87"/>
                </a:solidFill>
                <a:latin typeface="Candara"/>
                <a:ea typeface="Candara"/>
                <a:cs typeface="Candara"/>
                <a:sym typeface="Candara"/>
              </a:rPr>
              <a:t>Investigations –lab, x‐ray, other</a:t>
            </a:r>
          </a:p>
          <a:p>
            <a:pPr marL="204787" lvl="0" indent="-204787">
              <a:lnSpc>
                <a:spcPct val="90000"/>
              </a:lnSpc>
              <a:spcBef>
                <a:spcPts val="500"/>
              </a:spcBef>
              <a:buClr>
                <a:srgbClr val="31B6FD"/>
              </a:buClr>
              <a:buFont typeface="Wingdings"/>
              <a:buChar char="❖"/>
              <a:defRPr sz="1800"/>
            </a:pPr>
            <a:r>
              <a:rPr sz="2400">
                <a:solidFill>
                  <a:srgbClr val="073E87"/>
                </a:solidFill>
                <a:latin typeface="Candara"/>
                <a:ea typeface="Candara"/>
                <a:cs typeface="Candara"/>
                <a:sym typeface="Candara"/>
              </a:rPr>
              <a:t>Assessment plan</a:t>
            </a:r>
          </a:p>
        </p:txBody>
      </p:sp>
      <p:sp>
        <p:nvSpPr>
          <p:cNvPr id="186" name="Shape 186"/>
          <p:cNvSpPr>
            <a:spLocks noGrp="1"/>
          </p:cNvSpPr>
          <p:nvPr>
            <p:ph type="title" idx="4294967295"/>
          </p:nvPr>
        </p:nvSpPr>
        <p:spPr>
          <a:xfrm>
            <a:off x="457200" y="338137"/>
            <a:ext cx="8229600" cy="1252538"/>
          </a:xfrm>
          <a:prstGeom prst="rect">
            <a:avLst/>
          </a:prstGeom>
        </p:spPr>
        <p:txBody>
          <a:bodyPr lIns="0" tIns="0" rIns="0" bIns="0">
            <a:normAutofit/>
          </a:bodyPr>
          <a:lstStyle>
            <a:lvl1pPr defTabSz="868362">
              <a:defRPr sz="1800">
                <a:solidFill>
                  <a:srgbClr val="000000"/>
                </a:solidFill>
                <a:latin typeface="Candara"/>
                <a:ea typeface="Candara"/>
                <a:cs typeface="Candara"/>
                <a:sym typeface="Candara"/>
              </a:defRPr>
            </a:lvl1pPr>
          </a:lstStyle>
          <a:p>
            <a:pPr lvl="0"/>
            <a:r>
              <a:t>Assessment of a stable patient [1]</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body" idx="4294967295"/>
          </p:nvPr>
        </p:nvSpPr>
        <p:spPr>
          <a:xfrm>
            <a:off x="871537" y="2276475"/>
            <a:ext cx="7408863" cy="3849688"/>
          </a:xfrm>
          <a:prstGeom prst="rect">
            <a:avLst/>
          </a:prstGeom>
        </p:spPr>
        <p:txBody>
          <a:bodyPr lIns="0" tIns="0" rIns="0" bIns="0">
            <a:normAutofit/>
          </a:bodyPr>
          <a:lstStyle/>
          <a:p>
            <a:pPr marL="204787" lvl="0" indent="-204787">
              <a:spcBef>
                <a:spcPts val="500"/>
              </a:spcBef>
              <a:buClr>
                <a:srgbClr val="31B6FD"/>
              </a:buClr>
              <a:buFont typeface="Wingdings"/>
              <a:buChar char="❖"/>
              <a:defRPr sz="1800"/>
            </a:pPr>
            <a:r>
              <a:rPr sz="2400" b="1">
                <a:solidFill>
                  <a:srgbClr val="073E87"/>
                </a:solidFill>
                <a:latin typeface="Candara"/>
                <a:ea typeface="Candara"/>
                <a:cs typeface="Candara"/>
                <a:sym typeface="Candara"/>
              </a:rPr>
              <a:t>Circumstances of observation</a:t>
            </a:r>
            <a:r>
              <a:rPr sz="2400">
                <a:solidFill>
                  <a:srgbClr val="073E87"/>
                </a:solidFill>
                <a:latin typeface="Candara"/>
                <a:ea typeface="Candara"/>
                <a:cs typeface="Candara"/>
                <a:sym typeface="Candara"/>
              </a:rPr>
              <a:t> </a:t>
            </a:r>
            <a:br>
              <a:rPr sz="2400">
                <a:solidFill>
                  <a:srgbClr val="073E87"/>
                </a:solidFill>
                <a:latin typeface="Candara"/>
                <a:ea typeface="Candara"/>
                <a:cs typeface="Candara"/>
                <a:sym typeface="Candara"/>
              </a:rPr>
            </a:br>
            <a:r>
              <a:rPr sz="2400">
                <a:solidFill>
                  <a:srgbClr val="073E87"/>
                </a:solidFill>
                <a:latin typeface="Candara"/>
                <a:ea typeface="Candara"/>
                <a:cs typeface="Candara"/>
                <a:sym typeface="Candara"/>
              </a:rPr>
              <a:t>	e.g., how was heart rate taken? pulse? EKG?</a:t>
            </a:r>
          </a:p>
          <a:p>
            <a:pPr marL="204787" lvl="0" indent="-204787">
              <a:spcBef>
                <a:spcPts val="500"/>
              </a:spcBef>
              <a:buClr>
                <a:srgbClr val="31B6FD"/>
              </a:buClr>
              <a:buFont typeface="Wingdings"/>
              <a:buChar char="❖"/>
              <a:defRPr sz="1800"/>
            </a:pPr>
            <a:r>
              <a:rPr sz="2400" b="1">
                <a:solidFill>
                  <a:srgbClr val="073E87"/>
                </a:solidFill>
                <a:latin typeface="Candara"/>
                <a:ea typeface="Candara"/>
                <a:cs typeface="Candara"/>
                <a:sym typeface="Candara"/>
              </a:rPr>
              <a:t>Uncertainty</a:t>
            </a:r>
            <a:br>
              <a:rPr sz="2400" b="1">
                <a:solidFill>
                  <a:srgbClr val="073E87"/>
                </a:solidFill>
                <a:latin typeface="Candara"/>
                <a:ea typeface="Candara"/>
                <a:cs typeface="Candara"/>
                <a:sym typeface="Candara"/>
              </a:rPr>
            </a:br>
            <a:r>
              <a:rPr sz="2400">
                <a:solidFill>
                  <a:srgbClr val="073E87"/>
                </a:solidFill>
                <a:latin typeface="Candara"/>
                <a:ea typeface="Candara"/>
                <a:cs typeface="Candara"/>
                <a:sym typeface="Candara"/>
              </a:rPr>
              <a:t>	how accurate is patient reporting, measurement,	device?</a:t>
            </a:r>
          </a:p>
          <a:p>
            <a:pPr marL="204787" lvl="0" indent="-204787">
              <a:spcBef>
                <a:spcPts val="500"/>
              </a:spcBef>
              <a:buClr>
                <a:srgbClr val="31B6FD"/>
              </a:buClr>
              <a:buFont typeface="Wingdings"/>
              <a:buChar char="❖"/>
              <a:defRPr sz="1800"/>
            </a:pPr>
            <a:r>
              <a:rPr sz="2400" b="1">
                <a:solidFill>
                  <a:srgbClr val="073E87"/>
                </a:solidFill>
                <a:latin typeface="Candara"/>
                <a:ea typeface="Candara"/>
                <a:cs typeface="Candara"/>
                <a:sym typeface="Candara"/>
              </a:rPr>
              <a:t>Time </a:t>
            </a:r>
            <a:br>
              <a:rPr sz="2400" b="1">
                <a:solidFill>
                  <a:srgbClr val="073E87"/>
                </a:solidFill>
                <a:latin typeface="Candara"/>
                <a:ea typeface="Candara"/>
                <a:cs typeface="Candara"/>
                <a:sym typeface="Candara"/>
              </a:rPr>
            </a:br>
            <a:r>
              <a:rPr sz="2400">
                <a:solidFill>
                  <a:srgbClr val="073E87"/>
                </a:solidFill>
                <a:latin typeface="Candara"/>
                <a:ea typeface="Candara"/>
                <a:cs typeface="Candara"/>
                <a:sym typeface="Candara"/>
              </a:rPr>
              <a:t>	what level of specificity do we need?</a:t>
            </a:r>
          </a:p>
        </p:txBody>
      </p:sp>
      <p:sp>
        <p:nvSpPr>
          <p:cNvPr id="189" name="Shape 189"/>
          <p:cNvSpPr>
            <a:spLocks noGrp="1"/>
          </p:cNvSpPr>
          <p:nvPr>
            <p:ph type="title" idx="4294967295"/>
          </p:nvPr>
        </p:nvSpPr>
        <p:spPr>
          <a:xfrm>
            <a:off x="457200" y="338137"/>
            <a:ext cx="8229600" cy="1252538"/>
          </a:xfrm>
          <a:prstGeom prst="rect">
            <a:avLst/>
          </a:prstGeom>
        </p:spPr>
        <p:txBody>
          <a:bodyPr lIns="0" tIns="0" rIns="0" bIns="0">
            <a:normAutofit/>
          </a:bodyPr>
          <a:lstStyle>
            <a:lvl1pPr>
              <a:defRPr>
                <a:solidFill>
                  <a:srgbClr val="FFFFFF"/>
                </a:solidFill>
                <a:latin typeface="Candara"/>
                <a:ea typeface="Candara"/>
                <a:cs typeface="Candara"/>
                <a:sym typeface="Candara"/>
              </a:defRPr>
            </a:lvl1pPr>
          </a:lstStyle>
          <a:p>
            <a:pPr lvl="0">
              <a:defRPr sz="1800">
                <a:solidFill>
                  <a:srgbClr val="000000"/>
                </a:solidFill>
              </a:defRPr>
            </a:pPr>
            <a:r>
              <a:rPr sz="4400">
                <a:solidFill>
                  <a:srgbClr val="FFFFFF"/>
                </a:solidFill>
              </a:rPr>
              <a:t>Some complications of data [1]</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body" idx="4294967295"/>
          </p:nvPr>
        </p:nvSpPr>
        <p:spPr>
          <a:xfrm>
            <a:off x="871537" y="2276475"/>
            <a:ext cx="7408863" cy="3849688"/>
          </a:xfrm>
          <a:prstGeom prst="rect">
            <a:avLst/>
          </a:prstGeom>
        </p:spPr>
        <p:txBody>
          <a:bodyPr lIns="0" tIns="0" rIns="0" bIns="0">
            <a:normAutofit/>
          </a:bodyPr>
          <a:lstStyle/>
          <a:p>
            <a:pPr marL="204787" lvl="0" indent="-204787">
              <a:spcBef>
                <a:spcPts val="500"/>
              </a:spcBef>
              <a:buClr>
                <a:srgbClr val="31B6FD"/>
              </a:buClr>
              <a:buFont typeface="Wingdings"/>
              <a:buChar char="❖"/>
              <a:defRPr sz="1800"/>
            </a:pPr>
            <a:r>
              <a:rPr sz="2400" b="1" dirty="0">
                <a:solidFill>
                  <a:srgbClr val="073E87"/>
                </a:solidFill>
                <a:latin typeface="Candara"/>
                <a:ea typeface="Candara"/>
                <a:cs typeface="Candara"/>
                <a:sym typeface="Candara"/>
              </a:rPr>
              <a:t>Duplication                                        </a:t>
            </a:r>
          </a:p>
          <a:p>
            <a:pPr marL="600075" lvl="1" indent="-298450">
              <a:spcBef>
                <a:spcPts val="500"/>
              </a:spcBef>
              <a:buClr>
                <a:srgbClr val="31B6FD"/>
              </a:buClr>
              <a:buFont typeface="Wingdings"/>
              <a:buChar char="❖"/>
              <a:defRPr sz="1800"/>
            </a:pPr>
            <a:r>
              <a:rPr sz="2400" dirty="0">
                <a:solidFill>
                  <a:srgbClr val="073E87"/>
                </a:solidFill>
                <a:latin typeface="Candara"/>
                <a:ea typeface="Candara"/>
                <a:cs typeface="Candara"/>
                <a:sym typeface="Candara"/>
              </a:rPr>
              <a:t>e.g., multiple records in different departments </a:t>
            </a:r>
          </a:p>
          <a:p>
            <a:pPr marL="204787" lvl="0" indent="-204787">
              <a:spcBef>
                <a:spcPts val="500"/>
              </a:spcBef>
              <a:buClr>
                <a:srgbClr val="31B6FD"/>
              </a:buClr>
              <a:buFont typeface="Wingdings"/>
              <a:buChar char="❖"/>
              <a:defRPr sz="1800"/>
            </a:pPr>
            <a:r>
              <a:rPr sz="2400" b="1" dirty="0">
                <a:solidFill>
                  <a:srgbClr val="073E87"/>
                </a:solidFill>
                <a:latin typeface="Candara"/>
                <a:ea typeface="Candara"/>
                <a:cs typeface="Candara"/>
                <a:sym typeface="Candara"/>
              </a:rPr>
              <a:t>Outdated </a:t>
            </a:r>
            <a:br>
              <a:rPr sz="2400" b="1" dirty="0">
                <a:solidFill>
                  <a:srgbClr val="073E87"/>
                </a:solidFill>
                <a:latin typeface="Candara"/>
                <a:ea typeface="Candara"/>
                <a:cs typeface="Candara"/>
                <a:sym typeface="Candara"/>
              </a:rPr>
            </a:br>
            <a:r>
              <a:rPr sz="2400" b="1" dirty="0">
                <a:solidFill>
                  <a:srgbClr val="073E87"/>
                </a:solidFill>
                <a:latin typeface="Candara"/>
                <a:ea typeface="Candara"/>
                <a:cs typeface="Candara"/>
                <a:sym typeface="Candara"/>
              </a:rPr>
              <a:t>	</a:t>
            </a:r>
            <a:r>
              <a:rPr sz="2400" dirty="0">
                <a:solidFill>
                  <a:srgbClr val="073E87"/>
                </a:solidFill>
                <a:latin typeface="Candara"/>
                <a:ea typeface="Candara"/>
                <a:cs typeface="Candara"/>
                <a:sym typeface="Candara"/>
              </a:rPr>
              <a:t>e.g. missing values</a:t>
            </a:r>
          </a:p>
          <a:p>
            <a:pPr marL="204787" lvl="0" indent="-204787">
              <a:spcBef>
                <a:spcPts val="500"/>
              </a:spcBef>
              <a:buClr>
                <a:srgbClr val="31B6FD"/>
              </a:buClr>
              <a:buFont typeface="Wingdings"/>
              <a:buChar char="❖"/>
              <a:defRPr sz="1800"/>
            </a:pPr>
            <a:r>
              <a:rPr sz="2400" b="1" dirty="0">
                <a:solidFill>
                  <a:srgbClr val="073E87"/>
                </a:solidFill>
                <a:latin typeface="Candara"/>
                <a:ea typeface="Candara"/>
                <a:cs typeface="Candara"/>
                <a:sym typeface="Candara"/>
              </a:rPr>
              <a:t>Incorrectly formatted   </a:t>
            </a:r>
            <a:br>
              <a:rPr sz="2400" b="1" dirty="0">
                <a:solidFill>
                  <a:srgbClr val="073E87"/>
                </a:solidFill>
                <a:latin typeface="Candara"/>
                <a:ea typeface="Candara"/>
                <a:cs typeface="Candara"/>
                <a:sym typeface="Candara"/>
              </a:rPr>
            </a:br>
            <a:r>
              <a:rPr sz="2400" dirty="0">
                <a:solidFill>
                  <a:srgbClr val="073E87"/>
                </a:solidFill>
                <a:latin typeface="Candara"/>
                <a:ea typeface="Candara"/>
                <a:cs typeface="Candara"/>
                <a:sym typeface="Candara"/>
              </a:rPr>
              <a:t>	does not follow standards</a:t>
            </a:r>
          </a:p>
        </p:txBody>
      </p:sp>
      <p:sp>
        <p:nvSpPr>
          <p:cNvPr id="192" name="Shape 192"/>
          <p:cNvSpPr>
            <a:spLocks noGrp="1"/>
          </p:cNvSpPr>
          <p:nvPr>
            <p:ph type="title" idx="4294967295"/>
          </p:nvPr>
        </p:nvSpPr>
        <p:spPr>
          <a:xfrm>
            <a:off x="457200" y="338137"/>
            <a:ext cx="8229600" cy="1252538"/>
          </a:xfrm>
          <a:prstGeom prst="rect">
            <a:avLst/>
          </a:prstGeom>
        </p:spPr>
        <p:txBody>
          <a:bodyPr lIns="0" tIns="0" rIns="0" bIns="0">
            <a:normAutofit/>
          </a:bodyPr>
          <a:lstStyle>
            <a:lvl1pPr>
              <a:defRPr>
                <a:solidFill>
                  <a:srgbClr val="FFFFFF"/>
                </a:solidFill>
                <a:latin typeface="Candara"/>
                <a:ea typeface="Candara"/>
                <a:cs typeface="Candara"/>
                <a:sym typeface="Candara"/>
              </a:defRPr>
            </a:lvl1pPr>
          </a:lstStyle>
          <a:p>
            <a:pPr lvl="0">
              <a:defRPr sz="1800">
                <a:solidFill>
                  <a:srgbClr val="000000"/>
                </a:solidFill>
              </a:defRPr>
            </a:pPr>
            <a:r>
              <a:rPr sz="4400">
                <a:solidFill>
                  <a:srgbClr val="FFFFFF"/>
                </a:solidFill>
              </a:rPr>
              <a:t>Some complications of data[2]</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title" idx="4294967295"/>
          </p:nvPr>
        </p:nvSpPr>
        <p:spPr>
          <a:xfrm>
            <a:off x="457200" y="338137"/>
            <a:ext cx="8229600" cy="1252538"/>
          </a:xfrm>
          <a:prstGeom prst="rect">
            <a:avLst/>
          </a:prstGeom>
        </p:spPr>
        <p:txBody>
          <a:bodyPr lIns="0" tIns="0" rIns="0" bIns="0">
            <a:normAutofit/>
          </a:bodyPr>
          <a:lstStyle>
            <a:lvl1pPr>
              <a:defRPr b="1">
                <a:solidFill>
                  <a:srgbClr val="FFFFFF"/>
                </a:solidFill>
                <a:latin typeface="Candara"/>
                <a:ea typeface="Candara"/>
                <a:cs typeface="Candara"/>
                <a:sym typeface="Candara"/>
              </a:defRPr>
            </a:lvl1pPr>
          </a:lstStyle>
          <a:p>
            <a:pPr lvl="0">
              <a:defRPr sz="1800" b="0">
                <a:solidFill>
                  <a:srgbClr val="000000"/>
                </a:solidFill>
              </a:defRPr>
            </a:pPr>
            <a:r>
              <a:rPr sz="4400" b="1" dirty="0">
                <a:solidFill>
                  <a:srgbClr val="FFFFFF"/>
                </a:solidFill>
              </a:rPr>
              <a:t>Imprecision vs. Inaccuracy </a:t>
            </a:r>
            <a:r>
              <a:rPr sz="4400" b="1" dirty="0" smtClean="0">
                <a:solidFill>
                  <a:srgbClr val="FFFFFF"/>
                </a:solidFill>
              </a:rPr>
              <a:t>[</a:t>
            </a:r>
            <a:r>
              <a:rPr lang="en-US" sz="4400" b="1" dirty="0" smtClean="0">
                <a:solidFill>
                  <a:srgbClr val="FFFFFF"/>
                </a:solidFill>
              </a:rPr>
              <a:t>5</a:t>
            </a:r>
            <a:r>
              <a:rPr sz="4400" b="1" dirty="0" smtClean="0">
                <a:solidFill>
                  <a:srgbClr val="FFFFFF"/>
                </a:solidFill>
              </a:rPr>
              <a:t>]</a:t>
            </a:r>
            <a:endParaRPr sz="4400" b="1" dirty="0">
              <a:solidFill>
                <a:srgbClr val="FFFFFF"/>
              </a:solidFill>
            </a:endParaRPr>
          </a:p>
        </p:txBody>
      </p:sp>
      <p:pic>
        <p:nvPicPr>
          <p:cNvPr id="195" name="image.png"/>
          <p:cNvPicPr/>
          <p:nvPr/>
        </p:nvPicPr>
        <p:blipFill>
          <a:blip r:embed="rId2">
            <a:extLst/>
          </a:blip>
          <a:stretch>
            <a:fillRect/>
          </a:stretch>
        </p:blipFill>
        <p:spPr>
          <a:xfrm>
            <a:off x="2184400" y="2452687"/>
            <a:ext cx="4229100" cy="4135438"/>
          </a:xfrm>
          <a:prstGeom prst="rect">
            <a:avLst/>
          </a:prstGeom>
          <a:ln w="12700">
            <a:miter lim="400000"/>
          </a:ln>
        </p:spPr>
      </p:pic>
      <p:sp>
        <p:nvSpPr>
          <p:cNvPr id="196" name="Shape 196"/>
          <p:cNvSpPr/>
          <p:nvPr/>
        </p:nvSpPr>
        <p:spPr>
          <a:xfrm>
            <a:off x="4571975" y="2432025"/>
            <a:ext cx="1908128" cy="190812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8575">
            <a:solidFill>
              <a:srgbClr val="FF0000"/>
            </a:solidFill>
            <a:round/>
          </a:ln>
        </p:spPr>
        <p:txBody>
          <a:bodyPr lIns="0" tIns="0" rIns="0" bIns="0" anchor="ctr"/>
          <a:lstStyle/>
          <a:p>
            <a:pPr lvl="0">
              <a:defRPr>
                <a:latin typeface="Candara"/>
                <a:ea typeface="Candara"/>
                <a:cs typeface="Candara"/>
                <a:sym typeface="Candara"/>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96"/>
                                        </p:tgtEl>
                                        <p:attrNameLst>
                                          <p:attrName>style.visibility</p:attrName>
                                        </p:attrNameLst>
                                      </p:cBhvr>
                                      <p:to>
                                        <p:strVal val="visible"/>
                                      </p:to>
                                    </p:set>
                                    <p:anim calcmode="lin" valueType="num">
                                      <p:cBhvr>
                                        <p:cTn id="7" dur="1000" fill="hold"/>
                                        <p:tgtEl>
                                          <p:spTgt spid="196"/>
                                        </p:tgtEl>
                                        <p:attrNameLst>
                                          <p:attrName>ppt_x</p:attrName>
                                        </p:attrNameLst>
                                      </p:cBhvr>
                                      <p:tavLst>
                                        <p:tav tm="0">
                                          <p:val>
                                            <p:strVal val="0-#ppt_w/2"/>
                                          </p:val>
                                        </p:tav>
                                        <p:tav tm="100000">
                                          <p:val>
                                            <p:strVal val="#ppt_x"/>
                                          </p:val>
                                        </p:tav>
                                      </p:tavLst>
                                    </p:anim>
                                    <p:anim calcmode="lin" valueType="num">
                                      <p:cBhvr>
                                        <p:cTn id="8" dur="1000" fill="hold"/>
                                        <p:tgtEl>
                                          <p:spTgt spid="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1"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31B6FD"/>
      </a:accent1>
      <a:accent2>
        <a:srgbClr val="4584D3"/>
      </a:accent2>
      <a:accent3>
        <a:srgbClr val="8F8F8F"/>
      </a:accent3>
      <a:accent4>
        <a:srgbClr val="707070"/>
      </a:accent4>
      <a:accent5>
        <a:srgbClr val="ADD5FE"/>
      </a:accent5>
      <a:accent6>
        <a:srgbClr val="3F78BF"/>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31B6F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1B6F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31B6FD"/>
      </a:accent1>
      <a:accent2>
        <a:srgbClr val="4584D3"/>
      </a:accent2>
      <a:accent3>
        <a:srgbClr val="8F8F8F"/>
      </a:accent3>
      <a:accent4>
        <a:srgbClr val="707070"/>
      </a:accent4>
      <a:accent5>
        <a:srgbClr val="ADD5FE"/>
      </a:accent5>
      <a:accent6>
        <a:srgbClr val="3F78BF"/>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31B6F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1B6F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467</TotalTime>
  <Words>2152</Words>
  <Application>Microsoft Macintosh PowerPoint</Application>
  <PresentationFormat>On-screen Show (4:3)</PresentationFormat>
  <Paragraphs>251</Paragraphs>
  <Slides>37</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Avenir Roman</vt:lpstr>
      <vt:lpstr>Calibri</vt:lpstr>
      <vt:lpstr>Cambria</vt:lpstr>
      <vt:lpstr>Candara</vt:lpstr>
      <vt:lpstr>Helvetica</vt:lpstr>
      <vt:lpstr>Symbol</vt:lpstr>
      <vt:lpstr>Tahoma</vt:lpstr>
      <vt:lpstr>Times Roman</vt:lpstr>
      <vt:lpstr>Verdana</vt:lpstr>
      <vt:lpstr>Wingdings</vt:lpstr>
      <vt:lpstr>Arial</vt:lpstr>
      <vt:lpstr>Default</vt:lpstr>
      <vt:lpstr>Clinical Data</vt:lpstr>
      <vt:lpstr>What are clinical data? [1]</vt:lpstr>
      <vt:lpstr>Types of clinical data [1]</vt:lpstr>
      <vt:lpstr>Use of clinical data [1]</vt:lpstr>
      <vt:lpstr>Types of clinical data documents [1]</vt:lpstr>
      <vt:lpstr>Assessment of a stable patient [1]</vt:lpstr>
      <vt:lpstr>Some complications of data [1]</vt:lpstr>
      <vt:lpstr>Some complications of data[2]</vt:lpstr>
      <vt:lpstr>Imprecision vs. Inaccuracy [5]</vt:lpstr>
      <vt:lpstr>Structure of clinical data [1]</vt:lpstr>
      <vt:lpstr>PowerPoint Presentation</vt:lpstr>
      <vt:lpstr>We need better access to clinical data [1]</vt:lpstr>
      <vt:lpstr>Data entry [1]</vt:lpstr>
      <vt:lpstr>PowerPoint Presentation</vt:lpstr>
      <vt:lpstr>PowerPoint Presentation</vt:lpstr>
      <vt:lpstr>Structured or menu‐driven data entry </vt:lpstr>
      <vt:lpstr>Speech recognition for data entry [1]</vt:lpstr>
      <vt:lpstr>PowerPoint Presentation</vt:lpstr>
      <vt:lpstr>Coded vs. free-text data [1]</vt:lpstr>
      <vt:lpstr>PowerPoint Presentation</vt:lpstr>
      <vt:lpstr>Narratives tell a story. </vt:lpstr>
      <vt:lpstr>PowerPoint Presentation</vt:lpstr>
      <vt:lpstr>PowerPoint Presentation</vt:lpstr>
      <vt:lpstr>Issues with coded data</vt:lpstr>
      <vt:lpstr>Coded clinical data enables EHR advanced functionality</vt:lpstr>
      <vt:lpstr>Data Management [2]</vt:lpstr>
      <vt:lpstr>PowerPoint Presentation</vt:lpstr>
      <vt:lpstr>Relational DBMS [1]</vt:lpstr>
      <vt:lpstr>Relational DBMS [2]</vt:lpstr>
      <vt:lpstr>Big Data [3]</vt:lpstr>
      <vt:lpstr>The FOUR V’s of Big Data [3]</vt:lpstr>
      <vt:lpstr>Big Data in healthcare [3]</vt:lpstr>
      <vt:lpstr>Sources of BIG DATA [4]</vt:lpstr>
      <vt:lpstr>Healthcare BIG data problems to be solved [4]</vt:lpstr>
      <vt:lpstr>In summary,</vt:lpstr>
      <vt:lpstr>Acknowledgement </vt:lpstr>
      <vt:lpstr>References  </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Data</dc:title>
  <cp:lastModifiedBy>Microsoft Office User</cp:lastModifiedBy>
  <cp:revision>29</cp:revision>
  <dcterms:modified xsi:type="dcterms:W3CDTF">2016-10-09T22:00:46Z</dcterms:modified>
</cp:coreProperties>
</file>