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venir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4EA"/>
          </a:solidFill>
        </a:fill>
      </a:tcStyle>
    </a:wholeTbl>
    <a:band2H>
      <a:tcTxStyle/>
      <a:tcStyle>
        <a:tcBdr/>
        <a:fill>
          <a:solidFill>
            <a:srgbClr val="E6EB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AEA"/>
          </a:solidFill>
        </a:fill>
      </a:tcStyle>
    </a:wholeTbl>
    <a:band2H>
      <a:tcTxStyle/>
      <a:tcStyle>
        <a:tcBdr/>
        <a:fill>
          <a:solidFill>
            <a:srgbClr val="E6EDF5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 snapToObjects="1">
      <p:cViewPr varScale="1">
        <p:scale>
          <a:sx n="69" d="100"/>
          <a:sy n="69" d="100"/>
        </p:scale>
        <p:origin x="-546" y="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096559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 latinLnBrk="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  <p:extLst>
      <p:ext uri="{BB962C8B-B14F-4D97-AF65-F5344CB8AC3E}">
        <p14:creationId xmlns:p14="http://schemas.microsoft.com/office/powerpoint/2010/main" val="1784411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It would be good to make this two points: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Faculty-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Support staff (fatimah, ayah and khlod- also put how they will support student i.e their role . Email and contact)</a:t>
            </a:r>
          </a:p>
        </p:txBody>
      </p:sp>
    </p:spTree>
    <p:extLst>
      <p:ext uri="{BB962C8B-B14F-4D97-AF65-F5344CB8AC3E}">
        <p14:creationId xmlns:p14="http://schemas.microsoft.com/office/powerpoint/2010/main" val="997639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More related to dental</a:t>
            </a:r>
          </a:p>
          <a:p>
            <a:pPr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A screen shot of an EHR would be nice</a:t>
            </a:r>
          </a:p>
        </p:txBody>
      </p:sp>
    </p:spTree>
    <p:extLst>
      <p:ext uri="{BB962C8B-B14F-4D97-AF65-F5344CB8AC3E}">
        <p14:creationId xmlns:p14="http://schemas.microsoft.com/office/powerpoint/2010/main" val="19182947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I moved this slide to be before Blackboard</a:t>
            </a:r>
          </a:p>
        </p:txBody>
      </p:sp>
    </p:spTree>
    <p:extLst>
      <p:ext uri="{BB962C8B-B14F-4D97-AF65-F5344CB8AC3E}">
        <p14:creationId xmlns:p14="http://schemas.microsoft.com/office/powerpoint/2010/main" val="568527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1082896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317735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>
              <a:defRPr sz="1800"/>
            </a:pPr>
            <a:r>
              <a:rPr sz="1200"/>
              <a:t>As you said add a slide to explain the absenteeism rate and policy (add it before plagiarism)</a:t>
            </a:r>
          </a:p>
        </p:txBody>
      </p:sp>
    </p:spTree>
    <p:extLst>
      <p:ext uri="{BB962C8B-B14F-4D97-AF65-F5344CB8AC3E}">
        <p14:creationId xmlns:p14="http://schemas.microsoft.com/office/powerpoint/2010/main" val="153191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-9527" y="-7938"/>
            <a:ext cx="9163052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4381500" y="-7940"/>
            <a:ext cx="4762500" cy="60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20" name="Group 20"/>
          <p:cNvGrpSpPr/>
          <p:nvPr/>
        </p:nvGrpSpPr>
        <p:grpSpPr>
          <a:xfrm>
            <a:off x="-6097" y="-24384"/>
            <a:ext cx="9156195" cy="1048516"/>
            <a:chOff x="0" y="0"/>
            <a:chExt cx="9156194" cy="1048515"/>
          </a:xfrm>
        </p:grpSpPr>
        <p:pic>
          <p:nvPicPr>
            <p:cNvPr id="18" name="image3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9131812" cy="10485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" name="image2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0" y="73151"/>
              <a:ext cx="9156195" cy="9083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 rot="420000" flipV="1">
            <a:off x="3165475" y="1108075"/>
            <a:ext cx="5257800" cy="4114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0984" y="0"/>
                </a:lnTo>
                <a:lnTo>
                  <a:pt x="21600" y="788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>
            <a:solidFill>
              <a:srgbClr val="C0C0C0"/>
            </a:solidFill>
          </a:ln>
          <a:effectLst>
            <a:outerShdw blurRad="63500" dist="38499" dir="7500040" rotWithShape="0">
              <a:srgbClr val="000000">
                <a:alpha val="25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5" name="Shape 45"/>
          <p:cNvSpPr/>
          <p:nvPr/>
        </p:nvSpPr>
        <p:spPr>
          <a:xfrm rot="420000" flipV="1">
            <a:off x="8004175" y="5359400"/>
            <a:ext cx="155575" cy="1555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2160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FFFF"/>
            </a:solidFill>
            <a:bevel/>
          </a:ln>
          <a:effectLst>
            <a:outerShdw blurRad="63500" dist="6350" dir="12899787" rotWithShape="0">
              <a:srgbClr val="000000">
                <a:alpha val="46998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Constantia"/>
                <a:ea typeface="Constantia"/>
                <a:cs typeface="Constantia"/>
                <a:sym typeface="Constantia"/>
              </a:defRPr>
            </a:pPr>
            <a:endParaRPr/>
          </a:p>
        </p:txBody>
      </p:sp>
      <p:sp>
        <p:nvSpPr>
          <p:cNvPr id="46" name="Shape 46"/>
          <p:cNvSpPr/>
          <p:nvPr/>
        </p:nvSpPr>
        <p:spPr>
          <a:xfrm flipV="1">
            <a:off x="-9527" y="5816600"/>
            <a:ext cx="9163052" cy="1041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 flipV="1">
            <a:off x="4381500" y="6250769"/>
            <a:ext cx="4762500" cy="60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xfrm>
            <a:off x="8077200" y="6518274"/>
            <a:ext cx="609600" cy="203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45C75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9527" y="-7938"/>
            <a:ext cx="9163052" cy="1041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4381500" y="-7940"/>
            <a:ext cx="4762500" cy="60723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grpSp>
        <p:nvGrpSpPr>
          <p:cNvPr id="6" name="Group 6"/>
          <p:cNvGrpSpPr/>
          <p:nvPr/>
        </p:nvGrpSpPr>
        <p:grpSpPr>
          <a:xfrm>
            <a:off x="-6097" y="-24384"/>
            <a:ext cx="9156195" cy="1048516"/>
            <a:chOff x="0" y="0"/>
            <a:chExt cx="9156194" cy="1048515"/>
          </a:xfrm>
        </p:grpSpPr>
        <p:pic>
          <p:nvPicPr>
            <p:cNvPr id="4" name="image1.pn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0"/>
              <a:ext cx="9131812" cy="1048516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5" name="image2.png"/>
            <p:cNvPicPr>
              <a:picLocks noChangeAspect="1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0" y="73151"/>
              <a:ext cx="9156195" cy="9083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478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935160"/>
            <a:ext cx="8229600" cy="4922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7924800" y="6518274"/>
            <a:ext cx="762000" cy="20320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 anchor="b">
            <a:spAutoFit/>
          </a:bodyPr>
          <a:lstStyle>
            <a:lvl1pPr algn="r">
              <a:defRPr sz="1200">
                <a:solidFill>
                  <a:srgbClr val="D1EAEE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000" b="0" i="0" u="none" strike="noStrike" cap="none" spc="0" baseline="0">
          <a:ln>
            <a:noFill/>
          </a:ln>
          <a:solidFill>
            <a:srgbClr val="DBF5F9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73050" marR="0" indent="-273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9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1pPr>
      <a:lvl2pPr marL="660267" marR="0" indent="-26656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8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2pPr>
      <a:lvl3pPr marL="972984" marR="0" indent="-304647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70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3pPr>
      <a:lvl4pPr marL="1250313" marR="0" indent="-27241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4pPr>
      <a:lvl5pPr marL="1555219" marR="0" indent="-302682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●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5pPr>
      <a:lvl6pPr marL="20124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6pPr>
      <a:lvl7pPr marL="24696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7pPr>
      <a:lvl8pPr marL="2926819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8pPr>
      <a:lvl9pPr marL="3384020" marR="0" indent="-302683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65000"/>
        <a:buFont typeface="Wingdings 2"/>
        <a:buChar char="•"/>
        <a:tabLst/>
        <a:defRPr sz="2600" b="0" i="0" u="none" strike="noStrike" cap="none" spc="0" baseline="0">
          <a:ln>
            <a:noFill/>
          </a:ln>
          <a:solidFill>
            <a:srgbClr val="FFFFFF"/>
          </a:solidFill>
          <a:uFillTx/>
          <a:latin typeface="Constantia"/>
          <a:ea typeface="Constantia"/>
          <a:cs typeface="Constantia"/>
          <a:sym typeface="Constanti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nstanti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ms.ksu.edu.s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MIELU_KSU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albarrak@ksu.edu.s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zakaria@ksu.edu.s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az1408@hot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malghamdi@ksu.edu.sa" TargetMode="External"/><Relationship Id="rId5" Type="http://schemas.openxmlformats.org/officeDocument/2006/relationships/hyperlink" Target="mailto:saakhan@ksu.edu.sa" TargetMode="External"/><Relationship Id="rId4" Type="http://schemas.openxmlformats.org/officeDocument/2006/relationships/hyperlink" Target="mailto:falalawi@ksu.edu.sa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image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6575" y="1371600"/>
            <a:ext cx="7851775" cy="18288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hape 60"/>
          <p:cNvSpPr>
            <a:spLocks noGrp="1"/>
          </p:cNvSpPr>
          <p:nvPr>
            <p:ph type="body" sz="half" idx="4294967295"/>
          </p:nvPr>
        </p:nvSpPr>
        <p:spPr>
          <a:xfrm>
            <a:off x="533400" y="3228975"/>
            <a:ext cx="7854950" cy="3019426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Course Orientation</a:t>
            </a:r>
            <a:endParaRPr sz="3600"/>
          </a:p>
          <a:p>
            <a:pPr marL="0" indent="0" algn="ctr">
              <a:lnSpc>
                <a:spcPct val="80000"/>
              </a:lnSpc>
              <a:spcBef>
                <a:spcPts val="8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0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1: Biomedical Informatics: the science and the pragmatics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2: Biomedical Data: Their Acquisition, Storage, and Use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10: Ethics in Biomedical and Health Informatics: Users, standards and outcomes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12: Electronic Health Systems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0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17: Consumer Health Informatics and personal health records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Chapter 22: Clinical Decision-support systems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endParaRPr/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Selected readings from paper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98" name="Shape 98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0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Main topics covered from book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Other topics- will be added from chapter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Slides are for guide only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t>Examination questions come from textbook              &amp; Readings from selected papers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" name="Table 100"/>
          <p:cNvGraphicFramePr/>
          <p:nvPr/>
        </p:nvGraphicFramePr>
        <p:xfrm>
          <a:off x="685800" y="438000"/>
          <a:ext cx="8171324" cy="6728731"/>
        </p:xfrm>
        <a:graphic>
          <a:graphicData uri="http://schemas.openxmlformats.org/drawingml/2006/table">
            <a:tbl>
              <a:tblPr firstCol="1" bandRow="1">
                <a:tableStyleId>{4C3C2611-4C71-4FC5-86AE-919BDF0F9419}</a:tableStyleId>
              </a:tblPr>
              <a:tblGrid>
                <a:gridCol w="1562645"/>
                <a:gridCol w="2963217"/>
                <a:gridCol w="3645462"/>
              </a:tblGrid>
              <a:tr h="94925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Learning Objectives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Topics Covered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 b="1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Assessments  </a:t>
                      </a:r>
                    </a:p>
                  </a:txBody>
                  <a:tcPr marL="63500" marR="63500" marT="63500" marB="635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819425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LO1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All topics esp Consumer Health Informatics, Telehealth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Finals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03849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LO2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Workshops, EHR, DSS, Telehealth, CPOE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Final, Workshop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LO3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EHR, DSS, Telehealth, CPOE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LO4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visit, Ethics 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CIS field visit report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1244600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LO5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Clinical Informatics as A Career for Physician, Ethics 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Quiz, Midterm, Final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725714"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LO6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>
                          <a:latin typeface="+mn-lt"/>
                          <a:ea typeface="+mn-ea"/>
                          <a:cs typeface="+mn-cs"/>
                          <a:sym typeface="Avenir Roman"/>
                        </a:defRPr>
                      </a:pPr>
                      <a:r>
                        <a:rPr sz="2200"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Tutorials &amp; Workshops </a:t>
                      </a:r>
                    </a:p>
                  </a:txBody>
                  <a:tcPr marL="50800" marR="50800" marT="50800" marB="50800" horzOverflow="overflow">
                    <a:lnL w="38100">
                      <a:solidFill>
                        <a:srgbClr val="000000"/>
                      </a:solidFill>
                      <a:miter lim="400000"/>
                    </a:lnL>
                    <a:lnR w="38100">
                      <a:solidFill>
                        <a:srgbClr val="000000"/>
                      </a:solidFill>
                      <a:miter lim="400000"/>
                    </a:lnR>
                    <a:lnT w="38100">
                      <a:solidFill>
                        <a:srgbClr val="000000"/>
                      </a:solidFill>
                      <a:miter lim="400000"/>
                    </a:lnT>
                    <a:lnB w="381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7924800" y="6315073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14</a:t>
            </a:fld>
            <a:endParaRPr sz="1200">
              <a:solidFill>
                <a:srgbClr val="045C75"/>
              </a:solidFill>
            </a:endParaRPr>
          </a:p>
        </p:txBody>
      </p:sp>
      <p:graphicFrame>
        <p:nvGraphicFramePr>
          <p:cNvPr id="103" name="Table 103"/>
          <p:cNvGraphicFramePr/>
          <p:nvPr/>
        </p:nvGraphicFramePr>
        <p:xfrm>
          <a:off x="554733" y="768540"/>
          <a:ext cx="8278683" cy="8278078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685522"/>
                <a:gridCol w="5888484"/>
                <a:gridCol w="1704677"/>
              </a:tblGrid>
              <a:tr h="640261">
                <a:tc>
                  <a:txBody>
                    <a:bodyPr/>
                    <a:lstStyle/>
                    <a:p>
                      <a:pPr algn="l" defTabSz="457200">
                        <a:defRPr b="0" i="0">
                          <a:uFill>
                            <a:solidFill>
                              <a:srgbClr val="000000"/>
                            </a:solidFill>
                          </a:u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Assessment task 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Proportion of Total Assessment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1028495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1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Tutorial (one tutorial per group) 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2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Workshop: Patient safety, Paper appraisal,e-sihi, CIS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8%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3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Midterm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4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Online quiz (Week 3 and Week 11)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5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Final examination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40%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EEEEEE"/>
                    </a:solidFill>
                  </a:tcPr>
                </a:tc>
              </a:tr>
              <a:tr h="640261">
                <a:tc>
                  <a:txBody>
                    <a:bodyPr/>
                    <a:lstStyle/>
                    <a:p>
                      <a:pPr algn="ctr" defTabSz="457200">
                        <a:defRPr sz="21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6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CIS </a:t>
                      </a:r>
                      <a:r>
                        <a:rPr>
                          <a:uFill>
                            <a:solidFill>
                              <a:srgbClr val="000000"/>
                            </a:solidFill>
                          </a:uFill>
                        </a:rPr>
                        <a:t>Site Visit- Presentation and Report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20%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90661">
                <a:tc>
                  <a:txBody>
                    <a:bodyPr/>
                    <a:lstStyle/>
                    <a:p>
                      <a:pPr algn="l" defTabSz="457200">
                        <a:defRPr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endParaRPr/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300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TOTAL 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3000" b="0" i="0"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uFill>
                            <a:solidFill>
                              <a:srgbClr val="000000"/>
                            </a:solidFill>
                          </a:uFill>
                        </a:rPr>
                        <a:t>100%</a:t>
                      </a:r>
                    </a:p>
                  </a:txBody>
                  <a:tcPr marL="50800" marR="50800" marT="50800" marB="50800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6350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/>
          </p:cNvSpPr>
          <p:nvPr>
            <p:ph type="title" idx="4294967295"/>
          </p:nvPr>
        </p:nvSpPr>
        <p:spPr>
          <a:xfrm>
            <a:off x="233858" y="1026812"/>
            <a:ext cx="8452943" cy="82104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Tutorial Participation (2%)</a:t>
            </a:r>
          </a:p>
        </p:txBody>
      </p:sp>
      <p:sp>
        <p:nvSpPr>
          <p:cNvPr id="106" name="Shape 106"/>
          <p:cNvSpPr>
            <a:spLocks noGrp="1"/>
          </p:cNvSpPr>
          <p:nvPr>
            <p:ph type="body" idx="4294967295"/>
          </p:nvPr>
        </p:nvSpPr>
        <p:spPr>
          <a:xfrm>
            <a:off x="233858" y="1935160"/>
            <a:ext cx="8452942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9397" indent="-259397" defTabSz="868680">
              <a:spcBef>
                <a:spcPts val="500"/>
              </a:spcBef>
              <a:defRPr sz="1710">
                <a:solidFill>
                  <a:srgbClr val="000000"/>
                </a:solidFill>
              </a:defRPr>
            </a:pPr>
            <a:endParaRPr dirty="0"/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1. There will be </a:t>
            </a:r>
            <a:r>
              <a:rPr sz="2470" b="1" dirty="0"/>
              <a:t>9 tutorials</a:t>
            </a:r>
            <a:r>
              <a:rPr sz="2470" dirty="0"/>
              <a:t> this year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2. Each group will be responsible </a:t>
            </a:r>
            <a:r>
              <a:rPr lang="en-US" sz="2470" dirty="0" smtClean="0"/>
              <a:t>2</a:t>
            </a:r>
            <a:r>
              <a:rPr sz="2470" dirty="0" smtClean="0"/>
              <a:t> </a:t>
            </a:r>
            <a:r>
              <a:rPr sz="2470" dirty="0"/>
              <a:t>tutorials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3. Tutorials will include discussion, case study, system review, demonstration etc.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4. Members of designated group will present the tutorial 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5. All groups must attend and participate in discussion or Q&amp;A</a:t>
            </a:r>
          </a:p>
          <a:p>
            <a:pPr marL="259397" indent="-259397" defTabSz="868680">
              <a:spcBef>
                <a:spcPts val="500"/>
              </a:spcBef>
              <a:buSzTx/>
              <a:buNone/>
              <a:defRPr sz="1710">
                <a:solidFill>
                  <a:srgbClr val="000000"/>
                </a:solidFill>
              </a:defRPr>
            </a:pPr>
            <a:r>
              <a:rPr sz="2470" dirty="0"/>
              <a:t>6. Upload presentation on Blackboard to receive grade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924800" y="6315073"/>
            <a:ext cx="762000" cy="2032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200">
                <a:solidFill>
                  <a:srgbClr val="045C75"/>
                </a:solidFill>
              </a:rPr>
              <a:t>16</a:t>
            </a:fld>
            <a:endParaRPr sz="1200">
              <a:solidFill>
                <a:srgbClr val="045C75"/>
              </a:solidFill>
            </a:endParaRPr>
          </a:p>
        </p:txBody>
      </p:sp>
      <p:graphicFrame>
        <p:nvGraphicFramePr>
          <p:cNvPr id="109" name="Table 109"/>
          <p:cNvGraphicFramePr/>
          <p:nvPr/>
        </p:nvGraphicFramePr>
        <p:xfrm>
          <a:off x="825299" y="2629693"/>
          <a:ext cx="8141396" cy="2153920"/>
        </p:xfrm>
        <a:graphic>
          <a:graphicData uri="http://schemas.openxmlformats.org/drawingml/2006/table">
            <a:tbl>
              <a:tblPr bandRow="1">
                <a:tableStyleId>{4C3C2611-4C71-4FC5-86AE-919BDF0F9419}</a:tableStyleId>
              </a:tblPr>
              <a:tblGrid>
                <a:gridCol w="929523"/>
                <a:gridCol w="1715001"/>
                <a:gridCol w="4235423"/>
                <a:gridCol w="1261449"/>
              </a:tblGrid>
              <a:tr h="0">
                <a:tc>
                  <a:txBody>
                    <a:bodyPr/>
                    <a:lstStyle/>
                    <a:p>
                      <a:pPr algn="ctr" defTabSz="457200">
                        <a:defRPr sz="90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Week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Topic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Activities 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800" b="0" i="0"/>
                      </a:pPr>
                      <a:r>
                        <a:rPr sz="160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# OF GROUPS 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6350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20254">
                <a:tc>
                  <a:txBody>
                    <a:bodyPr/>
                    <a:lstStyle/>
                    <a:p>
                      <a:pPr algn="ctr" defTabSz="457200">
                        <a:defRPr sz="9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3</a:t>
                      </a:r>
                    </a:p>
                  </a:txBody>
                  <a:tcPr marL="50800" marR="50800" marT="50800" marB="50800" anchor="ctr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6350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E2E4E3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/>
                        <a:t>Clinical Data and Databases (Tutorial)</a:t>
                      </a:r>
                    </a:p>
                  </a:txBody>
                  <a:tcPr marL="50800" marR="50800" marT="50800" marB="50800" anchor="ctr" horzOverflow="overflow">
                    <a:lnL w="6350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t>Review Electronic Health Record- review different types of data </a:t>
                      </a:r>
                    </a:p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endParaRPr/>
                    </a:p>
                    <a:p>
                      <a:pPr algn="l" defTabSz="457200">
                        <a:defRPr sz="1600" b="0" i="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defRPr>
                      </a:pPr>
                      <a:r>
                        <a:rPr b="1">
                          <a:solidFill>
                            <a:srgbClr val="073E87"/>
                          </a:solidFill>
                          <a:latin typeface="Candara"/>
                          <a:ea typeface="Candara"/>
                          <a:cs typeface="Candara"/>
                          <a:sym typeface="Candara"/>
                        </a:rPr>
                        <a:t>What kind of errors can occur during data entry? How will this affect the quality of data?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defTabSz="457200">
                        <a:defRPr sz="1800" b="0" i="0"/>
                      </a:pPr>
                      <a:r>
                        <a:rPr sz="1600">
                          <a:uFill>
                            <a:solidFill>
                              <a:srgbClr val="000000"/>
                            </a:solidFill>
                          </a:uFill>
                          <a:latin typeface="Palatino"/>
                          <a:ea typeface="Palatino"/>
                          <a:cs typeface="Palatino"/>
                          <a:sym typeface="Palatino"/>
                        </a:rPr>
                        <a:t>2 groups </a:t>
                      </a:r>
                    </a:p>
                  </a:txBody>
                  <a:tcPr marL="50800" marR="50800" marT="50800" marB="5080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10" name="Shape 110"/>
          <p:cNvSpPr>
            <a:spLocks noGrp="1"/>
          </p:cNvSpPr>
          <p:nvPr>
            <p:ph type="title" idx="4294967295"/>
          </p:nvPr>
        </p:nvSpPr>
        <p:spPr>
          <a:xfrm>
            <a:off x="781198" y="1041403"/>
            <a:ext cx="8229601" cy="11430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Example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 idx="4294967295"/>
          </p:nvPr>
        </p:nvSpPr>
        <p:spPr>
          <a:xfrm>
            <a:off x="457200" y="704848"/>
            <a:ext cx="8229600" cy="114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Workshop Participation(8%)</a:t>
            </a:r>
          </a:p>
        </p:txBody>
      </p:sp>
      <p:sp>
        <p:nvSpPr>
          <p:cNvPr id="113" name="Shape 113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>
              <a:defRPr sz="1800">
                <a:solidFill>
                  <a:srgbClr val="000000"/>
                </a:solidFill>
              </a:defRPr>
            </a:pPr>
            <a:endParaRPr/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1. There will be 4 Workshops this year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2. Workshop will be 2-3 hours long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00"/>
              <a:t>3. All groups members must participate actively </a:t>
            </a:r>
          </a:p>
          <a:p>
            <a:pPr>
              <a:buSzTx/>
              <a:buNone/>
              <a:defRPr sz="1800">
                <a:solidFill>
                  <a:srgbClr val="000000"/>
                </a:solidFill>
              </a:defRPr>
            </a:pPr>
            <a:endParaRPr sz="26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 idx="4294967295"/>
          </p:nvPr>
        </p:nvSpPr>
        <p:spPr>
          <a:xfrm>
            <a:off x="381000" y="9144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Use of Computer and Web</a:t>
            </a:r>
          </a:p>
        </p:txBody>
      </p:sp>
      <p:sp>
        <p:nvSpPr>
          <p:cNvPr id="116" name="Shape 116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69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000"/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Blackboard</a:t>
            </a:r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Search Engines </a:t>
            </a:r>
          </a:p>
          <a:p>
            <a:pPr marL="1462216" lvl="2" indent="-793879"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800"/>
              <a:t>Googledoc, SlideShare, Dropbox </a:t>
            </a:r>
            <a:endParaRPr sz="2000"/>
          </a:p>
          <a:p>
            <a:pPr marL="0" lvl="2" indent="668337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 idx="4294967295"/>
          </p:nvPr>
        </p:nvSpPr>
        <p:spPr>
          <a:xfrm>
            <a:off x="558800" y="1428747"/>
            <a:ext cx="8229600" cy="1143004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38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04617B"/>
                </a:solidFill>
              </a:rPr>
              <a:t>Blackboard- Learning Management System  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4294967295"/>
          </p:nvPr>
        </p:nvSpPr>
        <p:spPr>
          <a:xfrm>
            <a:off x="558800" y="2773360"/>
            <a:ext cx="8229600" cy="3703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697">
              <a:lnSpc>
                <a:spcPct val="70000"/>
              </a:lnSpc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200"/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www.lms.ksu.edu.sa</a:t>
            </a:r>
            <a:endParaRPr sz="2400"/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Logging In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Course name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Download lecture slides/View lecture slides  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Announcements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Online Quiz</a:t>
            </a:r>
          </a:p>
          <a:p>
            <a:pPr marL="1168271" lvl="2" indent="-499934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Upload report</a:t>
            </a:r>
          </a:p>
          <a:p>
            <a:pPr marL="914400" lvl="2" indent="-246062">
              <a:lnSpc>
                <a:spcPct val="70000"/>
              </a:lnSpc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endParaRPr sz="1200"/>
          </a:p>
          <a:p>
            <a:pPr marL="0" lvl="2" indent="668337">
              <a:lnSpc>
                <a:spcPct val="70000"/>
              </a:lnSpc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00"/>
              <a:t>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/>
        </p:nvSpPr>
        <p:spPr>
          <a:xfrm>
            <a:off x="122085" y="-752475"/>
            <a:ext cx="8899830" cy="317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>
              <a:defRPr sz="6300"/>
            </a:pPr>
            <a:r>
              <a:rPr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Medical Informatics and e-learning </a:t>
            </a:r>
          </a:p>
        </p:txBody>
      </p:sp>
      <p:sp>
        <p:nvSpPr>
          <p:cNvPr id="63" name="Shape 63"/>
          <p:cNvSpPr/>
          <p:nvPr/>
        </p:nvSpPr>
        <p:spPr>
          <a:xfrm>
            <a:off x="180673" y="2641598"/>
            <a:ext cx="8899829" cy="3636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endParaRPr sz="2400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>
                <a:latin typeface="Arial"/>
                <a:ea typeface="Arial"/>
                <a:cs typeface="Arial"/>
                <a:sym typeface="Arial"/>
              </a:rPr>
              <a:t>Professor Ahmed Albarrak 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(albarrak@ksu.edu.sa)</a:t>
            </a: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sz="2600" b="1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>
                <a:latin typeface="Arial"/>
                <a:ea typeface="Arial"/>
                <a:cs typeface="Arial"/>
                <a:sym typeface="Arial"/>
              </a:rPr>
              <a:t>Dr. Nasriah Zakaria 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(nzakaria@ksu.edu.sa)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fade thruBlk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 idx="4294967295"/>
          </p:nvPr>
        </p:nvSpPr>
        <p:spPr>
          <a:xfrm>
            <a:off x="457200" y="4445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786383">
              <a:defRPr>
                <a:solidFill>
                  <a:srgbClr val="04617B"/>
                </a:solidFill>
              </a:defRPr>
            </a:lvl1pPr>
          </a:lstStyle>
          <a:p>
            <a:pPr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04617B"/>
                </a:solidFill>
              </a:rPr>
              <a:t>Attendance 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4294967295"/>
          </p:nvPr>
        </p:nvSpPr>
        <p:spPr>
          <a:xfrm>
            <a:off x="179883" y="1760686"/>
            <a:ext cx="8506917" cy="49576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 Attendance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A21609"/>
                </a:solidFill>
              </a:defRPr>
            </a:pPr>
            <a:r>
              <a:rPr sz="2400"/>
              <a:t>Please come on time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10% missing- 1</a:t>
            </a:r>
            <a:r>
              <a:rPr sz="2400" baseline="30000"/>
              <a:t>st</a:t>
            </a:r>
            <a:r>
              <a:rPr sz="2400"/>
              <a:t> warning letter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20% missing- 2</a:t>
            </a:r>
            <a:r>
              <a:rPr sz="2400" baseline="30000"/>
              <a:t>nd</a:t>
            </a:r>
            <a:r>
              <a:rPr sz="2400"/>
              <a:t> warning letter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25%- will be barred from taking the final examination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Workshop &amp; Tutorial participation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Active Participation 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93E4C"/>
                </a:solidFill>
              </a:rPr>
              <a:t>Reminder: </a:t>
            </a:r>
            <a:r>
              <a:rPr sz="2400" b="1">
                <a:solidFill>
                  <a:srgbClr val="C93E4C"/>
                </a:solidFill>
              </a:rPr>
              <a:t>Never SIGN</a:t>
            </a:r>
            <a:r>
              <a:rPr sz="2400">
                <a:solidFill>
                  <a:srgbClr val="C93E4C"/>
                </a:solidFill>
              </a:rPr>
              <a:t> on behalf of your friends. Your integrity is our PRIORITY!</a:t>
            </a:r>
          </a:p>
          <a:p>
            <a:pPr marL="0" lvl="2" indent="66675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C93E4C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/>
          </p:cNvSpPr>
          <p:nvPr>
            <p:ph type="title" idx="4294967295"/>
          </p:nvPr>
        </p:nvSpPr>
        <p:spPr>
          <a:xfrm>
            <a:off x="457200" y="393700"/>
            <a:ext cx="8229600" cy="1143001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8638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04617B"/>
                </a:solidFill>
              </a:rPr>
              <a:t>Course Policy </a:t>
            </a:r>
            <a:br>
              <a:rPr sz="3800">
                <a:solidFill>
                  <a:srgbClr val="04617B"/>
                </a:solidFill>
              </a:rPr>
            </a:br>
            <a:endParaRPr sz="3800">
              <a:solidFill>
                <a:srgbClr val="04617B"/>
              </a:solidFill>
            </a:endParaRPr>
          </a:p>
        </p:txBody>
      </p:sp>
      <p:sp>
        <p:nvSpPr>
          <p:cNvPr id="127" name="Shape 127"/>
          <p:cNvSpPr>
            <a:spLocks noGrp="1"/>
          </p:cNvSpPr>
          <p:nvPr>
            <p:ph type="body" idx="4294967295"/>
          </p:nvPr>
        </p:nvSpPr>
        <p:spPr>
          <a:xfrm>
            <a:off x="282376" y="1371600"/>
            <a:ext cx="8404424" cy="5334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i. Lecture Hours </a:t>
            </a:r>
            <a:endParaRPr sz="2000"/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Attend class regularly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Pay attention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Questions are welcomed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Respect each other  </a:t>
            </a:r>
          </a:p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ii. Tutorial and Workshop Hours </a:t>
            </a:r>
            <a:endParaRPr sz="2000"/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Be prepared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Avoid flaming and arguing without basis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Open discussion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Discussion within given topics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Other issues can be brought up outside classroom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 idx="4294967295"/>
          </p:nvPr>
        </p:nvSpPr>
        <p:spPr>
          <a:xfrm>
            <a:off x="381000" y="914400"/>
            <a:ext cx="82296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Course Policy </a:t>
            </a:r>
          </a:p>
        </p:txBody>
      </p:sp>
      <p:sp>
        <p:nvSpPr>
          <p:cNvPr id="130" name="Shape 130"/>
          <p:cNvSpPr>
            <a:spLocks noGrp="1"/>
          </p:cNvSpPr>
          <p:nvPr>
            <p:ph type="body" idx="4294967295"/>
          </p:nvPr>
        </p:nvSpPr>
        <p:spPr>
          <a:xfrm>
            <a:off x="457200" y="1752599"/>
            <a:ext cx="8229600" cy="4953002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1" indent="393700">
              <a:spcBef>
                <a:spcPts val="5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/>
              <a:t>iii. Grades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Follow grading criteria (available on Blackboard)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Re-grading can only be done by submitting written requests and </a:t>
            </a:r>
            <a:r>
              <a:rPr sz="2400" b="1"/>
              <a:t>within one week </a:t>
            </a:r>
            <a:r>
              <a:rPr sz="2400"/>
              <a:t>after grade is announced. </a:t>
            </a:r>
          </a:p>
          <a:p>
            <a:pPr marL="1168271" lvl="2" indent="-499934">
              <a:spcBef>
                <a:spcPts val="500"/>
              </a:spcBef>
              <a:buClr>
                <a:schemeClr val="accent2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Always check </a:t>
            </a:r>
            <a:r>
              <a:rPr sz="2400" b="1" u="sng"/>
              <a:t>Grade Center</a:t>
            </a:r>
            <a:r>
              <a:rPr sz="2400"/>
              <a:t> from time to time and contact us if there’s any error as soon as possible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457200" y="1997075"/>
            <a:ext cx="8229600" cy="2936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812800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To visit  </a:t>
            </a:r>
            <a:r>
              <a:rPr sz="2400" b="1">
                <a:latin typeface="Constantia"/>
                <a:ea typeface="Constantia"/>
                <a:cs typeface="Constantia"/>
                <a:sym typeface="Constantia"/>
              </a:rPr>
              <a:t>ONE clinical information system </a:t>
            </a: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used in a healthcare organization/center/wards. </a:t>
            </a:r>
          </a:p>
          <a:p>
            <a:pPr marL="812800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Examples </a:t>
            </a:r>
          </a:p>
          <a:p>
            <a:pPr marL="1270000" lvl="1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Electronic  Health Record, </a:t>
            </a:r>
          </a:p>
          <a:p>
            <a:pPr marL="1270000" lvl="1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Radiology Information System</a:t>
            </a:r>
          </a:p>
          <a:p>
            <a:pPr marL="1270000" lvl="1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Computerized Physician Order Entry</a:t>
            </a:r>
          </a:p>
          <a:p>
            <a:pPr marL="1270000" lvl="1" indent="-812800">
              <a:buSzPct val="100000"/>
              <a:buFont typeface="Arial"/>
              <a:buChar char="•"/>
            </a:pPr>
            <a:r>
              <a:rPr sz="2400">
                <a:latin typeface="Constantia"/>
                <a:ea typeface="Constantia"/>
                <a:cs typeface="Constantia"/>
                <a:sym typeface="Constantia"/>
              </a:rPr>
              <a:t>PACS</a:t>
            </a:r>
          </a:p>
        </p:txBody>
      </p:sp>
      <p:sp>
        <p:nvSpPr>
          <p:cNvPr id="133" name="Shape 133"/>
          <p:cNvSpPr/>
          <p:nvPr/>
        </p:nvSpPr>
        <p:spPr>
          <a:xfrm>
            <a:off x="2188454" y="655553"/>
            <a:ext cx="4540878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/>
        </p:nvSpPr>
        <p:spPr>
          <a:xfrm>
            <a:off x="457200" y="1997075"/>
            <a:ext cx="8534400" cy="438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CIS Milestone   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3: Announcement of the Project 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5:  Select system &amp; write letter to organization 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7-10: Visit Organisation (choose one convenient date)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11-15: Prepare CIS Site Visit Report 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22: CIS Presentation Day</a:t>
            </a:r>
          </a:p>
          <a:p>
            <a:endParaRPr sz="2000"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2000">
                <a:latin typeface="Constantia"/>
                <a:ea typeface="Constantia"/>
                <a:cs typeface="Constantia"/>
                <a:sym typeface="Constantia"/>
              </a:rPr>
              <a:t>Week 24:  Submit  Report </a:t>
            </a:r>
          </a:p>
        </p:txBody>
      </p:sp>
      <p:sp>
        <p:nvSpPr>
          <p:cNvPr id="136" name="Shape 136"/>
          <p:cNvSpPr/>
          <p:nvPr/>
        </p:nvSpPr>
        <p:spPr>
          <a:xfrm>
            <a:off x="2925054" y="566653"/>
            <a:ext cx="4540878" cy="1285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r>
              <a:rPr sz="38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Clinical Information</a:t>
            </a:r>
            <a:endParaRPr sz="3400">
              <a:solidFill>
                <a:srgbClr val="0D6568"/>
              </a:solidFill>
              <a:latin typeface="Constantia"/>
              <a:ea typeface="Constantia"/>
              <a:cs typeface="Constantia"/>
              <a:sym typeface="Constantia"/>
            </a:endParaRPr>
          </a:p>
          <a:p>
            <a:r>
              <a:rPr sz="3400">
                <a:solidFill>
                  <a:srgbClr val="0D6568"/>
                </a:solidFill>
                <a:latin typeface="Constantia"/>
                <a:ea typeface="Constantia"/>
                <a:cs typeface="Constantia"/>
                <a:sym typeface="Constantia"/>
              </a:rPr>
              <a:t>System Site Visit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 lnSpcReduction="10000"/>
          </a:bodyPr>
          <a:lstStyle/>
          <a:p>
            <a:pPr marL="124646" indent="-124646" algn="ctr" defTabSz="417422">
              <a:lnSpc>
                <a:spcPct val="80000"/>
              </a:lnSpc>
              <a:spcBef>
                <a:spcPts val="1300"/>
              </a:spcBef>
              <a:buSzTx/>
              <a:buNone/>
              <a:defRPr sz="3734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B5395"/>
                </a:solidFill>
              </a:rPr>
              <a:t>REMINDER: TUTORIAL #1</a:t>
            </a: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>
              <a:solidFill>
                <a:srgbClr val="011480"/>
              </a:solidFill>
            </a:endParaRP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>
              <a:solidFill>
                <a:srgbClr val="011480"/>
              </a:solidFill>
            </a:endParaRP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Please submit 2 GROUPS that will be responsible of tutorial #1 </a:t>
            </a:r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b="1"/>
          </a:p>
          <a:p>
            <a:pPr marL="0" indent="0" defTabSz="208710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="1"/>
              <a:t>Submit name to </a:t>
            </a:r>
            <a:r>
              <a:t> by 5 pm today </a:t>
            </a:r>
          </a:p>
          <a:p>
            <a:pPr marL="0" indent="0" defTabSz="758951">
              <a:spcBef>
                <a:spcPts val="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endParaRPr u="sng">
              <a:solidFill>
                <a:srgbClr val="0B5395"/>
              </a:solidFill>
              <a:uFill>
                <a:solidFill>
                  <a:srgbClr val="4787FF"/>
                </a:solidFill>
              </a:uFill>
            </a:endParaRPr>
          </a:p>
          <a:p>
            <a:pPr marL="124646" indent="-124646" algn="ctr" defTabSz="417422">
              <a:lnSpc>
                <a:spcPct val="80000"/>
              </a:lnSpc>
              <a:spcBef>
                <a:spcPts val="300"/>
              </a:spcBef>
              <a:buSzTx/>
              <a:buNone/>
              <a:defRPr sz="3568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>
                <a:solidFill>
                  <a:srgbClr val="0B5395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>
            <a:spLocks noGrp="1"/>
          </p:cNvSpPr>
          <p:nvPr>
            <p:ph type="body" idx="4294967295"/>
          </p:nvPr>
        </p:nvSpPr>
        <p:spPr>
          <a:xfrm>
            <a:off x="457200" y="695821"/>
            <a:ext cx="8229600" cy="4714379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50177" indent="-150177" algn="ctr" defTabSz="502919">
              <a:lnSpc>
                <a:spcPct val="80000"/>
              </a:lnSpc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1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Stay Connected</a:t>
            </a: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b="1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Twitter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@MIELU_KSU</a:t>
            </a:r>
            <a:r>
              <a:rPr sz="2700"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r>
              <a:rPr sz="2700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b="1">
                <a:solidFill>
                  <a:srgbClr val="011480"/>
                </a:solidFill>
                <a:latin typeface="Comic Sans MS"/>
                <a:ea typeface="Comic Sans MS"/>
                <a:cs typeface="Comic Sans MS"/>
                <a:sym typeface="Comic Sans MS"/>
              </a:rPr>
              <a:t>Facebook: </a:t>
            </a: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700">
              <a:solidFill>
                <a:srgbClr val="01148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indent="0" defTabSz="251458">
              <a:spcBef>
                <a:spcPts val="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700" u="sng">
                <a:solidFill>
                  <a:srgbClr val="4787FF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https://www.facebook.com/Ksumielu</a:t>
            </a:r>
            <a:r>
              <a:rPr sz="2700">
                <a:solidFill>
                  <a:srgbClr val="011480"/>
                </a:solidFill>
                <a:uFill>
                  <a:solidFill>
                    <a:srgbClr val="4787FF"/>
                  </a:solidFill>
                </a:u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sz="2700" u="sng">
              <a:solidFill>
                <a:srgbClr val="0B5395"/>
              </a:solidFill>
              <a:uFill>
                <a:solidFill>
                  <a:srgbClr val="4787FF"/>
                </a:solidFill>
              </a:u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150177" indent="-150177" algn="ctr" defTabSz="502919">
              <a:lnSpc>
                <a:spcPct val="80000"/>
              </a:lnSpc>
              <a:spcBef>
                <a:spcPts val="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7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4294967295"/>
          </p:nvPr>
        </p:nvSpPr>
        <p:spPr>
          <a:xfrm>
            <a:off x="457200" y="1142353"/>
            <a:ext cx="8229600" cy="426784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0300">
                <a:solidFill>
                  <a:srgbClr val="0B5395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 You</a:t>
            </a:r>
          </a:p>
          <a:p>
            <a:pPr marL="226631" indent="-226631" algn="ctr" defTabSz="758951">
              <a:lnSpc>
                <a:spcPct val="80000"/>
              </a:lnSpc>
              <a:spcBef>
                <a:spcPts val="2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albarrak@ksu.edu.sa</a:t>
            </a: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/>
              </a:rPr>
              <a:t>nzakaria@ksu.edu.sa</a:t>
            </a: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chemeClr val="accent1"/>
              </a:solidFill>
            </a:endParaRPr>
          </a:p>
          <a:p>
            <a:pPr marL="226631" indent="-226631" algn="ctr" defTabSz="758951">
              <a:lnSpc>
                <a:spcPct val="80000"/>
              </a:lnSpc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3037835" y="-434975"/>
            <a:ext cx="3068329" cy="198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endParaRPr sz="4500">
              <a:solidFill>
                <a:srgbClr val="04617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ctr"/>
            <a:r>
              <a:rPr sz="4500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>MIELU staff </a:t>
            </a:r>
          </a:p>
        </p:txBody>
      </p:sp>
      <p:sp>
        <p:nvSpPr>
          <p:cNvPr id="68" name="Shape 68"/>
          <p:cNvSpPr/>
          <p:nvPr/>
        </p:nvSpPr>
        <p:spPr>
          <a:xfrm>
            <a:off x="355598" y="1676398"/>
            <a:ext cx="8763004" cy="5251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sz="2400" b="1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>
                <a:latin typeface="Arial"/>
                <a:ea typeface="Arial"/>
                <a:cs typeface="Arial"/>
                <a:sym typeface="Arial"/>
              </a:rPr>
              <a:t>Tutorial 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Fayz Alshehri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/>
              </a:rPr>
              <a:t>saz1408@hotmail.com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sz="2400" b="1">
              <a:latin typeface="Constantia"/>
              <a:ea typeface="Constantia"/>
              <a:cs typeface="Constantia"/>
              <a:sym typeface="Constantia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>
                <a:latin typeface="Arial"/>
                <a:ea typeface="Arial"/>
                <a:cs typeface="Arial"/>
                <a:sym typeface="Arial"/>
              </a:rPr>
              <a:t>Grades and Attendance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Fatima Al-Alawi (</a:t>
            </a:r>
            <a:r>
              <a:rPr sz="2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falalawi@ksu.edu.sa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Samina Khan (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/>
              </a:rPr>
              <a:t>saakhan@ksu.edu.sa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endParaRPr sz="2600" b="1">
              <a:latin typeface="Arial"/>
              <a:ea typeface="Arial"/>
              <a:cs typeface="Arial"/>
              <a:sym typeface="Arial"/>
            </a:endParaRPr>
          </a:p>
          <a:p>
            <a:pPr>
              <a:defRPr>
                <a:latin typeface="Avenir Heavy"/>
                <a:ea typeface="Avenir Heavy"/>
                <a:cs typeface="Avenir Heavy"/>
                <a:sym typeface="Avenir Heavy"/>
              </a:defRPr>
            </a:pPr>
            <a:r>
              <a:rPr sz="2600" b="1">
                <a:latin typeface="Arial"/>
                <a:ea typeface="Arial"/>
                <a:cs typeface="Arial"/>
                <a:sym typeface="Arial"/>
              </a:rPr>
              <a:t>Technical (Blackboard) 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Khulood Al-ghamdi (</a:t>
            </a:r>
            <a:r>
              <a:rPr sz="2600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kmalghamdi@ksu.edu.sa</a:t>
            </a:r>
            <a:r>
              <a:rPr sz="2600"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r>
              <a:rPr sz="26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endParaRPr sz="26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 idx="4294967295"/>
          </p:nvPr>
        </p:nvSpPr>
        <p:spPr>
          <a:xfrm>
            <a:off x="120079" y="-293491"/>
            <a:ext cx="8776495" cy="198259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502919">
              <a:defRPr sz="4000">
                <a:solidFill>
                  <a:srgbClr val="000000"/>
                </a:solidFill>
              </a:defRPr>
            </a:pPr>
            <a:r>
              <a:t/>
            </a:r>
            <a:br/>
            <a:r>
              <a:rPr b="1">
                <a:solidFill>
                  <a:schemeClr val="accent1">
                    <a:lumOff val="-8352"/>
                  </a:schemeClr>
                </a:solidFill>
              </a:rPr>
              <a:t>Health/Medical/Biomedical </a:t>
            </a:r>
            <a:br>
              <a:rPr b="1">
                <a:solidFill>
                  <a:schemeClr val="accent1">
                    <a:lumOff val="-8352"/>
                  </a:schemeClr>
                </a:solidFill>
              </a:rPr>
            </a:br>
            <a:r>
              <a:rPr b="1">
                <a:solidFill>
                  <a:schemeClr val="accent1">
                    <a:lumOff val="-8352"/>
                  </a:schemeClr>
                </a:solidFill>
              </a:rPr>
              <a:t>Informatics</a:t>
            </a:r>
            <a:r>
              <a:rPr>
                <a:solidFill>
                  <a:schemeClr val="accent1">
                    <a:lumOff val="-8352"/>
                  </a:schemeClr>
                </a:solidFill>
              </a:rPr>
              <a:t> 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4294967295"/>
          </p:nvPr>
        </p:nvSpPr>
        <p:spPr>
          <a:xfrm>
            <a:off x="202455" y="2538957"/>
            <a:ext cx="8484345" cy="378564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711534" indent="-711534">
              <a:defRPr sz="1800">
                <a:solidFill>
                  <a:srgbClr val="000000"/>
                </a:solidFill>
              </a:defRPr>
            </a:pPr>
            <a:r>
              <a:rPr sz="2800"/>
              <a:t>The science of health/clinical/bio/medical </a:t>
            </a:r>
            <a:r>
              <a:rPr sz="2800" b="1"/>
              <a:t>data/information/knowledge </a:t>
            </a:r>
            <a:r>
              <a:rPr sz="2800"/>
              <a:t>is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Acquired/Collected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Manipulated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Classified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Organized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Retrieved </a:t>
            </a:r>
          </a:p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1800">
                <a:solidFill>
                  <a:srgbClr val="000000"/>
                </a:solidFill>
              </a:defRPr>
            </a:pPr>
            <a:r>
              <a:rPr sz="2400"/>
              <a:t>Stored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title" idx="4294967295"/>
          </p:nvPr>
        </p:nvSpPr>
        <p:spPr>
          <a:xfrm>
            <a:off x="381000" y="704848"/>
            <a:ext cx="8305800" cy="114300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04617B"/>
                </a:solidFill>
              </a:rPr>
              <a:t>Medical Informatics </a:t>
            </a:r>
          </a:p>
        </p:txBody>
      </p:sp>
      <p:sp>
        <p:nvSpPr>
          <p:cNvPr id="76" name="Shape 76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This course is designed to provide 3</a:t>
            </a:r>
            <a:r>
              <a:rPr sz="2574" baseline="29979"/>
              <a:t>rd</a:t>
            </a:r>
            <a:r>
              <a:rPr sz="2574"/>
              <a:t> year students with </a:t>
            </a:r>
            <a:r>
              <a:rPr sz="2574" b="1" u="sng"/>
              <a:t>knowledge and skills about Medical Informatics</a:t>
            </a:r>
            <a:r>
              <a:rPr sz="2574"/>
              <a:t>. </a:t>
            </a:r>
          </a:p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Students will learn how </a:t>
            </a:r>
            <a:r>
              <a:rPr sz="2574" b="1" u="sng"/>
              <a:t>data, information and knowledge is created, managed and processed using Information and Communication Technology</a:t>
            </a:r>
            <a:r>
              <a:rPr sz="2574"/>
              <a:t>. </a:t>
            </a:r>
          </a:p>
          <a:p>
            <a:pPr marL="563999" indent="-563999" defTabSz="905255">
              <a:lnSpc>
                <a:spcPct val="90000"/>
              </a:lnSpc>
              <a:spcBef>
                <a:spcPts val="500"/>
              </a:spcBef>
              <a:defRPr sz="1782">
                <a:solidFill>
                  <a:srgbClr val="000000"/>
                </a:solidFill>
              </a:defRPr>
            </a:pPr>
            <a:r>
              <a:rPr sz="2574"/>
              <a:t>This course will also introduce the students to electronic health record, computerized physician order entry,  imaging, and Internet health applications.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image5.png" descr="https://store.cerner.com/items/284/main_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6938" y="51499"/>
            <a:ext cx="8730968" cy="65312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 (LO)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 defTabSz="379474">
              <a:spcBef>
                <a:spcPts val="900"/>
              </a:spcBef>
              <a:buSzTx/>
              <a:buNone/>
              <a:tabLst>
                <a:tab pos="292100" algn="l"/>
                <a:tab pos="584200" algn="l"/>
                <a:tab pos="876300" algn="l"/>
                <a:tab pos="1168400" algn="l"/>
                <a:tab pos="1473200" algn="l"/>
                <a:tab pos="1765300" algn="l"/>
                <a:tab pos="2057400" algn="l"/>
                <a:tab pos="2349500" algn="l"/>
                <a:tab pos="2654300" algn="l"/>
                <a:tab pos="2946400" algn="l"/>
                <a:tab pos="3238500" algn="l"/>
                <a:tab pos="35306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At the end of the course, students will be able :</a:t>
            </a:r>
          </a:p>
          <a:p>
            <a:pPr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LO1: To understand the </a:t>
            </a:r>
            <a:r>
              <a:rPr sz="2300" b="1"/>
              <a:t>current trends </a:t>
            </a:r>
            <a:r>
              <a:rPr sz="2300"/>
              <a:t>in medical informatics as they apply to the healthcare field and the health profession</a:t>
            </a:r>
          </a:p>
          <a:p>
            <a:pPr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/>
              <a:t>LO2: To </a:t>
            </a:r>
            <a:r>
              <a:rPr sz="2300" b="1"/>
              <a:t>increase awareness </a:t>
            </a:r>
            <a:r>
              <a:rPr sz="2300"/>
              <a:t>of the ways in which information technology is used in </a:t>
            </a:r>
            <a:r>
              <a:rPr sz="2300" b="1"/>
              <a:t>health-related situations</a:t>
            </a:r>
            <a:endParaRPr sz="2300"/>
          </a:p>
          <a:p>
            <a:pPr marL="379474" indent="-379474" defTabSz="379474">
              <a:spcBef>
                <a:spcPts val="1300"/>
              </a:spcBef>
              <a:buSzTx/>
              <a:buNone/>
              <a:tabLst>
                <a:tab pos="114300" algn="l"/>
                <a:tab pos="368300" algn="l"/>
              </a:tabLst>
              <a:defRPr sz="1800">
                <a:solidFill>
                  <a:srgbClr val="000000"/>
                </a:solidFill>
              </a:defRPr>
            </a:pPr>
            <a:r>
              <a:rPr sz="2300">
                <a:uFill>
                  <a:solidFill>
                    <a:srgbClr val="000000"/>
                  </a:solidFill>
                </a:uFill>
              </a:rPr>
              <a:t>LO3: To explore computer applications in health education, practice, administration and health research.  Identify various types of information systems used within healthcare institutions.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/>
          </p:cNvSpPr>
          <p:nvPr>
            <p:ph type="title" idx="4294967295"/>
          </p:nvPr>
        </p:nvSpPr>
        <p:spPr>
          <a:xfrm>
            <a:off x="457200" y="1066800"/>
            <a:ext cx="8229600" cy="7810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>
                <a:solidFill>
                  <a:srgbClr val="04617B"/>
                </a:solidFill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4500">
                <a:solidFill>
                  <a:srgbClr val="04617B"/>
                </a:solidFill>
              </a:rPr>
              <a:t>Learning Objectives</a:t>
            </a:r>
          </a:p>
        </p:txBody>
      </p:sp>
      <p:sp>
        <p:nvSpPr>
          <p:cNvPr id="86" name="Shape 86"/>
          <p:cNvSpPr>
            <a:spLocks noGrp="1"/>
          </p:cNvSpPr>
          <p:nvPr>
            <p:ph type="body" idx="4294967295"/>
          </p:nvPr>
        </p:nvSpPr>
        <p:spPr>
          <a:xfrm>
            <a:off x="457200" y="1935160"/>
            <a:ext cx="8229600" cy="4389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>
                <a:solidFill>
                  <a:srgbClr val="000000"/>
                </a:solidFill>
              </a:defRPr>
            </a:pPr>
            <a:r>
              <a:rPr>
                <a:uFill>
                  <a:solidFill>
                    <a:srgbClr val="000000"/>
                  </a:solidFill>
                </a:uFill>
              </a:rPr>
              <a:t>LO4: To explore computer applications in</a:t>
            </a:r>
            <a:r>
              <a:rPr u="sng">
                <a:uFill>
                  <a:solidFill>
                    <a:srgbClr val="000000"/>
                  </a:solidFill>
                </a:uFill>
              </a:rPr>
              <a:t> </a:t>
            </a:r>
            <a:r>
              <a:rPr>
                <a:uFill>
                  <a:solidFill>
                    <a:srgbClr val="000000"/>
                  </a:solidFill>
                </a:uFill>
              </a:rPr>
              <a:t>health education, practice, administration and health research.  </a:t>
            </a:r>
          </a:p>
          <a:p>
            <a:pPr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>
                <a:solidFill>
                  <a:srgbClr val="000000"/>
                </a:solidFill>
              </a:defRPr>
            </a:pPr>
            <a:r>
              <a:rPr>
                <a:uFill>
                  <a:solidFill>
                    <a:srgbClr val="000000"/>
                  </a:solidFill>
                </a:uFill>
              </a:rPr>
              <a:t>LO5:To identify various types of information systems used within </a:t>
            </a:r>
            <a:r>
              <a:rPr b="1">
                <a:uFill>
                  <a:solidFill>
                    <a:srgbClr val="000000"/>
                  </a:solidFill>
                </a:uFill>
              </a:rPr>
              <a:t>various units</a:t>
            </a:r>
            <a:r>
              <a:rPr>
                <a:uFill>
                  <a:solidFill>
                    <a:srgbClr val="000000"/>
                  </a:solidFill>
                </a:uFill>
              </a:rPr>
              <a:t> in healthcare institutions</a:t>
            </a:r>
          </a:p>
          <a:p>
            <a:pPr marL="457200" indent="-457200" defTabSz="457200">
              <a:spcBef>
                <a:spcPts val="1600"/>
              </a:spcBef>
              <a:buSzTx/>
              <a:buNone/>
              <a:tabLst>
                <a:tab pos="139700" algn="l"/>
                <a:tab pos="457200" algn="l"/>
              </a:tabLst>
              <a:defRPr>
                <a:solidFill>
                  <a:srgbClr val="000000"/>
                </a:solidFill>
              </a:defRPr>
            </a:pPr>
            <a:r>
              <a:rPr>
                <a:uFill>
                  <a:solidFill>
                    <a:srgbClr val="000000"/>
                  </a:solidFill>
                </a:uFill>
              </a:rPr>
              <a:t>LO6:To </a:t>
            </a:r>
            <a:r>
              <a:rPr b="1">
                <a:uFill>
                  <a:solidFill>
                    <a:srgbClr val="000000"/>
                  </a:solidFill>
                </a:uFill>
              </a:rPr>
              <a:t>conduct online search in healthcare </a:t>
            </a:r>
            <a:r>
              <a:rPr>
                <a:uFill>
                  <a:solidFill>
                    <a:srgbClr val="000000"/>
                  </a:solidFill>
                </a:uFill>
              </a:rPr>
              <a:t>literature </a:t>
            </a:r>
            <a:r>
              <a:rPr b="1">
                <a:uFill>
                  <a:solidFill>
                    <a:srgbClr val="000000"/>
                  </a:solidFill>
                </a:uFill>
              </a:rPr>
              <a:t>as educational resources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/>
          </p:cNvSpPr>
          <p:nvPr>
            <p:ph type="title" idx="4294967295"/>
          </p:nvPr>
        </p:nvSpPr>
        <p:spPr>
          <a:xfrm>
            <a:off x="457200" y="54610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500" b="1">
                <a:solidFill>
                  <a:srgbClr val="04617B"/>
                </a:solidFill>
              </a:defRPr>
            </a:lvl1pPr>
          </a:lstStyle>
          <a:p>
            <a:pPr>
              <a:defRPr sz="1800" b="0">
                <a:solidFill>
                  <a:srgbClr val="000000"/>
                </a:solidFill>
              </a:defRPr>
            </a:pPr>
            <a:r>
              <a:rPr sz="4500" b="1">
                <a:solidFill>
                  <a:srgbClr val="04617B"/>
                </a:solidFill>
              </a:rPr>
              <a:t>Resources 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4294967295"/>
          </p:nvPr>
        </p:nvSpPr>
        <p:spPr>
          <a:xfrm>
            <a:off x="215900" y="1794674"/>
            <a:ext cx="8712201" cy="477575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831142" lvl="1" indent="-437442">
              <a:spcBef>
                <a:spcPts val="500"/>
              </a:spcBef>
              <a:buClr>
                <a:schemeClr val="accent1"/>
              </a:buClr>
              <a:defRPr sz="2800">
                <a:solidFill>
                  <a:srgbClr val="000000"/>
                </a:solidFill>
              </a:defRPr>
            </a:pPr>
            <a:r>
              <a:rPr b="1"/>
              <a:t>Course text book</a:t>
            </a:r>
            <a:r>
              <a:t> : Shortliffe, E., Cimino, J. (2014). Biomedical Informatics: Computer Applications in Healthcare and Biomedicine, 4th Edition,  Springer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F6FC6"/>
      </a:accent1>
      <a:accent2>
        <a:srgbClr val="009DD9"/>
      </a:accent2>
      <a:accent3>
        <a:srgbClr val="8F8F8F"/>
      </a:accent3>
      <a:accent4>
        <a:srgbClr val="707070"/>
      </a:accent4>
      <a:accent5>
        <a:srgbClr val="AABADD"/>
      </a:accent5>
      <a:accent6>
        <a:srgbClr val="008EC5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1096</Words>
  <Application>Microsoft Office PowerPoint</Application>
  <PresentationFormat>On-screen Show (4:3)</PresentationFormat>
  <Paragraphs>235</Paragraphs>
  <Slides>27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</vt:lpstr>
      <vt:lpstr>PowerPoint Presentation</vt:lpstr>
      <vt:lpstr>PowerPoint Presentation</vt:lpstr>
      <vt:lpstr>PowerPoint Presentation</vt:lpstr>
      <vt:lpstr> Health/Medical/Biomedical  Informatics </vt:lpstr>
      <vt:lpstr>Medical Informatics </vt:lpstr>
      <vt:lpstr>PowerPoint Presentation</vt:lpstr>
      <vt:lpstr>Learning Objectives (LO)</vt:lpstr>
      <vt:lpstr>Learning Objectives</vt:lpstr>
      <vt:lpstr>Resources </vt:lpstr>
      <vt:lpstr>Resources </vt:lpstr>
      <vt:lpstr>Resources </vt:lpstr>
      <vt:lpstr>Resources </vt:lpstr>
      <vt:lpstr>PowerPoint Presentation</vt:lpstr>
      <vt:lpstr>PowerPoint Presentation</vt:lpstr>
      <vt:lpstr>Tutorial Participation (2%)</vt:lpstr>
      <vt:lpstr>Example </vt:lpstr>
      <vt:lpstr>Workshop Participation(8%)</vt:lpstr>
      <vt:lpstr>Use of Computer and Web</vt:lpstr>
      <vt:lpstr>Blackboard- Learning Management System  </vt:lpstr>
      <vt:lpstr>Attendance </vt:lpstr>
      <vt:lpstr>Course Policy  </vt:lpstr>
      <vt:lpstr>Course Policy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Salwa Tayel</dc:creator>
  <cp:lastModifiedBy>Salwa Tayel</cp:lastModifiedBy>
  <cp:revision>2</cp:revision>
  <dcterms:modified xsi:type="dcterms:W3CDTF">2016-09-19T09:11:50Z</dcterms:modified>
</cp:coreProperties>
</file>