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4" r:id="rId2"/>
  </p:sldMasterIdLst>
  <p:notesMasterIdLst>
    <p:notesMasterId r:id="rId64"/>
  </p:notesMasterIdLst>
  <p:handoutMasterIdLst>
    <p:handoutMasterId r:id="rId65"/>
  </p:handoutMasterIdLst>
  <p:sldIdLst>
    <p:sldId id="257" r:id="rId3"/>
    <p:sldId id="361" r:id="rId4"/>
    <p:sldId id="387" r:id="rId5"/>
    <p:sldId id="259" r:id="rId6"/>
    <p:sldId id="258" r:id="rId7"/>
    <p:sldId id="260" r:id="rId8"/>
    <p:sldId id="388" r:id="rId9"/>
    <p:sldId id="392" r:id="rId10"/>
    <p:sldId id="384" r:id="rId11"/>
    <p:sldId id="264" r:id="rId12"/>
    <p:sldId id="369" r:id="rId13"/>
    <p:sldId id="265" r:id="rId14"/>
    <p:sldId id="266" r:id="rId15"/>
    <p:sldId id="393" r:id="rId16"/>
    <p:sldId id="364" r:id="rId17"/>
    <p:sldId id="412" r:id="rId18"/>
    <p:sldId id="356" r:id="rId19"/>
    <p:sldId id="270" r:id="rId20"/>
    <p:sldId id="271" r:id="rId21"/>
    <p:sldId id="272" r:id="rId22"/>
    <p:sldId id="413" r:id="rId23"/>
    <p:sldId id="273" r:id="rId24"/>
    <p:sldId id="357" r:id="rId25"/>
    <p:sldId id="363" r:id="rId26"/>
    <p:sldId id="360" r:id="rId27"/>
    <p:sldId id="340" r:id="rId28"/>
    <p:sldId id="275" r:id="rId29"/>
    <p:sldId id="276" r:id="rId30"/>
    <p:sldId id="277" r:id="rId31"/>
    <p:sldId id="280" r:id="rId32"/>
    <p:sldId id="281" r:id="rId33"/>
    <p:sldId id="282" r:id="rId34"/>
    <p:sldId id="283" r:id="rId35"/>
    <p:sldId id="337" r:id="rId36"/>
    <p:sldId id="334" r:id="rId37"/>
    <p:sldId id="370" r:id="rId38"/>
    <p:sldId id="333" r:id="rId39"/>
    <p:sldId id="285" r:id="rId40"/>
    <p:sldId id="286" r:id="rId41"/>
    <p:sldId id="287" r:id="rId42"/>
    <p:sldId id="371" r:id="rId43"/>
    <p:sldId id="291" r:id="rId44"/>
    <p:sldId id="292" r:id="rId45"/>
    <p:sldId id="411" r:id="rId46"/>
    <p:sldId id="293" r:id="rId47"/>
    <p:sldId id="396" r:id="rId48"/>
    <p:sldId id="414" r:id="rId49"/>
    <p:sldId id="295" r:id="rId50"/>
    <p:sldId id="294" r:id="rId51"/>
    <p:sldId id="358" r:id="rId52"/>
    <p:sldId id="399" r:id="rId53"/>
    <p:sldId id="379" r:id="rId54"/>
    <p:sldId id="410" r:id="rId55"/>
    <p:sldId id="383" r:id="rId56"/>
    <p:sldId id="407" r:id="rId57"/>
    <p:sldId id="409" r:id="rId58"/>
    <p:sldId id="398" r:id="rId59"/>
    <p:sldId id="385" r:id="rId60"/>
    <p:sldId id="386" r:id="rId61"/>
    <p:sldId id="362" r:id="rId62"/>
    <p:sldId id="341"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FF99"/>
    <a:srgbClr val="C4E59F"/>
    <a:srgbClr val="36A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93136" autoAdjust="0"/>
  </p:normalViewPr>
  <p:slideViewPr>
    <p:cSldViewPr>
      <p:cViewPr>
        <p:scale>
          <a:sx n="64" d="100"/>
          <a:sy n="64" d="100"/>
        </p:scale>
        <p:origin x="-2190" y="-900"/>
      </p:cViewPr>
      <p:guideLst>
        <p:guide orient="horz" pos="2160"/>
        <p:guide pos="2880"/>
      </p:guideLst>
    </p:cSldViewPr>
  </p:slideViewPr>
  <p:outlineViewPr>
    <p:cViewPr>
      <p:scale>
        <a:sx n="1" d="1"/>
        <a:sy n="1" d="1"/>
      </p:scale>
      <p:origin x="144" y="8406"/>
    </p:cViewPr>
  </p:outlineViewPr>
  <p:notesTextViewPr>
    <p:cViewPr>
      <p:scale>
        <a:sx n="100" d="100"/>
        <a:sy n="100" d="100"/>
      </p:scale>
      <p:origin x="0" y="0"/>
    </p:cViewPr>
  </p:notesTextViewPr>
  <p:sorterViewPr>
    <p:cViewPr>
      <p:scale>
        <a:sx n="110" d="100"/>
        <a:sy n="110" d="100"/>
      </p:scale>
      <p:origin x="0" y="2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43DF2-4B46-4C42-A1A4-4735F32C1178}" type="doc">
      <dgm:prSet loTypeId="urn:microsoft.com/office/officeart/2005/8/layout/hierarchy5" loCatId="hierarchy" qsTypeId="urn:microsoft.com/office/officeart/2005/8/quickstyle/simple5" qsCatId="simple" csTypeId="urn:microsoft.com/office/officeart/2005/8/colors/accent2_4" csCatId="accent2" phldr="1"/>
      <dgm:spPr/>
      <dgm:t>
        <a:bodyPr/>
        <a:lstStyle/>
        <a:p>
          <a:endParaRPr lang="en-US"/>
        </a:p>
      </dgm:t>
    </dgm:pt>
    <dgm:pt modelId="{7AC48A27-FE09-4E0E-B48A-8836A31409C0}">
      <dgm:prSet phldrT="[Text]" custT="1"/>
      <dgm:spPr>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gm:spPr>
      <dgm:t>
        <a:bodyPr/>
        <a:lstStyle/>
        <a:p>
          <a:r>
            <a:rPr lang="en-US" sz="2000" b="1" dirty="0" smtClean="0">
              <a:solidFill>
                <a:srgbClr val="002060"/>
              </a:solidFill>
              <a:latin typeface="Century Gothic" pitchFamily="34" charset="0"/>
            </a:rPr>
            <a:t>Hypertension</a:t>
          </a:r>
          <a:endParaRPr lang="en-US" sz="2000" b="1" dirty="0">
            <a:solidFill>
              <a:srgbClr val="002060"/>
            </a:solidFill>
            <a:latin typeface="Century Gothic" pitchFamily="34" charset="0"/>
          </a:endParaRPr>
        </a:p>
      </dgm:t>
    </dgm:pt>
    <dgm:pt modelId="{420901B2-D111-44EF-986E-2F7B1DAA4636}" type="parTrans" cxnId="{CA28EA0C-8D60-496A-80A5-AB2039BF6726}">
      <dgm:prSet/>
      <dgm:spPr/>
      <dgm:t>
        <a:bodyPr/>
        <a:lstStyle/>
        <a:p>
          <a:endParaRPr lang="en-US"/>
        </a:p>
      </dgm:t>
    </dgm:pt>
    <dgm:pt modelId="{9DC70833-A7B9-468A-A061-0117EF7EF407}" type="sibTrans" cxnId="{CA28EA0C-8D60-496A-80A5-AB2039BF6726}">
      <dgm:prSet/>
      <dgm:spPr/>
      <dgm:t>
        <a:bodyPr/>
        <a:lstStyle/>
        <a:p>
          <a:endParaRPr lang="en-US"/>
        </a:p>
      </dgm:t>
    </dgm:pt>
    <dgm:pt modelId="{356F5F0A-424C-42D8-BB73-E9ED96EC5B9A}">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500" b="0" dirty="0" smtClean="0">
              <a:solidFill>
                <a:srgbClr val="002060"/>
              </a:solidFill>
              <a:latin typeface="Century Gothic" pitchFamily="34" charset="0"/>
            </a:rPr>
            <a:t>CAD, ECG, </a:t>
          </a:r>
        </a:p>
        <a:p>
          <a:r>
            <a:rPr lang="en-US" sz="1500" b="0" dirty="0" err="1" smtClean="0">
              <a:solidFill>
                <a:srgbClr val="002060"/>
              </a:solidFill>
              <a:latin typeface="Century Gothic" pitchFamily="34" charset="0"/>
            </a:rPr>
            <a:t>Arrthymia</a:t>
          </a:r>
          <a:r>
            <a:rPr lang="en-US" sz="1500" b="0" dirty="0" smtClean="0">
              <a:solidFill>
                <a:srgbClr val="002060"/>
              </a:solidFill>
              <a:latin typeface="Century Gothic" pitchFamily="34" charset="0"/>
            </a:rPr>
            <a:t>, Sudden Death</a:t>
          </a:r>
          <a:endParaRPr lang="en-US" sz="1500" b="0" dirty="0">
            <a:solidFill>
              <a:srgbClr val="002060"/>
            </a:solidFill>
            <a:latin typeface="Century Gothic" pitchFamily="34" charset="0"/>
          </a:endParaRPr>
        </a:p>
      </dgm:t>
    </dgm:pt>
    <dgm:pt modelId="{17F4D46F-33F7-4745-91F9-C0AEA1DB00B9}" type="parTrans" cxnId="{6A4C4A31-5CBA-451F-A5C4-47D6373C9BEF}">
      <dgm:prSet/>
      <dgm:spPr>
        <a:ln>
          <a:solidFill>
            <a:srgbClr val="002060"/>
          </a:solidFill>
        </a:ln>
        <a:scene3d>
          <a:camera prst="orthographicFront"/>
          <a:lightRig rig="threePt" dir="t"/>
        </a:scene3d>
        <a:sp3d>
          <a:bevelT w="69850"/>
        </a:sp3d>
      </dgm:spPr>
      <dgm:t>
        <a:bodyPr/>
        <a:lstStyle/>
        <a:p>
          <a:endParaRPr lang="en-US"/>
        </a:p>
      </dgm:t>
    </dgm:pt>
    <dgm:pt modelId="{4C64E39B-D726-41B6-A545-E36577AC0157}" type="sibTrans" cxnId="{6A4C4A31-5CBA-451F-A5C4-47D6373C9BEF}">
      <dgm:prSet/>
      <dgm:spPr/>
      <dgm:t>
        <a:bodyPr/>
        <a:lstStyle/>
        <a:p>
          <a:endParaRPr lang="en-US"/>
        </a:p>
      </dgm:t>
    </dgm:pt>
    <dgm:pt modelId="{B9B8BF39-2B86-429C-AF33-597192BC83B3}">
      <dgm:prSet phldrT="[Text]" custT="1"/>
      <dgm:spPr>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pPr>
            <a:lnSpc>
              <a:spcPct val="100000"/>
            </a:lnSpc>
          </a:pPr>
          <a:endParaRPr lang="en-US" sz="1200" dirty="0" smtClean="0">
            <a:solidFill>
              <a:srgbClr val="FFFF00"/>
            </a:solidFill>
            <a:latin typeface="Century Gothic" pitchFamily="34" charset="0"/>
          </a:endParaRPr>
        </a:p>
        <a:p>
          <a:pPr>
            <a:lnSpc>
              <a:spcPct val="100000"/>
            </a:lnSpc>
          </a:pPr>
          <a:r>
            <a:rPr lang="en-US" sz="1200" b="0" dirty="0" smtClean="0">
              <a:solidFill>
                <a:srgbClr val="FFFF00"/>
              </a:solidFill>
              <a:latin typeface="Century Gothic" pitchFamily="34" charset="0"/>
            </a:rPr>
            <a:t>Stroke, Ischemia, Hemorrhage, Alzheimer’s Disease, Cognitive, retinal hemorrhage</a:t>
          </a:r>
        </a:p>
        <a:p>
          <a:pPr>
            <a:lnSpc>
              <a:spcPct val="100000"/>
            </a:lnSpc>
          </a:pPr>
          <a:endParaRPr lang="en-US" sz="1200" dirty="0">
            <a:solidFill>
              <a:srgbClr val="FFFF00"/>
            </a:solidFill>
            <a:latin typeface="Century Gothic" pitchFamily="34" charset="0"/>
          </a:endParaRPr>
        </a:p>
      </dgm:t>
    </dgm:pt>
    <dgm:pt modelId="{6A4134A9-5F4D-4851-8E79-18D33DF4C5AA}" type="parTrans" cxnId="{BA59FC29-1FD9-4594-B51B-30C337B3EE82}">
      <dgm:prSet/>
      <dgm:spPr>
        <a:ln>
          <a:solidFill>
            <a:srgbClr val="002060"/>
          </a:solidFill>
        </a:ln>
        <a:scene3d>
          <a:camera prst="orthographicFront"/>
          <a:lightRig rig="threePt" dir="t"/>
        </a:scene3d>
        <a:sp3d>
          <a:bevelT w="69850"/>
        </a:sp3d>
      </dgm:spPr>
      <dgm:t>
        <a:bodyPr/>
        <a:lstStyle/>
        <a:p>
          <a:endParaRPr lang="en-US"/>
        </a:p>
      </dgm:t>
    </dgm:pt>
    <dgm:pt modelId="{5E00ED94-DBA4-4D9A-986E-76614DD2464D}" type="sibTrans" cxnId="{BA59FC29-1FD9-4594-B51B-30C337B3EE82}">
      <dgm:prSet/>
      <dgm:spPr/>
      <dgm:t>
        <a:bodyPr/>
        <a:lstStyle/>
        <a:p>
          <a:endParaRPr lang="en-US"/>
        </a:p>
      </dgm:t>
    </dgm:pt>
    <dgm:pt modelId="{2E0BB25E-8F1C-477C-BB02-B6DF4C5ED905}">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2000" b="0" dirty="0" smtClean="0">
              <a:solidFill>
                <a:srgbClr val="002060"/>
              </a:solidFill>
              <a:latin typeface="Century Gothic" pitchFamily="34" charset="0"/>
            </a:rPr>
            <a:t>Renal Disease</a:t>
          </a:r>
          <a:endParaRPr lang="en-US" sz="2000" b="0" dirty="0">
            <a:solidFill>
              <a:srgbClr val="002060"/>
            </a:solidFill>
            <a:latin typeface="Century Gothic" pitchFamily="34" charset="0"/>
          </a:endParaRPr>
        </a:p>
      </dgm:t>
    </dgm:pt>
    <dgm:pt modelId="{EE1AF447-D66E-418E-B644-3D6E77C8EFEA}" type="parTrans" cxnId="{DA36F39E-69BD-4B22-BC82-B7E594CA04B2}">
      <dgm:prSet/>
      <dgm:spPr>
        <a:ln>
          <a:solidFill>
            <a:srgbClr val="002060"/>
          </a:solidFill>
        </a:ln>
        <a:scene3d>
          <a:camera prst="orthographicFront"/>
          <a:lightRig rig="threePt" dir="t"/>
        </a:scene3d>
        <a:sp3d>
          <a:bevelT w="69850"/>
        </a:sp3d>
      </dgm:spPr>
      <dgm:t>
        <a:bodyPr/>
        <a:lstStyle/>
        <a:p>
          <a:endParaRPr lang="en-US"/>
        </a:p>
      </dgm:t>
    </dgm:pt>
    <dgm:pt modelId="{1DDF70A4-834B-4305-B9FA-60B66EEA133C}" type="sibTrans" cxnId="{DA36F39E-69BD-4B22-BC82-B7E594CA04B2}">
      <dgm:prSet/>
      <dgm:spPr/>
      <dgm:t>
        <a:bodyPr/>
        <a:lstStyle/>
        <a:p>
          <a:endParaRPr lang="en-US"/>
        </a:p>
      </dgm:t>
    </dgm:pt>
    <dgm:pt modelId="{0F48A183-C0F9-4162-864C-41590CDD695E}">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800" b="0" dirty="0" smtClean="0">
              <a:solidFill>
                <a:srgbClr val="002060"/>
              </a:solidFill>
              <a:latin typeface="Century Gothic" pitchFamily="34" charset="0"/>
            </a:rPr>
            <a:t>Peripheral Vascular Disease</a:t>
          </a:r>
          <a:endParaRPr lang="en-US" sz="1800" b="0" dirty="0">
            <a:solidFill>
              <a:srgbClr val="002060"/>
            </a:solidFill>
            <a:latin typeface="Century Gothic" pitchFamily="34" charset="0"/>
          </a:endParaRPr>
        </a:p>
      </dgm:t>
    </dgm:pt>
    <dgm:pt modelId="{B3E84D12-FB58-4D92-B686-5BBE19838513}" type="parTrans" cxnId="{1C30F310-4EBD-4817-BF0D-AB44FF765AB0}">
      <dgm:prSet/>
      <dgm:spPr>
        <a:ln>
          <a:solidFill>
            <a:srgbClr val="002060"/>
          </a:solidFill>
        </a:ln>
        <a:scene3d>
          <a:camera prst="orthographicFront"/>
          <a:lightRig rig="threePt" dir="t"/>
        </a:scene3d>
        <a:sp3d>
          <a:bevelT w="69850"/>
        </a:sp3d>
      </dgm:spPr>
      <dgm:t>
        <a:bodyPr/>
        <a:lstStyle/>
        <a:p>
          <a:endParaRPr lang="en-US">
            <a:ln>
              <a:solidFill>
                <a:srgbClr val="002060"/>
              </a:solidFill>
            </a:ln>
          </a:endParaRPr>
        </a:p>
      </dgm:t>
    </dgm:pt>
    <dgm:pt modelId="{A50EA691-2F4D-491F-A311-86BC2A7D6CE4}" type="sibTrans" cxnId="{1C30F310-4EBD-4817-BF0D-AB44FF765AB0}">
      <dgm:prSet/>
      <dgm:spPr/>
      <dgm:t>
        <a:bodyPr/>
        <a:lstStyle/>
        <a:p>
          <a:endParaRPr lang="en-US"/>
        </a:p>
      </dgm:t>
    </dgm:pt>
    <dgm:pt modelId="{4624B2EE-A7CD-49EC-B910-2BD742255907}">
      <dgm:prSet phldrT="[Text]" custT="1"/>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400" b="0" dirty="0" smtClean="0">
              <a:solidFill>
                <a:srgbClr val="002060"/>
              </a:solidFill>
              <a:latin typeface="Century Gothic" pitchFamily="34" charset="0"/>
            </a:rPr>
            <a:t>Hypertensive Emergency</a:t>
          </a:r>
        </a:p>
        <a:p>
          <a:r>
            <a:rPr lang="en-US" sz="1400" b="0" dirty="0" smtClean="0">
              <a:solidFill>
                <a:srgbClr val="002060"/>
              </a:solidFill>
              <a:latin typeface="Century Gothic" pitchFamily="34" charset="0"/>
            </a:rPr>
            <a:t>And Increase Emergency Morbidity</a:t>
          </a:r>
          <a:endParaRPr lang="en-US" sz="1400" dirty="0">
            <a:solidFill>
              <a:srgbClr val="002060"/>
            </a:solidFill>
            <a:latin typeface="Century Gothic" pitchFamily="34" charset="0"/>
          </a:endParaRPr>
        </a:p>
      </dgm:t>
    </dgm:pt>
    <dgm:pt modelId="{888E1202-3A29-4CF2-8E98-D23D5C9E9D2E}" type="parTrans" cxnId="{4AC02225-9784-4DD9-B2CA-A456307CE091}">
      <dgm:prSet/>
      <dgm:spPr>
        <a:ln>
          <a:solidFill>
            <a:srgbClr val="002060"/>
          </a:solidFill>
        </a:ln>
        <a:scene3d>
          <a:camera prst="orthographicFront"/>
          <a:lightRig rig="threePt" dir="t"/>
        </a:scene3d>
        <a:sp3d>
          <a:bevelT w="69850"/>
        </a:sp3d>
      </dgm:spPr>
      <dgm:t>
        <a:bodyPr/>
        <a:lstStyle/>
        <a:p>
          <a:endParaRPr lang="en-US"/>
        </a:p>
      </dgm:t>
    </dgm:pt>
    <dgm:pt modelId="{74D09D90-2BC8-42F8-BE9E-D35AE04B8B6C}" type="sibTrans" cxnId="{4AC02225-9784-4DD9-B2CA-A456307CE091}">
      <dgm:prSet/>
      <dgm:spPr/>
      <dgm:t>
        <a:bodyPr/>
        <a:lstStyle/>
        <a:p>
          <a:endParaRPr lang="en-US"/>
        </a:p>
      </dgm:t>
    </dgm:pt>
    <dgm:pt modelId="{EA84F862-516A-4365-84D3-AD27B8C768C9}">
      <dgm:prSet phldrT="[Tex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600" b="0" dirty="0" smtClean="0">
              <a:solidFill>
                <a:srgbClr val="002060"/>
              </a:solidFill>
              <a:latin typeface="Century Gothic" pitchFamily="34" charset="0"/>
            </a:rPr>
            <a:t>CHF</a:t>
          </a:r>
        </a:p>
        <a:p>
          <a:r>
            <a:rPr lang="en-US" sz="1600" b="0" dirty="0" smtClean="0">
              <a:solidFill>
                <a:srgbClr val="002060"/>
              </a:solidFill>
              <a:latin typeface="Century Gothic" pitchFamily="34" charset="0"/>
            </a:rPr>
            <a:t>LVH</a:t>
          </a:r>
        </a:p>
        <a:p>
          <a:r>
            <a:rPr lang="en-US" sz="1600" b="0" dirty="0" smtClean="0">
              <a:solidFill>
                <a:srgbClr val="002060"/>
              </a:solidFill>
              <a:latin typeface="Century Gothic" pitchFamily="34" charset="0"/>
            </a:rPr>
            <a:t>Aortic Dissection</a:t>
          </a:r>
          <a:endParaRPr lang="en-US" sz="1600" b="0" dirty="0">
            <a:solidFill>
              <a:srgbClr val="002060"/>
            </a:solidFill>
            <a:latin typeface="Century Gothic" pitchFamily="34" charset="0"/>
          </a:endParaRPr>
        </a:p>
      </dgm:t>
    </dgm:pt>
    <dgm:pt modelId="{DC0B329E-2818-4D87-9453-E30EBBA150DB}" type="parTrans" cxnId="{B77A2C91-08DA-4470-B07D-60DE520C4912}">
      <dgm:prSet/>
      <dgm:spPr>
        <a:ln>
          <a:solidFill>
            <a:srgbClr val="002060"/>
          </a:solidFill>
        </a:ln>
        <a:scene3d>
          <a:camera prst="orthographicFront"/>
          <a:lightRig rig="threePt" dir="t"/>
        </a:scene3d>
        <a:sp3d>
          <a:bevelT w="69850"/>
        </a:sp3d>
      </dgm:spPr>
      <dgm:t>
        <a:bodyPr/>
        <a:lstStyle/>
        <a:p>
          <a:endParaRPr lang="en-US"/>
        </a:p>
      </dgm:t>
    </dgm:pt>
    <dgm:pt modelId="{E048F28C-E982-4F71-B05A-C4A1B108F3D6}" type="sibTrans" cxnId="{B77A2C91-08DA-4470-B07D-60DE520C4912}">
      <dgm:prSet/>
      <dgm:spPr/>
      <dgm:t>
        <a:bodyPr/>
        <a:lstStyle/>
        <a:p>
          <a:endParaRPr lang="en-US"/>
        </a:p>
      </dgm:t>
    </dgm:pt>
    <dgm:pt modelId="{A7894095-0C3D-4842-8613-0431EBADEFA2}" type="pres">
      <dgm:prSet presAssocID="{7AD43DF2-4B46-4C42-A1A4-4735F32C1178}" presName="mainComposite" presStyleCnt="0">
        <dgm:presLayoutVars>
          <dgm:chPref val="1"/>
          <dgm:dir val="rev"/>
          <dgm:animOne val="branch"/>
          <dgm:animLvl val="lvl"/>
          <dgm:resizeHandles val="exact"/>
        </dgm:presLayoutVars>
      </dgm:prSet>
      <dgm:spPr/>
      <dgm:t>
        <a:bodyPr/>
        <a:lstStyle/>
        <a:p>
          <a:pPr rtl="1"/>
          <a:endParaRPr lang="ar-SA"/>
        </a:p>
      </dgm:t>
    </dgm:pt>
    <dgm:pt modelId="{DE2D41CA-835E-459E-9D46-1E8BE8FA97CA}" type="pres">
      <dgm:prSet presAssocID="{7AD43DF2-4B46-4C42-A1A4-4735F32C1178}" presName="hierFlow" presStyleCnt="0"/>
      <dgm:spPr>
        <a:scene3d>
          <a:camera prst="orthographicFront"/>
          <a:lightRig rig="threePt" dir="t"/>
        </a:scene3d>
        <a:sp3d>
          <a:bevelT w="69850"/>
        </a:sp3d>
      </dgm:spPr>
      <dgm:t>
        <a:bodyPr/>
        <a:lstStyle/>
        <a:p>
          <a:endParaRPr lang="en-US"/>
        </a:p>
      </dgm:t>
    </dgm:pt>
    <dgm:pt modelId="{0BB10915-6B85-46BE-832D-0D14BCB60966}" type="pres">
      <dgm:prSet presAssocID="{7AD43DF2-4B46-4C42-A1A4-4735F32C1178}" presName="hierChild1" presStyleCnt="0">
        <dgm:presLayoutVars>
          <dgm:chPref val="1"/>
          <dgm:animOne val="branch"/>
          <dgm:animLvl val="lvl"/>
        </dgm:presLayoutVars>
      </dgm:prSet>
      <dgm:spPr>
        <a:scene3d>
          <a:camera prst="orthographicFront"/>
          <a:lightRig rig="threePt" dir="t"/>
        </a:scene3d>
        <a:sp3d>
          <a:bevelT w="69850"/>
        </a:sp3d>
      </dgm:spPr>
      <dgm:t>
        <a:bodyPr/>
        <a:lstStyle/>
        <a:p>
          <a:endParaRPr lang="en-US"/>
        </a:p>
      </dgm:t>
    </dgm:pt>
    <dgm:pt modelId="{24D13DD1-1849-49F9-AD7E-899B0EF0F6DB}" type="pres">
      <dgm:prSet presAssocID="{7AC48A27-FE09-4E0E-B48A-8836A31409C0}" presName="Name17" presStyleCnt="0"/>
      <dgm:spPr>
        <a:scene3d>
          <a:camera prst="orthographicFront"/>
          <a:lightRig rig="threePt" dir="t"/>
        </a:scene3d>
        <a:sp3d>
          <a:bevelT w="69850"/>
        </a:sp3d>
      </dgm:spPr>
      <dgm:t>
        <a:bodyPr/>
        <a:lstStyle/>
        <a:p>
          <a:endParaRPr lang="en-US"/>
        </a:p>
      </dgm:t>
    </dgm:pt>
    <dgm:pt modelId="{10D0A14B-0A5A-4911-BA76-53024AB94ECC}" type="pres">
      <dgm:prSet presAssocID="{7AC48A27-FE09-4E0E-B48A-8836A31409C0}" presName="level1Shape" presStyleLbl="node0" presStyleIdx="0" presStyleCnt="1" custLinFactNeighborX="-8896" custLinFactNeighborY="-2571">
        <dgm:presLayoutVars>
          <dgm:chPref val="3"/>
        </dgm:presLayoutVars>
      </dgm:prSet>
      <dgm:spPr/>
      <dgm:t>
        <a:bodyPr/>
        <a:lstStyle/>
        <a:p>
          <a:endParaRPr lang="en-US"/>
        </a:p>
      </dgm:t>
    </dgm:pt>
    <dgm:pt modelId="{9D060D9A-744E-4B6B-AF52-EEDB4BF4C2D7}" type="pres">
      <dgm:prSet presAssocID="{7AC48A27-FE09-4E0E-B48A-8836A31409C0}" presName="hierChild2" presStyleCnt="0"/>
      <dgm:spPr>
        <a:scene3d>
          <a:camera prst="orthographicFront"/>
          <a:lightRig rig="threePt" dir="t"/>
        </a:scene3d>
        <a:sp3d>
          <a:bevelT w="69850"/>
        </a:sp3d>
      </dgm:spPr>
      <dgm:t>
        <a:bodyPr/>
        <a:lstStyle/>
        <a:p>
          <a:endParaRPr lang="en-US"/>
        </a:p>
      </dgm:t>
    </dgm:pt>
    <dgm:pt modelId="{0FFA7E24-4308-4ABE-B157-8104E3F8945D}" type="pres">
      <dgm:prSet presAssocID="{17F4D46F-33F7-4745-91F9-C0AEA1DB00B9}" presName="Name25" presStyleLbl="parChTrans1D2" presStyleIdx="0" presStyleCnt="6"/>
      <dgm:spPr/>
      <dgm:t>
        <a:bodyPr/>
        <a:lstStyle/>
        <a:p>
          <a:pPr rtl="1"/>
          <a:endParaRPr lang="ar-SA"/>
        </a:p>
      </dgm:t>
    </dgm:pt>
    <dgm:pt modelId="{188C783D-FDAA-41B5-AB96-E4DA50737D1D}" type="pres">
      <dgm:prSet presAssocID="{17F4D46F-33F7-4745-91F9-C0AEA1DB00B9}" presName="connTx" presStyleLbl="parChTrans1D2" presStyleIdx="0" presStyleCnt="6"/>
      <dgm:spPr/>
      <dgm:t>
        <a:bodyPr/>
        <a:lstStyle/>
        <a:p>
          <a:pPr rtl="1"/>
          <a:endParaRPr lang="ar-SA"/>
        </a:p>
      </dgm:t>
    </dgm:pt>
    <dgm:pt modelId="{C8EC77D0-762C-46C4-8826-01320CC170F2}" type="pres">
      <dgm:prSet presAssocID="{356F5F0A-424C-42D8-BB73-E9ED96EC5B9A}" presName="Name30" presStyleCnt="0"/>
      <dgm:spPr>
        <a:scene3d>
          <a:camera prst="orthographicFront"/>
          <a:lightRig rig="threePt" dir="t"/>
        </a:scene3d>
        <a:sp3d>
          <a:bevelT w="69850"/>
        </a:sp3d>
      </dgm:spPr>
      <dgm:t>
        <a:bodyPr/>
        <a:lstStyle/>
        <a:p>
          <a:endParaRPr lang="en-US"/>
        </a:p>
      </dgm:t>
    </dgm:pt>
    <dgm:pt modelId="{A44D6397-3B2F-4337-AB70-936197E35922}" type="pres">
      <dgm:prSet presAssocID="{356F5F0A-424C-42D8-BB73-E9ED96EC5B9A}" presName="level2Shape" presStyleLbl="node2" presStyleIdx="0" presStyleCnt="6" custLinFactY="19708" custLinFactNeighborX="-4078" custLinFactNeighborY="100000"/>
      <dgm:spPr/>
      <dgm:t>
        <a:bodyPr/>
        <a:lstStyle/>
        <a:p>
          <a:endParaRPr lang="en-US"/>
        </a:p>
      </dgm:t>
    </dgm:pt>
    <dgm:pt modelId="{02024E09-F981-47D1-BCA0-B480F4FC0CBB}" type="pres">
      <dgm:prSet presAssocID="{356F5F0A-424C-42D8-BB73-E9ED96EC5B9A}" presName="hierChild3" presStyleCnt="0"/>
      <dgm:spPr>
        <a:scene3d>
          <a:camera prst="orthographicFront"/>
          <a:lightRig rig="threePt" dir="t"/>
        </a:scene3d>
        <a:sp3d>
          <a:bevelT w="69850"/>
        </a:sp3d>
      </dgm:spPr>
      <dgm:t>
        <a:bodyPr/>
        <a:lstStyle/>
        <a:p>
          <a:endParaRPr lang="en-US"/>
        </a:p>
      </dgm:t>
    </dgm:pt>
    <dgm:pt modelId="{61B6E002-3DE3-4DA4-9A6B-85B1E5AED275}" type="pres">
      <dgm:prSet presAssocID="{6A4134A9-5F4D-4851-8E79-18D33DF4C5AA}" presName="Name25" presStyleLbl="parChTrans1D2" presStyleIdx="1" presStyleCnt="6"/>
      <dgm:spPr/>
      <dgm:t>
        <a:bodyPr/>
        <a:lstStyle/>
        <a:p>
          <a:pPr rtl="1"/>
          <a:endParaRPr lang="ar-SA"/>
        </a:p>
      </dgm:t>
    </dgm:pt>
    <dgm:pt modelId="{1B46D717-3DE1-4FF6-8863-FDDE76040869}" type="pres">
      <dgm:prSet presAssocID="{6A4134A9-5F4D-4851-8E79-18D33DF4C5AA}" presName="connTx" presStyleLbl="parChTrans1D2" presStyleIdx="1" presStyleCnt="6"/>
      <dgm:spPr/>
      <dgm:t>
        <a:bodyPr/>
        <a:lstStyle/>
        <a:p>
          <a:pPr rtl="1"/>
          <a:endParaRPr lang="ar-SA"/>
        </a:p>
      </dgm:t>
    </dgm:pt>
    <dgm:pt modelId="{287226D6-F7E2-4EC1-9A81-7C1EE82689CA}" type="pres">
      <dgm:prSet presAssocID="{B9B8BF39-2B86-429C-AF33-597192BC83B3}" presName="Name30" presStyleCnt="0"/>
      <dgm:spPr>
        <a:scene3d>
          <a:camera prst="orthographicFront"/>
          <a:lightRig rig="threePt" dir="t"/>
        </a:scene3d>
        <a:sp3d>
          <a:bevelT w="69850"/>
        </a:sp3d>
      </dgm:spPr>
      <dgm:t>
        <a:bodyPr/>
        <a:lstStyle/>
        <a:p>
          <a:endParaRPr lang="en-US"/>
        </a:p>
      </dgm:t>
    </dgm:pt>
    <dgm:pt modelId="{574FC97C-C9D4-43F0-B166-A90027A2ACC0}" type="pres">
      <dgm:prSet presAssocID="{B9B8BF39-2B86-429C-AF33-597192BC83B3}" presName="level2Shape" presStyleLbl="node2" presStyleIdx="1" presStyleCnt="6" custLinFactY="-7944" custLinFactNeighborX="-4078" custLinFactNeighborY="-100000"/>
      <dgm:spPr/>
      <dgm:t>
        <a:bodyPr/>
        <a:lstStyle/>
        <a:p>
          <a:endParaRPr lang="en-US"/>
        </a:p>
      </dgm:t>
    </dgm:pt>
    <dgm:pt modelId="{D79F7EE4-92EA-4E31-89A2-BE1F4A7FC1C0}" type="pres">
      <dgm:prSet presAssocID="{B9B8BF39-2B86-429C-AF33-597192BC83B3}" presName="hierChild3" presStyleCnt="0"/>
      <dgm:spPr>
        <a:scene3d>
          <a:camera prst="orthographicFront"/>
          <a:lightRig rig="threePt" dir="t"/>
        </a:scene3d>
        <a:sp3d>
          <a:bevelT w="69850"/>
        </a:sp3d>
      </dgm:spPr>
      <dgm:t>
        <a:bodyPr/>
        <a:lstStyle/>
        <a:p>
          <a:endParaRPr lang="en-US"/>
        </a:p>
      </dgm:t>
    </dgm:pt>
    <dgm:pt modelId="{11710F49-69D3-4F07-A7E1-68800EEFFDD9}" type="pres">
      <dgm:prSet presAssocID="{EE1AF447-D66E-418E-B644-3D6E77C8EFEA}" presName="Name25" presStyleLbl="parChTrans1D2" presStyleIdx="2" presStyleCnt="6"/>
      <dgm:spPr/>
      <dgm:t>
        <a:bodyPr/>
        <a:lstStyle/>
        <a:p>
          <a:pPr rtl="1"/>
          <a:endParaRPr lang="ar-SA"/>
        </a:p>
      </dgm:t>
    </dgm:pt>
    <dgm:pt modelId="{04C44CFA-985C-4903-90EF-6D82536C71CC}" type="pres">
      <dgm:prSet presAssocID="{EE1AF447-D66E-418E-B644-3D6E77C8EFEA}" presName="connTx" presStyleLbl="parChTrans1D2" presStyleIdx="2" presStyleCnt="6"/>
      <dgm:spPr/>
      <dgm:t>
        <a:bodyPr/>
        <a:lstStyle/>
        <a:p>
          <a:pPr rtl="1"/>
          <a:endParaRPr lang="ar-SA"/>
        </a:p>
      </dgm:t>
    </dgm:pt>
    <dgm:pt modelId="{97C4B42E-ED86-404D-B25F-AAAFD5E94AB3}" type="pres">
      <dgm:prSet presAssocID="{2E0BB25E-8F1C-477C-BB02-B6DF4C5ED905}" presName="Name30" presStyleCnt="0"/>
      <dgm:spPr>
        <a:scene3d>
          <a:camera prst="orthographicFront"/>
          <a:lightRig rig="threePt" dir="t"/>
        </a:scene3d>
        <a:sp3d>
          <a:bevelT w="69850"/>
        </a:sp3d>
      </dgm:spPr>
      <dgm:t>
        <a:bodyPr/>
        <a:lstStyle/>
        <a:p>
          <a:endParaRPr lang="en-US"/>
        </a:p>
      </dgm:t>
    </dgm:pt>
    <dgm:pt modelId="{2B9EE76E-36DA-4BD0-8D2C-B10664C6BB4C}" type="pres">
      <dgm:prSet presAssocID="{2E0BB25E-8F1C-477C-BB02-B6DF4C5ED905}" presName="level2Shape" presStyleLbl="node2" presStyleIdx="2" presStyleCnt="6" custLinFactY="12641" custLinFactNeighborX="-4078" custLinFactNeighborY="100000"/>
      <dgm:spPr/>
      <dgm:t>
        <a:bodyPr/>
        <a:lstStyle/>
        <a:p>
          <a:endParaRPr lang="en-US"/>
        </a:p>
      </dgm:t>
    </dgm:pt>
    <dgm:pt modelId="{BC91962D-B0D6-414E-95B9-9F4DE4133314}" type="pres">
      <dgm:prSet presAssocID="{2E0BB25E-8F1C-477C-BB02-B6DF4C5ED905}" presName="hierChild3" presStyleCnt="0"/>
      <dgm:spPr>
        <a:scene3d>
          <a:camera prst="orthographicFront"/>
          <a:lightRig rig="threePt" dir="t"/>
        </a:scene3d>
        <a:sp3d>
          <a:bevelT w="69850"/>
        </a:sp3d>
      </dgm:spPr>
      <dgm:t>
        <a:bodyPr/>
        <a:lstStyle/>
        <a:p>
          <a:endParaRPr lang="en-US"/>
        </a:p>
      </dgm:t>
    </dgm:pt>
    <dgm:pt modelId="{0ADDFF54-583D-4F6A-B1F3-6CD922984D70}" type="pres">
      <dgm:prSet presAssocID="{B3E84D12-FB58-4D92-B686-5BBE19838513}" presName="Name25" presStyleLbl="parChTrans1D2" presStyleIdx="3" presStyleCnt="6"/>
      <dgm:spPr/>
      <dgm:t>
        <a:bodyPr/>
        <a:lstStyle/>
        <a:p>
          <a:pPr rtl="1"/>
          <a:endParaRPr lang="ar-SA"/>
        </a:p>
      </dgm:t>
    </dgm:pt>
    <dgm:pt modelId="{51666236-2A64-4B89-B418-09586793FD30}" type="pres">
      <dgm:prSet presAssocID="{B3E84D12-FB58-4D92-B686-5BBE19838513}" presName="connTx" presStyleLbl="parChTrans1D2" presStyleIdx="3" presStyleCnt="6"/>
      <dgm:spPr/>
      <dgm:t>
        <a:bodyPr/>
        <a:lstStyle/>
        <a:p>
          <a:pPr rtl="1"/>
          <a:endParaRPr lang="ar-SA"/>
        </a:p>
      </dgm:t>
    </dgm:pt>
    <dgm:pt modelId="{0498E78B-42E1-46B0-8011-596B6E24880F}" type="pres">
      <dgm:prSet presAssocID="{0F48A183-C0F9-4162-864C-41590CDD695E}" presName="Name30" presStyleCnt="0"/>
      <dgm:spPr>
        <a:scene3d>
          <a:camera prst="orthographicFront"/>
          <a:lightRig rig="threePt" dir="t"/>
        </a:scene3d>
        <a:sp3d>
          <a:bevelT w="69850"/>
        </a:sp3d>
      </dgm:spPr>
      <dgm:t>
        <a:bodyPr/>
        <a:lstStyle/>
        <a:p>
          <a:endParaRPr lang="en-US"/>
        </a:p>
      </dgm:t>
    </dgm:pt>
    <dgm:pt modelId="{239F3414-7BF8-4CA0-8890-4CE8F07074B1}" type="pres">
      <dgm:prSet presAssocID="{0F48A183-C0F9-4162-864C-41590CDD695E}" presName="level2Shape" presStyleLbl="node2" presStyleIdx="3" presStyleCnt="6" custLinFactY="10293" custLinFactNeighborX="-4078" custLinFactNeighborY="100000"/>
      <dgm:spPr/>
      <dgm:t>
        <a:bodyPr/>
        <a:lstStyle/>
        <a:p>
          <a:endParaRPr lang="en-US"/>
        </a:p>
      </dgm:t>
    </dgm:pt>
    <dgm:pt modelId="{FABF84CA-DEF9-41DC-9BCD-6C53273D6576}" type="pres">
      <dgm:prSet presAssocID="{0F48A183-C0F9-4162-864C-41590CDD695E}" presName="hierChild3" presStyleCnt="0"/>
      <dgm:spPr>
        <a:scene3d>
          <a:camera prst="orthographicFront"/>
          <a:lightRig rig="threePt" dir="t"/>
        </a:scene3d>
        <a:sp3d>
          <a:bevelT w="69850"/>
        </a:sp3d>
      </dgm:spPr>
      <dgm:t>
        <a:bodyPr/>
        <a:lstStyle/>
        <a:p>
          <a:endParaRPr lang="en-US"/>
        </a:p>
      </dgm:t>
    </dgm:pt>
    <dgm:pt modelId="{0D44602A-117B-477B-B25F-31ACBD0D73B2}" type="pres">
      <dgm:prSet presAssocID="{888E1202-3A29-4CF2-8E98-D23D5C9E9D2E}" presName="Name25" presStyleLbl="parChTrans1D2" presStyleIdx="4" presStyleCnt="6"/>
      <dgm:spPr/>
      <dgm:t>
        <a:bodyPr/>
        <a:lstStyle/>
        <a:p>
          <a:pPr rtl="1"/>
          <a:endParaRPr lang="ar-SA"/>
        </a:p>
      </dgm:t>
    </dgm:pt>
    <dgm:pt modelId="{B5ABF756-8365-40EA-8D66-7BAF9B4893FE}" type="pres">
      <dgm:prSet presAssocID="{888E1202-3A29-4CF2-8E98-D23D5C9E9D2E}" presName="connTx" presStyleLbl="parChTrans1D2" presStyleIdx="4" presStyleCnt="6"/>
      <dgm:spPr/>
      <dgm:t>
        <a:bodyPr/>
        <a:lstStyle/>
        <a:p>
          <a:pPr rtl="1"/>
          <a:endParaRPr lang="ar-SA"/>
        </a:p>
      </dgm:t>
    </dgm:pt>
    <dgm:pt modelId="{96BBC2AF-A960-4E4F-805F-048F30E6E6F0}" type="pres">
      <dgm:prSet presAssocID="{4624B2EE-A7CD-49EC-B910-2BD742255907}" presName="Name30" presStyleCnt="0"/>
      <dgm:spPr>
        <a:scene3d>
          <a:camera prst="orthographicFront"/>
          <a:lightRig rig="threePt" dir="t"/>
        </a:scene3d>
        <a:sp3d>
          <a:bevelT w="69850"/>
        </a:sp3d>
      </dgm:spPr>
      <dgm:t>
        <a:bodyPr/>
        <a:lstStyle/>
        <a:p>
          <a:endParaRPr lang="en-US"/>
        </a:p>
      </dgm:t>
    </dgm:pt>
    <dgm:pt modelId="{E8358B97-085C-4961-B687-F9D564362E9E}" type="pres">
      <dgm:prSet presAssocID="{4624B2EE-A7CD-49EC-B910-2BD742255907}" presName="level2Shape" presStyleLbl="node2" presStyleIdx="4" presStyleCnt="6" custLinFactY="7944" custLinFactNeighborX="-2692" custLinFactNeighborY="100000"/>
      <dgm:spPr/>
      <dgm:t>
        <a:bodyPr/>
        <a:lstStyle/>
        <a:p>
          <a:endParaRPr lang="en-US"/>
        </a:p>
      </dgm:t>
    </dgm:pt>
    <dgm:pt modelId="{09F786A3-12F8-4B36-83BC-36159D5870BB}" type="pres">
      <dgm:prSet presAssocID="{4624B2EE-A7CD-49EC-B910-2BD742255907}" presName="hierChild3" presStyleCnt="0"/>
      <dgm:spPr>
        <a:scene3d>
          <a:camera prst="orthographicFront"/>
          <a:lightRig rig="threePt" dir="t"/>
        </a:scene3d>
        <a:sp3d>
          <a:bevelT w="69850"/>
        </a:sp3d>
      </dgm:spPr>
      <dgm:t>
        <a:bodyPr/>
        <a:lstStyle/>
        <a:p>
          <a:endParaRPr lang="en-US"/>
        </a:p>
      </dgm:t>
    </dgm:pt>
    <dgm:pt modelId="{CDEF92B2-065E-4834-889D-0BFECAF84251}" type="pres">
      <dgm:prSet presAssocID="{DC0B329E-2818-4D87-9453-E30EBBA150DB}" presName="Name25" presStyleLbl="parChTrans1D2" presStyleIdx="5" presStyleCnt="6"/>
      <dgm:spPr/>
      <dgm:t>
        <a:bodyPr/>
        <a:lstStyle/>
        <a:p>
          <a:pPr rtl="1"/>
          <a:endParaRPr lang="ar-SA"/>
        </a:p>
      </dgm:t>
    </dgm:pt>
    <dgm:pt modelId="{581D8EA3-D673-4D8E-96DD-296612417113}" type="pres">
      <dgm:prSet presAssocID="{DC0B329E-2818-4D87-9453-E30EBBA150DB}" presName="connTx" presStyleLbl="parChTrans1D2" presStyleIdx="5" presStyleCnt="6"/>
      <dgm:spPr/>
      <dgm:t>
        <a:bodyPr/>
        <a:lstStyle/>
        <a:p>
          <a:pPr rtl="1"/>
          <a:endParaRPr lang="ar-SA"/>
        </a:p>
      </dgm:t>
    </dgm:pt>
    <dgm:pt modelId="{819C3E6D-027E-4B58-8F23-CA080653939C}" type="pres">
      <dgm:prSet presAssocID="{EA84F862-516A-4365-84D3-AD27B8C768C9}" presName="Name30" presStyleCnt="0"/>
      <dgm:spPr>
        <a:scene3d>
          <a:camera prst="orthographicFront"/>
          <a:lightRig rig="threePt" dir="t"/>
        </a:scene3d>
        <a:sp3d>
          <a:bevelT w="69850"/>
        </a:sp3d>
      </dgm:spPr>
      <dgm:t>
        <a:bodyPr/>
        <a:lstStyle/>
        <a:p>
          <a:endParaRPr lang="en-US"/>
        </a:p>
      </dgm:t>
    </dgm:pt>
    <dgm:pt modelId="{E4EFCF62-D4C3-4C5F-9246-21365BC5E1B2}" type="pres">
      <dgm:prSet presAssocID="{EA84F862-516A-4365-84D3-AD27B8C768C9}" presName="level2Shape" presStyleLbl="node2" presStyleIdx="5" presStyleCnt="6" custLinFactY="-145010" custLinFactNeighborX="-4078" custLinFactNeighborY="-200000"/>
      <dgm:spPr/>
      <dgm:t>
        <a:bodyPr/>
        <a:lstStyle/>
        <a:p>
          <a:pPr rtl="1"/>
          <a:endParaRPr lang="ar-SA"/>
        </a:p>
      </dgm:t>
    </dgm:pt>
    <dgm:pt modelId="{EA1C0DB4-D240-4767-B74B-F720BB534DE8}" type="pres">
      <dgm:prSet presAssocID="{EA84F862-516A-4365-84D3-AD27B8C768C9}" presName="hierChild3" presStyleCnt="0"/>
      <dgm:spPr>
        <a:scene3d>
          <a:camera prst="orthographicFront"/>
          <a:lightRig rig="threePt" dir="t"/>
        </a:scene3d>
        <a:sp3d>
          <a:bevelT w="69850"/>
        </a:sp3d>
      </dgm:spPr>
      <dgm:t>
        <a:bodyPr/>
        <a:lstStyle/>
        <a:p>
          <a:endParaRPr lang="en-US"/>
        </a:p>
      </dgm:t>
    </dgm:pt>
    <dgm:pt modelId="{2D77F226-D5CA-44A2-ADD3-81FBCE4BDE3E}" type="pres">
      <dgm:prSet presAssocID="{7AD43DF2-4B46-4C42-A1A4-4735F32C1178}" presName="bgShapesFlow" presStyleCnt="0"/>
      <dgm:spPr>
        <a:scene3d>
          <a:camera prst="orthographicFront"/>
          <a:lightRig rig="threePt" dir="t"/>
        </a:scene3d>
        <a:sp3d>
          <a:bevelT w="69850"/>
        </a:sp3d>
      </dgm:spPr>
      <dgm:t>
        <a:bodyPr/>
        <a:lstStyle/>
        <a:p>
          <a:endParaRPr lang="en-US"/>
        </a:p>
      </dgm:t>
    </dgm:pt>
  </dgm:ptLst>
  <dgm:cxnLst>
    <dgm:cxn modelId="{B8BA9412-1FFB-4B71-AA23-4B21BD7E8C08}" type="presOf" srcId="{0F48A183-C0F9-4162-864C-41590CDD695E}" destId="{239F3414-7BF8-4CA0-8890-4CE8F07074B1}" srcOrd="0" destOrd="0" presId="urn:microsoft.com/office/officeart/2005/8/layout/hierarchy5"/>
    <dgm:cxn modelId="{DEC22DE8-0306-46CB-A3E5-92DFF6799158}" type="presOf" srcId="{356F5F0A-424C-42D8-BB73-E9ED96EC5B9A}" destId="{A44D6397-3B2F-4337-AB70-936197E35922}" srcOrd="0" destOrd="0" presId="urn:microsoft.com/office/officeart/2005/8/layout/hierarchy5"/>
    <dgm:cxn modelId="{7005B0C7-3D59-4817-B9E3-A97AE3E7CF98}" type="presOf" srcId="{7AD43DF2-4B46-4C42-A1A4-4735F32C1178}" destId="{A7894095-0C3D-4842-8613-0431EBADEFA2}" srcOrd="0" destOrd="0" presId="urn:microsoft.com/office/officeart/2005/8/layout/hierarchy5"/>
    <dgm:cxn modelId="{F8E192BB-AD60-4DD9-ADE8-00520D6D1BC2}" type="presOf" srcId="{17F4D46F-33F7-4745-91F9-C0AEA1DB00B9}" destId="{188C783D-FDAA-41B5-AB96-E4DA50737D1D}" srcOrd="1" destOrd="0" presId="urn:microsoft.com/office/officeart/2005/8/layout/hierarchy5"/>
    <dgm:cxn modelId="{FBE66485-B033-4504-87D2-D9160E75B9EE}" type="presOf" srcId="{B3E84D12-FB58-4D92-B686-5BBE19838513}" destId="{0ADDFF54-583D-4F6A-B1F3-6CD922984D70}" srcOrd="0" destOrd="0" presId="urn:microsoft.com/office/officeart/2005/8/layout/hierarchy5"/>
    <dgm:cxn modelId="{C8EABDF6-B1B9-4777-A759-15D581AF9A66}" type="presOf" srcId="{6A4134A9-5F4D-4851-8E79-18D33DF4C5AA}" destId="{1B46D717-3DE1-4FF6-8863-FDDE76040869}" srcOrd="1" destOrd="0" presId="urn:microsoft.com/office/officeart/2005/8/layout/hierarchy5"/>
    <dgm:cxn modelId="{CA9ACFEC-C10C-48EC-9122-6497894EA821}" type="presOf" srcId="{888E1202-3A29-4CF2-8E98-D23D5C9E9D2E}" destId="{B5ABF756-8365-40EA-8D66-7BAF9B4893FE}" srcOrd="1" destOrd="0" presId="urn:microsoft.com/office/officeart/2005/8/layout/hierarchy5"/>
    <dgm:cxn modelId="{1E4E12FB-3748-448E-8F74-E468F0BD76EA}" type="presOf" srcId="{17F4D46F-33F7-4745-91F9-C0AEA1DB00B9}" destId="{0FFA7E24-4308-4ABE-B157-8104E3F8945D}" srcOrd="0" destOrd="0" presId="urn:microsoft.com/office/officeart/2005/8/layout/hierarchy5"/>
    <dgm:cxn modelId="{C4F9D957-560C-43AE-9D2D-BEBA224E3AE4}" type="presOf" srcId="{6A4134A9-5F4D-4851-8E79-18D33DF4C5AA}" destId="{61B6E002-3DE3-4DA4-9A6B-85B1E5AED275}" srcOrd="0" destOrd="0" presId="urn:microsoft.com/office/officeart/2005/8/layout/hierarchy5"/>
    <dgm:cxn modelId="{1C30F310-4EBD-4817-BF0D-AB44FF765AB0}" srcId="{7AC48A27-FE09-4E0E-B48A-8836A31409C0}" destId="{0F48A183-C0F9-4162-864C-41590CDD695E}" srcOrd="3" destOrd="0" parTransId="{B3E84D12-FB58-4D92-B686-5BBE19838513}" sibTransId="{A50EA691-2F4D-491F-A311-86BC2A7D6CE4}"/>
    <dgm:cxn modelId="{6A4C4A31-5CBA-451F-A5C4-47D6373C9BEF}" srcId="{7AC48A27-FE09-4E0E-B48A-8836A31409C0}" destId="{356F5F0A-424C-42D8-BB73-E9ED96EC5B9A}" srcOrd="0" destOrd="0" parTransId="{17F4D46F-33F7-4745-91F9-C0AEA1DB00B9}" sibTransId="{4C64E39B-D726-41B6-A545-E36577AC0157}"/>
    <dgm:cxn modelId="{B77A2C91-08DA-4470-B07D-60DE520C4912}" srcId="{7AC48A27-FE09-4E0E-B48A-8836A31409C0}" destId="{EA84F862-516A-4365-84D3-AD27B8C768C9}" srcOrd="5" destOrd="0" parTransId="{DC0B329E-2818-4D87-9453-E30EBBA150DB}" sibTransId="{E048F28C-E982-4F71-B05A-C4A1B108F3D6}"/>
    <dgm:cxn modelId="{66F5371C-5A11-4CC6-8845-CB555040F2DE}" type="presOf" srcId="{EA84F862-516A-4365-84D3-AD27B8C768C9}" destId="{E4EFCF62-D4C3-4C5F-9246-21365BC5E1B2}" srcOrd="0" destOrd="0" presId="urn:microsoft.com/office/officeart/2005/8/layout/hierarchy5"/>
    <dgm:cxn modelId="{9E826B4A-AE79-4458-A6C8-EDAF1F26F9D1}" type="presOf" srcId="{B9B8BF39-2B86-429C-AF33-597192BC83B3}" destId="{574FC97C-C9D4-43F0-B166-A90027A2ACC0}" srcOrd="0" destOrd="0" presId="urn:microsoft.com/office/officeart/2005/8/layout/hierarchy5"/>
    <dgm:cxn modelId="{F90B8096-FA85-4042-8247-E7B13F668A8C}" type="presOf" srcId="{DC0B329E-2818-4D87-9453-E30EBBA150DB}" destId="{CDEF92B2-065E-4834-889D-0BFECAF84251}" srcOrd="0" destOrd="0" presId="urn:microsoft.com/office/officeart/2005/8/layout/hierarchy5"/>
    <dgm:cxn modelId="{8238C221-DF7A-473E-93D3-4471299D6C49}" type="presOf" srcId="{888E1202-3A29-4CF2-8E98-D23D5C9E9D2E}" destId="{0D44602A-117B-477B-B25F-31ACBD0D73B2}" srcOrd="0" destOrd="0" presId="urn:microsoft.com/office/officeart/2005/8/layout/hierarchy5"/>
    <dgm:cxn modelId="{36237AD9-78DB-4A5D-863B-331E7191E781}" type="presOf" srcId="{EE1AF447-D66E-418E-B644-3D6E77C8EFEA}" destId="{04C44CFA-985C-4903-90EF-6D82536C71CC}" srcOrd="1" destOrd="0" presId="urn:microsoft.com/office/officeart/2005/8/layout/hierarchy5"/>
    <dgm:cxn modelId="{377D1CA9-E1F5-41F1-97A4-656D967961D6}" type="presOf" srcId="{DC0B329E-2818-4D87-9453-E30EBBA150DB}" destId="{581D8EA3-D673-4D8E-96DD-296612417113}" srcOrd="1" destOrd="0" presId="urn:microsoft.com/office/officeart/2005/8/layout/hierarchy5"/>
    <dgm:cxn modelId="{CA28EA0C-8D60-496A-80A5-AB2039BF6726}" srcId="{7AD43DF2-4B46-4C42-A1A4-4735F32C1178}" destId="{7AC48A27-FE09-4E0E-B48A-8836A31409C0}" srcOrd="0" destOrd="0" parTransId="{420901B2-D111-44EF-986E-2F7B1DAA4636}" sibTransId="{9DC70833-A7B9-468A-A061-0117EF7EF407}"/>
    <dgm:cxn modelId="{8EE4AD59-FAB1-4F51-AD95-A5775A104E0C}" type="presOf" srcId="{EE1AF447-D66E-418E-B644-3D6E77C8EFEA}" destId="{11710F49-69D3-4F07-A7E1-68800EEFFDD9}" srcOrd="0" destOrd="0" presId="urn:microsoft.com/office/officeart/2005/8/layout/hierarchy5"/>
    <dgm:cxn modelId="{4AC02225-9784-4DD9-B2CA-A456307CE091}" srcId="{7AC48A27-FE09-4E0E-B48A-8836A31409C0}" destId="{4624B2EE-A7CD-49EC-B910-2BD742255907}" srcOrd="4" destOrd="0" parTransId="{888E1202-3A29-4CF2-8E98-D23D5C9E9D2E}" sibTransId="{74D09D90-2BC8-42F8-BE9E-D35AE04B8B6C}"/>
    <dgm:cxn modelId="{E2025FAD-0DD2-4182-81F1-A51CA76290A3}" type="presOf" srcId="{B3E84D12-FB58-4D92-B686-5BBE19838513}" destId="{51666236-2A64-4B89-B418-09586793FD30}" srcOrd="1" destOrd="0" presId="urn:microsoft.com/office/officeart/2005/8/layout/hierarchy5"/>
    <dgm:cxn modelId="{F4586AF6-FE53-42BF-993F-2958AD6B3302}" type="presOf" srcId="{2E0BB25E-8F1C-477C-BB02-B6DF4C5ED905}" destId="{2B9EE76E-36DA-4BD0-8D2C-B10664C6BB4C}" srcOrd="0" destOrd="0" presId="urn:microsoft.com/office/officeart/2005/8/layout/hierarchy5"/>
    <dgm:cxn modelId="{4D88E946-5EAA-485F-8B8F-953EA701909A}" type="presOf" srcId="{7AC48A27-FE09-4E0E-B48A-8836A31409C0}" destId="{10D0A14B-0A5A-4911-BA76-53024AB94ECC}" srcOrd="0" destOrd="0" presId="urn:microsoft.com/office/officeart/2005/8/layout/hierarchy5"/>
    <dgm:cxn modelId="{DA36F39E-69BD-4B22-BC82-B7E594CA04B2}" srcId="{7AC48A27-FE09-4E0E-B48A-8836A31409C0}" destId="{2E0BB25E-8F1C-477C-BB02-B6DF4C5ED905}" srcOrd="2" destOrd="0" parTransId="{EE1AF447-D66E-418E-B644-3D6E77C8EFEA}" sibTransId="{1DDF70A4-834B-4305-B9FA-60B66EEA133C}"/>
    <dgm:cxn modelId="{BA59FC29-1FD9-4594-B51B-30C337B3EE82}" srcId="{7AC48A27-FE09-4E0E-B48A-8836A31409C0}" destId="{B9B8BF39-2B86-429C-AF33-597192BC83B3}" srcOrd="1" destOrd="0" parTransId="{6A4134A9-5F4D-4851-8E79-18D33DF4C5AA}" sibTransId="{5E00ED94-DBA4-4D9A-986E-76614DD2464D}"/>
    <dgm:cxn modelId="{E8C3DA0A-9238-4A4A-8BFE-2DA985E2A7F5}" type="presOf" srcId="{4624B2EE-A7CD-49EC-B910-2BD742255907}" destId="{E8358B97-085C-4961-B687-F9D564362E9E}" srcOrd="0" destOrd="0" presId="urn:microsoft.com/office/officeart/2005/8/layout/hierarchy5"/>
    <dgm:cxn modelId="{D370B27F-BC93-48F9-856E-8A1EB420BA64}" type="presParOf" srcId="{A7894095-0C3D-4842-8613-0431EBADEFA2}" destId="{DE2D41CA-835E-459E-9D46-1E8BE8FA97CA}" srcOrd="0" destOrd="0" presId="urn:microsoft.com/office/officeart/2005/8/layout/hierarchy5"/>
    <dgm:cxn modelId="{AF63A610-2107-444D-A41A-8318D34DB04D}" type="presParOf" srcId="{DE2D41CA-835E-459E-9D46-1E8BE8FA97CA}" destId="{0BB10915-6B85-46BE-832D-0D14BCB60966}" srcOrd="0" destOrd="0" presId="urn:microsoft.com/office/officeart/2005/8/layout/hierarchy5"/>
    <dgm:cxn modelId="{44B419F0-B92B-4E14-AFD0-C6BD4D5DEE1F}" type="presParOf" srcId="{0BB10915-6B85-46BE-832D-0D14BCB60966}" destId="{24D13DD1-1849-49F9-AD7E-899B0EF0F6DB}" srcOrd="0" destOrd="0" presId="urn:microsoft.com/office/officeart/2005/8/layout/hierarchy5"/>
    <dgm:cxn modelId="{148D9CAE-3B4D-4069-83CB-4505108DCCAC}" type="presParOf" srcId="{24D13DD1-1849-49F9-AD7E-899B0EF0F6DB}" destId="{10D0A14B-0A5A-4911-BA76-53024AB94ECC}" srcOrd="0" destOrd="0" presId="urn:microsoft.com/office/officeart/2005/8/layout/hierarchy5"/>
    <dgm:cxn modelId="{DDC86E28-C346-4137-87C0-B06D3A37D6FE}" type="presParOf" srcId="{24D13DD1-1849-49F9-AD7E-899B0EF0F6DB}" destId="{9D060D9A-744E-4B6B-AF52-EEDB4BF4C2D7}" srcOrd="1" destOrd="0" presId="urn:microsoft.com/office/officeart/2005/8/layout/hierarchy5"/>
    <dgm:cxn modelId="{0C64B828-CA45-4648-AAFE-228460C77B58}" type="presParOf" srcId="{9D060D9A-744E-4B6B-AF52-EEDB4BF4C2D7}" destId="{0FFA7E24-4308-4ABE-B157-8104E3F8945D}" srcOrd="0" destOrd="0" presId="urn:microsoft.com/office/officeart/2005/8/layout/hierarchy5"/>
    <dgm:cxn modelId="{8E773423-BEF8-43AA-A669-A21598E4288A}" type="presParOf" srcId="{0FFA7E24-4308-4ABE-B157-8104E3F8945D}" destId="{188C783D-FDAA-41B5-AB96-E4DA50737D1D}" srcOrd="0" destOrd="0" presId="urn:microsoft.com/office/officeart/2005/8/layout/hierarchy5"/>
    <dgm:cxn modelId="{0E6AF14A-EB4E-4C20-960A-0E79EC1A74B9}" type="presParOf" srcId="{9D060D9A-744E-4B6B-AF52-EEDB4BF4C2D7}" destId="{C8EC77D0-762C-46C4-8826-01320CC170F2}" srcOrd="1" destOrd="0" presId="urn:microsoft.com/office/officeart/2005/8/layout/hierarchy5"/>
    <dgm:cxn modelId="{A8403A72-AE19-48A8-83E6-00B23F658F8C}" type="presParOf" srcId="{C8EC77D0-762C-46C4-8826-01320CC170F2}" destId="{A44D6397-3B2F-4337-AB70-936197E35922}" srcOrd="0" destOrd="0" presId="urn:microsoft.com/office/officeart/2005/8/layout/hierarchy5"/>
    <dgm:cxn modelId="{46F50E93-EE0D-441C-B18D-E1C4A7A2C51A}" type="presParOf" srcId="{C8EC77D0-762C-46C4-8826-01320CC170F2}" destId="{02024E09-F981-47D1-BCA0-B480F4FC0CBB}" srcOrd="1" destOrd="0" presId="urn:microsoft.com/office/officeart/2005/8/layout/hierarchy5"/>
    <dgm:cxn modelId="{08A6DEA0-9FC3-4952-8D20-B8C9B3F6F4B7}" type="presParOf" srcId="{9D060D9A-744E-4B6B-AF52-EEDB4BF4C2D7}" destId="{61B6E002-3DE3-4DA4-9A6B-85B1E5AED275}" srcOrd="2" destOrd="0" presId="urn:microsoft.com/office/officeart/2005/8/layout/hierarchy5"/>
    <dgm:cxn modelId="{592B1DCF-8A65-46F6-BA82-C22909E67A6E}" type="presParOf" srcId="{61B6E002-3DE3-4DA4-9A6B-85B1E5AED275}" destId="{1B46D717-3DE1-4FF6-8863-FDDE76040869}" srcOrd="0" destOrd="0" presId="urn:microsoft.com/office/officeart/2005/8/layout/hierarchy5"/>
    <dgm:cxn modelId="{4E415E4E-8E46-4402-A7BC-D00B76E62EF6}" type="presParOf" srcId="{9D060D9A-744E-4B6B-AF52-EEDB4BF4C2D7}" destId="{287226D6-F7E2-4EC1-9A81-7C1EE82689CA}" srcOrd="3" destOrd="0" presId="urn:microsoft.com/office/officeart/2005/8/layout/hierarchy5"/>
    <dgm:cxn modelId="{F525CE28-7B2F-41E0-BB94-1D5F8FB8723B}" type="presParOf" srcId="{287226D6-F7E2-4EC1-9A81-7C1EE82689CA}" destId="{574FC97C-C9D4-43F0-B166-A90027A2ACC0}" srcOrd="0" destOrd="0" presId="urn:microsoft.com/office/officeart/2005/8/layout/hierarchy5"/>
    <dgm:cxn modelId="{D4C3B064-D5AD-48A4-8D23-1E22C41986C4}" type="presParOf" srcId="{287226D6-F7E2-4EC1-9A81-7C1EE82689CA}" destId="{D79F7EE4-92EA-4E31-89A2-BE1F4A7FC1C0}" srcOrd="1" destOrd="0" presId="urn:microsoft.com/office/officeart/2005/8/layout/hierarchy5"/>
    <dgm:cxn modelId="{D38CDE96-2450-41E8-B279-6C44EF2D5F64}" type="presParOf" srcId="{9D060D9A-744E-4B6B-AF52-EEDB4BF4C2D7}" destId="{11710F49-69D3-4F07-A7E1-68800EEFFDD9}" srcOrd="4" destOrd="0" presId="urn:microsoft.com/office/officeart/2005/8/layout/hierarchy5"/>
    <dgm:cxn modelId="{F3520ED9-D433-41C9-B764-1959D96EE2DA}" type="presParOf" srcId="{11710F49-69D3-4F07-A7E1-68800EEFFDD9}" destId="{04C44CFA-985C-4903-90EF-6D82536C71CC}" srcOrd="0" destOrd="0" presId="urn:microsoft.com/office/officeart/2005/8/layout/hierarchy5"/>
    <dgm:cxn modelId="{AA8B4F18-A498-4016-99AE-6C412CCEBC2D}" type="presParOf" srcId="{9D060D9A-744E-4B6B-AF52-EEDB4BF4C2D7}" destId="{97C4B42E-ED86-404D-B25F-AAAFD5E94AB3}" srcOrd="5" destOrd="0" presId="urn:microsoft.com/office/officeart/2005/8/layout/hierarchy5"/>
    <dgm:cxn modelId="{9D69B64B-1896-4FA3-B473-24AF594C3A45}" type="presParOf" srcId="{97C4B42E-ED86-404D-B25F-AAAFD5E94AB3}" destId="{2B9EE76E-36DA-4BD0-8D2C-B10664C6BB4C}" srcOrd="0" destOrd="0" presId="urn:microsoft.com/office/officeart/2005/8/layout/hierarchy5"/>
    <dgm:cxn modelId="{B8002BDB-16F9-4844-934C-560CA1B4EA83}" type="presParOf" srcId="{97C4B42E-ED86-404D-B25F-AAAFD5E94AB3}" destId="{BC91962D-B0D6-414E-95B9-9F4DE4133314}" srcOrd="1" destOrd="0" presId="urn:microsoft.com/office/officeart/2005/8/layout/hierarchy5"/>
    <dgm:cxn modelId="{529096BD-C208-47F0-92DB-115F25206D34}" type="presParOf" srcId="{9D060D9A-744E-4B6B-AF52-EEDB4BF4C2D7}" destId="{0ADDFF54-583D-4F6A-B1F3-6CD922984D70}" srcOrd="6" destOrd="0" presId="urn:microsoft.com/office/officeart/2005/8/layout/hierarchy5"/>
    <dgm:cxn modelId="{6C9ACDFF-8CF2-454C-95B5-C37EA5AB56B2}" type="presParOf" srcId="{0ADDFF54-583D-4F6A-B1F3-6CD922984D70}" destId="{51666236-2A64-4B89-B418-09586793FD30}" srcOrd="0" destOrd="0" presId="urn:microsoft.com/office/officeart/2005/8/layout/hierarchy5"/>
    <dgm:cxn modelId="{9E8322C0-7D39-47BD-B6F1-BEB0475FADC4}" type="presParOf" srcId="{9D060D9A-744E-4B6B-AF52-EEDB4BF4C2D7}" destId="{0498E78B-42E1-46B0-8011-596B6E24880F}" srcOrd="7" destOrd="0" presId="urn:microsoft.com/office/officeart/2005/8/layout/hierarchy5"/>
    <dgm:cxn modelId="{7D581BF4-4DC3-4A6E-88EE-DC6A75741219}" type="presParOf" srcId="{0498E78B-42E1-46B0-8011-596B6E24880F}" destId="{239F3414-7BF8-4CA0-8890-4CE8F07074B1}" srcOrd="0" destOrd="0" presId="urn:microsoft.com/office/officeart/2005/8/layout/hierarchy5"/>
    <dgm:cxn modelId="{DEFD2BA9-8FFA-4EC1-8C1A-3B3AE4C9765D}" type="presParOf" srcId="{0498E78B-42E1-46B0-8011-596B6E24880F}" destId="{FABF84CA-DEF9-41DC-9BCD-6C53273D6576}" srcOrd="1" destOrd="0" presId="urn:microsoft.com/office/officeart/2005/8/layout/hierarchy5"/>
    <dgm:cxn modelId="{4615CDB9-5F67-4322-9962-61A5388036F0}" type="presParOf" srcId="{9D060D9A-744E-4B6B-AF52-EEDB4BF4C2D7}" destId="{0D44602A-117B-477B-B25F-31ACBD0D73B2}" srcOrd="8" destOrd="0" presId="urn:microsoft.com/office/officeart/2005/8/layout/hierarchy5"/>
    <dgm:cxn modelId="{92D1B01B-0053-4508-BCA9-8FB2E0BBC9A4}" type="presParOf" srcId="{0D44602A-117B-477B-B25F-31ACBD0D73B2}" destId="{B5ABF756-8365-40EA-8D66-7BAF9B4893FE}" srcOrd="0" destOrd="0" presId="urn:microsoft.com/office/officeart/2005/8/layout/hierarchy5"/>
    <dgm:cxn modelId="{9EF06022-1FD9-4855-9901-C6C3FFC59814}" type="presParOf" srcId="{9D060D9A-744E-4B6B-AF52-EEDB4BF4C2D7}" destId="{96BBC2AF-A960-4E4F-805F-048F30E6E6F0}" srcOrd="9" destOrd="0" presId="urn:microsoft.com/office/officeart/2005/8/layout/hierarchy5"/>
    <dgm:cxn modelId="{3C8BC68C-F7C5-4D06-A9F3-E07E154B9DF6}" type="presParOf" srcId="{96BBC2AF-A960-4E4F-805F-048F30E6E6F0}" destId="{E8358B97-085C-4961-B687-F9D564362E9E}" srcOrd="0" destOrd="0" presId="urn:microsoft.com/office/officeart/2005/8/layout/hierarchy5"/>
    <dgm:cxn modelId="{1A41AB60-4CE3-4F59-830C-234D303F8262}" type="presParOf" srcId="{96BBC2AF-A960-4E4F-805F-048F30E6E6F0}" destId="{09F786A3-12F8-4B36-83BC-36159D5870BB}" srcOrd="1" destOrd="0" presId="urn:microsoft.com/office/officeart/2005/8/layout/hierarchy5"/>
    <dgm:cxn modelId="{53375540-5565-4FF8-AFC7-A17258889DB8}" type="presParOf" srcId="{9D060D9A-744E-4B6B-AF52-EEDB4BF4C2D7}" destId="{CDEF92B2-065E-4834-889D-0BFECAF84251}" srcOrd="10" destOrd="0" presId="urn:microsoft.com/office/officeart/2005/8/layout/hierarchy5"/>
    <dgm:cxn modelId="{623A38BF-9407-4EF8-A0B4-6F020DBBFF07}" type="presParOf" srcId="{CDEF92B2-065E-4834-889D-0BFECAF84251}" destId="{581D8EA3-D673-4D8E-96DD-296612417113}" srcOrd="0" destOrd="0" presId="urn:microsoft.com/office/officeart/2005/8/layout/hierarchy5"/>
    <dgm:cxn modelId="{1578370B-BE6E-48B1-9920-9C159D99A606}" type="presParOf" srcId="{9D060D9A-744E-4B6B-AF52-EEDB4BF4C2D7}" destId="{819C3E6D-027E-4B58-8F23-CA080653939C}" srcOrd="11" destOrd="0" presId="urn:microsoft.com/office/officeart/2005/8/layout/hierarchy5"/>
    <dgm:cxn modelId="{0FC95D7B-655B-4011-A67A-C8F3B028503D}" type="presParOf" srcId="{819C3E6D-027E-4B58-8F23-CA080653939C}" destId="{E4EFCF62-D4C3-4C5F-9246-21365BC5E1B2}" srcOrd="0" destOrd="0" presId="urn:microsoft.com/office/officeart/2005/8/layout/hierarchy5"/>
    <dgm:cxn modelId="{33FE77EB-F256-4B07-87A8-CB8FA9DC8D5F}" type="presParOf" srcId="{819C3E6D-027E-4B58-8F23-CA080653939C}" destId="{EA1C0DB4-D240-4767-B74B-F720BB534DE8}" srcOrd="1" destOrd="0" presId="urn:microsoft.com/office/officeart/2005/8/layout/hierarchy5"/>
    <dgm:cxn modelId="{7CE4745C-B684-4D87-8654-F83BD9DBB85D}" type="presParOf" srcId="{A7894095-0C3D-4842-8613-0431EBADEFA2}" destId="{2D77F226-D5CA-44A2-ADD3-81FBCE4BDE3E}" srcOrd="1" destOrd="0" presId="urn:microsoft.com/office/officeart/2005/8/layout/hierarchy5"/>
  </dgm:cxnLst>
  <dgm:bg/>
  <dgm:whole>
    <a:ln w="92075"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0A14B-0A5A-4911-BA76-53024AB94ECC}">
      <dsp:nvSpPr>
        <dsp:cNvPr id="0" name=""/>
        <dsp:cNvSpPr/>
      </dsp:nvSpPr>
      <dsp:spPr>
        <a:xfrm>
          <a:off x="6934204" y="2895595"/>
          <a:ext cx="2029271" cy="1014635"/>
        </a:xfrm>
        <a:prstGeom prst="roundRect">
          <a:avLst>
            <a:gd name="adj" fmla="val 10000"/>
          </a:avLst>
        </a:prstGeom>
        <a:gradFill rotWithShape="0">
          <a:gsLst>
            <a:gs pos="0">
              <a:schemeClr val="accent2">
                <a:shade val="60000"/>
                <a:hueOff val="0"/>
                <a:satOff val="0"/>
                <a:lumOff val="0"/>
                <a:alphaOff val="0"/>
                <a:shade val="60000"/>
              </a:schemeClr>
            </a:gs>
            <a:gs pos="33000">
              <a:schemeClr val="accent2">
                <a:shade val="60000"/>
                <a:hueOff val="0"/>
                <a:satOff val="0"/>
                <a:lumOff val="0"/>
                <a:alphaOff val="0"/>
                <a:tint val="86500"/>
              </a:schemeClr>
            </a:gs>
            <a:gs pos="46750">
              <a:schemeClr val="accent2">
                <a:shade val="60000"/>
                <a:hueOff val="0"/>
                <a:satOff val="0"/>
                <a:lumOff val="0"/>
                <a:alphaOff val="0"/>
                <a:tint val="71000"/>
                <a:satMod val="112000"/>
              </a:schemeClr>
            </a:gs>
            <a:gs pos="53000">
              <a:schemeClr val="accent2">
                <a:shade val="60000"/>
                <a:hueOff val="0"/>
                <a:satOff val="0"/>
                <a:lumOff val="0"/>
                <a:alphaOff val="0"/>
                <a:tint val="71000"/>
                <a:satMod val="112000"/>
              </a:schemeClr>
            </a:gs>
            <a:gs pos="68000">
              <a:schemeClr val="accent2">
                <a:shade val="60000"/>
                <a:hueOff val="0"/>
                <a:satOff val="0"/>
                <a:lumOff val="0"/>
                <a:alphaOff val="0"/>
                <a:tint val="86000"/>
              </a:schemeClr>
            </a:gs>
            <a:gs pos="100000">
              <a:schemeClr val="accent2">
                <a:shade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Century Gothic" pitchFamily="34" charset="0"/>
            </a:rPr>
            <a:t>Hypertension</a:t>
          </a:r>
          <a:endParaRPr lang="en-US" sz="2000" b="1" kern="1200" dirty="0">
            <a:solidFill>
              <a:srgbClr val="002060"/>
            </a:solidFill>
            <a:latin typeface="Century Gothic" pitchFamily="34" charset="0"/>
          </a:endParaRPr>
        </a:p>
      </dsp:txBody>
      <dsp:txXfrm>
        <a:off x="6963922" y="2925313"/>
        <a:ext cx="1969835" cy="955199"/>
      </dsp:txXfrm>
    </dsp:sp>
    <dsp:sp modelId="{0FFA7E24-4308-4ABE-B157-8104E3F8945D}">
      <dsp:nvSpPr>
        <dsp:cNvPr id="0" name=""/>
        <dsp:cNvSpPr/>
      </dsp:nvSpPr>
      <dsp:spPr>
        <a:xfrm rot="14815915">
          <a:off x="5666192" y="2551402"/>
          <a:ext cx="1822085" cy="26630"/>
        </a:xfrm>
        <a:custGeom>
          <a:avLst/>
          <a:gdLst/>
          <a:ahLst/>
          <a:cxnLst/>
          <a:rect l="0" t="0" r="0" b="0"/>
          <a:pathLst>
            <a:path>
              <a:moveTo>
                <a:pt x="0" y="13315"/>
              </a:moveTo>
              <a:lnTo>
                <a:pt x="1822085"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6531683" y="2519165"/>
        <a:ext cx="91104" cy="91104"/>
      </dsp:txXfrm>
    </dsp:sp>
    <dsp:sp modelId="{A44D6397-3B2F-4337-AB70-936197E35922}">
      <dsp:nvSpPr>
        <dsp:cNvPr id="0" name=""/>
        <dsp:cNvSpPr/>
      </dsp:nvSpPr>
      <dsp:spPr>
        <a:xfrm>
          <a:off x="4190994" y="1219204"/>
          <a:ext cx="2029271" cy="1014635"/>
        </a:xfrm>
        <a:prstGeom prst="roundRect">
          <a:avLst>
            <a:gd name="adj" fmla="val 10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rgbClr val="002060"/>
              </a:solidFill>
              <a:latin typeface="Century Gothic" pitchFamily="34" charset="0"/>
            </a:rPr>
            <a:t>CAD, ECG, </a:t>
          </a:r>
        </a:p>
        <a:p>
          <a:pPr lvl="0" algn="ctr" defTabSz="666750">
            <a:lnSpc>
              <a:spcPct val="90000"/>
            </a:lnSpc>
            <a:spcBef>
              <a:spcPct val="0"/>
            </a:spcBef>
            <a:spcAft>
              <a:spcPct val="35000"/>
            </a:spcAft>
          </a:pPr>
          <a:r>
            <a:rPr lang="en-US" sz="1500" b="0" kern="1200" dirty="0" err="1" smtClean="0">
              <a:solidFill>
                <a:srgbClr val="002060"/>
              </a:solidFill>
              <a:latin typeface="Century Gothic" pitchFamily="34" charset="0"/>
            </a:rPr>
            <a:t>Arrthymia</a:t>
          </a:r>
          <a:r>
            <a:rPr lang="en-US" sz="1500" b="0" kern="1200" dirty="0" smtClean="0">
              <a:solidFill>
                <a:srgbClr val="002060"/>
              </a:solidFill>
              <a:latin typeface="Century Gothic" pitchFamily="34" charset="0"/>
            </a:rPr>
            <a:t>, Sudden Death</a:t>
          </a:r>
          <a:endParaRPr lang="en-US" sz="1500" b="0" kern="1200" dirty="0">
            <a:solidFill>
              <a:srgbClr val="002060"/>
            </a:solidFill>
            <a:latin typeface="Century Gothic" pitchFamily="34" charset="0"/>
          </a:endParaRPr>
        </a:p>
      </dsp:txBody>
      <dsp:txXfrm>
        <a:off x="4220712" y="1248922"/>
        <a:ext cx="1969835" cy="955199"/>
      </dsp:txXfrm>
    </dsp:sp>
    <dsp:sp modelId="{61B6E002-3DE3-4DA4-9A6B-85B1E5AED275}">
      <dsp:nvSpPr>
        <dsp:cNvPr id="0" name=""/>
        <dsp:cNvSpPr/>
      </dsp:nvSpPr>
      <dsp:spPr>
        <a:xfrm rot="15347403">
          <a:off x="5123041" y="1979898"/>
          <a:ext cx="2908387" cy="26630"/>
        </a:xfrm>
        <a:custGeom>
          <a:avLst/>
          <a:gdLst/>
          <a:ahLst/>
          <a:cxnLst/>
          <a:rect l="0" t="0" r="0" b="0"/>
          <a:pathLst>
            <a:path>
              <a:moveTo>
                <a:pt x="0" y="13315"/>
              </a:moveTo>
              <a:lnTo>
                <a:pt x="290838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504525" y="1920504"/>
        <a:ext cx="145419" cy="145419"/>
      </dsp:txXfrm>
    </dsp:sp>
    <dsp:sp modelId="{574FC97C-C9D4-43F0-B166-A90027A2ACC0}">
      <dsp:nvSpPr>
        <dsp:cNvPr id="0" name=""/>
        <dsp:cNvSpPr/>
      </dsp:nvSpPr>
      <dsp:spPr>
        <a:xfrm>
          <a:off x="4190994" y="76197"/>
          <a:ext cx="2029271" cy="1014635"/>
        </a:xfrm>
        <a:prstGeom prst="roundRect">
          <a:avLst>
            <a:gd name="adj" fmla="val 10000"/>
          </a:avLst>
        </a:prstGeom>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endParaRPr lang="en-US" sz="1200" kern="1200" dirty="0" smtClean="0">
            <a:solidFill>
              <a:srgbClr val="FFFF00"/>
            </a:solidFill>
            <a:latin typeface="Century Gothic" pitchFamily="34" charset="0"/>
          </a:endParaRPr>
        </a:p>
        <a:p>
          <a:pPr lvl="0" algn="ctr" defTabSz="533400">
            <a:lnSpc>
              <a:spcPct val="100000"/>
            </a:lnSpc>
            <a:spcBef>
              <a:spcPct val="0"/>
            </a:spcBef>
            <a:spcAft>
              <a:spcPct val="35000"/>
            </a:spcAft>
          </a:pPr>
          <a:r>
            <a:rPr lang="en-US" sz="1200" b="0" kern="1200" dirty="0" smtClean="0">
              <a:solidFill>
                <a:srgbClr val="FFFF00"/>
              </a:solidFill>
              <a:latin typeface="Century Gothic" pitchFamily="34" charset="0"/>
            </a:rPr>
            <a:t>Stroke, Ischemia, Hemorrhage, Alzheimer’s Disease, Cognitive, retinal hemorrhage</a:t>
          </a:r>
        </a:p>
        <a:p>
          <a:pPr lvl="0" algn="ctr" defTabSz="533400">
            <a:lnSpc>
              <a:spcPct val="100000"/>
            </a:lnSpc>
            <a:spcBef>
              <a:spcPct val="0"/>
            </a:spcBef>
            <a:spcAft>
              <a:spcPct val="35000"/>
            </a:spcAft>
          </a:pPr>
          <a:endParaRPr lang="en-US" sz="1200" kern="1200" dirty="0">
            <a:solidFill>
              <a:srgbClr val="FFFF00"/>
            </a:solidFill>
            <a:latin typeface="Century Gothic" pitchFamily="34" charset="0"/>
          </a:endParaRPr>
        </a:p>
      </dsp:txBody>
      <dsp:txXfrm>
        <a:off x="4220712" y="105915"/>
        <a:ext cx="1969835" cy="955199"/>
      </dsp:txXfrm>
    </dsp:sp>
    <dsp:sp modelId="{11710F49-69D3-4F07-A7E1-68800EEFFDD9}">
      <dsp:nvSpPr>
        <dsp:cNvPr id="0" name=""/>
        <dsp:cNvSpPr/>
      </dsp:nvSpPr>
      <dsp:spPr>
        <a:xfrm rot="8438500">
          <a:off x="6115554" y="3682381"/>
          <a:ext cx="923361" cy="26630"/>
        </a:xfrm>
        <a:custGeom>
          <a:avLst/>
          <a:gdLst/>
          <a:ahLst/>
          <a:cxnLst/>
          <a:rect l="0" t="0" r="0" b="0"/>
          <a:pathLst>
            <a:path>
              <a:moveTo>
                <a:pt x="0" y="13315"/>
              </a:moveTo>
              <a:lnTo>
                <a:pt x="92336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554151" y="3672612"/>
        <a:ext cx="46168" cy="46168"/>
      </dsp:txXfrm>
    </dsp:sp>
    <dsp:sp modelId="{2B9EE76E-36DA-4BD0-8D2C-B10664C6BB4C}">
      <dsp:nvSpPr>
        <dsp:cNvPr id="0" name=""/>
        <dsp:cNvSpPr/>
      </dsp:nvSpPr>
      <dsp:spPr>
        <a:xfrm>
          <a:off x="4190994" y="3481162"/>
          <a:ext cx="2029271" cy="1014635"/>
        </a:xfrm>
        <a:prstGeom prst="roundRect">
          <a:avLst>
            <a:gd name="adj" fmla="val 10000"/>
          </a:avLst>
        </a:prstGeom>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002060"/>
              </a:solidFill>
              <a:latin typeface="Century Gothic" pitchFamily="34" charset="0"/>
            </a:rPr>
            <a:t>Renal Disease</a:t>
          </a:r>
          <a:endParaRPr lang="en-US" sz="2000" b="0" kern="1200" dirty="0">
            <a:solidFill>
              <a:srgbClr val="002060"/>
            </a:solidFill>
            <a:latin typeface="Century Gothic" pitchFamily="34" charset="0"/>
          </a:endParaRPr>
        </a:p>
      </dsp:txBody>
      <dsp:txXfrm>
        <a:off x="4220712" y="3510880"/>
        <a:ext cx="1969835" cy="955199"/>
      </dsp:txXfrm>
    </dsp:sp>
    <dsp:sp modelId="{0ADDFF54-583D-4F6A-B1F3-6CD922984D70}">
      <dsp:nvSpPr>
        <dsp:cNvPr id="0" name=""/>
        <dsp:cNvSpPr/>
      </dsp:nvSpPr>
      <dsp:spPr>
        <a:xfrm rot="6746501">
          <a:off x="5642131" y="4253885"/>
          <a:ext cx="1870207" cy="26630"/>
        </a:xfrm>
        <a:custGeom>
          <a:avLst/>
          <a:gdLst/>
          <a:ahLst/>
          <a:cxnLst/>
          <a:rect l="0" t="0" r="0" b="0"/>
          <a:pathLst>
            <a:path>
              <a:moveTo>
                <a:pt x="0" y="13315"/>
              </a:moveTo>
              <a:lnTo>
                <a:pt x="187020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n>
              <a:solidFill>
                <a:srgbClr val="002060"/>
              </a:solidFill>
            </a:ln>
          </a:endParaRPr>
        </a:p>
      </dsp:txBody>
      <dsp:txXfrm rot="10800000">
        <a:off x="6530480" y="4220445"/>
        <a:ext cx="93510" cy="93510"/>
      </dsp:txXfrm>
    </dsp:sp>
    <dsp:sp modelId="{239F3414-7BF8-4CA0-8890-4CE8F07074B1}">
      <dsp:nvSpPr>
        <dsp:cNvPr id="0" name=""/>
        <dsp:cNvSpPr/>
      </dsp:nvSpPr>
      <dsp:spPr>
        <a:xfrm>
          <a:off x="4190994" y="4624169"/>
          <a:ext cx="2029271" cy="1014635"/>
        </a:xfrm>
        <a:prstGeom prst="roundRect">
          <a:avLst>
            <a:gd name="adj" fmla="val 10000"/>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2060"/>
              </a:solidFill>
              <a:latin typeface="Century Gothic" pitchFamily="34" charset="0"/>
            </a:rPr>
            <a:t>Peripheral Vascular Disease</a:t>
          </a:r>
          <a:endParaRPr lang="en-US" sz="1800" b="0" kern="1200" dirty="0">
            <a:solidFill>
              <a:srgbClr val="002060"/>
            </a:solidFill>
            <a:latin typeface="Century Gothic" pitchFamily="34" charset="0"/>
          </a:endParaRPr>
        </a:p>
      </dsp:txBody>
      <dsp:txXfrm>
        <a:off x="4220712" y="4653887"/>
        <a:ext cx="1969835" cy="955199"/>
      </dsp:txXfrm>
    </dsp:sp>
    <dsp:sp modelId="{0D44602A-117B-477B-B25F-31ACBD0D73B2}">
      <dsp:nvSpPr>
        <dsp:cNvPr id="0" name=""/>
        <dsp:cNvSpPr/>
      </dsp:nvSpPr>
      <dsp:spPr>
        <a:xfrm rot="6205934">
          <a:off x="5115132" y="4825383"/>
          <a:ext cx="2952331" cy="26630"/>
        </a:xfrm>
        <a:custGeom>
          <a:avLst/>
          <a:gdLst/>
          <a:ahLst/>
          <a:cxnLst/>
          <a:rect l="0" t="0" r="0" b="0"/>
          <a:pathLst>
            <a:path>
              <a:moveTo>
                <a:pt x="0" y="13315"/>
              </a:moveTo>
              <a:lnTo>
                <a:pt x="295233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517489" y="4764891"/>
        <a:ext cx="147616" cy="147616"/>
      </dsp:txXfrm>
    </dsp:sp>
    <dsp:sp modelId="{E8358B97-085C-4961-B687-F9D564362E9E}">
      <dsp:nvSpPr>
        <dsp:cNvPr id="0" name=""/>
        <dsp:cNvSpPr/>
      </dsp:nvSpPr>
      <dsp:spPr>
        <a:xfrm>
          <a:off x="4219120" y="5767167"/>
          <a:ext cx="2029271" cy="1014635"/>
        </a:xfrm>
        <a:prstGeom prst="roundRect">
          <a:avLst>
            <a:gd name="adj" fmla="val 10000"/>
          </a:avLst>
        </a:prstGeom>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latin typeface="Century Gothic" pitchFamily="34" charset="0"/>
            </a:rPr>
            <a:t>Hypertensive Emergency</a:t>
          </a:r>
        </a:p>
        <a:p>
          <a:pPr lvl="0" algn="ctr" defTabSz="622300">
            <a:lnSpc>
              <a:spcPct val="90000"/>
            </a:lnSpc>
            <a:spcBef>
              <a:spcPct val="0"/>
            </a:spcBef>
            <a:spcAft>
              <a:spcPct val="35000"/>
            </a:spcAft>
          </a:pPr>
          <a:r>
            <a:rPr lang="en-US" sz="1400" b="0" kern="1200" dirty="0" smtClean="0">
              <a:solidFill>
                <a:srgbClr val="002060"/>
              </a:solidFill>
              <a:latin typeface="Century Gothic" pitchFamily="34" charset="0"/>
            </a:rPr>
            <a:t>And Increase Emergency Morbidity</a:t>
          </a:r>
          <a:endParaRPr lang="en-US" sz="1400" kern="1200" dirty="0">
            <a:solidFill>
              <a:srgbClr val="002060"/>
            </a:solidFill>
            <a:latin typeface="Century Gothic" pitchFamily="34" charset="0"/>
          </a:endParaRPr>
        </a:p>
      </dsp:txBody>
      <dsp:txXfrm>
        <a:off x="4248838" y="5796885"/>
        <a:ext cx="1969835" cy="955199"/>
      </dsp:txXfrm>
    </dsp:sp>
    <dsp:sp modelId="{CDEF92B2-065E-4834-889D-0BFECAF84251}">
      <dsp:nvSpPr>
        <dsp:cNvPr id="0" name=""/>
        <dsp:cNvSpPr/>
      </dsp:nvSpPr>
      <dsp:spPr>
        <a:xfrm rot="13078926">
          <a:off x="6124345" y="3110882"/>
          <a:ext cx="905779" cy="26630"/>
        </a:xfrm>
        <a:custGeom>
          <a:avLst/>
          <a:gdLst/>
          <a:ahLst/>
          <a:cxnLst/>
          <a:rect l="0" t="0" r="0" b="0"/>
          <a:pathLst>
            <a:path>
              <a:moveTo>
                <a:pt x="0" y="13315"/>
              </a:moveTo>
              <a:lnTo>
                <a:pt x="905779"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554590" y="3101553"/>
        <a:ext cx="45288" cy="45288"/>
      </dsp:txXfrm>
    </dsp:sp>
    <dsp:sp modelId="{E4EFCF62-D4C3-4C5F-9246-21365BC5E1B2}">
      <dsp:nvSpPr>
        <dsp:cNvPr id="0" name=""/>
        <dsp:cNvSpPr/>
      </dsp:nvSpPr>
      <dsp:spPr>
        <a:xfrm>
          <a:off x="4190994" y="2338165"/>
          <a:ext cx="2029271" cy="1014635"/>
        </a:xfrm>
        <a:prstGeom prst="roundRect">
          <a:avLst>
            <a:gd name="adj" fmla="val 10000"/>
          </a:avLst>
        </a:prstGeom>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CHF</a:t>
          </a:r>
        </a:p>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LVH</a:t>
          </a:r>
        </a:p>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Aortic Dissection</a:t>
          </a:r>
          <a:endParaRPr lang="en-US" sz="1600" b="0" kern="1200" dirty="0">
            <a:solidFill>
              <a:srgbClr val="002060"/>
            </a:solidFill>
            <a:latin typeface="Century Gothic" pitchFamily="34" charset="0"/>
          </a:endParaRPr>
        </a:p>
      </dsp:txBody>
      <dsp:txXfrm>
        <a:off x="4220712" y="2367883"/>
        <a:ext cx="1969835" cy="9551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4" name="Rectangle 24"/>
          <p:cNvSpPr>
            <a:spLocks noGrp="1"/>
          </p:cNvSpPr>
          <p:nvPr>
            <p:ph type="dt" sz="quarter"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D85371F-9435-405E-B7B9-0FF0AE70857D}" type="datetimeFigureOut">
              <a:rPr lang="en-US"/>
              <a:pPr>
                <a:defRPr/>
              </a:pPr>
              <a:t>11/7/2016</a:t>
            </a:fld>
            <a:endParaRPr lang="en-US"/>
          </a:p>
        </p:txBody>
      </p:sp>
      <p:sp>
        <p:nvSpPr>
          <p:cNvPr id="30" name="Rectangle 30"/>
          <p:cNvSpPr>
            <a:spLocks noGrp="1"/>
          </p:cNvSpPr>
          <p:nvPr>
            <p:ph type="ftr" sz="quarter" idx="2"/>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8" name="Rectangle 18"/>
          <p:cNvSpPr>
            <a:spLocks noGrp="1"/>
          </p:cNvSpPr>
          <p:nvPr>
            <p:ph type="sldNum" sz="quarter" idx="3"/>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D053941A-922A-48E9-A6B2-DA6A2A3A8373}" type="slidenum">
              <a:rPr lang="en-US"/>
              <a:pPr>
                <a:defRPr/>
              </a:pPr>
              <a:t>‹#›</a:t>
            </a:fld>
            <a:endParaRPr lang="en-US"/>
          </a:p>
        </p:txBody>
      </p:sp>
    </p:spTree>
    <p:extLst>
      <p:ext uri="{BB962C8B-B14F-4D97-AF65-F5344CB8AC3E}">
        <p14:creationId xmlns:p14="http://schemas.microsoft.com/office/powerpoint/2010/main" val="51759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5" name="Rectangle 15"/>
          <p:cNvSpPr>
            <a:spLocks noGrp="1"/>
          </p:cNvSpPr>
          <p:nvPr>
            <p:ph type="dt"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77CF974-788A-48CA-B09B-57C4661415BF}" type="datetimeFigureOut">
              <a:rPr lang="en-US"/>
              <a:pPr>
                <a:defRPr/>
              </a:pPr>
              <a:t>11/7/2016</a:t>
            </a:fld>
            <a:endParaRPr lang="en-US"/>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8" name="Rectangle 28"/>
          <p:cNvSpPr>
            <a:spLocks noGrp="1"/>
          </p:cNvSpPr>
          <p:nvPr>
            <p:ph type="sldNum" sz="quarter" idx="5"/>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82AA443A-4C4E-4198-8C63-EDDB8721F0B1}" type="slidenum">
              <a:rPr lang="en-US"/>
              <a:pPr>
                <a:defRPr/>
              </a:pPr>
              <a:t>‹#›</a:t>
            </a:fld>
            <a:endParaRPr lang="en-US"/>
          </a:p>
        </p:txBody>
      </p:sp>
    </p:spTree>
    <p:extLst>
      <p:ext uri="{BB962C8B-B14F-4D97-AF65-F5344CB8AC3E}">
        <p14:creationId xmlns:p14="http://schemas.microsoft.com/office/powerpoint/2010/main" val="93112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dirty="0" smtClean="0">
              <a:cs typeface="Arial" charset="0"/>
            </a:endParaRPr>
          </a:p>
        </p:txBody>
      </p:sp>
      <p:sp>
        <p:nvSpPr>
          <p:cNvPr id="6451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fld id="{1E287C81-2993-4997-9C23-156A1AE01974}" type="slidenum">
              <a:rPr lang="ar-SA" altLang="en-US" sz="1200">
                <a:latin typeface="Calibri" pitchFamily="34" charset="0"/>
              </a:rPr>
              <a:pPr/>
              <a:t>1</a:t>
            </a:fld>
            <a:endParaRPr lang="ar-SA" altLang="en-US" sz="1200">
              <a:latin typeface="Calibri" pitchFamily="34" charset="0"/>
            </a:endParaRPr>
          </a:p>
        </p:txBody>
      </p:sp>
    </p:spTree>
    <p:extLst>
      <p:ext uri="{BB962C8B-B14F-4D97-AF65-F5344CB8AC3E}">
        <p14:creationId xmlns:p14="http://schemas.microsoft.com/office/powerpoint/2010/main" val="8685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620F019-0D88-4F80-910F-B712A4965278}" type="slidenum">
              <a:rPr lang="en-US" smtClean="0"/>
              <a:pPr>
                <a:defRPr/>
              </a:pPr>
              <a:t>43</a:t>
            </a:fld>
            <a:endParaRPr lang="en-US"/>
          </a:p>
        </p:txBody>
      </p:sp>
    </p:spTree>
    <p:extLst>
      <p:ext uri="{BB962C8B-B14F-4D97-AF65-F5344CB8AC3E}">
        <p14:creationId xmlns:p14="http://schemas.microsoft.com/office/powerpoint/2010/main" val="393602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F2B994-72C9-48AE-8B26-EA0B97CB765E}" type="slidenum">
              <a:rPr lang="en-GB" smtClean="0"/>
              <a:t>51</a:t>
            </a:fld>
            <a:endParaRPr lang="en-GB"/>
          </a:p>
        </p:txBody>
      </p:sp>
    </p:spTree>
    <p:extLst>
      <p:ext uri="{BB962C8B-B14F-4D97-AF65-F5344CB8AC3E}">
        <p14:creationId xmlns:p14="http://schemas.microsoft.com/office/powerpoint/2010/main" val="196798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B38B65-B248-4CEF-B00C-98A14C0E0969}" type="slidenum">
              <a:rPr lang="en-US" smtClean="0"/>
              <a:pPr fontAlgn="base">
                <a:spcBef>
                  <a:spcPct val="0"/>
                </a:spcBef>
                <a:spcAft>
                  <a:spcPct val="0"/>
                </a:spcAft>
                <a:defRPr/>
              </a:pPr>
              <a:t>61</a:t>
            </a:fld>
            <a:endParaRPr lang="en-US" smtClean="0"/>
          </a:p>
        </p:txBody>
      </p:sp>
    </p:spTree>
    <p:extLst>
      <p:ext uri="{BB962C8B-B14F-4D97-AF65-F5344CB8AC3E}">
        <p14:creationId xmlns:p14="http://schemas.microsoft.com/office/powerpoint/2010/main" val="264876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dirty="0" smtClean="0">
              <a:cs typeface="Arial" charset="0"/>
            </a:endParaRPr>
          </a:p>
        </p:txBody>
      </p:sp>
      <p:sp>
        <p:nvSpPr>
          <p:cNvPr id="65540" name="Slide Number Placeholder 3"/>
          <p:cNvSpPr>
            <a:spLocks noGrp="1"/>
          </p:cNvSpPr>
          <p:nvPr>
            <p:ph type="sldNum" sz="quarter" idx="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1C1515D-CB8D-4F90-B592-E9AF5DE893C3}" type="slidenum">
              <a:rPr lang="ar-SA" altLang="en-US" smtClean="0">
                <a:latin typeface="Arial" charset="0"/>
                <a:cs typeface="Arial" charset="0"/>
              </a:rPr>
              <a:pPr fontAlgn="base">
                <a:spcBef>
                  <a:spcPct val="0"/>
                </a:spcBef>
                <a:spcAft>
                  <a:spcPct val="0"/>
                </a:spcAft>
              </a:pPr>
              <a:t>6</a:t>
            </a:fld>
            <a:endParaRPr lang="ar-SA" altLang="en-US" smtClean="0">
              <a:latin typeface="Arial" charset="0"/>
              <a:cs typeface="Arial" charset="0"/>
            </a:endParaRPr>
          </a:p>
        </p:txBody>
      </p:sp>
    </p:spTree>
    <p:extLst>
      <p:ext uri="{BB962C8B-B14F-4D97-AF65-F5344CB8AC3E}">
        <p14:creationId xmlns:p14="http://schemas.microsoft.com/office/powerpoint/2010/main" val="207276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lvl1pPr defTabSz="928688">
              <a:defRPr sz="2400">
                <a:solidFill>
                  <a:schemeClr val="tx1"/>
                </a:solidFill>
                <a:latin typeface="Times New Roman" pitchFamily="18" charset="0"/>
              </a:defRPr>
            </a:lvl1pPr>
            <a:lvl2pPr marL="742950" indent="-285750" defTabSz="928688">
              <a:defRPr sz="2400">
                <a:solidFill>
                  <a:schemeClr val="tx1"/>
                </a:solidFill>
                <a:latin typeface="Times New Roman" pitchFamily="18" charset="0"/>
              </a:defRPr>
            </a:lvl2pPr>
            <a:lvl3pPr marL="1143000" indent="-228600" defTabSz="928688">
              <a:defRPr sz="2400">
                <a:solidFill>
                  <a:schemeClr val="tx1"/>
                </a:solidFill>
                <a:latin typeface="Times New Roman" pitchFamily="18" charset="0"/>
              </a:defRPr>
            </a:lvl3pPr>
            <a:lvl4pPr marL="1600200" indent="-228600" defTabSz="928688">
              <a:defRPr sz="2400">
                <a:solidFill>
                  <a:schemeClr val="tx1"/>
                </a:solidFill>
                <a:latin typeface="Times New Roman" pitchFamily="18" charset="0"/>
              </a:defRPr>
            </a:lvl4pPr>
            <a:lvl5pPr marL="2057400" indent="-228600" defTabSz="928688">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r>
              <a:rPr lang="en-US" sz="1200"/>
              <a:t>BACKGROUND II</a:t>
            </a:r>
          </a:p>
        </p:txBody>
      </p:sp>
      <p:sp>
        <p:nvSpPr>
          <p:cNvPr id="13315" name="Rectangle 7"/>
          <p:cNvSpPr>
            <a:spLocks noGrp="1" noChangeArrowheads="1"/>
          </p:cNvSpPr>
          <p:nvPr>
            <p:ph type="sldNum" sz="quarter" idx="5"/>
          </p:nvPr>
        </p:nvSpPr>
        <p:spPr>
          <a:noFill/>
        </p:spPr>
        <p:txBody>
          <a:bodyPr/>
          <a:lstStyle>
            <a:lvl1pPr defTabSz="928688">
              <a:defRPr sz="2400">
                <a:solidFill>
                  <a:schemeClr val="tx1"/>
                </a:solidFill>
                <a:latin typeface="Times New Roman" pitchFamily="18" charset="0"/>
              </a:defRPr>
            </a:lvl1pPr>
            <a:lvl2pPr marL="742950" indent="-285750" defTabSz="928688">
              <a:defRPr sz="2400">
                <a:solidFill>
                  <a:schemeClr val="tx1"/>
                </a:solidFill>
                <a:latin typeface="Times New Roman" pitchFamily="18" charset="0"/>
              </a:defRPr>
            </a:lvl2pPr>
            <a:lvl3pPr marL="1143000" indent="-228600" defTabSz="928688">
              <a:defRPr sz="2400">
                <a:solidFill>
                  <a:schemeClr val="tx1"/>
                </a:solidFill>
                <a:latin typeface="Times New Roman" pitchFamily="18" charset="0"/>
              </a:defRPr>
            </a:lvl3pPr>
            <a:lvl4pPr marL="1600200" indent="-228600" defTabSz="928688">
              <a:defRPr sz="2400">
                <a:solidFill>
                  <a:schemeClr val="tx1"/>
                </a:solidFill>
                <a:latin typeface="Times New Roman" pitchFamily="18" charset="0"/>
              </a:defRPr>
            </a:lvl4pPr>
            <a:lvl5pPr marL="2057400" indent="-228600" defTabSz="928688">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fld id="{BB7E1091-25D9-4594-96E1-E7F31F0C0A54}" type="slidenum">
              <a:rPr lang="en-US" sz="1200"/>
              <a:pPr/>
              <a:t>8</a:t>
            </a:fld>
            <a:endParaRPr lang="en-US" sz="1200"/>
          </a:p>
        </p:txBody>
      </p:sp>
      <p:sp>
        <p:nvSpPr>
          <p:cNvPr id="13316" name="Rectangle 2"/>
          <p:cNvSpPr>
            <a:spLocks noGrp="1" noRot="1" noChangeAspect="1" noChangeArrowheads="1" noTextEdit="1"/>
          </p:cNvSpPr>
          <p:nvPr>
            <p:ph type="sldImg"/>
          </p:nvPr>
        </p:nvSpPr>
        <p:spPr>
          <a:xfrm>
            <a:off x="1117600" y="714375"/>
            <a:ext cx="4597400" cy="3449638"/>
          </a:xfrm>
          <a:ln/>
        </p:spPr>
      </p:sp>
      <p:sp>
        <p:nvSpPr>
          <p:cNvPr id="13317" name="Rectangle 3"/>
          <p:cNvSpPr>
            <a:spLocks noGrp="1" noChangeArrowheads="1"/>
          </p:cNvSpPr>
          <p:nvPr>
            <p:ph type="body" idx="1"/>
          </p:nvPr>
        </p:nvSpPr>
        <p:spPr>
          <a:xfrm>
            <a:off x="909950" y="4369077"/>
            <a:ext cx="5009994" cy="4062620"/>
          </a:xfrm>
          <a:noFill/>
        </p:spPr>
        <p:txBody>
          <a:bodyPr/>
          <a:lstStyle/>
          <a:p>
            <a:r>
              <a:rPr lang="en-US" smtClean="0"/>
              <a:t>Data from NHANES III show that the prevalence of high blood pressure in men generally increases with age at all levels of BMI.</a:t>
            </a:r>
          </a:p>
          <a:p>
            <a:pPr lvl="1"/>
            <a:r>
              <a:rPr lang="en-US" smtClean="0"/>
              <a:t>The increase in high blood pressure with increasing BMI was greater in the two younger age groups.</a:t>
            </a:r>
          </a:p>
          <a:p>
            <a:pPr lvl="1"/>
            <a:r>
              <a:rPr lang="en-US" smtClean="0"/>
              <a:t>Among men ages 20–39 years, the prevalence of high blood pressure was seven times higher in the BMI </a:t>
            </a:r>
            <a:r>
              <a:rPr lang="en-US" smtClean="0">
                <a:sym typeface="Symbol" pitchFamily="18" charset="2"/>
              </a:rPr>
              <a:t>30 category, compared with the BMI &lt;25 category.</a:t>
            </a:r>
          </a:p>
          <a:p>
            <a:pPr lvl="1"/>
            <a:r>
              <a:rPr lang="en-US" smtClean="0">
                <a:sym typeface="Symbol" pitchFamily="18" charset="2"/>
              </a:rPr>
              <a:t>Among older men (60+ years), there is a less steep increase in the prevalence of high blood pressure with increasing BMI.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52525" y="690563"/>
            <a:ext cx="4556125" cy="3417887"/>
          </a:xfrm>
          <a:noFill/>
          <a:ln>
            <a:solidFill>
              <a:srgbClr val="000000"/>
            </a:solidFill>
            <a:miter lim="800000"/>
            <a:headEnd/>
            <a:tailEnd/>
          </a:ln>
        </p:spPr>
      </p:sp>
      <p:sp>
        <p:nvSpPr>
          <p:cNvPr id="66563" name="Rectangle 3"/>
          <p:cNvSpPr>
            <a:spLocks noGrp="1" noChangeArrowheads="1"/>
          </p:cNvSpPr>
          <p:nvPr>
            <p:ph type="body" idx="1"/>
          </p:nvPr>
        </p:nvSpPr>
        <p:spPr bwMode="auto">
          <a:xfrm>
            <a:off x="685800" y="4343400"/>
            <a:ext cx="5638800" cy="4116388"/>
          </a:xfrm>
          <a:noFill/>
        </p:spPr>
        <p:txBody>
          <a:bodyPr vert="horz" wrap="square" lIns="89675" tIns="44838" rIns="89675" bIns="44838" numCol="1" anchor="t" anchorCtr="0" compatLnSpc="1">
            <a:prstTxWarp prst="textNoShape">
              <a:avLst/>
            </a:prstTxWarp>
          </a:bodyPr>
          <a:lstStyle/>
          <a:p>
            <a:pPr eaLnBrk="1" hangingPunct="1">
              <a:spcBef>
                <a:spcPct val="0"/>
              </a:spcBef>
            </a:pPr>
            <a:r>
              <a:rPr lang="en-US" altLang="en-US" sz="900" i="1" smtClean="0">
                <a:solidFill>
                  <a:srgbClr val="000000"/>
                </a:solidFill>
                <a:cs typeface="Times New Roman" pitchFamily="18" charset="0"/>
              </a:rPr>
              <a:t>Hypertension is an important contributing risk factor for morbidity and mortality from both cardiovascular (CV) and renal disease. </a:t>
            </a:r>
            <a:endParaRPr lang="en-US" altLang="en-US" sz="900" smtClean="0">
              <a:cs typeface="Times New Roman" pitchFamily="18" charset="0"/>
            </a:endParaRPr>
          </a:p>
          <a:p>
            <a:pPr eaLnBrk="1" hangingPunct="1">
              <a:spcBef>
                <a:spcPct val="0"/>
              </a:spcBef>
            </a:pPr>
            <a:r>
              <a:rPr lang="en-US" altLang="en-US" sz="900" smtClean="0">
                <a:cs typeface="Times New Roman" pitchFamily="18" charset="0"/>
              </a:rPr>
              <a:t>Hypertension is one of the most significant contributing factors to the development of CV and renal disease. Complications of hypertension include coronary artery disease, congestive heart failure, stroke, renal disease (including end-stage renal disease), and peripheral vascular disease. These diseases account for significant disability, loss of productivity, and decreased quality of life for many Americans. </a:t>
            </a:r>
            <a:endParaRPr lang="en-US" altLang="en-US" sz="900" b="1" smtClean="0">
              <a:cs typeface="Times New Roman" pitchFamily="18" charset="0"/>
            </a:endParaRPr>
          </a:p>
          <a:p>
            <a:pPr eaLnBrk="1" hangingPunct="1">
              <a:spcBef>
                <a:spcPct val="0"/>
              </a:spcBef>
            </a:pPr>
            <a:endParaRPr lang="en-US" altLang="en-US" sz="900" smtClean="0">
              <a:cs typeface="Times New Roman" pitchFamily="18" charset="0"/>
            </a:endParaRPr>
          </a:p>
          <a:p>
            <a:pPr marL="285750" lvl="1" eaLnBrk="1" hangingPunct="1">
              <a:spcBef>
                <a:spcPct val="0"/>
              </a:spcBef>
            </a:pPr>
            <a:r>
              <a:rPr lang="en-US" altLang="en-US" sz="900" smtClean="0">
                <a:cs typeface="Times New Roman" pitchFamily="18" charset="0"/>
              </a:rPr>
              <a:t>National High Blood Pressure Education Program Working Group. National High Blood Pressure Education Program Working Group report on primary prevention of hypertension. </a:t>
            </a:r>
            <a:r>
              <a:rPr lang="en-US" altLang="en-US" sz="900" i="1" smtClean="0">
                <a:cs typeface="Times New Roman" pitchFamily="18" charset="0"/>
              </a:rPr>
              <a:t>Arch Intern Med.</a:t>
            </a:r>
            <a:r>
              <a:rPr lang="en-US" altLang="en-US" sz="900" smtClean="0">
                <a:cs typeface="Times New Roman" pitchFamily="18" charset="0"/>
              </a:rPr>
              <a:t> 1993;153:186-208.</a:t>
            </a:r>
          </a:p>
          <a:p>
            <a:pPr eaLnBrk="1" hangingPunct="1">
              <a:spcBef>
                <a:spcPct val="0"/>
              </a:spcBef>
            </a:pPr>
            <a:endParaRPr lang="en-US" altLang="en-US" sz="900" smtClean="0">
              <a:cs typeface="Arial" charset="0"/>
            </a:endParaRPr>
          </a:p>
        </p:txBody>
      </p:sp>
    </p:spTree>
    <p:extLst>
      <p:ext uri="{BB962C8B-B14F-4D97-AF65-F5344CB8AC3E}">
        <p14:creationId xmlns:p14="http://schemas.microsoft.com/office/powerpoint/2010/main" val="198399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7E24FF-3F09-4916-97F2-016F58B630D8}"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34580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8611"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165063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9635"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191155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70659"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315895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fld id="{4D0EAEF5-0C7E-4A68-B1A6-BECC6A94889F}" type="datetimeFigureOut">
              <a:rPr lang="en-US"/>
              <a:pPr>
                <a:defRPr/>
              </a:pPr>
              <a:t>11/7/2016</a:t>
            </a:fld>
            <a:endParaRPr lang="en-US"/>
          </a:p>
        </p:txBody>
      </p:sp>
      <p:sp>
        <p:nvSpPr>
          <p:cNvPr id="5" name="Footer Placeholder 16"/>
          <p:cNvSpPr>
            <a:spLocks noGrp="1"/>
          </p:cNvSpPr>
          <p:nvPr>
            <p:ph type="ftr" sz="quarter" idx="11"/>
          </p:nvPr>
        </p:nvSpPr>
        <p:spPr/>
        <p:txBody>
          <a:bodyPr/>
          <a:lstStyle>
            <a:lvl1pPr>
              <a:defRPr sz="1200"/>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D034E0F8-A80C-4003-8344-1CAFE69F09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CCA97C7-958F-4101-92AF-0567972EC80E}" type="datetimeFigureOut">
              <a:rPr lang="en-US"/>
              <a:pPr>
                <a:defRPr/>
              </a:pPr>
              <a:t>11/7/2016</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FDAAF0-1789-4977-8079-96EA0F390647}" type="slidenum">
              <a:rPr lang="en-US"/>
              <a:pPr>
                <a:defRPr/>
              </a:pPr>
              <a:t>‹#›</a:t>
            </a:fld>
            <a:endParaRPr lang="en-U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0CF673-BBCC-4823-916C-2E0D8755A3DF}" type="datetimeFigureOut">
              <a:rPr lang="en-US"/>
              <a:pPr>
                <a:defRPr/>
              </a:pPr>
              <a:t>11/7/2016</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6ED0D3-EE56-4A58-8609-FFB5FD4714C3}" type="slidenum">
              <a:rPr lang="en-US"/>
              <a:pPr>
                <a:defRPr/>
              </a:pPr>
              <a:t>‹#›</a:t>
            </a:fld>
            <a:endParaRPr lang="en-US" sz="1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sz="1200"/>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03F964DF-F16F-486F-8070-ADFE64C72F82}" type="slidenum">
              <a:rPr lang="ar-SA"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ar-SA" noProof="0"/>
          </a:p>
        </p:txBody>
      </p:sp>
      <p:sp>
        <p:nvSpPr>
          <p:cNvPr id="5" name="Date Placeholder 2"/>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sz="1200"/>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pPr>
              <a:defRPr/>
            </a:pPr>
            <a:fld id="{021A6DFB-0CB3-44DD-84B7-84AFE4DDB185}"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3FF54B-991E-4749-B54C-13021F78F061}" type="datetimeFigureOut">
              <a:rPr lang="en-US"/>
              <a:pPr>
                <a:defRPr/>
              </a:pPr>
              <a:t>11/7/2016</a:t>
            </a:fld>
            <a:endParaRPr lang="en-US"/>
          </a:p>
        </p:txBody>
      </p:sp>
      <p:sp>
        <p:nvSpPr>
          <p:cNvPr id="5" name="Footer Placeholder 4"/>
          <p:cNvSpPr>
            <a:spLocks noGrp="1"/>
          </p:cNvSpPr>
          <p:nvPr>
            <p:ph type="ftr" sz="quarter" idx="11"/>
          </p:nvPr>
        </p:nvSpPr>
        <p:spPr/>
        <p:txBody>
          <a:bodyPr/>
          <a:lstStyle>
            <a:lvl1pPr>
              <a:defRPr sz="120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CA4EF-065C-4BC0-BD29-4BD28AEFAD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BDA46D-D6C2-4C8D-B699-DDC0A4CC4DDB}" type="datetimeFigureOut">
              <a:rPr lang="en-US"/>
              <a:pPr>
                <a:defRPr/>
              </a:pPr>
              <a:t>11/7/2016</a:t>
            </a:fld>
            <a:endParaRPr lang="en-US" sz="10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A20C2-EE2E-430F-B106-F1E4DC1152D2}" type="slidenum">
              <a:rPr lang="en-US"/>
              <a:pPr>
                <a:defRPr/>
              </a:pPr>
              <a:t>‹#›</a:t>
            </a:fld>
            <a:endParaRPr lang="en-U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6E72F59-C28C-42CD-982E-8C47101E7FA6}" type="datetimeFigureOut">
              <a:rPr lang="en-US"/>
              <a:pPr>
                <a:defRPr/>
              </a:pPr>
              <a:t>11/7/2016</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F1055A-C0C7-4427-8F9E-855ED0F38F6A}" type="slidenum">
              <a:rPr lang="en-US"/>
              <a:pPr>
                <a:defRPr/>
              </a:pPr>
              <a:t>‹#›</a:t>
            </a:fld>
            <a:endParaRPr lang="en-U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E4FD45D-8D3B-4E2F-A95E-61C6F2ACBC54}" type="datetimeFigureOut">
              <a:rPr lang="en-US"/>
              <a:pPr>
                <a:defRPr/>
              </a:pPr>
              <a:t>11/7/2016</a:t>
            </a:fld>
            <a:endParaRPr lang="en-US" sz="1000"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9030CF2-E0B9-42A3-8782-A2D4A047DC27}" type="slidenum">
              <a:rPr lang="en-US"/>
              <a:pPr>
                <a:defRPr/>
              </a:pPr>
              <a:t>‹#›</a:t>
            </a:fld>
            <a:endParaRPr lang="en-US" sz="1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C192B32-23D0-40A9-A514-5977FA64716F}" type="datetimeFigureOut">
              <a:rPr lang="en-US"/>
              <a:pPr>
                <a:defRPr/>
              </a:pPr>
              <a:t>11/7/2016</a:t>
            </a:fld>
            <a:endParaRPr lang="en-US"/>
          </a:p>
        </p:txBody>
      </p:sp>
      <p:sp>
        <p:nvSpPr>
          <p:cNvPr id="4" name="Footer Placeholder 3"/>
          <p:cNvSpPr>
            <a:spLocks noGrp="1"/>
          </p:cNvSpPr>
          <p:nvPr>
            <p:ph type="ftr" sz="quarter" idx="11"/>
          </p:nvPr>
        </p:nvSpPr>
        <p:spPr/>
        <p:txBody>
          <a:bodyPr/>
          <a:lstStyle>
            <a:lvl1pPr>
              <a:defRPr sz="1200"/>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A7F0270-1DE3-40B3-A29C-A98CD13DEC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7A263A-8B79-4D33-ACA2-BD6DAC148602}" type="datetimeFigureOut">
              <a:rPr lang="en-US"/>
              <a:pPr>
                <a:defRPr/>
              </a:pPr>
              <a:t>11/7/2016</a:t>
            </a:fld>
            <a:endParaRPr lang="en-US"/>
          </a:p>
        </p:txBody>
      </p:sp>
      <p:sp>
        <p:nvSpPr>
          <p:cNvPr id="3" name="Footer Placeholder 2"/>
          <p:cNvSpPr>
            <a:spLocks noGrp="1"/>
          </p:cNvSpPr>
          <p:nvPr>
            <p:ph type="ftr" sz="quarter" idx="11"/>
          </p:nvPr>
        </p:nvSpPr>
        <p:spPr/>
        <p:txBody>
          <a:bodyPr/>
          <a:lstStyle>
            <a:lvl1pPr>
              <a:defRPr sz="120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A5DBDB-73A2-458A-8752-1A8C76A2BD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DF564B-83EF-47A4-8321-27E72339BBBC}" type="datetimeFigureOut">
              <a:rPr lang="en-US"/>
              <a:pPr>
                <a:defRPr/>
              </a:pPr>
              <a:t>11/7/2016</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DD6638-34AE-4C63-A576-F5E0A13D9398}" type="slidenum">
              <a:rPr lang="en-US"/>
              <a:pPr>
                <a:defRPr/>
              </a:pPr>
              <a:t>‹#›</a:t>
            </a:fld>
            <a:endParaRPr lang="en-U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E22521F-1F6A-40E3-98F5-A551B0EAA523}" type="datetimeFigureOut">
              <a:rPr lang="en-US"/>
              <a:pPr>
                <a:defRPr/>
              </a:pPr>
              <a:t>11/7/2016</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090B1A-3C47-479E-BF69-849B8D6AB485}" type="slidenum">
              <a:rPr lang="en-US"/>
              <a:pPr>
                <a:defRPr/>
              </a:pPr>
              <a:t>‹#›</a:t>
            </a:fld>
            <a:endParaRPr lang="en-U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F760C2D-FE82-4547-9C3A-5783CA3197B4}" type="datetimeFigureOut">
              <a:rPr lang="en-US"/>
              <a:pPr>
                <a:defRPr/>
              </a:pPr>
              <a:t>11/7/2016</a:t>
            </a:fld>
            <a:endParaRPr lang="en-US" sz="1000"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0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58F7FFE-9F70-48F9-B528-370E31A724DC}" type="slidenum">
              <a:rPr lang="en-US"/>
              <a:pPr>
                <a:defRPr/>
              </a:pPr>
              <a:t>‹#›</a:t>
            </a:fld>
            <a:endParaRPr lang="en-US" sz="1000" dirty="0"/>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15" r:id="rId4"/>
    <p:sldLayoutId id="2147484016" r:id="rId5"/>
    <p:sldLayoutId id="2147484024" r:id="rId6"/>
    <p:sldLayoutId id="2147484025" r:id="rId7"/>
    <p:sldLayoutId id="2147484017" r:id="rId8"/>
    <p:sldLayoutId id="2147484018" r:id="rId9"/>
    <p:sldLayoutId id="2147484019" r:id="rId10"/>
    <p:sldLayoutId id="2147484020" r:id="rId11"/>
    <p:sldLayoutId id="2147484026" r:id="rId12"/>
    <p:sldLayoutId id="2147484027" r:id="rId13"/>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google.com.sa/url?sa=i&amp;source=images&amp;cd=&amp;cad=rja&amp;docid=pu8ynqFnkcSl0M&amp;tbnid=mPEcbJYOO-EocM:&amp;ved=0CAgQjRwwAA&amp;url=http://en.wikipedia.org/wiki/King_Saud_University&amp;ei=UrBvUrq-Nueq0QW7w4HQCQ&amp;psig=AFQjCNEnbk6LQ2mBvoCGsc5iert3wTJEnw&amp;ust=138313774697859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4.png"/><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ubTitle" idx="1"/>
          </p:nvPr>
        </p:nvSpPr>
        <p:spPr>
          <a:xfrm>
            <a:off x="2209800" y="5334000"/>
            <a:ext cx="69342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279400" h="38100" prst="angle"/>
            </a:sp3d>
          </a:bodyPr>
          <a:lstStyle/>
          <a:p>
            <a:pPr eaLnBrk="1" fontAlgn="auto" hangingPunct="1">
              <a:lnSpc>
                <a:spcPct val="90000"/>
              </a:lnSpc>
              <a:spcAft>
                <a:spcPts val="0"/>
              </a:spcAft>
              <a:buClr>
                <a:schemeClr val="tx1">
                  <a:shade val="95000"/>
                </a:schemeClr>
              </a:buClr>
              <a:buFont typeface="Wingdings 2"/>
              <a:buNone/>
              <a:defRPr/>
            </a:pPr>
            <a:r>
              <a:rPr lang="en-US" sz="3200" b="1" dirty="0" smtClean="0">
                <a:solidFill>
                  <a:srgbClr val="002060"/>
                </a:solidFill>
                <a:latin typeface="Castellar" pitchFamily="18" charset="0"/>
                <a:cs typeface="Times New Roman" pitchFamily="18" charset="0"/>
              </a:rPr>
              <a:t>Prof. Jamal Al Wakeel</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Consultant Nephrology Division</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Department of Medicine</a:t>
            </a:r>
          </a:p>
        </p:txBody>
      </p:sp>
      <p:sp>
        <p:nvSpPr>
          <p:cNvPr id="9219" name="WordArt 6"/>
          <p:cNvSpPr>
            <a:spLocks noChangeArrowheads="1" noChangeShapeType="1" noTextEdit="1"/>
          </p:cNvSpPr>
          <p:nvPr/>
        </p:nvSpPr>
        <p:spPr bwMode="auto">
          <a:xfrm>
            <a:off x="1905000" y="914400"/>
            <a:ext cx="5638800" cy="1828800"/>
          </a:xfrm>
          <a:prstGeom prst="rect">
            <a:avLst/>
          </a:prstGeom>
        </p:spPr>
        <p:txBody>
          <a:bodyPr wrap="none" fromWordArt="1">
            <a:prstTxWarp prst="textDeflate">
              <a:avLst>
                <a:gd name="adj" fmla="val 26227"/>
              </a:avLst>
            </a:prstTxWarp>
          </a:bodyPr>
          <a:lstStyle/>
          <a:p>
            <a:pPr algn="ctr"/>
            <a:endParaRPr lang="en-US" sz="3600" kern="10">
              <a:ln w="28575">
                <a:solidFill>
                  <a:srgbClr val="FFFFCC"/>
                </a:solidFill>
                <a:round/>
                <a:headEnd/>
                <a:tailEnd/>
              </a:ln>
              <a:gradFill rotWithShape="1">
                <a:gsLst>
                  <a:gs pos="0">
                    <a:srgbClr val="FF3300"/>
                  </a:gs>
                  <a:gs pos="50000">
                    <a:srgbClr val="FF9933"/>
                  </a:gs>
                  <a:gs pos="100000">
                    <a:srgbClr val="FF3300"/>
                  </a:gs>
                </a:gsLst>
                <a:lin ang="2700000" scaled="1"/>
              </a:gradFill>
              <a:latin typeface="Goudy Stout"/>
            </a:endParaRPr>
          </a:p>
        </p:txBody>
      </p:sp>
      <p:pic>
        <p:nvPicPr>
          <p:cNvPr id="5" name="Picture 4" descr="hypertension.jpg"/>
          <p:cNvPicPr>
            <a:picLocks noChangeAspect="1"/>
          </p:cNvPicPr>
          <p:nvPr/>
        </p:nvPicPr>
        <p:blipFill>
          <a:blip r:embed="rId3" cstate="print"/>
          <a:stretch>
            <a:fillRect/>
          </a:stretch>
        </p:blipFill>
        <p:spPr>
          <a:xfrm>
            <a:off x="304800" y="457200"/>
            <a:ext cx="8686800" cy="4800600"/>
          </a:xfrm>
          <a:prstGeom prst="ellipse">
            <a:avLst/>
          </a:prstGeom>
          <a:ln>
            <a:noFill/>
          </a:ln>
          <a:effectLst>
            <a:softEdge rad="112500"/>
          </a:effectLst>
        </p:spPr>
      </p:pic>
      <p:sp>
        <p:nvSpPr>
          <p:cNvPr id="6" name="TextBox 5"/>
          <p:cNvSpPr txBox="1"/>
          <p:nvPr/>
        </p:nvSpPr>
        <p:spPr>
          <a:xfrm>
            <a:off x="381000" y="152400"/>
            <a:ext cx="8610600" cy="1323439"/>
          </a:xfrm>
          <a:prstGeom prst="rect">
            <a:avLst/>
          </a:prstGeom>
          <a:noFill/>
        </p:spPr>
        <p:txBody>
          <a:bodyPr>
            <a:spAutoFit/>
            <a:scene3d>
              <a:camera prst="orthographicFront">
                <a:rot lat="1200000" lon="0" rev="0"/>
              </a:camera>
              <a:lightRig rig="threePt" dir="t"/>
            </a:scene3d>
            <a:sp3d z="127000" extrusionH="57150">
              <a:bevelT w="266700" h="241300"/>
              <a:bevelB w="266700" h="241300"/>
            </a:sp3d>
          </a:bodyPr>
          <a:lstStyle/>
          <a:p>
            <a:pPr fontAlgn="auto">
              <a:spcBef>
                <a:spcPts val="0"/>
              </a:spcBef>
              <a:spcAft>
                <a:spcPts val="0"/>
              </a:spcAft>
              <a:defRPr/>
            </a:pPr>
            <a:r>
              <a:rPr lang="en-US" sz="8000" b="1" dirty="0">
                <a:ln>
                  <a:solidFill>
                    <a:srgbClr val="FFFF00"/>
                  </a:solidFill>
                </a:ln>
                <a:solidFill>
                  <a:srgbClr val="FF0000"/>
                </a:solidFill>
                <a:effectLst>
                  <a:outerShdw blurRad="355600" dir="12900000" sx="98000" sy="98000" algn="tl">
                    <a:srgbClr val="000000">
                      <a:alpha val="96000"/>
                    </a:srgbClr>
                  </a:outerShdw>
                </a:effectLst>
                <a:latin typeface="Viner Hand ITC" pitchFamily="66" charset="0"/>
                <a:cs typeface="+mn-cs"/>
              </a:rPr>
              <a:t>HYPERTENSION</a:t>
            </a:r>
          </a:p>
        </p:txBody>
      </p:sp>
      <p:pic>
        <p:nvPicPr>
          <p:cNvPr id="9222" name="Picture 2" descr="http://upload.wikimedia.org/wikipedia/commons/3/3e/KSU_Logo_COLORED_PNGP-24.png">
            <a:hlinkClick r:id="rId4"/>
          </p:cNvPr>
          <p:cNvPicPr>
            <a:picLocks noChangeAspect="1" noChangeArrowheads="1"/>
          </p:cNvPicPr>
          <p:nvPr/>
        </p:nvPicPr>
        <p:blipFill>
          <a:blip r:embed="rId5" cstate="print"/>
          <a:srcRect/>
          <a:stretch>
            <a:fillRect/>
          </a:stretch>
        </p:blipFill>
        <p:spPr bwMode="auto">
          <a:xfrm>
            <a:off x="0" y="4800600"/>
            <a:ext cx="2667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381000" y="1905000"/>
            <a:ext cx="8382000" cy="3505200"/>
          </a:xfrm>
        </p:spPr>
        <p:txBody>
          <a:bodyPr/>
          <a:lstStyle/>
          <a:p>
            <a:pPr eaLnBrk="1" hangingPunct="1">
              <a:buSzPct val="100000"/>
              <a:buFont typeface="Wingdings 2" pitchFamily="18" charset="2"/>
              <a:buBlip>
                <a:blip r:embed="rId2"/>
              </a:buBlip>
            </a:pPr>
            <a:r>
              <a:rPr lang="en-GB" altLang="en-US" sz="2700" b="1" smtClean="0">
                <a:solidFill>
                  <a:srgbClr val="002060"/>
                </a:solidFill>
                <a:latin typeface="Century Gothic" pitchFamily="34" charset="0"/>
                <a:cs typeface="Times New Roman" pitchFamily="18" charset="0"/>
              </a:rPr>
              <a:t>In 90%-95% of cases no cause can be found primary hypertension (essential)</a:t>
            </a:r>
          </a:p>
          <a:p>
            <a:pPr eaLnBrk="1" hangingPunct="1">
              <a:buSzPct val="100000"/>
              <a:buFont typeface="Wingdings 2" pitchFamily="18" charset="2"/>
              <a:buBlip>
                <a:blip r:embed="rId2"/>
              </a:buBlip>
            </a:pPr>
            <a:endParaRPr lang="en-US" altLang="en-US" sz="27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GB" altLang="en-US" sz="2700" b="1" smtClean="0">
                <a:solidFill>
                  <a:srgbClr val="002060"/>
                </a:solidFill>
                <a:latin typeface="Century Gothic" pitchFamily="34" charset="0"/>
                <a:cs typeface="Times New Roman" pitchFamily="18" charset="0"/>
              </a:rPr>
              <a:t>Secondary hypertension  5-10%</a:t>
            </a:r>
          </a:p>
        </p:txBody>
      </p:sp>
      <p:sp>
        <p:nvSpPr>
          <p:cNvPr id="16387" name="Rectangle 5"/>
          <p:cNvSpPr>
            <a:spLocks noChangeArrowheads="1"/>
          </p:cNvSpPr>
          <p:nvPr/>
        </p:nvSpPr>
        <p:spPr bwMode="auto">
          <a:xfrm>
            <a:off x="1676400" y="457200"/>
            <a:ext cx="5334000" cy="708025"/>
          </a:xfrm>
          <a:prstGeom prst="rect">
            <a:avLst/>
          </a:prstGeom>
          <a:noFill/>
          <a:ln w="9525">
            <a:noFill/>
            <a:miter lim="800000"/>
            <a:headEnd/>
            <a:tailEnd/>
          </a:ln>
        </p:spPr>
        <p:txBody>
          <a:bodyPr>
            <a:spAutoFit/>
          </a:bodyPr>
          <a:lstStyle/>
          <a:p>
            <a:pPr algn="ctr"/>
            <a:r>
              <a:rPr lang="en-GB" altLang="en-US" sz="4000" b="1">
                <a:solidFill>
                  <a:srgbClr val="FF0000"/>
                </a:solidFill>
                <a:latin typeface="Batang" pitchFamily="18" charset="-127"/>
                <a:ea typeface="Batang" pitchFamily="18" charset="-127"/>
              </a:rPr>
              <a:t>Hypertension</a:t>
            </a:r>
            <a:endParaRPr lang="en-US" altLang="en-US" sz="4000" b="1">
              <a:solidFill>
                <a:srgbClr val="FF0000"/>
              </a:solidFill>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0"/>
          <p:cNvSpPr>
            <a:spLocks noGrp="1"/>
          </p:cNvSpPr>
          <p:nvPr>
            <p:ph/>
          </p:nvPr>
        </p:nvSpPr>
        <p:spPr>
          <a:xfrm>
            <a:off x="304800" y="277813"/>
            <a:ext cx="8610600" cy="5853112"/>
          </a:xfrm>
        </p:spPr>
        <p:txBody>
          <a:bodyPr/>
          <a:lstStyle/>
          <a:p>
            <a:endParaRPr lang="en-US" altLang="en-US" smtClean="0"/>
          </a:p>
          <a:p>
            <a:pPr algn="ctr">
              <a:buFont typeface="Wingdings 2" pitchFamily="18" charset="2"/>
              <a:buNone/>
            </a:pPr>
            <a:r>
              <a:rPr lang="en-US" altLang="en-US" sz="4000" smtClean="0">
                <a:solidFill>
                  <a:srgbClr val="002060"/>
                </a:solidFill>
              </a:rPr>
              <a:t>Mechanism of Blood Pressure:</a:t>
            </a:r>
          </a:p>
          <a:p>
            <a:endParaRPr lang="en-US" altLang="en-US" smtClean="0">
              <a:solidFill>
                <a:srgbClr val="002060"/>
              </a:solidFill>
            </a:endParaRPr>
          </a:p>
          <a:p>
            <a:pPr>
              <a:buFont typeface="Wingdings 2" pitchFamily="18" charset="2"/>
              <a:buNone/>
            </a:pPr>
            <a:r>
              <a:rPr lang="en-US" altLang="en-US" smtClean="0">
                <a:solidFill>
                  <a:srgbClr val="002060"/>
                </a:solidFill>
              </a:rPr>
              <a:t>Blood Pressure = Cardiac output          X</a:t>
            </a:r>
          </a:p>
          <a:p>
            <a:pPr>
              <a:buFont typeface="Wingdings 2" pitchFamily="18" charset="2"/>
              <a:buNone/>
            </a:pPr>
            <a:r>
              <a:rPr lang="en-US" altLang="en-US" smtClean="0">
                <a:solidFill>
                  <a:srgbClr val="002060"/>
                </a:solidFill>
              </a:rPr>
              <a:t> 				  Systemic Vascular Resistance</a:t>
            </a:r>
          </a:p>
          <a:p>
            <a:pPr>
              <a:buFont typeface="Wingdings 2" pitchFamily="18" charset="2"/>
              <a:buNone/>
            </a:pPr>
            <a:r>
              <a:rPr lang="en-US" altLang="en-US" smtClean="0">
                <a:solidFill>
                  <a:srgbClr val="002060"/>
                </a:solidFill>
              </a:rPr>
              <a:t>			         = CO  X  SVR</a:t>
            </a:r>
          </a:p>
          <a:p>
            <a:pPr>
              <a:buFont typeface="Wingdings 2" pitchFamily="18" charset="2"/>
              <a:buNone/>
            </a:pPr>
            <a:endParaRPr lang="en-US" altLang="en-US" smtClean="0">
              <a:solidFill>
                <a:srgbClr val="002060"/>
              </a:solidFill>
            </a:endParaRPr>
          </a:p>
          <a:p>
            <a:pPr>
              <a:buFont typeface="Wingdings 2" pitchFamily="18" charset="2"/>
              <a:buNone/>
            </a:pPr>
            <a:r>
              <a:rPr lang="en-US" altLang="en-US" smtClean="0">
                <a:solidFill>
                  <a:srgbClr val="002060"/>
                </a:solidFill>
              </a:rPr>
              <a:t>			         = Stroke volume    X   HR   X   SVR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altLang="en-US" sz="1400">
              <a:latin typeface="Book Antiqua" pitchFamily="18" charset="0"/>
            </a:endParaRPr>
          </a:p>
        </p:txBody>
      </p:sp>
      <p:sp>
        <p:nvSpPr>
          <p:cNvPr id="1843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GB" altLang="en-US" sz="1400">
              <a:latin typeface="Book Antiqua" pitchFamily="18" charset="0"/>
            </a:endParaRPr>
          </a:p>
        </p:txBody>
      </p:sp>
      <p:sp>
        <p:nvSpPr>
          <p:cNvPr id="25604" name="Rectangle 4"/>
          <p:cNvSpPr>
            <a:spLocks noRot="1" noChangeArrowheads="1"/>
          </p:cNvSpPr>
          <p:nvPr/>
        </p:nvSpPr>
        <p:spPr bwMode="auto">
          <a:xfrm>
            <a:off x="457200" y="228600"/>
            <a:ext cx="8305800" cy="685800"/>
          </a:xfrm>
          <a:prstGeom prst="rect">
            <a:avLst/>
          </a:prstGeom>
          <a:noFill/>
          <a:ln w="9525">
            <a:noFill/>
            <a:miter lim="800000"/>
            <a:headEnd/>
            <a:tailEnd/>
          </a:ln>
        </p:spPr>
        <p:txBody>
          <a:bodyPr anchor="ctr"/>
          <a:lstStyle/>
          <a:p>
            <a:pPr algn="ctr" fontAlgn="auto">
              <a:spcBef>
                <a:spcPts val="0"/>
              </a:spcBef>
              <a:spcAft>
                <a:spcPts val="0"/>
              </a:spcAft>
              <a:defRPr/>
            </a:pPr>
            <a:r>
              <a:rPr lang="en-US" sz="4000" b="1" spc="300" dirty="0">
                <a:solidFill>
                  <a:srgbClr val="FF0000"/>
                </a:solidFill>
                <a:latin typeface="Batang" pitchFamily="18" charset="-127"/>
                <a:ea typeface="Batang" pitchFamily="18" charset="-127"/>
                <a:cs typeface="Times New Roman" pitchFamily="18" charset="0"/>
              </a:rPr>
              <a:t>Essential HTN</a:t>
            </a:r>
          </a:p>
        </p:txBody>
      </p:sp>
      <p:sp>
        <p:nvSpPr>
          <p:cNvPr id="18437" name="Rectangle 5"/>
          <p:cNvSpPr>
            <a:spLocks noChangeArrowheads="1"/>
          </p:cNvSpPr>
          <p:nvPr/>
        </p:nvSpPr>
        <p:spPr bwMode="auto">
          <a:xfrm>
            <a:off x="228600" y="1524000"/>
            <a:ext cx="8534400" cy="4525963"/>
          </a:xfrm>
          <a:prstGeom prst="rect">
            <a:avLst/>
          </a:prstGeom>
          <a:noFill/>
          <a:ln w="9525">
            <a:noFill/>
            <a:miter lim="800000"/>
            <a:headEnd/>
            <a:tailEnd/>
          </a:ln>
        </p:spPr>
        <p:txBody>
          <a:bodyPr/>
          <a:lstStyle/>
          <a:p>
            <a:pPr marL="342900" indent="-342900" algn="just">
              <a:lnSpc>
                <a:spcPct val="90000"/>
              </a:lnSpc>
              <a:spcBef>
                <a:spcPct val="20000"/>
              </a:spcBef>
              <a:buFontTx/>
              <a:buBlip>
                <a:blip r:embed="rId2"/>
              </a:buBlip>
            </a:pPr>
            <a:r>
              <a:rPr lang="en-US" altLang="en-US" sz="2200" b="1">
                <a:solidFill>
                  <a:srgbClr val="002060"/>
                </a:solidFill>
                <a:latin typeface="Century Gothic" pitchFamily="34" charset="0"/>
                <a:cs typeface="Times New Roman" pitchFamily="18" charset="0"/>
              </a:rPr>
              <a:t>Risk factors</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Obesity---metabolic syndrome</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Excessive salt intake---low potassium intake</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Excessive alcohol intake           </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Polycythemia</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Lack of exercise                                                                       </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Non-steroid anti-inflammatory drugs</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Family history of essential HTN   </a:t>
            </a:r>
          </a:p>
          <a:p>
            <a:pPr marL="742950" lvl="1" indent="-285750" algn="just">
              <a:lnSpc>
                <a:spcPct val="90000"/>
              </a:lnSpc>
              <a:spcBef>
                <a:spcPct val="20000"/>
              </a:spcBef>
              <a:buFontTx/>
              <a:buChar char="–"/>
            </a:pPr>
            <a:endParaRPr lang="en-US" altLang="en-US" sz="2200" b="1">
              <a:solidFill>
                <a:srgbClr val="002060"/>
              </a:solidFill>
              <a:latin typeface="Century Gothic" pitchFamily="34" charset="0"/>
              <a:cs typeface="Times New Roman" pitchFamily="18" charset="0"/>
            </a:endParaRPr>
          </a:p>
          <a:p>
            <a:pPr marL="342900" indent="-342900" algn="just">
              <a:lnSpc>
                <a:spcPct val="90000"/>
              </a:lnSpc>
              <a:spcBef>
                <a:spcPct val="20000"/>
              </a:spcBef>
              <a:buFontTx/>
              <a:buBlip>
                <a:blip r:embed="rId2"/>
              </a:buBlip>
            </a:pPr>
            <a:r>
              <a:rPr lang="en-US" altLang="en-US" sz="2200" b="1">
                <a:solidFill>
                  <a:srgbClr val="002060"/>
                </a:solidFill>
                <a:latin typeface="Century Gothic" pitchFamily="34" charset="0"/>
                <a:cs typeface="Times New Roman" pitchFamily="18" charset="0"/>
              </a:rPr>
              <a:t>Caffeine and smoking increase the BP acutely but are not risk factors for the development of chronic essential HTN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p:nvPr>
        </p:nvSpPr>
        <p:spPr>
          <a:xfrm>
            <a:off x="304800" y="1157288"/>
            <a:ext cx="8229600" cy="5014912"/>
          </a:xfrm>
        </p:spPr>
        <p:txBody>
          <a:bodyPr/>
          <a:lstStyle/>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Primary renal disease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Oral contraceptives</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Sleep apnea syndrome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Primary hyperaldosteronism</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Renovascular disease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Cushing’s syndrome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Pheochromocytoma</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Other endocrine disorders </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Coarctation of the aorta </a:t>
            </a:r>
          </a:p>
        </p:txBody>
      </p:sp>
      <p:sp>
        <p:nvSpPr>
          <p:cNvPr id="18434" name="Rectangle 2"/>
          <p:cNvSpPr>
            <a:spLocks noGrp="1" noChangeArrowheads="1"/>
          </p:cNvSpPr>
          <p:nvPr>
            <p:ph type="title" idx="4294967295"/>
          </p:nvPr>
        </p:nvSpPr>
        <p:spPr>
          <a:xfrm>
            <a:off x="762000" y="228600"/>
            <a:ext cx="7543800" cy="685800"/>
          </a:xfrm>
        </p:spPr>
        <p:txBody>
          <a:bodyPr>
            <a:noAutofit/>
          </a:bodyPr>
          <a:lstStyle/>
          <a:p>
            <a:pPr eaLnBrk="1" fontAlgn="auto" hangingPunct="1">
              <a:spcAft>
                <a:spcPts val="0"/>
              </a:spcAft>
              <a:defRPr/>
            </a:pPr>
            <a:r>
              <a:rPr lang="en-US" sz="4000" dirty="0" smtClean="0">
                <a:ln w="500">
                  <a:noFill/>
                </a:ln>
                <a:solidFill>
                  <a:srgbClr val="FF0000"/>
                </a:solidFill>
                <a:effectLst/>
                <a:latin typeface="Batang" pitchFamily="18" charset="-127"/>
                <a:ea typeface="Batang" pitchFamily="18" charset="-127"/>
                <a:cs typeface="Times New Roman" pitchFamily="18" charset="0"/>
              </a:rPr>
              <a:t>Secondary Hypertension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8960" y="395372"/>
            <a:ext cx="3711272" cy="369332"/>
          </a:xfrm>
          <a:prstGeom prst="rect">
            <a:avLst/>
          </a:prstGeom>
        </p:spPr>
        <p:txBody>
          <a:bodyPr wrap="none">
            <a:spAutoFit/>
          </a:bodyPr>
          <a:lstStyle/>
          <a:p>
            <a:r>
              <a:rPr lang="en-GB" b="1" dirty="0" smtClean="0">
                <a:solidFill>
                  <a:schemeClr val="bg1"/>
                </a:solidFill>
                <a:latin typeface="Arial Unicode MS" pitchFamily="34" charset="-128"/>
                <a:ea typeface="Arial Unicode MS" pitchFamily="34" charset="-128"/>
                <a:cs typeface="Arial Unicode MS" pitchFamily="34" charset="-128"/>
              </a:rPr>
              <a:t>CHD Rates by SBP, DBP and Age</a:t>
            </a:r>
            <a:endParaRPr lang="en-GB" b="1" dirty="0">
              <a:solidFill>
                <a:schemeClr val="bg1"/>
              </a:solidFill>
              <a:latin typeface="Arial Unicode MS" pitchFamily="34" charset="-128"/>
              <a:ea typeface="Arial Unicode MS" pitchFamily="34" charset="-128"/>
              <a:cs typeface="Arial Unicode MS" pitchFamily="34" charset="-128"/>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037" y="920951"/>
            <a:ext cx="5480275" cy="560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04248" y="6063679"/>
            <a:ext cx="2069976" cy="461665"/>
          </a:xfrm>
          <a:prstGeom prst="rect">
            <a:avLst/>
          </a:prstGeom>
        </p:spPr>
        <p:txBody>
          <a:bodyPr wrap="square">
            <a:spAutoFit/>
          </a:bodyPr>
          <a:lstStyle/>
          <a:p>
            <a:r>
              <a:rPr lang="en-GB" sz="1200" dirty="0" smtClean="0">
                <a:solidFill>
                  <a:srgbClr val="FF0000"/>
                </a:solidFill>
                <a:latin typeface="Arial Unicode MS" pitchFamily="34" charset="-128"/>
                <a:ea typeface="Arial Unicode MS" pitchFamily="34" charset="-128"/>
                <a:cs typeface="Arial Unicode MS" pitchFamily="34" charset="-128"/>
              </a:rPr>
              <a:t>Hypertension Update </a:t>
            </a:r>
          </a:p>
          <a:p>
            <a:r>
              <a:rPr lang="en-GB" sz="1200" dirty="0" smtClean="0">
                <a:solidFill>
                  <a:srgbClr val="FF0000"/>
                </a:solidFill>
                <a:latin typeface="Arial Unicode MS" pitchFamily="34" charset="-128"/>
                <a:ea typeface="Arial Unicode MS" pitchFamily="34" charset="-128"/>
                <a:cs typeface="Arial Unicode MS" pitchFamily="34" charset="-128"/>
              </a:rPr>
              <a:t>2016</a:t>
            </a:r>
            <a:endParaRPr lang="en-GB" sz="12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41072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a:xfrm>
            <a:off x="228600" y="152400"/>
            <a:ext cx="8686800" cy="865188"/>
          </a:xfrm>
        </p:spPr>
        <p:txBody>
          <a:bodyPr/>
          <a:lstStyle/>
          <a:p>
            <a:pPr algn="ctr" eaLnBrk="1" hangingPunct="1">
              <a:buFont typeface="Wingdings 2" pitchFamily="18" charset="2"/>
              <a:buNone/>
            </a:pPr>
            <a:r>
              <a:rPr lang="en-US" altLang="en-US" sz="3200" b="1" smtClean="0">
                <a:solidFill>
                  <a:srgbClr val="FF0000"/>
                </a:solidFill>
                <a:latin typeface="Batang" pitchFamily="18" charset="-127"/>
                <a:ea typeface="Batang" pitchFamily="18" charset="-127"/>
              </a:rPr>
              <a:t>European Society of Nephrology Classification of Blood Pressure Levels </a:t>
            </a:r>
            <a:endParaRPr lang="en-US" altLang="en-US" sz="3200" smtClean="0">
              <a:solidFill>
                <a:srgbClr val="FF0000"/>
              </a:solidFill>
              <a:latin typeface="Batang" pitchFamily="18" charset="-127"/>
              <a:ea typeface="Batang" pitchFamily="18" charset="-127"/>
            </a:endParaRPr>
          </a:p>
        </p:txBody>
      </p:sp>
      <p:graphicFrame>
        <p:nvGraphicFramePr>
          <p:cNvPr id="3" name="Table 2"/>
          <p:cNvGraphicFramePr>
            <a:graphicFrameLocks noGrp="1"/>
          </p:cNvGraphicFramePr>
          <p:nvPr/>
        </p:nvGraphicFramePr>
        <p:xfrm>
          <a:off x="381000" y="1600200"/>
          <a:ext cx="8458199" cy="5076824"/>
        </p:xfrm>
        <a:graphic>
          <a:graphicData uri="http://schemas.openxmlformats.org/drawingml/2006/table">
            <a:tbl>
              <a:tblPr/>
              <a:tblGrid>
                <a:gridCol w="2839681"/>
                <a:gridCol w="3030266"/>
                <a:gridCol w="2588252"/>
              </a:tblGrid>
              <a:tr h="634603">
                <a:tc>
                  <a:txBody>
                    <a:bodyPr/>
                    <a:lstStyle/>
                    <a:p>
                      <a:pPr algn="ctr"/>
                      <a:r>
                        <a:rPr lang="en-US" sz="2000" b="1" dirty="0" smtClean="0">
                          <a:solidFill>
                            <a:srgbClr val="002060"/>
                          </a:solidFill>
                          <a:latin typeface="Century Gothic" pitchFamily="34" charset="0"/>
                        </a:rPr>
                        <a:t>Category</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Systolic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Diastolic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r>
              <a:tr h="634603">
                <a:tc>
                  <a:txBody>
                    <a:bodyPr/>
                    <a:lstStyle/>
                    <a:p>
                      <a:pPr algn="ctr"/>
                      <a:r>
                        <a:rPr lang="en-US" sz="2000" dirty="0">
                          <a:solidFill>
                            <a:srgbClr val="002060"/>
                          </a:solidFill>
                          <a:latin typeface="Century Gothic" pitchFamily="34" charset="0"/>
                        </a:rPr>
                        <a:t>Optimal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&lt;120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&lt;130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&lt;85</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High-normal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130-139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85-89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1 hypertension (mild)</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140-159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90-99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2 hypertension (moderate)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160-179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100-109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3 hypertension (severe)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110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Isolated systolic </a:t>
                      </a:r>
                      <a:r>
                        <a:rPr lang="en-US" sz="2000" dirty="0" smtClean="0">
                          <a:solidFill>
                            <a:srgbClr val="002060"/>
                          </a:solidFill>
                          <a:latin typeface="Century Gothic" pitchFamily="34" charset="0"/>
                        </a:rPr>
                        <a:t>hypertension</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002060"/>
                          </a:solidFill>
                          <a:latin typeface="Century Gothic" pitchFamily="34" charset="0"/>
                        </a:rPr>
                        <a:t>&gt;140</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&lt;90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26"/>
          <p:cNvSpPr>
            <a:spLocks noChangeShapeType="1"/>
          </p:cNvSpPr>
          <p:nvPr/>
        </p:nvSpPr>
        <p:spPr bwMode="auto">
          <a:xfrm>
            <a:off x="1771650" y="42863"/>
            <a:ext cx="0" cy="6858000"/>
          </a:xfrm>
          <a:prstGeom prst="line">
            <a:avLst/>
          </a:prstGeom>
          <a:noFill/>
          <a:ln w="57150">
            <a:solidFill>
              <a:srgbClr val="0000FF">
                <a:alpha val="50195"/>
              </a:srgbClr>
            </a:solidFill>
            <a:round/>
            <a:headEnd/>
            <a:tailEnd/>
          </a:ln>
        </p:spPr>
        <p:txBody>
          <a:bodyPr/>
          <a:lstStyle/>
          <a:p>
            <a:endParaRPr lang="en-US"/>
          </a:p>
        </p:txBody>
      </p:sp>
      <p:graphicFrame>
        <p:nvGraphicFramePr>
          <p:cNvPr id="2050" name="AutoShape 28"/>
          <p:cNvGraphicFramePr>
            <a:graphicFrameLocks/>
          </p:cNvGraphicFramePr>
          <p:nvPr/>
        </p:nvGraphicFramePr>
        <p:xfrm>
          <a:off x="1581150" y="1171575"/>
          <a:ext cx="6096000" cy="4572000"/>
        </p:xfrm>
        <a:graphic>
          <a:graphicData uri="http://schemas.openxmlformats.org/presentationml/2006/ole">
            <mc:AlternateContent xmlns:mc="http://schemas.openxmlformats.org/markup-compatibility/2006">
              <mc:Choice xmlns:v="urn:schemas-microsoft-com:vml" Requires="v">
                <p:oleObj spid="_x0000_s47116" name="Clip" r:id="rId4" imgW="0" imgH="0" progId="">
                  <p:embed/>
                </p:oleObj>
              </mc:Choice>
              <mc:Fallback>
                <p:oleObj name="Clip"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1150" y="1171575"/>
                        <a:ext cx="60960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AutoShape 29"/>
          <p:cNvGraphicFramePr>
            <a:graphicFrameLocks/>
          </p:cNvGraphicFramePr>
          <p:nvPr/>
        </p:nvGraphicFramePr>
        <p:xfrm>
          <a:off x="1581150" y="1171575"/>
          <a:ext cx="6096000" cy="4572000"/>
        </p:xfrm>
        <a:graphic>
          <a:graphicData uri="http://schemas.openxmlformats.org/presentationml/2006/ole">
            <mc:AlternateContent xmlns:mc="http://schemas.openxmlformats.org/markup-compatibility/2006">
              <mc:Choice xmlns:v="urn:schemas-microsoft-com:vml" Requires="v">
                <p:oleObj spid="_x0000_s47117" name="Clip" r:id="rId5" imgW="0" imgH="0" progId="">
                  <p:embed/>
                </p:oleObj>
              </mc:Choice>
              <mc:Fallback>
                <p:oleObj name="Clip"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1150" y="1171575"/>
                        <a:ext cx="60960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1447800" y="228600"/>
            <a:ext cx="8001000" cy="1292662"/>
          </a:xfrm>
          <a:prstGeom prst="rect">
            <a:avLst/>
          </a:prstGeom>
          <a:noFill/>
        </p:spPr>
        <p:txBody>
          <a:bodyPr wrap="square">
            <a:spAutoFit/>
          </a:bodyPr>
          <a:lstStyle/>
          <a:p>
            <a:pPr algn="ctr" fontAlgn="auto">
              <a:spcBef>
                <a:spcPts val="0"/>
              </a:spcBef>
              <a:spcAft>
                <a:spcPts val="0"/>
              </a:spcAft>
              <a:defRPr/>
            </a:pPr>
            <a:r>
              <a:rPr lang="en-US" sz="2600" b="1" i="1" dirty="0">
                <a:effectLst>
                  <a:outerShdw blurRad="38100" dist="38100" dir="2700000" algn="tl">
                    <a:srgbClr val="000000">
                      <a:alpha val="43137"/>
                    </a:srgbClr>
                  </a:outerShdw>
                </a:effectLst>
                <a:latin typeface="Corbel" pitchFamily="34" charset="0"/>
                <a:cs typeface="Times New Roman" pitchFamily="18" charset="0"/>
              </a:rPr>
              <a:t>The Seventh Report of the Joint National Committee</a:t>
            </a:r>
          </a:p>
          <a:p>
            <a:pPr algn="ctr" fontAlgn="auto">
              <a:spcBef>
                <a:spcPts val="0"/>
              </a:spcBef>
              <a:spcAft>
                <a:spcPts val="0"/>
              </a:spcAft>
              <a:defRPr/>
            </a:pPr>
            <a:r>
              <a:rPr lang="en-US" sz="2600" b="1" i="1" dirty="0">
                <a:effectLst>
                  <a:outerShdw blurRad="38100" dist="38100" dir="2700000" algn="tl">
                    <a:srgbClr val="000000">
                      <a:alpha val="43137"/>
                    </a:srgbClr>
                  </a:outerShdw>
                </a:effectLst>
                <a:latin typeface="Corbel" pitchFamily="34" charset="0"/>
                <a:cs typeface="Times New Roman" pitchFamily="18" charset="0"/>
              </a:rPr>
              <a:t>Prevention, Detection, Evaluation, and Treatment </a:t>
            </a:r>
          </a:p>
          <a:p>
            <a:pPr algn="ctr" fontAlgn="auto">
              <a:spcBef>
                <a:spcPts val="0"/>
              </a:spcBef>
              <a:spcAft>
                <a:spcPts val="0"/>
              </a:spcAft>
              <a:defRPr/>
            </a:pPr>
            <a:r>
              <a:rPr lang="en-US" sz="2600" b="1" i="1" dirty="0">
                <a:effectLst>
                  <a:outerShdw blurRad="38100" dist="38100" dir="2700000" algn="tl">
                    <a:srgbClr val="000000">
                      <a:alpha val="43137"/>
                    </a:srgbClr>
                  </a:outerShdw>
                </a:effectLst>
                <a:latin typeface="Corbel" pitchFamily="34" charset="0"/>
                <a:cs typeface="Times New Roman" pitchFamily="18" charset="0"/>
              </a:rPr>
              <a:t>of High Blood Pressure (JNC 7 &amp; 8)</a:t>
            </a:r>
          </a:p>
        </p:txBody>
      </p:sp>
      <p:sp>
        <p:nvSpPr>
          <p:cNvPr id="2055" name="Rectangle 3"/>
          <p:cNvSpPr>
            <a:spLocks noChangeArrowheads="1"/>
          </p:cNvSpPr>
          <p:nvPr/>
        </p:nvSpPr>
        <p:spPr bwMode="auto">
          <a:xfrm>
            <a:off x="0" y="0"/>
            <a:ext cx="1790700" cy="6858000"/>
          </a:xfrm>
          <a:prstGeom prst="rect">
            <a:avLst/>
          </a:prstGeom>
          <a:gradFill rotWithShape="1">
            <a:gsLst>
              <a:gs pos="0">
                <a:srgbClr val="770000"/>
              </a:gs>
              <a:gs pos="50000">
                <a:srgbClr val="AD0000"/>
              </a:gs>
              <a:gs pos="100000">
                <a:srgbClr val="CE0000"/>
              </a:gs>
            </a:gsLst>
            <a:lin ang="8100000" scaled="1"/>
          </a:gradFill>
          <a:ln w="9525">
            <a:solidFill>
              <a:schemeClr val="tx1"/>
            </a:solidFill>
            <a:miter lim="800000"/>
            <a:headEnd/>
            <a:tailEnd/>
          </a:ln>
        </p:spPr>
        <p:txBody>
          <a:bodyPr wrap="none" anchor="ctr"/>
          <a:lstStyle/>
          <a:p>
            <a:endParaRPr lang="ar-SA">
              <a:solidFill>
                <a:srgbClr val="002060"/>
              </a:solidFill>
            </a:endParaRPr>
          </a:p>
        </p:txBody>
      </p:sp>
      <p:sp>
        <p:nvSpPr>
          <p:cNvPr id="2056" name="Text Box 23"/>
          <p:cNvSpPr txBox="1">
            <a:spLocks noChangeArrowheads="1"/>
          </p:cNvSpPr>
          <p:nvPr/>
        </p:nvSpPr>
        <p:spPr bwMode="auto">
          <a:xfrm>
            <a:off x="0" y="1517650"/>
            <a:ext cx="1752600" cy="646113"/>
          </a:xfrm>
          <a:prstGeom prst="rect">
            <a:avLst/>
          </a:prstGeom>
          <a:noFill/>
          <a:ln w="9525">
            <a:noFill/>
            <a:miter lim="800000"/>
            <a:headEnd/>
            <a:tailEnd/>
          </a:ln>
        </p:spPr>
        <p:txBody>
          <a:bodyPr>
            <a:spAutoFit/>
          </a:bodyPr>
          <a:lstStyle/>
          <a:p>
            <a:pPr algn="ctr"/>
            <a:r>
              <a:rPr lang="en-US" sz="1200" b="1">
                <a:latin typeface="Century Gothic" pitchFamily="34" charset="0"/>
              </a:rPr>
              <a:t>U.S. Department of </a:t>
            </a:r>
          </a:p>
          <a:p>
            <a:pPr algn="ctr"/>
            <a:r>
              <a:rPr lang="en-US" sz="1200" b="1">
                <a:latin typeface="Century Gothic" pitchFamily="34" charset="0"/>
              </a:rPr>
              <a:t>Health and Human Services</a:t>
            </a:r>
          </a:p>
        </p:txBody>
      </p:sp>
      <p:sp>
        <p:nvSpPr>
          <p:cNvPr id="2057" name="Text Box 24"/>
          <p:cNvSpPr txBox="1">
            <a:spLocks noChangeArrowheads="1"/>
          </p:cNvSpPr>
          <p:nvPr/>
        </p:nvSpPr>
        <p:spPr bwMode="auto">
          <a:xfrm>
            <a:off x="33338" y="3792538"/>
            <a:ext cx="1676400" cy="457200"/>
          </a:xfrm>
          <a:prstGeom prst="rect">
            <a:avLst/>
          </a:prstGeom>
          <a:noFill/>
          <a:ln w="9525">
            <a:noFill/>
            <a:miter lim="800000"/>
            <a:headEnd/>
            <a:tailEnd/>
          </a:ln>
        </p:spPr>
        <p:txBody>
          <a:bodyPr>
            <a:spAutoFit/>
          </a:bodyPr>
          <a:lstStyle/>
          <a:p>
            <a:pPr algn="ctr"/>
            <a:r>
              <a:rPr lang="en-US" sz="1200" b="1">
                <a:latin typeface="Century Gothic" pitchFamily="34" charset="0"/>
              </a:rPr>
              <a:t>National Institutes </a:t>
            </a:r>
          </a:p>
          <a:p>
            <a:pPr algn="ctr"/>
            <a:r>
              <a:rPr lang="en-US" sz="1200" b="1">
                <a:latin typeface="Century Gothic" pitchFamily="34" charset="0"/>
              </a:rPr>
              <a:t>of Health</a:t>
            </a:r>
          </a:p>
        </p:txBody>
      </p:sp>
      <p:sp>
        <p:nvSpPr>
          <p:cNvPr id="2058" name="Text Box 25"/>
          <p:cNvSpPr txBox="1">
            <a:spLocks noChangeArrowheads="1"/>
          </p:cNvSpPr>
          <p:nvPr/>
        </p:nvSpPr>
        <p:spPr bwMode="auto">
          <a:xfrm>
            <a:off x="69850" y="6135688"/>
            <a:ext cx="1643063" cy="646112"/>
          </a:xfrm>
          <a:prstGeom prst="rect">
            <a:avLst/>
          </a:prstGeom>
          <a:noFill/>
          <a:ln w="9525">
            <a:noFill/>
            <a:miter lim="800000"/>
            <a:headEnd/>
            <a:tailEnd/>
          </a:ln>
        </p:spPr>
        <p:txBody>
          <a:bodyPr>
            <a:spAutoFit/>
          </a:bodyPr>
          <a:lstStyle/>
          <a:p>
            <a:pPr algn="ctr"/>
            <a:r>
              <a:rPr lang="en-US" sz="1200" b="1">
                <a:latin typeface="Century Gothic" pitchFamily="34" charset="0"/>
              </a:rPr>
              <a:t>National Heart, Lung, and Blood Institute</a:t>
            </a:r>
          </a:p>
        </p:txBody>
      </p:sp>
      <p:grpSp>
        <p:nvGrpSpPr>
          <p:cNvPr id="2" name="Group 8"/>
          <p:cNvGrpSpPr>
            <a:grpSpLocks/>
          </p:cNvGrpSpPr>
          <p:nvPr/>
        </p:nvGrpSpPr>
        <p:grpSpPr bwMode="auto">
          <a:xfrm>
            <a:off x="405362" y="457200"/>
            <a:ext cx="949613" cy="833438"/>
            <a:chOff x="559" y="144"/>
            <a:chExt cx="2109" cy="1968"/>
          </a:xfrm>
          <a:noFill/>
        </p:grpSpPr>
        <p:sp>
          <p:nvSpPr>
            <p:cNvPr id="36" name="Oval 9"/>
            <p:cNvSpPr>
              <a:spLocks noChangeArrowheads="1"/>
            </p:cNvSpPr>
            <p:nvPr/>
          </p:nvSpPr>
          <p:spPr bwMode="auto">
            <a:xfrm>
              <a:off x="559" y="144"/>
              <a:ext cx="2109" cy="1961"/>
            </a:xfrm>
            <a:prstGeom prst="ellipse">
              <a:avLst/>
            </a:prstGeom>
            <a:grpFill/>
            <a:ln w="12700">
              <a:solidFill>
                <a:schemeClr val="bg1"/>
              </a:solidFill>
              <a:round/>
              <a:headEnd type="none" w="sm" len="sm"/>
              <a:tailEnd type="none" w="sm" len="sm"/>
            </a:ln>
          </p:spPr>
          <p:txBody>
            <a:bodyPr wrap="none" anchor="ctr"/>
            <a:lstStyle/>
            <a:p>
              <a:pPr fontAlgn="auto">
                <a:spcBef>
                  <a:spcPts val="0"/>
                </a:spcBef>
                <a:spcAft>
                  <a:spcPts val="0"/>
                </a:spcAft>
                <a:defRPr/>
              </a:pPr>
              <a:endParaRPr lang="ar-SA">
                <a:latin typeface="+mn-lt"/>
                <a:cs typeface="+mn-cs"/>
              </a:endParaRPr>
            </a:p>
          </p:txBody>
        </p:sp>
        <p:sp>
          <p:nvSpPr>
            <p:cNvPr id="37" name="Oval 10"/>
            <p:cNvSpPr>
              <a:spLocks noChangeArrowheads="1"/>
            </p:cNvSpPr>
            <p:nvPr/>
          </p:nvSpPr>
          <p:spPr bwMode="auto">
            <a:xfrm>
              <a:off x="559" y="151"/>
              <a:ext cx="2109" cy="1961"/>
            </a:xfrm>
            <a:prstGeom prst="ellipse">
              <a:avLst/>
            </a:prstGeom>
            <a:grpFill/>
            <a:ln w="12700">
              <a:solidFill>
                <a:schemeClr val="bg1"/>
              </a:solidFill>
              <a:round/>
              <a:headEnd type="none" w="sm" len="sm"/>
              <a:tailEnd type="none" w="sm" len="sm"/>
            </a:ln>
          </p:spPr>
          <p:txBody>
            <a:bodyPr wrap="none" anchor="ctr"/>
            <a:lstStyle/>
            <a:p>
              <a:pPr fontAlgn="auto">
                <a:spcBef>
                  <a:spcPts val="0"/>
                </a:spcBef>
                <a:spcAft>
                  <a:spcPts val="0"/>
                </a:spcAft>
                <a:defRPr/>
              </a:pPr>
              <a:endParaRPr lang="ar-SA">
                <a:latin typeface="+mn-lt"/>
                <a:cs typeface="+mn-cs"/>
              </a:endParaRPr>
            </a:p>
          </p:txBody>
        </p:sp>
        <p:pic>
          <p:nvPicPr>
            <p:cNvPr id="38" name="Picture 11" descr="dhhs1"/>
            <p:cNvPicPr>
              <a:picLocks noChangeAspect="1" noChangeArrowheads="1"/>
            </p:cNvPicPr>
            <p:nvPr/>
          </p:nvPicPr>
          <p:blipFill>
            <a:blip r:embed="rId6" cstate="print"/>
            <a:srcRect/>
            <a:stretch>
              <a:fillRect/>
            </a:stretch>
          </p:blipFill>
          <p:spPr bwMode="auto">
            <a:xfrm>
              <a:off x="678" y="261"/>
              <a:ext cx="1879" cy="1746"/>
            </a:xfrm>
            <a:prstGeom prst="rect">
              <a:avLst/>
            </a:prstGeom>
            <a:grpFill/>
            <a:ln w="12700">
              <a:noFill/>
              <a:miter lim="800000"/>
              <a:headEnd/>
              <a:tailEnd/>
            </a:ln>
          </p:spPr>
        </p:pic>
      </p:grpSp>
      <p:sp>
        <p:nvSpPr>
          <p:cNvPr id="2060" name="Oval 13"/>
          <p:cNvSpPr>
            <a:spLocks noChangeArrowheads="1"/>
          </p:cNvSpPr>
          <p:nvPr/>
        </p:nvSpPr>
        <p:spPr bwMode="auto">
          <a:xfrm>
            <a:off x="382588" y="2682875"/>
            <a:ext cx="1065212" cy="946150"/>
          </a:xfrm>
          <a:prstGeom prst="ellipse">
            <a:avLst/>
          </a:prstGeom>
          <a:noFill/>
          <a:ln w="38100" cmpd="dbl">
            <a:solidFill>
              <a:schemeClr val="bg1"/>
            </a:solidFill>
            <a:round/>
            <a:headEnd/>
            <a:tailEnd/>
          </a:ln>
        </p:spPr>
        <p:txBody>
          <a:bodyPr wrap="none" anchor="ctr"/>
          <a:lstStyle/>
          <a:p>
            <a:endParaRPr lang="ar-SA">
              <a:latin typeface="Book Antiqua" pitchFamily="18" charset="0"/>
              <a:cs typeface="Times New Roman" pitchFamily="18" charset="0"/>
            </a:endParaRPr>
          </a:p>
        </p:txBody>
      </p:sp>
      <p:grpSp>
        <p:nvGrpSpPr>
          <p:cNvPr id="3" name="Group 14"/>
          <p:cNvGrpSpPr>
            <a:grpSpLocks/>
          </p:cNvGrpSpPr>
          <p:nvPr/>
        </p:nvGrpSpPr>
        <p:grpSpPr bwMode="auto">
          <a:xfrm>
            <a:off x="416174" y="2726575"/>
            <a:ext cx="938801" cy="837614"/>
            <a:chOff x="2934" y="352"/>
            <a:chExt cx="1872" cy="1836"/>
          </a:xfrm>
          <a:noFill/>
        </p:grpSpPr>
        <p:sp>
          <p:nvSpPr>
            <p:cNvPr id="42" name="Oval 15"/>
            <p:cNvSpPr>
              <a:spLocks noChangeArrowheads="1"/>
            </p:cNvSpPr>
            <p:nvPr/>
          </p:nvSpPr>
          <p:spPr bwMode="auto">
            <a:xfrm>
              <a:off x="2934" y="352"/>
              <a:ext cx="1872" cy="1794"/>
            </a:xfrm>
            <a:prstGeom prst="ellipse">
              <a:avLst/>
            </a:prstGeom>
            <a:grpFill/>
            <a:ln w="12700">
              <a:solidFill>
                <a:schemeClr val="bg1"/>
              </a:solidFill>
              <a:round/>
              <a:headEnd type="none" w="sm" len="sm"/>
              <a:tailEnd type="none" w="sm" len="sm"/>
            </a:ln>
          </p:spPr>
          <p:txBody>
            <a:bodyPr wrap="none" anchor="ctr"/>
            <a:lstStyle/>
            <a:p>
              <a:pPr fontAlgn="auto">
                <a:spcBef>
                  <a:spcPts val="0"/>
                </a:spcBef>
                <a:spcAft>
                  <a:spcPts val="0"/>
                </a:spcAft>
                <a:defRPr/>
              </a:pPr>
              <a:endParaRPr lang="ar-SA">
                <a:latin typeface="+mn-lt"/>
                <a:cs typeface="+mn-cs"/>
              </a:endParaRPr>
            </a:p>
          </p:txBody>
        </p:sp>
        <p:sp>
          <p:nvSpPr>
            <p:cNvPr id="44" name="Oval 18"/>
            <p:cNvSpPr>
              <a:spLocks noChangeArrowheads="1"/>
            </p:cNvSpPr>
            <p:nvPr/>
          </p:nvSpPr>
          <p:spPr bwMode="auto">
            <a:xfrm>
              <a:off x="2934" y="394"/>
              <a:ext cx="1872" cy="1794"/>
            </a:xfrm>
            <a:prstGeom prst="ellipse">
              <a:avLst/>
            </a:prstGeom>
            <a:grpFill/>
            <a:ln w="12700">
              <a:solidFill>
                <a:schemeClr val="bg1"/>
              </a:solidFill>
              <a:round/>
              <a:headEnd type="none" w="sm" len="sm"/>
              <a:tailEnd type="none" w="sm" len="sm"/>
            </a:ln>
          </p:spPr>
          <p:txBody>
            <a:bodyPr wrap="none" anchor="ctr"/>
            <a:lstStyle/>
            <a:p>
              <a:pPr fontAlgn="auto">
                <a:spcBef>
                  <a:spcPts val="0"/>
                </a:spcBef>
                <a:spcAft>
                  <a:spcPts val="0"/>
                </a:spcAft>
                <a:defRPr/>
              </a:pPr>
              <a:endParaRPr lang="ar-SA">
                <a:latin typeface="+mn-lt"/>
                <a:cs typeface="+mn-cs"/>
              </a:endParaRPr>
            </a:p>
          </p:txBody>
        </p:sp>
        <p:pic>
          <p:nvPicPr>
            <p:cNvPr id="45" name="Picture 16" descr="nih1"/>
            <p:cNvPicPr>
              <a:picLocks noChangeAspect="1" noChangeArrowheads="1"/>
            </p:cNvPicPr>
            <p:nvPr/>
          </p:nvPicPr>
          <p:blipFill>
            <a:blip r:embed="rId7" cstate="print"/>
            <a:srcRect/>
            <a:stretch>
              <a:fillRect/>
            </a:stretch>
          </p:blipFill>
          <p:spPr bwMode="auto">
            <a:xfrm>
              <a:off x="3071" y="482"/>
              <a:ext cx="1608" cy="1565"/>
            </a:xfrm>
            <a:prstGeom prst="rect">
              <a:avLst/>
            </a:prstGeom>
            <a:grpFill/>
            <a:ln w="12700">
              <a:noFill/>
              <a:miter lim="800000"/>
              <a:headEnd/>
              <a:tailEnd/>
            </a:ln>
          </p:spPr>
        </p:pic>
      </p:grpSp>
      <p:pic>
        <p:nvPicPr>
          <p:cNvPr id="2062" name="Picture 21"/>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457200" y="5181600"/>
            <a:ext cx="838200" cy="733425"/>
          </a:xfrm>
          <a:prstGeom prst="rect">
            <a:avLst/>
          </a:prstGeom>
          <a:noFill/>
          <a:ln w="9525">
            <a:noFill/>
            <a:miter lim="800000"/>
            <a:headEnd/>
            <a:tailEnd/>
          </a:ln>
        </p:spPr>
      </p:pic>
      <p:sp>
        <p:nvSpPr>
          <p:cNvPr id="2063" name="Oval 22"/>
          <p:cNvSpPr>
            <a:spLocks noChangeArrowheads="1"/>
          </p:cNvSpPr>
          <p:nvPr/>
        </p:nvSpPr>
        <p:spPr bwMode="auto">
          <a:xfrm>
            <a:off x="261938" y="4986338"/>
            <a:ext cx="1219200" cy="1109662"/>
          </a:xfrm>
          <a:prstGeom prst="ellipse">
            <a:avLst/>
          </a:prstGeom>
          <a:noFill/>
          <a:ln w="38100" cmpd="dbl">
            <a:solidFill>
              <a:schemeClr val="bg1"/>
            </a:solidFill>
            <a:round/>
            <a:headEnd type="none" w="sm" len="sm"/>
            <a:tailEnd type="none" w="sm" len="sm"/>
          </a:ln>
        </p:spPr>
        <p:txBody>
          <a:bodyPr wrap="none" anchor="ctr"/>
          <a:lstStyle/>
          <a:p>
            <a:endParaRPr lang="ar-SA">
              <a:latin typeface="Book Antiqua" pitchFamily="18" charset="0"/>
              <a:cs typeface="Times New Roman"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158816071"/>
              </p:ext>
            </p:extLst>
          </p:nvPr>
        </p:nvGraphicFramePr>
        <p:xfrm>
          <a:off x="1905000" y="1744133"/>
          <a:ext cx="7108633" cy="4163464"/>
        </p:xfrm>
        <a:graphic>
          <a:graphicData uri="http://schemas.openxmlformats.org/drawingml/2006/table">
            <a:tbl>
              <a:tblPr firstRow="1" bandRow="1">
                <a:tableStyleId>{08FB837D-C827-4EFA-A057-4D05807E0F7C}</a:tableStyleId>
              </a:tblPr>
              <a:tblGrid>
                <a:gridCol w="2369543"/>
                <a:gridCol w="1680723"/>
                <a:gridCol w="902734"/>
                <a:gridCol w="2155633"/>
              </a:tblGrid>
              <a:tr h="1238318">
                <a:tc>
                  <a:txBody>
                    <a:bodyPr/>
                    <a:lstStyle/>
                    <a:p>
                      <a:pPr algn="ctr"/>
                      <a:r>
                        <a:rPr lang="en-US" sz="2400" dirty="0" smtClean="0"/>
                        <a:t>BP Classification </a:t>
                      </a:r>
                      <a:endParaRPr lang="en-US" sz="2400" b="1" dirty="0">
                        <a:solidFill>
                          <a:srgbClr val="00B050"/>
                        </a:solidFill>
                        <a:latin typeface="Century Gothic" pitchFamily="34" charset="0"/>
                      </a:endParaRPr>
                    </a:p>
                  </a:txBody>
                  <a:tcPr anchor="ctr"/>
                </a:tc>
                <a:tc>
                  <a:txBody>
                    <a:bodyPr/>
                    <a:lstStyle/>
                    <a:p>
                      <a:pPr algn="ctr"/>
                      <a:r>
                        <a:rPr lang="en-US" sz="2400" dirty="0" smtClean="0"/>
                        <a:t>SBP mmHg</a:t>
                      </a:r>
                      <a:endParaRPr lang="en-US" sz="2400" b="1" dirty="0">
                        <a:solidFill>
                          <a:srgbClr val="00B050"/>
                        </a:solidFill>
                        <a:latin typeface="Century Gothic" pitchFamily="34" charset="0"/>
                      </a:endParaRPr>
                    </a:p>
                  </a:txBody>
                  <a:tcPr anchor="ctr"/>
                </a:tc>
                <a:tc>
                  <a:txBody>
                    <a:bodyPr/>
                    <a:lstStyle/>
                    <a:p>
                      <a:pPr algn="ctr"/>
                      <a:endParaRPr lang="en-US" sz="2400" b="1" dirty="0">
                        <a:solidFill>
                          <a:srgbClr val="00B050"/>
                        </a:solidFill>
                        <a:latin typeface="Century Gothic" pitchFamily="34" charset="0"/>
                      </a:endParaRPr>
                    </a:p>
                  </a:txBody>
                  <a:tcPr anchor="ctr"/>
                </a:tc>
                <a:tc>
                  <a:txBody>
                    <a:bodyPr/>
                    <a:lstStyle/>
                    <a:p>
                      <a:pPr algn="ctr"/>
                      <a:r>
                        <a:rPr lang="en-US" sz="2400" dirty="0" smtClean="0"/>
                        <a:t>DBP mmHg</a:t>
                      </a:r>
                      <a:endParaRPr lang="en-US" sz="2400" b="1" dirty="0">
                        <a:solidFill>
                          <a:srgbClr val="00B050"/>
                        </a:solidFill>
                        <a:latin typeface="Century Gothic" pitchFamily="34" charset="0"/>
                      </a:endParaRPr>
                    </a:p>
                  </a:txBody>
                  <a:tcPr anchor="ctr"/>
                </a:tc>
              </a:tr>
              <a:tr h="936655">
                <a:tc>
                  <a:txBody>
                    <a:bodyPr/>
                    <a:lstStyle/>
                    <a:p>
                      <a:pPr algn="ctr"/>
                      <a:r>
                        <a:rPr lang="en-US" sz="2400" dirty="0" smtClean="0"/>
                        <a:t>Normal</a:t>
                      </a:r>
                      <a:endParaRPr lang="en-US" sz="2400" b="1" dirty="0">
                        <a:solidFill>
                          <a:srgbClr val="00B050"/>
                        </a:solidFill>
                        <a:latin typeface="Century Gothic" pitchFamily="34" charset="0"/>
                      </a:endParaRPr>
                    </a:p>
                  </a:txBody>
                  <a:tcPr anchor="ctr"/>
                </a:tc>
                <a:tc>
                  <a:txBody>
                    <a:bodyPr/>
                    <a:lstStyle/>
                    <a:p>
                      <a:pPr algn="ctr"/>
                      <a:r>
                        <a:rPr lang="en-US" sz="2400" dirty="0" smtClean="0"/>
                        <a:t>120</a:t>
                      </a:r>
                      <a:endParaRPr lang="en-US" sz="2400" b="1" dirty="0">
                        <a:solidFill>
                          <a:srgbClr val="00B050"/>
                        </a:solidFill>
                        <a:latin typeface="Century Gothic" pitchFamily="34" charset="0"/>
                      </a:endParaRPr>
                    </a:p>
                  </a:txBody>
                  <a:tcPr anchor="ctr"/>
                </a:tc>
                <a:tc>
                  <a:txBody>
                    <a:bodyPr/>
                    <a:lstStyle/>
                    <a:p>
                      <a:pPr algn="ctr"/>
                      <a:r>
                        <a:rPr lang="en-US" sz="2400" dirty="0" smtClean="0"/>
                        <a:t>and</a:t>
                      </a:r>
                      <a:endParaRPr lang="en-US" sz="2400" b="1" dirty="0">
                        <a:solidFill>
                          <a:srgbClr val="00B050"/>
                        </a:solidFill>
                        <a:latin typeface="Century Gothic" pitchFamily="34" charset="0"/>
                      </a:endParaRPr>
                    </a:p>
                  </a:txBody>
                  <a:tcPr anchor="ctr"/>
                </a:tc>
                <a:tc>
                  <a:txBody>
                    <a:bodyPr/>
                    <a:lstStyle/>
                    <a:p>
                      <a:pPr algn="ctr"/>
                      <a:r>
                        <a:rPr lang="en-US" sz="2400" dirty="0" smtClean="0"/>
                        <a:t>&lt;80</a:t>
                      </a:r>
                      <a:endParaRPr lang="en-US" sz="2400" b="1" dirty="0">
                        <a:solidFill>
                          <a:srgbClr val="00B050"/>
                        </a:solidFill>
                        <a:latin typeface="Century Gothic" pitchFamily="34" charset="0"/>
                      </a:endParaRPr>
                    </a:p>
                  </a:txBody>
                  <a:tcPr anchor="ctr"/>
                </a:tc>
              </a:tr>
              <a:tr h="917254">
                <a:tc>
                  <a:txBody>
                    <a:bodyPr/>
                    <a:lstStyle/>
                    <a:p>
                      <a:pPr algn="ctr"/>
                      <a:r>
                        <a:rPr lang="en-US" sz="2400" dirty="0" smtClean="0">
                          <a:solidFill>
                            <a:schemeClr val="bg1"/>
                          </a:solidFill>
                        </a:rPr>
                        <a:t>Pre-hypertension</a:t>
                      </a:r>
                      <a:endParaRPr lang="en-US" sz="2400" b="1" dirty="0">
                        <a:solidFill>
                          <a:schemeClr val="bg1"/>
                        </a:solidFill>
                        <a:latin typeface="Century Gothic" pitchFamily="34" charset="0"/>
                      </a:endParaRPr>
                    </a:p>
                  </a:txBody>
                  <a:tcPr anchor="ctr"/>
                </a:tc>
                <a:tc>
                  <a:txBody>
                    <a:bodyPr/>
                    <a:lstStyle/>
                    <a:p>
                      <a:pPr algn="ctr"/>
                      <a:r>
                        <a:rPr lang="en-US" sz="2400" dirty="0" smtClean="0">
                          <a:solidFill>
                            <a:schemeClr val="bg1"/>
                          </a:solidFill>
                        </a:rPr>
                        <a:t>120-139</a:t>
                      </a:r>
                      <a:endParaRPr lang="en-US" sz="2400" b="1" dirty="0">
                        <a:solidFill>
                          <a:schemeClr val="bg1"/>
                        </a:solidFill>
                        <a:latin typeface="Century Gothic" pitchFamily="34" charset="0"/>
                      </a:endParaRPr>
                    </a:p>
                  </a:txBody>
                  <a:tcPr anchor="ctr"/>
                </a:tc>
                <a:tc>
                  <a:txBody>
                    <a:bodyPr/>
                    <a:lstStyle/>
                    <a:p>
                      <a:pPr algn="ctr"/>
                      <a:r>
                        <a:rPr lang="en-US" sz="2400" dirty="0" smtClean="0">
                          <a:solidFill>
                            <a:schemeClr val="bg1"/>
                          </a:solidFill>
                        </a:rPr>
                        <a:t> or</a:t>
                      </a:r>
                      <a:endParaRPr lang="en-US" sz="2400" b="1" dirty="0">
                        <a:solidFill>
                          <a:schemeClr val="bg1"/>
                        </a:solidFill>
                        <a:latin typeface="Century Gothic" pitchFamily="34" charset="0"/>
                      </a:endParaRPr>
                    </a:p>
                  </a:txBody>
                  <a:tcPr anchor="ctr"/>
                </a:tc>
                <a:tc>
                  <a:txBody>
                    <a:bodyPr/>
                    <a:lstStyle/>
                    <a:p>
                      <a:pPr algn="ctr"/>
                      <a:r>
                        <a:rPr lang="en-US" sz="2400" dirty="0" smtClean="0">
                          <a:solidFill>
                            <a:schemeClr val="bg1"/>
                          </a:solidFill>
                        </a:rPr>
                        <a:t>80-89</a:t>
                      </a:r>
                      <a:endParaRPr lang="en-US" sz="2400" b="1" dirty="0">
                        <a:solidFill>
                          <a:schemeClr val="bg1"/>
                        </a:solidFill>
                        <a:latin typeface="Century Gothic" pitchFamily="34" charset="0"/>
                      </a:endParaRPr>
                    </a:p>
                  </a:txBody>
                  <a:tcPr anchor="ctr"/>
                </a:tc>
              </a:tr>
              <a:tr h="539750">
                <a:tc>
                  <a:txBody>
                    <a:bodyPr/>
                    <a:lstStyle/>
                    <a:p>
                      <a:pPr algn="ctr"/>
                      <a:r>
                        <a:rPr lang="en-US" sz="2400" dirty="0" smtClean="0"/>
                        <a:t>Stage 1 HTN</a:t>
                      </a:r>
                      <a:endParaRPr lang="en-US" sz="2400" b="1" dirty="0">
                        <a:solidFill>
                          <a:srgbClr val="C00000"/>
                        </a:solidFill>
                        <a:latin typeface="Century Gothic" pitchFamily="34" charset="0"/>
                      </a:endParaRPr>
                    </a:p>
                  </a:txBody>
                  <a:tcPr anchor="ctr"/>
                </a:tc>
                <a:tc>
                  <a:txBody>
                    <a:bodyPr/>
                    <a:lstStyle/>
                    <a:p>
                      <a:pPr algn="ctr"/>
                      <a:r>
                        <a:rPr kumimoji="0" lang="en-US" sz="2400" b="0" i="0" u="none" strike="noStrike" cap="none" normalizeH="0" baseline="0" dirty="0" smtClean="0">
                          <a:ln>
                            <a:noFill/>
                          </a:ln>
                          <a:solidFill>
                            <a:schemeClr val="accent2"/>
                          </a:solidFill>
                          <a:effectLst/>
                          <a:latin typeface="Corbel" pitchFamily="34" charset="0"/>
                          <a:ea typeface="Calibri" pitchFamily="34" charset="0"/>
                          <a:cs typeface="Arial" pitchFamily="34" charset="0"/>
                        </a:rPr>
                        <a:t>≥</a:t>
                      </a:r>
                      <a:r>
                        <a:rPr lang="en-US" sz="2400" dirty="0" smtClean="0"/>
                        <a:t>140-159</a:t>
                      </a:r>
                      <a:endParaRPr lang="en-US" sz="2400" b="1" dirty="0">
                        <a:solidFill>
                          <a:srgbClr val="C00000"/>
                        </a:solidFill>
                        <a:latin typeface="Century Gothic" pitchFamily="34" charset="0"/>
                      </a:endParaRPr>
                    </a:p>
                  </a:txBody>
                  <a:tcPr anchor="ctr"/>
                </a:tc>
                <a:tc>
                  <a:txBody>
                    <a:bodyPr/>
                    <a:lstStyle/>
                    <a:p>
                      <a:pPr algn="ctr"/>
                      <a:r>
                        <a:rPr lang="en-US" sz="2400" dirty="0" smtClean="0"/>
                        <a:t> or</a:t>
                      </a:r>
                      <a:endParaRPr lang="en-US" sz="2400" b="1" dirty="0">
                        <a:solidFill>
                          <a:srgbClr val="C00000"/>
                        </a:solidFill>
                        <a:latin typeface="Century Gothic" pitchFamily="34" charset="0"/>
                      </a:endParaRPr>
                    </a:p>
                  </a:txBody>
                  <a:tcPr anchor="ctr"/>
                </a:tc>
                <a:tc>
                  <a:txBody>
                    <a:bodyPr/>
                    <a:lstStyle/>
                    <a:p>
                      <a:pPr algn="ctr"/>
                      <a:r>
                        <a:rPr kumimoji="0" lang="en-US" sz="2400" b="0" i="0" u="none" strike="noStrike" cap="none" normalizeH="0" baseline="0" dirty="0" smtClean="0">
                          <a:ln>
                            <a:noFill/>
                          </a:ln>
                          <a:solidFill>
                            <a:schemeClr val="accent2"/>
                          </a:solidFill>
                          <a:effectLst/>
                          <a:latin typeface="Corbel" pitchFamily="34" charset="0"/>
                          <a:ea typeface="Calibri" pitchFamily="34" charset="0"/>
                          <a:cs typeface="Arial" pitchFamily="34" charset="0"/>
                        </a:rPr>
                        <a:t>≥</a:t>
                      </a:r>
                      <a:r>
                        <a:rPr lang="en-US" sz="2400" dirty="0" smtClean="0"/>
                        <a:t>90-99</a:t>
                      </a:r>
                      <a:endParaRPr lang="en-US" sz="2400" b="1" dirty="0">
                        <a:solidFill>
                          <a:srgbClr val="C00000"/>
                        </a:solidFill>
                        <a:latin typeface="Century Gothic" pitchFamily="34" charset="0"/>
                      </a:endParaRPr>
                    </a:p>
                  </a:txBody>
                  <a:tcPr anchor="ctr"/>
                </a:tc>
              </a:tr>
              <a:tr h="531487">
                <a:tc>
                  <a:txBody>
                    <a:bodyPr/>
                    <a:lstStyle/>
                    <a:p>
                      <a:pPr algn="ctr"/>
                      <a:r>
                        <a:rPr lang="en-US" sz="2400" dirty="0" smtClean="0"/>
                        <a:t>Stage 2 HTN</a:t>
                      </a:r>
                      <a:endParaRPr lang="en-US" sz="2400" b="1" dirty="0">
                        <a:solidFill>
                          <a:srgbClr val="C00000"/>
                        </a:solidFill>
                        <a:latin typeface="Century Gothic" pitchFamily="34" charset="0"/>
                      </a:endParaRPr>
                    </a:p>
                  </a:txBody>
                  <a:tcPr anchor="ctr"/>
                </a:tc>
                <a:tc>
                  <a:txBody>
                    <a:bodyPr/>
                    <a:lstStyle/>
                    <a:p>
                      <a:pPr algn="ctr"/>
                      <a:r>
                        <a:rPr lang="en-US" sz="2400" u="sng" dirty="0" smtClean="0"/>
                        <a:t>&gt;</a:t>
                      </a:r>
                      <a:r>
                        <a:rPr lang="en-US" sz="2400" u="none" dirty="0" smtClean="0"/>
                        <a:t>160</a:t>
                      </a:r>
                      <a:endParaRPr lang="en-US" sz="2400" b="1" u="none" dirty="0">
                        <a:solidFill>
                          <a:srgbClr val="C00000"/>
                        </a:solidFill>
                        <a:latin typeface="Century Gothic" pitchFamily="34" charset="0"/>
                      </a:endParaRPr>
                    </a:p>
                  </a:txBody>
                  <a:tcPr anchor="ctr"/>
                </a:tc>
                <a:tc>
                  <a:txBody>
                    <a:bodyPr/>
                    <a:lstStyle/>
                    <a:p>
                      <a:pPr algn="ctr"/>
                      <a:r>
                        <a:rPr lang="en-US" sz="2400" dirty="0" smtClean="0"/>
                        <a:t> or</a:t>
                      </a:r>
                      <a:endParaRPr lang="en-US" sz="2400" b="1" dirty="0">
                        <a:solidFill>
                          <a:srgbClr val="C00000"/>
                        </a:solidFill>
                        <a:latin typeface="Century Gothic" pitchFamily="34" charset="0"/>
                      </a:endParaRPr>
                    </a:p>
                  </a:txBody>
                  <a:tcPr anchor="ctr"/>
                </a:tc>
                <a:tc>
                  <a:txBody>
                    <a:bodyPr/>
                    <a:lstStyle/>
                    <a:p>
                      <a:pPr algn="ctr"/>
                      <a:r>
                        <a:rPr lang="en-US" sz="2400" u="sng" dirty="0" smtClean="0"/>
                        <a:t>&gt;</a:t>
                      </a:r>
                      <a:r>
                        <a:rPr lang="en-US" sz="2400" u="none" dirty="0" smtClean="0"/>
                        <a:t>100</a:t>
                      </a:r>
                      <a:endParaRPr lang="en-US" sz="2400" b="1" u="none" dirty="0">
                        <a:solidFill>
                          <a:srgbClr val="C00000"/>
                        </a:solidFill>
                        <a:latin typeface="Century Gothic" pitchFamily="34" charset="0"/>
                      </a:endParaRPr>
                    </a:p>
                  </a:txBody>
                  <a:tcPr anchor="ctr"/>
                </a:tc>
              </a:tr>
            </a:tbl>
          </a:graphicData>
        </a:graphic>
      </p:graphicFrame>
    </p:spTree>
    <p:extLst>
      <p:ext uri="{BB962C8B-B14F-4D97-AF65-F5344CB8AC3E}">
        <p14:creationId xmlns:p14="http://schemas.microsoft.com/office/powerpoint/2010/main" val="223874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FF0000"/>
                </a:solidFill>
                <a:latin typeface="Batang" pitchFamily="18" charset="-127"/>
                <a:ea typeface="Batang" pitchFamily="18" charset="-127"/>
              </a:rPr>
              <a:t>Definitions of hypertension by office and out-of-office blood pressure levels</a:t>
            </a:r>
            <a:endParaRPr lang="en-US" sz="3200" dirty="0">
              <a:solidFill>
                <a:srgbClr val="FF0000"/>
              </a:solidFill>
              <a:latin typeface="Batang" pitchFamily="18" charset="-127"/>
              <a:ea typeface="Batang" pitchFamily="18" charset="-127"/>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0759422"/>
              </p:ext>
            </p:extLst>
          </p:nvPr>
        </p:nvGraphicFramePr>
        <p:xfrm>
          <a:off x="381000" y="2286000"/>
          <a:ext cx="8229600" cy="2925490"/>
        </p:xfrm>
        <a:graphic>
          <a:graphicData uri="http://schemas.openxmlformats.org/drawingml/2006/table">
            <a:tbl>
              <a:tblPr firstRow="1" bandRow="1"/>
              <a:tblGrid>
                <a:gridCol w="2971800"/>
                <a:gridCol w="2286000"/>
                <a:gridCol w="914400"/>
                <a:gridCol w="2057400"/>
              </a:tblGrid>
              <a:tr h="370749">
                <a:tc>
                  <a:txBody>
                    <a:bodyPr/>
                    <a:lstStyle/>
                    <a:p>
                      <a:r>
                        <a:rPr lang="en-US" sz="1700" dirty="0" smtClean="0">
                          <a:solidFill>
                            <a:schemeClr val="accent5">
                              <a:lumMod val="50000"/>
                            </a:schemeClr>
                          </a:solidFill>
                          <a:latin typeface="Century Gothic" pitchFamily="34" charset="0"/>
                        </a:rPr>
                        <a:t>Category</a:t>
                      </a:r>
                      <a:r>
                        <a:rPr lang="en-US" sz="1700" baseline="0" dirty="0" smtClean="0">
                          <a:solidFill>
                            <a:schemeClr val="accent5">
                              <a:lumMod val="50000"/>
                            </a:schemeClr>
                          </a:solidFill>
                          <a:latin typeface="Century Gothic" pitchFamily="34" charset="0"/>
                        </a:rPr>
                        <a:t> </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Systolic</a:t>
                      </a:r>
                      <a:r>
                        <a:rPr lang="en-US" sz="1700" baseline="0" dirty="0" smtClean="0">
                          <a:solidFill>
                            <a:schemeClr val="accent5">
                              <a:lumMod val="50000"/>
                            </a:schemeClr>
                          </a:solidFill>
                          <a:latin typeface="Century Gothic" pitchFamily="34" charset="0"/>
                        </a:rPr>
                        <a:t> BP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Diastolic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r>
              <a:tr h="370749">
                <a:tc>
                  <a:txBody>
                    <a:bodyPr/>
                    <a:lstStyle/>
                    <a:p>
                      <a:r>
                        <a:rPr lang="en-US" sz="1700" dirty="0" smtClean="0">
                          <a:solidFill>
                            <a:schemeClr val="accent5">
                              <a:lumMod val="50000"/>
                            </a:schemeClr>
                          </a:solidFill>
                          <a:latin typeface="Century Gothic" pitchFamily="34" charset="0"/>
                        </a:rPr>
                        <a:t>Office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≥140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≥90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Ambulatory BP</a:t>
                      </a:r>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Daytime (or awake)</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≥85</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Nighttime (or sleep)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≥120 </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≥70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24 h</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 130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≥80</a:t>
                      </a:r>
                      <a:endParaRPr lang="en-US" sz="1700" dirty="0">
                        <a:solidFill>
                          <a:schemeClr val="accent5">
                            <a:lumMod val="50000"/>
                          </a:schemeClr>
                        </a:solidFill>
                        <a:latin typeface="Century Gothic" pitchFamily="34" charset="0"/>
                      </a:endParaRPr>
                    </a:p>
                  </a:txBody>
                  <a:tcPr marT="45709" marB="45709"/>
                </a:tc>
              </a:tr>
              <a:tr h="350434">
                <a:tc>
                  <a:txBody>
                    <a:bodyPr/>
                    <a:lstStyle/>
                    <a:p>
                      <a:r>
                        <a:rPr lang="en-US" sz="1700" dirty="0" smtClean="0">
                          <a:solidFill>
                            <a:schemeClr val="accent5">
                              <a:lumMod val="50000"/>
                            </a:schemeClr>
                          </a:solidFill>
                          <a:latin typeface="Century Gothic" pitchFamily="34" charset="0"/>
                        </a:rPr>
                        <a:t>Home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≥85</a:t>
                      </a:r>
                    </a:p>
                  </a:txBody>
                  <a:tcPr marT="45709" marB="45709"/>
                </a:tc>
              </a:tr>
              <a:tr h="350434">
                <a:tc>
                  <a:txBody>
                    <a:bodyPr/>
                    <a:lstStyle/>
                    <a:p>
                      <a:r>
                        <a:rPr lang="en-US" sz="1700" smtClean="0">
                          <a:solidFill>
                            <a:schemeClr val="accent5">
                              <a:lumMod val="50000"/>
                            </a:schemeClr>
                          </a:solidFill>
                          <a:latin typeface="Century Gothic" pitchFamily="34" charset="0"/>
                        </a:rPr>
                        <a:t>Out-of-Office</a:t>
                      </a:r>
                      <a:r>
                        <a:rPr lang="en-US" sz="1700" baseline="0" smtClean="0">
                          <a:solidFill>
                            <a:schemeClr val="accent5">
                              <a:lumMod val="50000"/>
                            </a:schemeClr>
                          </a:solidFill>
                          <a:latin typeface="Century Gothic" pitchFamily="34" charset="0"/>
                        </a:rPr>
                        <a:t> BP</a:t>
                      </a:r>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smtClean="0">
                        <a:solidFill>
                          <a:schemeClr val="accent5">
                            <a:lumMod val="50000"/>
                          </a:schemeClr>
                        </a:solidFill>
                        <a:latin typeface="Century Gothic" pitchFamily="34" charset="0"/>
                        <a:cs typeface="Times New Roman"/>
                      </a:endParaRPr>
                    </a:p>
                  </a:txBody>
                  <a:tcPr marT="45709" marB="45709"/>
                </a:tc>
              </a:tr>
            </a:tbl>
          </a:graphicData>
        </a:graphic>
      </p:graphicFrame>
      <p:sp>
        <p:nvSpPr>
          <p:cNvPr id="6" name="Rectangle 5"/>
          <p:cNvSpPr/>
          <p:nvPr/>
        </p:nvSpPr>
        <p:spPr>
          <a:xfrm>
            <a:off x="6770688" y="6581775"/>
            <a:ext cx="2373312" cy="276225"/>
          </a:xfrm>
          <a:prstGeom prst="rect">
            <a:avLst/>
          </a:prstGeom>
        </p:spPr>
        <p:txBody>
          <a:bodyPr wrap="none">
            <a:spAutoFit/>
          </a:bodyPr>
          <a:lstStyle/>
          <a:p>
            <a:pPr algn="r" fontAlgn="auto">
              <a:spcBef>
                <a:spcPts val="0"/>
              </a:spcBef>
              <a:spcAft>
                <a:spcPts val="0"/>
              </a:spcAft>
              <a:defRPr/>
            </a:pPr>
            <a:r>
              <a:rPr lang="en-US" sz="1200" dirty="0">
                <a:solidFill>
                  <a:schemeClr val="accent5">
                    <a:lumMod val="50000"/>
                  </a:schemeClr>
                </a:solidFill>
                <a:latin typeface="Century Gothic" pitchFamily="34" charset="0"/>
                <a:cs typeface="+mn-cs"/>
              </a:rPr>
              <a:t> 2013 ESH and ESC Guidelines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a:xfrm>
            <a:off x="228600" y="76200"/>
            <a:ext cx="8915400" cy="484188"/>
          </a:xfrm>
        </p:spPr>
        <p:txBody>
          <a:bodyPr/>
          <a:lstStyle/>
          <a:p>
            <a:pPr algn="ctr" eaLnBrk="1" hangingPunct="1">
              <a:buFont typeface="Wingdings 2" pitchFamily="18" charset="2"/>
              <a:buNone/>
            </a:pPr>
            <a:r>
              <a:rPr lang="en-US" altLang="en-US" sz="2600" b="1" smtClean="0">
                <a:solidFill>
                  <a:srgbClr val="FF0000"/>
                </a:solidFill>
                <a:latin typeface="Batang" pitchFamily="18" charset="-127"/>
                <a:ea typeface="Batang" pitchFamily="18" charset="-127"/>
                <a:cs typeface="Times New Roman" pitchFamily="18" charset="0"/>
              </a:rPr>
              <a:t>Type of Instrument of Blood Pressure Measurement </a:t>
            </a:r>
          </a:p>
        </p:txBody>
      </p:sp>
      <p:pic>
        <p:nvPicPr>
          <p:cNvPr id="108548" name="Picture 4" descr="http://upload.wikimedia.org/wikipedia/commons/a/ae/Sphygmomanometer%26Cuff.JPG"/>
          <p:cNvPicPr>
            <a:picLocks noChangeAspect="1" noChangeArrowheads="1"/>
          </p:cNvPicPr>
          <p:nvPr/>
        </p:nvPicPr>
        <p:blipFill>
          <a:blip r:embed="rId2" cstate="print"/>
          <a:srcRect/>
          <a:stretch>
            <a:fillRect/>
          </a:stretch>
        </p:blipFill>
        <p:spPr bwMode="auto">
          <a:xfrm>
            <a:off x="685800" y="914400"/>
            <a:ext cx="3124200" cy="4428565"/>
          </a:xfrm>
          <a:prstGeom prst="rect">
            <a:avLst/>
          </a:prstGeom>
          <a:noFill/>
          <a:ln w="69850" cap="rnd" cmpd="sng">
            <a:solidFill>
              <a:srgbClr val="002060"/>
            </a:solidFill>
            <a:bevel/>
          </a:ln>
          <a:scene3d>
            <a:camera prst="orthographicFront"/>
            <a:lightRig rig="threePt" dir="t"/>
          </a:scene3d>
          <a:sp3d>
            <a:bevelT w="349250"/>
          </a:sp3d>
        </p:spPr>
      </p:pic>
      <p:sp>
        <p:nvSpPr>
          <p:cNvPr id="23556" name="Content Placeholder 1"/>
          <p:cNvSpPr txBox="1">
            <a:spLocks/>
          </p:cNvSpPr>
          <p:nvPr/>
        </p:nvSpPr>
        <p:spPr bwMode="auto">
          <a:xfrm>
            <a:off x="533400" y="5715000"/>
            <a:ext cx="3429000" cy="4572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2400" b="1">
                <a:solidFill>
                  <a:srgbClr val="FF0000"/>
                </a:solidFill>
                <a:latin typeface="Century Gothic" pitchFamily="34" charset="0"/>
                <a:cs typeface="Times New Roman" pitchFamily="18" charset="0"/>
              </a:rPr>
              <a:t>Sphygmomanometer</a:t>
            </a:r>
          </a:p>
          <a:p>
            <a:pPr marL="273050" indent="-273050" algn="ctr">
              <a:spcBef>
                <a:spcPts val="600"/>
              </a:spcBef>
              <a:buClr>
                <a:schemeClr val="accent1"/>
              </a:buClr>
              <a:buSzPct val="70000"/>
              <a:buFont typeface="Wingdings" pitchFamily="2" charset="2"/>
              <a:buNone/>
            </a:pPr>
            <a:r>
              <a:rPr lang="en-US" altLang="en-US" sz="2400">
                <a:solidFill>
                  <a:srgbClr val="FF0000"/>
                </a:solidFill>
                <a:latin typeface="Century Gothic" pitchFamily="34" charset="0"/>
              </a:rPr>
              <a:t> </a:t>
            </a:r>
          </a:p>
        </p:txBody>
      </p:sp>
      <p:pic>
        <p:nvPicPr>
          <p:cNvPr id="108550" name="Picture 6" descr="http://www.quickmedical.com/images/sku/tnails_250/10147.jpg"/>
          <p:cNvPicPr>
            <a:picLocks noChangeAspect="1" noChangeArrowheads="1"/>
          </p:cNvPicPr>
          <p:nvPr/>
        </p:nvPicPr>
        <p:blipFill>
          <a:blip r:embed="rId3" cstate="print"/>
          <a:srcRect/>
          <a:stretch>
            <a:fillRect/>
          </a:stretch>
        </p:blipFill>
        <p:spPr bwMode="auto">
          <a:xfrm>
            <a:off x="4529050" y="3886200"/>
            <a:ext cx="3810000" cy="2743200"/>
          </a:xfrm>
          <a:prstGeom prst="rect">
            <a:avLst/>
          </a:prstGeom>
          <a:noFill/>
          <a:ln w="47625">
            <a:solidFill>
              <a:srgbClr val="002060"/>
            </a:solidFill>
          </a:ln>
          <a:scene3d>
            <a:camera prst="orthographicFront"/>
            <a:lightRig rig="threePt" dir="t"/>
          </a:scene3d>
          <a:sp3d>
            <a:bevelT w="412750"/>
          </a:sp3d>
        </p:spPr>
      </p:pic>
      <p:pic>
        <p:nvPicPr>
          <p:cNvPr id="108552" name="Picture 8" descr="http://images-en.busytrade.com/125604400/Wrist-Electronic-Sphygmomanometer.jpg"/>
          <p:cNvPicPr>
            <a:picLocks noChangeAspect="1" noChangeArrowheads="1"/>
          </p:cNvPicPr>
          <p:nvPr/>
        </p:nvPicPr>
        <p:blipFill>
          <a:blip r:embed="rId4" cstate="print"/>
          <a:srcRect/>
          <a:stretch>
            <a:fillRect/>
          </a:stretch>
        </p:blipFill>
        <p:spPr bwMode="auto">
          <a:xfrm>
            <a:off x="4800600" y="609600"/>
            <a:ext cx="3352800" cy="2963557"/>
          </a:xfrm>
          <a:prstGeom prst="rect">
            <a:avLst/>
          </a:prstGeom>
          <a:noFill/>
          <a:ln w="57150" cmpd="sng">
            <a:solidFill>
              <a:srgbClr val="002060"/>
            </a:solidFill>
          </a:ln>
          <a:scene3d>
            <a:camera prst="orthographicFront"/>
            <a:lightRig rig="threePt" dir="t"/>
          </a:scene3d>
          <a:sp3d>
            <a:bevelT w="374650"/>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txBox="1">
            <a:spLocks/>
          </p:cNvSpPr>
          <p:nvPr/>
        </p:nvSpPr>
        <p:spPr bwMode="auto">
          <a:xfrm>
            <a:off x="457200" y="76200"/>
            <a:ext cx="8229600" cy="484188"/>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3000" b="1">
                <a:solidFill>
                  <a:srgbClr val="FF0000"/>
                </a:solidFill>
                <a:latin typeface="Batang" pitchFamily="18" charset="-127"/>
                <a:ea typeface="Batang" pitchFamily="18" charset="-127"/>
              </a:rPr>
              <a:t>Type of Instrument of Blood Pressure Measurement </a:t>
            </a:r>
          </a:p>
        </p:txBody>
      </p:sp>
      <p:sp>
        <p:nvSpPr>
          <p:cNvPr id="24579" name="Content Placeholder 1"/>
          <p:cNvSpPr txBox="1">
            <a:spLocks/>
          </p:cNvSpPr>
          <p:nvPr/>
        </p:nvSpPr>
        <p:spPr bwMode="auto">
          <a:xfrm>
            <a:off x="1828800" y="5791200"/>
            <a:ext cx="5943600" cy="4572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2400" b="1">
                <a:solidFill>
                  <a:srgbClr val="002060"/>
                </a:solidFill>
                <a:latin typeface="Century Gothic" pitchFamily="34" charset="0"/>
                <a:cs typeface="Times New Roman" pitchFamily="18" charset="0"/>
              </a:rPr>
              <a:t>Home Blood Pressure Monitoring</a:t>
            </a:r>
            <a:endParaRPr lang="en-US" altLang="en-US" sz="2400">
              <a:solidFill>
                <a:srgbClr val="002060"/>
              </a:solidFill>
              <a:latin typeface="Century Gothic" pitchFamily="34" charset="0"/>
              <a:cs typeface="Times New Roman" pitchFamily="18" charset="0"/>
            </a:endParaRPr>
          </a:p>
        </p:txBody>
      </p:sp>
      <p:pic>
        <p:nvPicPr>
          <p:cNvPr id="122882" name="Picture 2" descr="http://www.best-b2b.com/userimg/692/711-2/home-blood-pressure-monitor-43.jpg"/>
          <p:cNvPicPr>
            <a:picLocks noChangeAspect="1" noChangeArrowheads="1"/>
          </p:cNvPicPr>
          <p:nvPr/>
        </p:nvPicPr>
        <p:blipFill>
          <a:blip r:embed="rId2" cstate="print"/>
          <a:srcRect/>
          <a:stretch>
            <a:fillRect/>
          </a:stretch>
        </p:blipFill>
        <p:spPr bwMode="auto">
          <a:xfrm>
            <a:off x="457200" y="1371600"/>
            <a:ext cx="3733800" cy="4114800"/>
          </a:xfrm>
          <a:prstGeom prst="rect">
            <a:avLst/>
          </a:prstGeom>
          <a:noFill/>
          <a:ln w="76200">
            <a:solidFill>
              <a:srgbClr val="002060"/>
            </a:solidFill>
          </a:ln>
          <a:scene3d>
            <a:camera prst="orthographicFront"/>
            <a:lightRig rig="threePt" dir="t"/>
          </a:scene3d>
          <a:sp3d>
            <a:bevelT w="387350"/>
          </a:sp3d>
        </p:spPr>
      </p:pic>
      <p:pic>
        <p:nvPicPr>
          <p:cNvPr id="122884" name="Picture 4" descr="https://awareofyourcare.com/blog/wp-content/uploads/2010/12/Blood-Pressure-at-Home.jpg"/>
          <p:cNvPicPr>
            <a:picLocks noChangeAspect="1" noChangeArrowheads="1"/>
          </p:cNvPicPr>
          <p:nvPr/>
        </p:nvPicPr>
        <p:blipFill>
          <a:blip r:embed="rId3" cstate="print"/>
          <a:srcRect/>
          <a:stretch>
            <a:fillRect/>
          </a:stretch>
        </p:blipFill>
        <p:spPr bwMode="auto">
          <a:xfrm>
            <a:off x="4572000" y="1371600"/>
            <a:ext cx="4038600" cy="4114800"/>
          </a:xfrm>
          <a:prstGeom prst="rect">
            <a:avLst/>
          </a:prstGeom>
          <a:noFill/>
          <a:ln w="63500">
            <a:solidFill>
              <a:srgbClr val="002060"/>
            </a:solidFill>
          </a:ln>
          <a:scene3d>
            <a:camera prst="orthographicFront"/>
            <a:lightRig rig="threePt" dir="t"/>
          </a:scene3d>
          <a:sp3d>
            <a:bevelT w="3810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102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3276600" y="152400"/>
            <a:ext cx="5867400" cy="7620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defRPr/>
            </a:pPr>
            <a:r>
              <a:rPr lang="en-US" sz="3400" b="1" dirty="0">
                <a:ln w="6350">
                  <a:noFill/>
                </a:ln>
                <a:solidFill>
                  <a:srgbClr val="FF0000"/>
                </a:solidFill>
                <a:effectLst>
                  <a:outerShdw blurRad="114300" dist="101600" dir="2700000" algn="tl" rotWithShape="0">
                    <a:srgbClr val="000000">
                      <a:alpha val="40000"/>
                    </a:srgbClr>
                  </a:outerShdw>
                </a:effectLst>
                <a:latin typeface="Batang" pitchFamily="18" charset="-127"/>
                <a:ea typeface="Batang" pitchFamily="18" charset="-127"/>
                <a:cs typeface="+mj-cs"/>
              </a:rPr>
              <a:t>Ambulatory Pressure Monitoring</a:t>
            </a:r>
          </a:p>
        </p:txBody>
      </p:sp>
      <p:pic>
        <p:nvPicPr>
          <p:cNvPr id="123906" name="Picture 2" descr="http://images.gizmag.com/hero/7134_16040764254.jpg"/>
          <p:cNvPicPr>
            <a:picLocks noChangeAspect="1" noChangeArrowheads="1"/>
          </p:cNvPicPr>
          <p:nvPr/>
        </p:nvPicPr>
        <p:blipFill>
          <a:blip r:embed="rId2" cstate="print"/>
          <a:srcRect/>
          <a:stretch>
            <a:fillRect/>
          </a:stretch>
        </p:blipFill>
        <p:spPr bwMode="auto">
          <a:xfrm>
            <a:off x="4876800" y="1447800"/>
            <a:ext cx="3902869" cy="4267200"/>
          </a:xfrm>
          <a:prstGeom prst="rect">
            <a:avLst/>
          </a:prstGeom>
          <a:noFill/>
          <a:ln w="22225">
            <a:solidFill>
              <a:srgbClr val="002060"/>
            </a:solidFill>
          </a:ln>
          <a:scene3d>
            <a:camera prst="orthographicFront"/>
            <a:lightRig rig="threePt" dir="t"/>
          </a:scene3d>
          <a:sp3d>
            <a:bevelT w="412750"/>
          </a:sp3d>
        </p:spPr>
      </p:pic>
      <p:pic>
        <p:nvPicPr>
          <p:cNvPr id="123907" name="Picture 3"/>
          <p:cNvPicPr>
            <a:picLocks noChangeAspect="1" noChangeArrowheads="1"/>
          </p:cNvPicPr>
          <p:nvPr/>
        </p:nvPicPr>
        <p:blipFill>
          <a:blip r:embed="rId3" cstate="print"/>
          <a:srcRect/>
          <a:stretch>
            <a:fillRect/>
          </a:stretch>
        </p:blipFill>
        <p:spPr bwMode="auto">
          <a:xfrm>
            <a:off x="1524000" y="2971800"/>
            <a:ext cx="2819400" cy="3505200"/>
          </a:xfrm>
          <a:prstGeom prst="rect">
            <a:avLst/>
          </a:prstGeom>
          <a:noFill/>
          <a:ln w="34925">
            <a:solidFill>
              <a:srgbClr val="002060"/>
            </a:solidFill>
            <a:miter lim="800000"/>
            <a:headEnd/>
            <a:tailEnd/>
          </a:ln>
          <a:scene3d>
            <a:camera prst="orthographicFront"/>
            <a:lightRig rig="threePt" dir="t"/>
          </a:scene3d>
          <a:sp3d>
            <a:bevelT w="361950"/>
          </a:sp3d>
        </p:spPr>
      </p:pic>
      <p:pic>
        <p:nvPicPr>
          <p:cNvPr id="123909" name="Picture 5" descr="http://www.aafp.org/afp/2003/0601/afp20030601p2343-f1.jpg"/>
          <p:cNvPicPr>
            <a:picLocks noChangeAspect="1" noChangeArrowheads="1"/>
          </p:cNvPicPr>
          <p:nvPr/>
        </p:nvPicPr>
        <p:blipFill>
          <a:blip r:embed="rId4" cstate="print"/>
          <a:srcRect/>
          <a:stretch>
            <a:fillRect/>
          </a:stretch>
        </p:blipFill>
        <p:spPr bwMode="auto">
          <a:xfrm>
            <a:off x="304800" y="304800"/>
            <a:ext cx="2895600" cy="2209800"/>
          </a:xfrm>
          <a:prstGeom prst="rect">
            <a:avLst/>
          </a:prstGeom>
          <a:noFill/>
          <a:ln w="25400">
            <a:solidFill>
              <a:srgbClr val="002060"/>
            </a:solidFill>
          </a:ln>
          <a:scene3d>
            <a:camera prst="orthographicFront"/>
            <a:lightRig rig="threePt" dir="t"/>
          </a:scene3d>
          <a:sp3d>
            <a:bevelT w="38735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839200" cy="5892800"/>
          </a:xfrm>
          <a:prstGeom prst="rect">
            <a:avLst/>
          </a:prstGeom>
        </p:spPr>
      </p:pic>
    </p:spTree>
    <p:extLst>
      <p:ext uri="{BB962C8B-B14F-4D97-AF65-F5344CB8AC3E}">
        <p14:creationId xmlns:p14="http://schemas.microsoft.com/office/powerpoint/2010/main" val="3240612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p:nvPr>
        </p:nvSpPr>
        <p:spPr>
          <a:xfrm>
            <a:off x="533400" y="1600200"/>
            <a:ext cx="8229600" cy="4343400"/>
          </a:xfrm>
        </p:spPr>
        <p:txBody>
          <a:bodyPr/>
          <a:lstStyle/>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Apply to adults on no antihypertensive medications and who are not acutely ill.</a:t>
            </a:r>
          </a:p>
          <a:p>
            <a:pPr algn="just" eaLnBrk="1" hangingPunct="1">
              <a:lnSpc>
                <a:spcPct val="90000"/>
              </a:lnSpc>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If there is a disparity in category between the systolic and diastolic pressures, the higher value determines the severity of the hypertension.</a:t>
            </a:r>
          </a:p>
          <a:p>
            <a:pPr algn="just" eaLnBrk="1" hangingPunct="1">
              <a:lnSpc>
                <a:spcPct val="90000"/>
              </a:lnSpc>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Measure blood pressure to arm the high reading.</a:t>
            </a:r>
          </a:p>
          <a:p>
            <a:pPr algn="just" eaLnBrk="1" hangingPunct="1">
              <a:lnSpc>
                <a:spcPct val="90000"/>
              </a:lnSpc>
            </a:pPr>
            <a:endParaRPr lang="en-US" altLang="en-US" sz="2400" smtClean="0">
              <a:latin typeface="Century Gothic" pitchFamily="34" charset="0"/>
              <a:cs typeface="Times New Roman" pitchFamily="18" charset="0"/>
            </a:endParaRPr>
          </a:p>
        </p:txBody>
      </p:sp>
      <p:sp>
        <p:nvSpPr>
          <p:cNvPr id="21506" name="Rectangle 2"/>
          <p:cNvSpPr>
            <a:spLocks noGrp="1" noChangeArrowheads="1"/>
          </p:cNvSpPr>
          <p:nvPr>
            <p:ph type="title" idx="4294967295"/>
          </p:nvPr>
        </p:nvSpPr>
        <p:spPr>
          <a:xfrm>
            <a:off x="2209800" y="457200"/>
            <a:ext cx="4724400" cy="6556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Blood Pressure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Autofit/>
          </a:bodyPr>
          <a:lstStyle/>
          <a:p>
            <a:pPr eaLnBrk="1" fontAlgn="auto" hangingPunct="1">
              <a:spcAft>
                <a:spcPts val="0"/>
              </a:spcAft>
              <a:defRPr/>
            </a:pPr>
            <a:r>
              <a:rPr lang="en-US" sz="3400" dirty="0" smtClean="0">
                <a:solidFill>
                  <a:srgbClr val="FF0000"/>
                </a:solidFill>
                <a:latin typeface="Batang" pitchFamily="18" charset="-127"/>
                <a:ea typeface="Batang" pitchFamily="18" charset="-127"/>
              </a:rPr>
              <a:t>Office blood pressure measurement</a:t>
            </a:r>
            <a:br>
              <a:rPr lang="en-US" sz="3400" dirty="0" smtClean="0">
                <a:solidFill>
                  <a:srgbClr val="FF0000"/>
                </a:solidFill>
                <a:latin typeface="Batang" pitchFamily="18" charset="-127"/>
                <a:ea typeface="Batang" pitchFamily="18" charset="-127"/>
              </a:rPr>
            </a:br>
            <a:endParaRPr lang="en-US" sz="3400" dirty="0">
              <a:solidFill>
                <a:srgbClr val="FF0000"/>
              </a:solidFill>
              <a:latin typeface="Batang" pitchFamily="18" charset="-127"/>
              <a:ea typeface="Batang" pitchFamily="18" charset="-127"/>
            </a:endParaRPr>
          </a:p>
        </p:txBody>
      </p:sp>
      <p:sp>
        <p:nvSpPr>
          <p:cNvPr id="27651" name="Content Placeholder 2"/>
          <p:cNvSpPr>
            <a:spLocks noGrp="1"/>
          </p:cNvSpPr>
          <p:nvPr>
            <p:ph idx="1"/>
          </p:nvPr>
        </p:nvSpPr>
        <p:spPr>
          <a:xfrm>
            <a:off x="0" y="1006475"/>
            <a:ext cx="5715000" cy="5546725"/>
          </a:xfrm>
        </p:spPr>
        <p:txBody>
          <a:bodyPr/>
          <a:lstStyle/>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allow the patients to sit for 3–5 minutes before beginning BP measurements</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Back straight and arm supported at heart level</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Take at least two BP measurements, spaced 1–2 min apart, and additional measurements if the first two are quite different.</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Consider the average BP if deemed appropriate.</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use a standard bladder (12–13 cm wide and 35 cm long)</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A larger bladder for larger arm (circumference &gt;32 cm) </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The bladder of the pressure cuff should encircle at least 80% of the upper arm</a:t>
            </a: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p:txBody>
      </p:sp>
      <p:pic>
        <p:nvPicPr>
          <p:cNvPr id="4" name="Picture 4" descr="http://upload.wikimedia.org/wikipedia/commons/a/ae/Sphygmomanometer%26Cuff.JPG"/>
          <p:cNvPicPr>
            <a:picLocks noChangeAspect="1" noChangeArrowheads="1"/>
          </p:cNvPicPr>
          <p:nvPr/>
        </p:nvPicPr>
        <p:blipFill>
          <a:blip r:embed="rId3" cstate="print"/>
          <a:srcRect/>
          <a:stretch>
            <a:fillRect/>
          </a:stretch>
        </p:blipFill>
        <p:spPr bwMode="auto">
          <a:xfrm>
            <a:off x="5791200" y="1515035"/>
            <a:ext cx="3124200" cy="4428565"/>
          </a:xfrm>
          <a:prstGeom prst="rect">
            <a:avLst/>
          </a:prstGeom>
          <a:noFill/>
          <a:ln w="69850" cap="rnd" cmpd="sng">
            <a:solidFill>
              <a:srgbClr val="002060"/>
            </a:solidFill>
            <a:bevel/>
          </a:ln>
          <a:scene3d>
            <a:camera prst="orthographicFront"/>
            <a:lightRig rig="threePt" dir="t"/>
          </a:scene3d>
          <a:sp3d>
            <a:bevelT w="349250"/>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sz="4400" dirty="0" smtClean="0">
                <a:solidFill>
                  <a:srgbClr val="FF0000"/>
                </a:solidFill>
                <a:latin typeface="Batang" pitchFamily="18" charset="-127"/>
                <a:ea typeface="Batang" pitchFamily="18" charset="-127"/>
              </a:rPr>
              <a:t>Office blood pressure measurement</a:t>
            </a:r>
            <a:endParaRPr lang="en-US" dirty="0"/>
          </a:p>
        </p:txBody>
      </p:sp>
      <p:sp>
        <p:nvSpPr>
          <p:cNvPr id="3" name="Content Placeholder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Place the cuff at the heart level, whatever the position of the patient.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both arms at first visit to detect possible differences. In this instance, take the arm with the higher value as the reference.</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sitting and standing position in elderly subjects and diabetic patients</a:t>
            </a:r>
          </a:p>
          <a:p>
            <a:pPr marL="548640" indent="-411480" eaLnBrk="1" fontAlgn="auto" hangingPunct="1">
              <a:spcAft>
                <a:spcPts val="0"/>
              </a:spcAft>
              <a:buClr>
                <a:schemeClr val="tx1">
                  <a:shade val="95000"/>
                </a:schemeClr>
              </a:buClr>
              <a:buSzPct val="100000"/>
              <a:buFont typeface="Wingdings 2" pitchFamily="18" charset="2"/>
              <a:buBlip>
                <a:blip r:embed="rId2"/>
              </a:buBlip>
              <a:defRPr/>
            </a:pPr>
            <a:r>
              <a:rPr lang="en-US" dirty="0" smtClean="0">
                <a:solidFill>
                  <a:srgbClr val="002060"/>
                </a:solidFill>
                <a:latin typeface="Century Gothic" pitchFamily="34" charset="0"/>
              </a:rPr>
              <a:t>Use phase I and V (disappearance) </a:t>
            </a:r>
            <a:r>
              <a:rPr lang="en-US" dirty="0" err="1" smtClean="0">
                <a:solidFill>
                  <a:srgbClr val="002060"/>
                </a:solidFill>
                <a:latin typeface="Century Gothic" pitchFamily="34" charset="0"/>
              </a:rPr>
              <a:t>Korotkoff</a:t>
            </a:r>
            <a:r>
              <a:rPr lang="en-US" dirty="0" smtClean="0">
                <a:solidFill>
                  <a:srgbClr val="002060"/>
                </a:solidFill>
                <a:latin typeface="Century Gothic" pitchFamily="34" charset="0"/>
              </a:rPr>
              <a:t> sounds to identify systolic and diastolic BP, respectively.</a:t>
            </a:r>
          </a:p>
          <a:p>
            <a:pPr marL="548640" indent="-411480" eaLnBrk="1" fontAlgn="auto" hangingPunct="1">
              <a:spcAft>
                <a:spcPts val="0"/>
              </a:spcAft>
              <a:buClr>
                <a:schemeClr val="tx1">
                  <a:shade val="95000"/>
                </a:schemeClr>
              </a:buClr>
              <a:buSzPct val="100000"/>
              <a:buFont typeface="Wingdings 2"/>
              <a:buBlip>
                <a:blip r:embed="rId2"/>
              </a:buBlip>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eaLnBrk="1" fontAlgn="auto" hangingPunct="1">
              <a:spcAft>
                <a:spcPts val="0"/>
              </a:spcAft>
              <a:defRPr/>
            </a:pPr>
            <a:r>
              <a:rPr lang="en-US" sz="4400" dirty="0" err="1" smtClean="0">
                <a:solidFill>
                  <a:srgbClr val="002060"/>
                </a:solidFill>
                <a:latin typeface="Century Gothic" pitchFamily="34" charset="0"/>
              </a:rPr>
              <a:t>Korotkoff</a:t>
            </a:r>
            <a:r>
              <a:rPr lang="en-US" sz="4400" dirty="0" smtClean="0">
                <a:solidFill>
                  <a:srgbClr val="002060"/>
                </a:solidFill>
                <a:latin typeface="Century Gothic" pitchFamily="34" charset="0"/>
              </a:rPr>
              <a:t> sounds</a:t>
            </a:r>
            <a:endParaRPr lang="en-US" dirty="0"/>
          </a:p>
        </p:txBody>
      </p:sp>
      <p:pic>
        <p:nvPicPr>
          <p:cNvPr id="29699" name="Picture 3" descr="1-2"/>
          <p:cNvPicPr>
            <a:picLocks noChangeAspect="1" noChangeArrowheads="1"/>
          </p:cNvPicPr>
          <p:nvPr/>
        </p:nvPicPr>
        <p:blipFill>
          <a:blip r:embed="rId2" cstate="print"/>
          <a:srcRect/>
          <a:stretch>
            <a:fillRect/>
          </a:stretch>
        </p:blipFill>
        <p:spPr bwMode="auto">
          <a:xfrm>
            <a:off x="5105400" y="1447800"/>
            <a:ext cx="3962400" cy="5257800"/>
          </a:xfrm>
          <a:prstGeom prst="rect">
            <a:avLst/>
          </a:prstGeom>
          <a:noFill/>
          <a:ln w="9525">
            <a:noFill/>
            <a:miter lim="800000"/>
            <a:headEnd/>
            <a:tailEnd/>
          </a:ln>
        </p:spPr>
      </p:pic>
      <p:pic>
        <p:nvPicPr>
          <p:cNvPr id="29700" name="Picture 2"/>
          <p:cNvPicPr>
            <a:picLocks noChangeAspect="1" noChangeArrowheads="1"/>
          </p:cNvPicPr>
          <p:nvPr/>
        </p:nvPicPr>
        <p:blipFill>
          <a:blip r:embed="rId3" cstate="print"/>
          <a:srcRect/>
          <a:stretch>
            <a:fillRect/>
          </a:stretch>
        </p:blipFill>
        <p:spPr bwMode="auto">
          <a:xfrm>
            <a:off x="76200" y="2133600"/>
            <a:ext cx="48434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descr="k5477667.jpg"/>
          <p:cNvPicPr>
            <a:picLocks noGrp="1" noChangeAspect="1"/>
          </p:cNvPicPr>
          <p:nvPr>
            <p:ph/>
          </p:nvPr>
        </p:nvPicPr>
        <p:blipFill>
          <a:blip r:embed="rId2" cstate="print"/>
          <a:srcRect/>
          <a:stretch>
            <a:fillRect/>
          </a:stretch>
        </p:blipFill>
        <p:spPr>
          <a:xfrm>
            <a:off x="1219200" y="1066800"/>
            <a:ext cx="6324600" cy="4648200"/>
          </a:xfrm>
          <a:ln cmpd="tri">
            <a:solidFill>
              <a:srgbClr val="00206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p:nvPr>
        </p:nvSpPr>
        <p:spPr>
          <a:xfrm>
            <a:off x="228600" y="304800"/>
            <a:ext cx="8534400" cy="5791200"/>
          </a:xfrm>
        </p:spPr>
        <p:txBody>
          <a:bodyPr/>
          <a:lstStyle/>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SzPct val="100000"/>
              <a:buFont typeface="Wingdings 2" pitchFamily="18" charset="2"/>
              <a:buBlip>
                <a:blip r:embed="rId2"/>
              </a:buBlip>
            </a:pPr>
            <a:r>
              <a:rPr lang="en-US" altLang="en-US" sz="2600" smtClean="0">
                <a:solidFill>
                  <a:srgbClr val="002060"/>
                </a:solidFill>
                <a:latin typeface="Century Gothic" pitchFamily="34" charset="0"/>
                <a:cs typeface="Times New Roman" pitchFamily="18" charset="0"/>
              </a:rPr>
              <a:t>The diagnosis of mild hypertension should not be made until the blood pressure has been measured on at least three to six visits</a:t>
            </a:r>
          </a:p>
          <a:p>
            <a:pPr marL="273050" indent="-273050" algn="just" eaLnBrk="1" hangingPunct="1">
              <a:lnSpc>
                <a:spcPct val="90000"/>
              </a:lnSpc>
              <a:buSzPct val="100000"/>
              <a:buFont typeface="Wingdings 2" pitchFamily="18" charset="2"/>
              <a:buNone/>
            </a:pPr>
            <a:endParaRPr lang="en-US" altLang="en-US" sz="2600" smtClean="0">
              <a:solidFill>
                <a:srgbClr val="002060"/>
              </a:solidFill>
              <a:latin typeface="Century Gothic" pitchFamily="34" charset="0"/>
              <a:cs typeface="Times New Roman" pitchFamily="18" charset="0"/>
            </a:endParaRPr>
          </a:p>
          <a:p>
            <a:pPr marL="273050" indent="-273050" algn="just" eaLnBrk="1" hangingPunct="1">
              <a:lnSpc>
                <a:spcPct val="90000"/>
              </a:lnSpc>
              <a:buSzPct val="100000"/>
              <a:buFont typeface="Wingdings 2" pitchFamily="18" charset="2"/>
              <a:buBlip>
                <a:blip r:embed="rId2"/>
              </a:buBlip>
            </a:pPr>
            <a:r>
              <a:rPr lang="en-US" altLang="en-US" sz="2600" smtClean="0">
                <a:solidFill>
                  <a:srgbClr val="002060"/>
                </a:solidFill>
                <a:latin typeface="Century Gothic" pitchFamily="34" charset="0"/>
                <a:cs typeface="Times New Roman" pitchFamily="18" charset="0"/>
              </a:rPr>
              <a:t>Average of 10 to 15 mmHg decrease between visits 1 and three </a:t>
            </a:r>
          </a:p>
          <a:p>
            <a:pPr marL="273050" indent="-273050" algn="just" eaLnBrk="1" hangingPunct="1">
              <a:lnSpc>
                <a:spcPct val="90000"/>
              </a:lnSpc>
              <a:buFont typeface="Wingdings" pitchFamily="2" charset="2"/>
              <a:buChar char=""/>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p:nvPr>
        </p:nvSpPr>
        <p:spPr>
          <a:xfrm>
            <a:off x="457200" y="2057400"/>
            <a:ext cx="8229600" cy="3429000"/>
          </a:xfrm>
        </p:spPr>
        <p:txBody>
          <a:bodyPr/>
          <a:lstStyle/>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Approximately 20 to 25% of patients with mild office hypertension</a:t>
            </a:r>
          </a:p>
          <a:p>
            <a:pPr marL="273050" indent="-273050" algn="just" eaLnBrk="1" hangingPunct="1">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More common in elderly</a:t>
            </a:r>
          </a:p>
          <a:p>
            <a:pPr marL="273050" indent="-273050" algn="just" eaLnBrk="1" hangingPunct="1">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Infrequent in patients with office diastolic pressures ≥105 mmHg</a:t>
            </a:r>
          </a:p>
          <a:p>
            <a:pPr marL="273050" indent="-273050" algn="just" eaLnBrk="1" hangingPunct="1">
              <a:buFontTx/>
              <a:buNone/>
            </a:pPr>
            <a:endParaRPr lang="en-US" altLang="en-US" sz="2400" smtClean="0">
              <a:latin typeface="Century Gothic" pitchFamily="34" charset="0"/>
              <a:cs typeface="Arial" charset="0"/>
            </a:endParaRPr>
          </a:p>
        </p:txBody>
      </p:sp>
      <p:sp>
        <p:nvSpPr>
          <p:cNvPr id="24578" name="Rectangle 2"/>
          <p:cNvSpPr>
            <a:spLocks noGrp="1" noChangeArrowheads="1"/>
          </p:cNvSpPr>
          <p:nvPr>
            <p:ph type="title" idx="4294967295"/>
          </p:nvPr>
        </p:nvSpPr>
        <p:spPr>
          <a:xfrm>
            <a:off x="1066800" y="533400"/>
            <a:ext cx="7162800" cy="6096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White Coat Hypertension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untreated-hypertension.jpg"/>
          <p:cNvPicPr>
            <a:picLocks noChangeAspect="1"/>
          </p:cNvPicPr>
          <p:nvPr/>
        </p:nvPicPr>
        <p:blipFill>
          <a:blip r:embed="rId8" cstate="print">
            <a:duotone>
              <a:schemeClr val="accent1">
                <a:shade val="45000"/>
                <a:satMod val="135000"/>
              </a:schemeClr>
              <a:prstClr val="white"/>
            </a:duotone>
          </a:blip>
          <a:stretch>
            <a:fillRect/>
          </a:stretch>
        </p:blipFill>
        <p:spPr>
          <a:xfrm>
            <a:off x="152400" y="838200"/>
            <a:ext cx="3733800" cy="5867400"/>
          </a:xfrm>
          <a:prstGeom prst="rect">
            <a:avLst/>
          </a:prstGeom>
          <a:ln w="57150">
            <a:solidFill>
              <a:schemeClr val="bg2">
                <a:lumMod val="50000"/>
              </a:schemeClr>
            </a:solidFill>
          </a:ln>
          <a:scene3d>
            <a:camera prst="orthographicFront"/>
            <a:lightRig rig="threePt" dir="t"/>
          </a:scene3d>
          <a:sp3d>
            <a:bevelT w="393700"/>
          </a:sp3d>
        </p:spPr>
      </p:pic>
      <p:sp>
        <p:nvSpPr>
          <p:cNvPr id="5" name="TextBox 4"/>
          <p:cNvSpPr txBox="1"/>
          <p:nvPr/>
        </p:nvSpPr>
        <p:spPr>
          <a:xfrm>
            <a:off x="152400" y="228600"/>
            <a:ext cx="3712876" cy="584775"/>
          </a:xfrm>
          <a:prstGeom prst="rect">
            <a:avLst/>
          </a:prstGeom>
          <a:noFill/>
        </p:spPr>
        <p:txBody>
          <a:bodyPr wrap="none">
            <a:spAutoFit/>
            <a:scene3d>
              <a:camera prst="orthographicFront"/>
              <a:lightRig rig="threePt" dir="t"/>
            </a:scene3d>
            <a:sp3d extrusionH="57150">
              <a:bevelT w="374650" h="38100" prst="angle"/>
            </a:sp3d>
          </a:bodyPr>
          <a:lstStyle/>
          <a:p>
            <a:pPr fontAlgn="auto">
              <a:spcBef>
                <a:spcPts val="0"/>
              </a:spcBef>
              <a:spcAft>
                <a:spcPts val="0"/>
              </a:spcAft>
              <a:defRPr/>
            </a:pPr>
            <a:r>
              <a:rPr lang="en-US" sz="3200" b="1" dirty="0">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rPr>
              <a:t>COMPLICATIONS</a:t>
            </a:r>
          </a:p>
        </p:txBody>
      </p:sp>
      <p:sp>
        <p:nvSpPr>
          <p:cNvPr id="33797" name="TextBox 6"/>
          <p:cNvSpPr txBox="1">
            <a:spLocks noChangeArrowheads="1"/>
          </p:cNvSpPr>
          <p:nvPr/>
        </p:nvSpPr>
        <p:spPr bwMode="auto">
          <a:xfrm>
            <a:off x="3124200" y="6324600"/>
            <a:ext cx="762000" cy="381000"/>
          </a:xfrm>
          <a:prstGeom prst="rect">
            <a:avLst/>
          </a:prstGeom>
          <a:solidFill>
            <a:schemeClr val="bg1"/>
          </a:solidFill>
          <a:ln w="9525">
            <a:noFill/>
            <a:miter lim="800000"/>
            <a:headEnd/>
            <a:tailEnd/>
          </a:ln>
        </p:spPr>
        <p:txBody>
          <a:bodyPr>
            <a:spAutoFit/>
          </a:bodyPr>
          <a:lstStyle/>
          <a:p>
            <a:endParaRPr lang="en-US" altLang="en-US">
              <a:latin typeface="Book Antiqua"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ecture photo.jpg"/>
          <p:cNvPicPr>
            <a:picLocks noGrp="1" noChangeAspect="1"/>
          </p:cNvPicPr>
          <p:nvPr>
            <p:ph/>
          </p:nvPr>
        </p:nvPicPr>
        <p:blipFill>
          <a:blip r:embed="rId2" cstate="print"/>
          <a:stretch>
            <a:fillRect/>
          </a:stretch>
        </p:blipFill>
        <p:spPr>
          <a:xfrm>
            <a:off x="2438400" y="188435"/>
            <a:ext cx="4495800" cy="635500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eft Ventricular Hypertrophy"/>
          <p:cNvPicPr>
            <a:picLocks noChangeAspect="1" noChangeArrowheads="1"/>
          </p:cNvPicPr>
          <p:nvPr/>
        </p:nvPicPr>
        <p:blipFill>
          <a:blip r:embed="rId2" cstate="print"/>
          <a:srcRect/>
          <a:stretch>
            <a:fillRect/>
          </a:stretch>
        </p:blipFill>
        <p:spPr bwMode="auto">
          <a:xfrm>
            <a:off x="381000" y="228600"/>
            <a:ext cx="8458200" cy="5029200"/>
          </a:xfrm>
          <a:prstGeom prst="rect">
            <a:avLst/>
          </a:prstGeom>
          <a:noFill/>
          <a:ln w="22225">
            <a:solidFill>
              <a:srgbClr val="002060"/>
            </a:solidFill>
            <a:miter lim="800000"/>
            <a:headEnd/>
            <a:tailEnd/>
          </a:ln>
          <a:scene3d>
            <a:camera prst="orthographicFront"/>
            <a:lightRig rig="threePt" dir="t"/>
          </a:scene3d>
          <a:sp3d>
            <a:bevelT w="165100"/>
            <a:bevelB w="120650"/>
          </a:sp3d>
        </p:spPr>
      </p:pic>
      <p:sp>
        <p:nvSpPr>
          <p:cNvPr id="34819" name="Text Box 3"/>
          <p:cNvSpPr txBox="1">
            <a:spLocks noChangeArrowheads="1"/>
          </p:cNvSpPr>
          <p:nvPr/>
        </p:nvSpPr>
        <p:spPr bwMode="auto">
          <a:xfrm>
            <a:off x="228600" y="5381625"/>
            <a:ext cx="8686800" cy="1323975"/>
          </a:xfrm>
          <a:prstGeom prst="rect">
            <a:avLst/>
          </a:prstGeom>
          <a:noFill/>
          <a:ln w="9525">
            <a:noFill/>
            <a:miter lim="800000"/>
            <a:headEnd/>
            <a:tailEnd/>
          </a:ln>
        </p:spPr>
        <p:txBody>
          <a:bodyPr>
            <a:spAutoFit/>
          </a:bodyPr>
          <a:lstStyle/>
          <a:p>
            <a:pPr algn="just">
              <a:spcBef>
                <a:spcPct val="50000"/>
              </a:spcBef>
            </a:pPr>
            <a:r>
              <a:rPr lang="en-GB" altLang="en-US" sz="2000" b="1">
                <a:solidFill>
                  <a:srgbClr val="002060"/>
                </a:solidFill>
                <a:latin typeface="Century Gothic" pitchFamily="34" charset="0"/>
                <a:cs typeface="Times New Roman" pitchFamily="18" charset="0"/>
              </a:rPr>
              <a:t>This left ventricle is very thickened (slightly over 2 cm in thickness), but the rest of the heart is not greatly enlarged. This is typical for hypertensive heart disease. The hypertension creates a greater pressure load on the heart to induce the hypertrophy.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oss LVH"/>
          <p:cNvPicPr>
            <a:picLocks noChangeAspect="1" noChangeArrowheads="1"/>
          </p:cNvPicPr>
          <p:nvPr/>
        </p:nvPicPr>
        <p:blipFill>
          <a:blip r:embed="rId2" cstate="print"/>
          <a:srcRect/>
          <a:stretch>
            <a:fillRect/>
          </a:stretch>
        </p:blipFill>
        <p:spPr bwMode="auto">
          <a:xfrm>
            <a:off x="304800" y="152400"/>
            <a:ext cx="8610600" cy="5410200"/>
          </a:xfrm>
          <a:prstGeom prst="rect">
            <a:avLst/>
          </a:prstGeom>
          <a:noFill/>
          <a:ln w="38100">
            <a:solidFill>
              <a:srgbClr val="002060"/>
            </a:solidFill>
            <a:miter lim="800000"/>
            <a:headEnd/>
            <a:tailEnd/>
          </a:ln>
          <a:scene3d>
            <a:camera prst="orthographicFront"/>
            <a:lightRig rig="threePt" dir="t"/>
          </a:scene3d>
          <a:sp3d>
            <a:bevelT w="222250"/>
            <a:bevelB w="247650"/>
          </a:sp3d>
        </p:spPr>
      </p:pic>
      <p:sp>
        <p:nvSpPr>
          <p:cNvPr id="35843" name="Text Box 3"/>
          <p:cNvSpPr txBox="1">
            <a:spLocks noChangeArrowheads="1"/>
          </p:cNvSpPr>
          <p:nvPr/>
        </p:nvSpPr>
        <p:spPr bwMode="auto">
          <a:xfrm>
            <a:off x="0" y="5715000"/>
            <a:ext cx="9144000" cy="1016000"/>
          </a:xfrm>
          <a:prstGeom prst="rect">
            <a:avLst/>
          </a:prstGeom>
          <a:noFill/>
          <a:ln w="9525">
            <a:noFill/>
            <a:miter lim="800000"/>
            <a:headEnd/>
            <a:tailEnd/>
          </a:ln>
        </p:spPr>
        <p:txBody>
          <a:bodyPr>
            <a:spAutoFit/>
          </a:bodyPr>
          <a:lstStyle/>
          <a:p>
            <a:pPr algn="ctr">
              <a:spcBef>
                <a:spcPct val="50000"/>
              </a:spcBef>
            </a:pPr>
            <a:r>
              <a:rPr lang="en-GB" altLang="en-US" sz="2000" b="1">
                <a:solidFill>
                  <a:srgbClr val="002060"/>
                </a:solidFill>
                <a:latin typeface="Century Gothic" pitchFamily="34" charset="0"/>
                <a:cs typeface="Times New Roman" pitchFamily="18" charset="0"/>
              </a:rPr>
              <a:t>The left ventricle is markedly thickened in this patient with severe hypertension that was untreated for many years. The myocardial fibers have undergone hypertrophy.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p:nvPr>
        </p:nvSpPr>
        <p:spPr>
          <a:xfrm>
            <a:off x="228600" y="304800"/>
            <a:ext cx="8686800" cy="533400"/>
          </a:xfrm>
        </p:spPr>
        <p:txBody>
          <a:bodyPr/>
          <a:lstStyle/>
          <a:p>
            <a:pPr algn="ctr" eaLnBrk="1" hangingPunct="1">
              <a:buFontTx/>
              <a:buNone/>
            </a:pPr>
            <a:r>
              <a:rPr lang="en-US" altLang="en-US" sz="4000" smtClean="0">
                <a:solidFill>
                  <a:srgbClr val="FF0000"/>
                </a:solidFill>
                <a:latin typeface="Batang" pitchFamily="18" charset="-127"/>
                <a:ea typeface="Batang" pitchFamily="18" charset="-127"/>
                <a:cs typeface="Times New Roman" pitchFamily="18" charset="0"/>
              </a:rPr>
              <a:t>Hypertensive   Emergency</a:t>
            </a:r>
          </a:p>
        </p:txBody>
      </p:sp>
      <p:sp>
        <p:nvSpPr>
          <p:cNvPr id="30722" name="Rectangle 2"/>
          <p:cNvSpPr>
            <a:spLocks noGrp="1" noChangeArrowheads="1"/>
          </p:cNvSpPr>
          <p:nvPr>
            <p:ph type="title" idx="4294967295"/>
          </p:nvPr>
        </p:nvSpPr>
        <p:spPr>
          <a:xfrm>
            <a:off x="304800" y="2514600"/>
            <a:ext cx="8610600" cy="609600"/>
          </a:xfrm>
        </p:spPr>
        <p:txBody>
          <a:bodyPr>
            <a:noAutofit/>
          </a:bodyPr>
          <a:lstStyle/>
          <a:p>
            <a:pPr marL="838200" indent="-838200"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Urgency</a:t>
            </a:r>
          </a:p>
        </p:txBody>
      </p:sp>
      <p:sp>
        <p:nvSpPr>
          <p:cNvPr id="36868" name="Rectangle 3"/>
          <p:cNvSpPr>
            <a:spLocks noGrp="1" noChangeArrowheads="1"/>
          </p:cNvSpPr>
          <p:nvPr>
            <p:ph type="body" sz="half" idx="4294967295"/>
          </p:nvPr>
        </p:nvSpPr>
        <p:spPr>
          <a:xfrm>
            <a:off x="76200" y="3429000"/>
            <a:ext cx="8839200" cy="2719388"/>
          </a:xfrm>
        </p:spPr>
        <p:txBody>
          <a:bodyPr/>
          <a:lstStyle/>
          <a:p>
            <a:pPr lvl="1"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Severe hypertension (diastolic blood pressure above 120 mmHg) in asymptomatic patients </a:t>
            </a:r>
          </a:p>
          <a:p>
            <a:pPr lvl="1" eaLnBrk="1" hangingPunct="1">
              <a:buSzPct val="100000"/>
              <a:buFont typeface="Wingdings 2" pitchFamily="18" charset="2"/>
              <a:buBlip>
                <a:blip r:embed="rId2"/>
              </a:buBlip>
            </a:pPr>
            <a:endParaRPr lang="en-US" altLang="en-US" b="1" smtClean="0">
              <a:solidFill>
                <a:srgbClr val="002060"/>
              </a:solidFill>
              <a:latin typeface="Century Gothic" pitchFamily="34" charset="0"/>
              <a:cs typeface="Times New Roman" pitchFamily="18" charset="0"/>
            </a:endParaRPr>
          </a:p>
          <a:p>
            <a:pPr lvl="1"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There is no proven benefit from rapid reduction in BP in asymptomatic patients who have no evidence of acute end-organ and are little short-term risk</a:t>
            </a:r>
          </a:p>
        </p:txBody>
      </p:sp>
      <p:sp>
        <p:nvSpPr>
          <p:cNvPr id="36869" name="Rectangle 8"/>
          <p:cNvSpPr>
            <a:spLocks noChangeArrowheads="1"/>
          </p:cNvSpPr>
          <p:nvPr/>
        </p:nvSpPr>
        <p:spPr bwMode="auto">
          <a:xfrm>
            <a:off x="304800" y="1219200"/>
            <a:ext cx="8610600" cy="830263"/>
          </a:xfrm>
          <a:prstGeom prst="rect">
            <a:avLst/>
          </a:prstGeom>
          <a:noFill/>
          <a:ln w="9525">
            <a:noFill/>
            <a:miter lim="800000"/>
            <a:headEnd/>
            <a:tailEnd/>
          </a:ln>
        </p:spPr>
        <p:txBody>
          <a:bodyPr>
            <a:spAutoFit/>
          </a:bodyPr>
          <a:lstStyle/>
          <a:p>
            <a:r>
              <a:rPr lang="en-US" altLang="en-US" sz="2400" b="1">
                <a:solidFill>
                  <a:srgbClr val="002060"/>
                </a:solidFill>
                <a:latin typeface="Century Gothic" pitchFamily="34" charset="0"/>
              </a:rPr>
              <a:t>Severe hypertension (diastolic blood pressure above 120 mmHg) in end organ damage (MI,STROKE,AKI,CHF)</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p:nvPr>
        </p:nvSpPr>
        <p:spPr>
          <a:xfrm>
            <a:off x="228600" y="2057400"/>
            <a:ext cx="8610600" cy="2209800"/>
          </a:xfrm>
        </p:spPr>
        <p:txBody>
          <a:bodyPr/>
          <a:lstStyle/>
          <a:p>
            <a:pPr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Marked hypertension with encephapapathy&amp; retinal hemorrhages, exudates, or papilledema</a:t>
            </a:r>
          </a:p>
          <a:p>
            <a:pPr algn="just" eaLnBrk="1" hangingPunct="1">
              <a:lnSpc>
                <a:spcPct val="90000"/>
              </a:lnSpc>
              <a:buSzPct val="100000"/>
              <a:buFont typeface="Wingdings 2" pitchFamily="18" charset="2"/>
              <a:buBlip>
                <a:blip r:embed="rId2"/>
              </a:buBlip>
            </a:pPr>
            <a:endParaRPr lang="en-US" altLang="en-US" sz="2400" b="1"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Associated with a diastolic pressure above 120 mmHg</a:t>
            </a:r>
          </a:p>
          <a:p>
            <a:pPr algn="just" eaLnBrk="1" hangingPunct="1">
              <a:lnSpc>
                <a:spcPct val="90000"/>
              </a:lnSpc>
            </a:pPr>
            <a:endParaRPr lang="en-US" altLang="en-US" sz="2400" b="1" smtClean="0">
              <a:solidFill>
                <a:srgbClr val="002060"/>
              </a:solidFill>
              <a:latin typeface="Century Gothic" pitchFamily="34" charset="0"/>
              <a:cs typeface="Arial" charset="0"/>
            </a:endParaRPr>
          </a:p>
          <a:p>
            <a:pPr algn="just" eaLnBrk="1" hangingPunct="1">
              <a:lnSpc>
                <a:spcPct val="90000"/>
              </a:lnSpc>
            </a:pPr>
            <a:endParaRPr lang="en-US" altLang="en-US" sz="2400" b="1" smtClean="0">
              <a:solidFill>
                <a:srgbClr val="002060"/>
              </a:solidFill>
              <a:latin typeface="Century Gothic" pitchFamily="34" charset="0"/>
              <a:cs typeface="Arial" charset="0"/>
            </a:endParaRPr>
          </a:p>
          <a:p>
            <a:pPr algn="just" eaLnBrk="1" hangingPunct="1">
              <a:lnSpc>
                <a:spcPct val="90000"/>
              </a:lnSpc>
            </a:pPr>
            <a:endParaRPr lang="en-US" altLang="en-US" sz="2400" b="1" smtClean="0">
              <a:solidFill>
                <a:srgbClr val="002060"/>
              </a:solidFill>
              <a:latin typeface="Century Gothic" pitchFamily="34" charset="0"/>
              <a:cs typeface="Arial" charset="0"/>
            </a:endParaRPr>
          </a:p>
        </p:txBody>
      </p:sp>
      <p:sp>
        <p:nvSpPr>
          <p:cNvPr id="31746" name="Rectangle 2"/>
          <p:cNvSpPr>
            <a:spLocks noGrp="1" noChangeArrowheads="1"/>
          </p:cNvSpPr>
          <p:nvPr>
            <p:ph type="title" idx="4294967295"/>
          </p:nvPr>
        </p:nvSpPr>
        <p:spPr>
          <a:xfrm>
            <a:off x="914400" y="457200"/>
            <a:ext cx="7086600" cy="731838"/>
          </a:xfrm>
        </p:spPr>
        <p:txBody>
          <a:bodyPr>
            <a:normAutofit fontScale="90000"/>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Malignant (Accelerated)</a:t>
            </a:r>
            <a:br>
              <a:rPr lang="en-US" sz="4000" dirty="0" smtClean="0">
                <a:solidFill>
                  <a:srgbClr val="FF0000"/>
                </a:solidFill>
                <a:effectLst/>
                <a:latin typeface="Batang" pitchFamily="18" charset="-127"/>
                <a:ea typeface="Batang" pitchFamily="18" charset="-127"/>
                <a:cs typeface="Times New Roman" pitchFamily="18" charset="0"/>
              </a:rPr>
            </a:br>
            <a:r>
              <a:rPr lang="en-US" sz="4000" dirty="0" smtClean="0">
                <a:solidFill>
                  <a:srgbClr val="FF0000"/>
                </a:solidFill>
                <a:effectLst/>
                <a:latin typeface="Batang" pitchFamily="18" charset="-127"/>
                <a:ea typeface="Batang" pitchFamily="18" charset="-127"/>
                <a:cs typeface="Times New Roman" pitchFamily="18" charset="0"/>
              </a:rPr>
              <a:t>Hypertension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304800" y="1220788"/>
          <a:ext cx="8458200" cy="3960813"/>
        </p:xfrm>
        <a:graphic>
          <a:graphicData uri="http://schemas.openxmlformats.org/drawingml/2006/table">
            <a:tbl>
              <a:tblPr firstRow="1" bandRow="1"/>
              <a:tblGrid>
                <a:gridCol w="1691639"/>
                <a:gridCol w="6766561"/>
              </a:tblGrid>
              <a:tr h="795411">
                <a:tc>
                  <a:txBody>
                    <a:bodyPr/>
                    <a:lstStyle/>
                    <a:p>
                      <a:pPr algn="ctr"/>
                      <a:r>
                        <a:rPr lang="en-US" sz="2000" b="1" dirty="0" smtClean="0">
                          <a:solidFill>
                            <a:srgbClr val="002060"/>
                          </a:solidFill>
                          <a:latin typeface="Century Gothic" pitchFamily="34" charset="0"/>
                        </a:rPr>
                        <a:t>Grade </a:t>
                      </a:r>
                      <a:endParaRPr lang="en-US" sz="2000" b="1" dirty="0">
                        <a:solidFill>
                          <a:srgbClr val="002060"/>
                        </a:solidFill>
                        <a:latin typeface="Century Gothic" pitchFamily="34" charset="0"/>
                      </a:endParaRPr>
                    </a:p>
                  </a:txBody>
                  <a:tcPr marT="45724" marB="45724">
                    <a:solidFill>
                      <a:schemeClr val="tx1">
                        <a:lumMod val="50000"/>
                      </a:schemeClr>
                    </a:solidFill>
                  </a:tcPr>
                </a:tc>
                <a:tc>
                  <a:txBody>
                    <a:bodyPr/>
                    <a:lstStyle/>
                    <a:p>
                      <a:pPr algn="ctr"/>
                      <a:r>
                        <a:rPr lang="en-US" sz="2000" b="1" dirty="0" smtClean="0">
                          <a:solidFill>
                            <a:srgbClr val="002060"/>
                          </a:solidFill>
                          <a:latin typeface="Century Gothic" pitchFamily="34" charset="0"/>
                        </a:rPr>
                        <a:t>Description</a:t>
                      </a:r>
                      <a:endParaRPr lang="en-US" sz="2000" b="1" dirty="0">
                        <a:solidFill>
                          <a:srgbClr val="002060"/>
                        </a:solidFill>
                        <a:latin typeface="Century Gothic" pitchFamily="34" charset="0"/>
                      </a:endParaRPr>
                    </a:p>
                  </a:txBody>
                  <a:tcPr marT="45724" marB="45724">
                    <a:solidFill>
                      <a:schemeClr val="tx1">
                        <a:lumMod val="50000"/>
                      </a:schemeClr>
                    </a:solidFill>
                  </a:tcPr>
                </a:tc>
              </a:tr>
              <a:tr h="452464">
                <a:tc>
                  <a:txBody>
                    <a:bodyPr/>
                    <a:lstStyle/>
                    <a:p>
                      <a:pPr algn="ctr"/>
                      <a:r>
                        <a:rPr lang="en-US" sz="2000" dirty="0" smtClean="0">
                          <a:solidFill>
                            <a:srgbClr val="002060"/>
                          </a:solidFill>
                          <a:latin typeface="Century Gothic" pitchFamily="34" charset="0"/>
                        </a:rPr>
                        <a:t>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Minimal narrowing of retinal arteries</a:t>
                      </a:r>
                      <a:endParaRPr lang="en-US" sz="2000" dirty="0">
                        <a:solidFill>
                          <a:srgbClr val="002060"/>
                        </a:solidFill>
                        <a:latin typeface="Century Gothic" pitchFamily="34" charset="0"/>
                      </a:endParaRPr>
                    </a:p>
                  </a:txBody>
                  <a:tcPr marT="45724" marB="45724">
                    <a:noFill/>
                  </a:tcPr>
                </a:tc>
              </a:tr>
              <a:tr h="1005921">
                <a:tc>
                  <a:txBody>
                    <a:bodyPr/>
                    <a:lstStyle/>
                    <a:p>
                      <a:pPr algn="ctr"/>
                      <a:r>
                        <a:rPr lang="en-US" sz="2000" dirty="0" smtClean="0">
                          <a:solidFill>
                            <a:srgbClr val="002060"/>
                          </a:solidFill>
                          <a:latin typeface="Century Gothic" pitchFamily="34" charset="0"/>
                        </a:rPr>
                        <a:t>II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Narrowing of retinal arteries in conjunction with regions of focal narrowing and </a:t>
                      </a:r>
                      <a:r>
                        <a:rPr lang="en-US" sz="2000" dirty="0" err="1" smtClean="0">
                          <a:solidFill>
                            <a:srgbClr val="002060"/>
                          </a:solidFill>
                          <a:latin typeface="Century Gothic" pitchFamily="34" charset="0"/>
                        </a:rPr>
                        <a:t>arterio</a:t>
                      </a:r>
                      <a:r>
                        <a:rPr lang="en-US" sz="2000" dirty="0" smtClean="0">
                          <a:solidFill>
                            <a:srgbClr val="002060"/>
                          </a:solidFill>
                          <a:latin typeface="Century Gothic" pitchFamily="34" charset="0"/>
                        </a:rPr>
                        <a:t>-venous nipping</a:t>
                      </a:r>
                      <a:endParaRPr lang="en-US" sz="2000" dirty="0">
                        <a:solidFill>
                          <a:srgbClr val="002060"/>
                        </a:solidFill>
                        <a:latin typeface="Century Gothic" pitchFamily="34" charset="0"/>
                      </a:endParaRPr>
                    </a:p>
                  </a:txBody>
                  <a:tcPr marT="45724" marB="45724">
                    <a:noFill/>
                  </a:tcPr>
                </a:tc>
              </a:tr>
              <a:tr h="701096">
                <a:tc>
                  <a:txBody>
                    <a:bodyPr/>
                    <a:lstStyle/>
                    <a:p>
                      <a:pPr algn="ctr"/>
                      <a:r>
                        <a:rPr lang="en-US" sz="2000" dirty="0" smtClean="0">
                          <a:solidFill>
                            <a:srgbClr val="002060"/>
                          </a:solidFill>
                          <a:latin typeface="Century Gothic" pitchFamily="34" charset="0"/>
                        </a:rPr>
                        <a:t>III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Abnormalities</a:t>
                      </a:r>
                      <a:r>
                        <a:rPr lang="en-US" sz="2000" baseline="0" dirty="0" smtClean="0">
                          <a:solidFill>
                            <a:srgbClr val="002060"/>
                          </a:solidFill>
                          <a:latin typeface="Century Gothic" pitchFamily="34" charset="0"/>
                        </a:rPr>
                        <a:t> seen in Grade 1 and II, as well as retinal hemorrhages, hard exudation and cotton wool spots.</a:t>
                      </a:r>
                      <a:endParaRPr lang="en-US" sz="2000" dirty="0">
                        <a:solidFill>
                          <a:srgbClr val="002060"/>
                        </a:solidFill>
                        <a:latin typeface="Century Gothic" pitchFamily="34" charset="0"/>
                      </a:endParaRPr>
                    </a:p>
                  </a:txBody>
                  <a:tcPr marT="45724" marB="45724">
                    <a:noFill/>
                  </a:tcPr>
                </a:tc>
              </a:tr>
              <a:tr h="1005921">
                <a:tc>
                  <a:txBody>
                    <a:bodyPr/>
                    <a:lstStyle/>
                    <a:p>
                      <a:pPr algn="ctr"/>
                      <a:r>
                        <a:rPr lang="en-US" sz="2000" dirty="0" smtClean="0">
                          <a:solidFill>
                            <a:srgbClr val="002060"/>
                          </a:solidFill>
                          <a:latin typeface="Century Gothic" pitchFamily="34" charset="0"/>
                        </a:rPr>
                        <a:t>IV</a:t>
                      </a:r>
                      <a:endParaRPr lang="en-US" sz="2000" dirty="0">
                        <a:solidFill>
                          <a:srgbClr val="002060"/>
                        </a:solidFill>
                        <a:latin typeface="Century Gothic" pitchFamily="34" charset="0"/>
                      </a:endParaRPr>
                    </a:p>
                  </a:txBody>
                  <a:tcPr marT="45724" marB="45724">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latin typeface="Century Gothic" pitchFamily="34" charset="0"/>
                        </a:rPr>
                        <a:t>Abnormalities encountered</a:t>
                      </a:r>
                      <a:r>
                        <a:rPr lang="en-US" sz="2000" b="0" baseline="0" dirty="0" smtClean="0">
                          <a:solidFill>
                            <a:srgbClr val="002060"/>
                          </a:solidFill>
                          <a:latin typeface="Century Gothic" pitchFamily="34" charset="0"/>
                        </a:rPr>
                        <a:t> in Grades I through III, as well as swelling of the optic nerve head and macular star</a:t>
                      </a:r>
                      <a:endParaRPr lang="en-US" sz="2000" dirty="0">
                        <a:solidFill>
                          <a:srgbClr val="002060"/>
                        </a:solidFill>
                        <a:latin typeface="Century Gothic" pitchFamily="34" charset="0"/>
                      </a:endParaRPr>
                    </a:p>
                  </a:txBody>
                  <a:tcPr marT="45724" marB="45724">
                    <a:noFill/>
                  </a:tcPr>
                </a:tc>
              </a:tr>
            </a:tbl>
          </a:graphicData>
        </a:graphic>
      </p:graphicFrame>
      <p:sp>
        <p:nvSpPr>
          <p:cNvPr id="38934" name="TextBox 2"/>
          <p:cNvSpPr txBox="1">
            <a:spLocks noChangeArrowheads="1"/>
          </p:cNvSpPr>
          <p:nvPr/>
        </p:nvSpPr>
        <p:spPr bwMode="auto">
          <a:xfrm>
            <a:off x="152400" y="152400"/>
            <a:ext cx="8763000" cy="646113"/>
          </a:xfrm>
          <a:prstGeom prst="rect">
            <a:avLst/>
          </a:prstGeom>
          <a:noFill/>
          <a:ln w="9525">
            <a:noFill/>
            <a:miter lim="800000"/>
            <a:headEnd/>
            <a:tailEnd/>
          </a:ln>
        </p:spPr>
        <p:txBody>
          <a:bodyPr>
            <a:spAutoFit/>
          </a:bodyPr>
          <a:lstStyle/>
          <a:p>
            <a:pPr algn="ctr"/>
            <a:r>
              <a:rPr lang="en-US" altLang="en-US" sz="3600" b="1">
                <a:solidFill>
                  <a:srgbClr val="FF0000"/>
                </a:solidFill>
                <a:latin typeface="Batang" pitchFamily="18" charset="-127"/>
                <a:ea typeface="Batang" pitchFamily="18" charset="-127"/>
                <a:cs typeface="Times New Roman" pitchFamily="18" charset="0"/>
              </a:rPr>
              <a:t>HYPERTENSIVE RETINOPATHY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752600"/>
            <a:ext cx="3124200" cy="3733800"/>
          </a:xfrm>
          <a:prstGeom prst="rect">
            <a:avLst/>
          </a:prstGeom>
          <a:noFill/>
        </p:spPr>
        <p:txBody>
          <a:bodyPr>
            <a:normAutofit/>
          </a:bodyPr>
          <a:lstStyle/>
          <a:p>
            <a:pPr marL="342900" indent="-342900" algn="ctr" fontAlgn="auto">
              <a:lnSpc>
                <a:spcPct val="110000"/>
              </a:lnSpc>
              <a:spcBef>
                <a:spcPct val="50000"/>
              </a:spcBef>
              <a:spcAft>
                <a:spcPts val="0"/>
              </a:spcAft>
              <a:defRPr/>
            </a:pPr>
            <a:r>
              <a:rPr lang="en-US" sz="2800" dirty="0">
                <a:solidFill>
                  <a:srgbClr val="002060"/>
                </a:solidFill>
                <a:latin typeface="Century Gothic" pitchFamily="34" charset="0"/>
                <a:cs typeface="Times New Roman" pitchFamily="18" charset="0"/>
              </a:rPr>
              <a:t>Generalized arteriolar   constriction-seen as </a:t>
            </a:r>
            <a:r>
              <a:rPr lang="en-US" sz="2800" dirty="0">
                <a:solidFill>
                  <a:srgbClr val="FF0000"/>
                </a:solidFill>
                <a:latin typeface="Century Gothic" pitchFamily="34" charset="0"/>
                <a:cs typeface="Times New Roman" pitchFamily="18" charset="0"/>
              </a:rPr>
              <a:t>`silver wiring` </a:t>
            </a:r>
            <a:r>
              <a:rPr lang="en-US" sz="2800" dirty="0">
                <a:solidFill>
                  <a:srgbClr val="002060"/>
                </a:solidFill>
                <a:latin typeface="Century Gothic" pitchFamily="34" charset="0"/>
                <a:cs typeface="Times New Roman" pitchFamily="18" charset="0"/>
              </a:rPr>
              <a:t>and </a:t>
            </a:r>
            <a:r>
              <a:rPr lang="en-US" sz="2800" dirty="0">
                <a:solidFill>
                  <a:srgbClr val="FF0000"/>
                </a:solidFill>
                <a:latin typeface="Century Gothic" pitchFamily="34" charset="0"/>
                <a:cs typeface="Times New Roman" pitchFamily="18" charset="0"/>
              </a:rPr>
              <a:t>Vascular </a:t>
            </a:r>
            <a:r>
              <a:rPr lang="en-US" sz="2800" dirty="0" err="1">
                <a:solidFill>
                  <a:srgbClr val="FF0000"/>
                </a:solidFill>
                <a:latin typeface="Century Gothic" pitchFamily="34" charset="0"/>
                <a:cs typeface="Times New Roman" pitchFamily="18" charset="0"/>
              </a:rPr>
              <a:t>tortuosities</a:t>
            </a:r>
            <a:endParaRPr lang="en-US" sz="2800" kern="0" dirty="0">
              <a:solidFill>
                <a:srgbClr val="FF0000"/>
              </a:solidFill>
              <a:latin typeface="Century Gothic" pitchFamily="34" charset="0"/>
              <a:cs typeface="+mn-cs"/>
            </a:endParaRPr>
          </a:p>
        </p:txBody>
      </p:sp>
      <p:sp>
        <p:nvSpPr>
          <p:cNvPr id="5" name="Rectangle 2"/>
          <p:cNvSpPr txBox="1">
            <a:spLocks noChangeArrowheads="1"/>
          </p:cNvSpPr>
          <p:nvPr/>
        </p:nvSpPr>
        <p:spPr>
          <a:xfrm>
            <a:off x="228600" y="228600"/>
            <a:ext cx="8686800" cy="715963"/>
          </a:xfrm>
          <a:prstGeom prst="rect">
            <a:avLst/>
          </a:prstGeom>
          <a:noFill/>
        </p:spPr>
        <p:txBody>
          <a:bodyPr/>
          <a:lstStyle/>
          <a:p>
            <a:pPr marL="342900" indent="-342900" algn="ctr" fontAlgn="auto">
              <a:spcBef>
                <a:spcPts val="0"/>
              </a:spcBef>
              <a:spcAft>
                <a:spcPts val="0"/>
              </a:spcAft>
              <a:defRPr/>
            </a:pPr>
            <a:r>
              <a:rPr lang="en-US" sz="4000" b="1" kern="0" dirty="0">
                <a:solidFill>
                  <a:srgbClr val="FF0000"/>
                </a:solidFill>
                <a:latin typeface="Batang" pitchFamily="18" charset="-127"/>
                <a:ea typeface="Batang" pitchFamily="18" charset="-127"/>
                <a:cs typeface="Times New Roman" pitchFamily="18" charset="0"/>
              </a:rPr>
              <a:t>Hypertensive Retinopathy Grade 1</a:t>
            </a:r>
          </a:p>
        </p:txBody>
      </p:sp>
      <p:pic>
        <p:nvPicPr>
          <p:cNvPr id="49155" name="Picture 3" descr="http://www.bmii.ktu.lt:8081/unrs/images/big/HL1-1b.jpg"/>
          <p:cNvPicPr>
            <a:picLocks noChangeAspect="1" noChangeArrowheads="1"/>
          </p:cNvPicPr>
          <p:nvPr/>
        </p:nvPicPr>
        <p:blipFill>
          <a:blip r:embed="rId2" cstate="print"/>
          <a:srcRect/>
          <a:stretch>
            <a:fillRect/>
          </a:stretch>
        </p:blipFill>
        <p:spPr bwMode="auto">
          <a:xfrm>
            <a:off x="3505200" y="1447800"/>
            <a:ext cx="5181600" cy="4543426"/>
          </a:xfrm>
          <a:prstGeom prst="rect">
            <a:avLst/>
          </a:prstGeom>
          <a:noFill/>
          <a:ln w="38100">
            <a:solidFill>
              <a:srgbClr val="002060"/>
            </a:solidFill>
          </a:ln>
          <a:scene3d>
            <a:camera prst="orthographicFront"/>
            <a:lightRig rig="threePt" dir="t"/>
          </a:scene3d>
          <a:sp3d>
            <a:bevelT w="279400" prst="softRound"/>
            <a:bevelB/>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ypertensive Retinopathy (Copper Wiring)"/>
          <p:cNvPicPr>
            <a:picLocks noChangeAspect="1" noChangeArrowheads="1"/>
          </p:cNvPicPr>
          <p:nvPr/>
        </p:nvPicPr>
        <p:blipFill>
          <a:blip r:embed="rId2" cstate="print"/>
          <a:srcRect/>
          <a:stretch>
            <a:fillRect/>
          </a:stretch>
        </p:blipFill>
        <p:spPr bwMode="auto">
          <a:xfrm>
            <a:off x="381000" y="1066800"/>
            <a:ext cx="8493125" cy="5486400"/>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lstStyle/>
          <a:p>
            <a:pPr>
              <a:defRPr/>
            </a:pPr>
            <a:r>
              <a:rPr lang="en-US" dirty="0" smtClean="0"/>
              <a:t>Copper wiring </a:t>
            </a:r>
            <a:endParaRPr lang="en-US" dirty="0"/>
          </a:p>
        </p:txBody>
      </p:sp>
      <p:sp>
        <p:nvSpPr>
          <p:cNvPr id="40964" name="Content Placeholder 3"/>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304800"/>
            <a:ext cx="86868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2</a:t>
            </a:r>
          </a:p>
        </p:txBody>
      </p:sp>
      <p:sp>
        <p:nvSpPr>
          <p:cNvPr id="4100" name="Rectangle 3"/>
          <p:cNvSpPr>
            <a:spLocks noGrp="1" noChangeArrowheads="1"/>
          </p:cNvSpPr>
          <p:nvPr>
            <p:ph type="body" sz="half" idx="1"/>
          </p:nvPr>
        </p:nvSpPr>
        <p:spPr>
          <a:xfrm>
            <a:off x="228600" y="2438400"/>
            <a:ext cx="4033838" cy="2362200"/>
          </a:xfrm>
          <a:ln w="76200"/>
        </p:spPr>
        <p:txBody>
          <a:bodyPr>
            <a:normAutofit fontScale="92500" lnSpcReduction="10000"/>
          </a:bodyPr>
          <a:lstStyle/>
          <a:p>
            <a:pPr marL="548640" indent="-411480" algn="ctr" eaLnBrk="1" fontAlgn="auto" hangingPunct="1">
              <a:lnSpc>
                <a:spcPct val="110000"/>
              </a:lnSpc>
              <a:spcBef>
                <a:spcPct val="50000"/>
              </a:spcBef>
              <a:spcAft>
                <a:spcPts val="0"/>
              </a:spcAft>
              <a:buClr>
                <a:schemeClr val="tx1">
                  <a:shade val="95000"/>
                </a:schemeClr>
              </a:buClr>
              <a:buFontTx/>
              <a:buNone/>
              <a:defRPr/>
            </a:pPr>
            <a:r>
              <a:rPr lang="en-US" b="1" dirty="0" err="1" smtClean="0">
                <a:solidFill>
                  <a:srgbClr val="002060"/>
                </a:solidFill>
                <a:latin typeface="Century Gothic" pitchFamily="34" charset="0"/>
                <a:cs typeface="Times New Roman" pitchFamily="18" charset="0"/>
              </a:rPr>
              <a:t>Arteriovenous</a:t>
            </a:r>
            <a:r>
              <a:rPr lang="en-US" b="1" dirty="0" smtClean="0">
                <a:solidFill>
                  <a:srgbClr val="002060"/>
                </a:solidFill>
                <a:latin typeface="Century Gothic" pitchFamily="34" charset="0"/>
                <a:cs typeface="Times New Roman" pitchFamily="18" charset="0"/>
              </a:rPr>
              <a:t>  nicking in association with hypertension Grade 2 </a:t>
            </a:r>
          </a:p>
          <a:p>
            <a:pPr marL="548640" indent="-411480" algn="ctr" eaLnBrk="1" fontAlgn="auto" hangingPunct="1">
              <a:spcBef>
                <a:spcPct val="50000"/>
              </a:spcBef>
              <a:spcAft>
                <a:spcPts val="0"/>
              </a:spcAft>
              <a:buClr>
                <a:schemeClr val="tx1">
                  <a:shade val="95000"/>
                </a:schemeClr>
              </a:buClr>
              <a:buFontTx/>
              <a:buNone/>
              <a:defRPr/>
            </a:pPr>
            <a:r>
              <a:rPr lang="en-US" b="1" dirty="0" smtClean="0">
                <a:solidFill>
                  <a:srgbClr val="002060"/>
                </a:solidFill>
                <a:latin typeface="Century Gothic" pitchFamily="34" charset="0"/>
                <a:cs typeface="Times New Roman" pitchFamily="18" charset="0"/>
              </a:rPr>
              <a:t>(yellow arrow) </a:t>
            </a:r>
          </a:p>
          <a:p>
            <a:pPr marL="548640" indent="-411480" algn="ctr" eaLnBrk="1" fontAlgn="auto" hangingPunct="1">
              <a:spcAft>
                <a:spcPts val="0"/>
              </a:spcAft>
              <a:buClr>
                <a:schemeClr val="tx1">
                  <a:shade val="95000"/>
                </a:schemeClr>
              </a:buClr>
              <a:buFont typeface="Wingdings 2"/>
              <a:buChar char=""/>
              <a:defRPr/>
            </a:pPr>
            <a:endParaRPr lang="en-US" dirty="0" smtClean="0">
              <a:solidFill>
                <a:srgbClr val="002060"/>
              </a:solidFill>
              <a:latin typeface="Century Gothic" pitchFamily="34" charset="0"/>
            </a:endParaRPr>
          </a:p>
        </p:txBody>
      </p:sp>
      <p:graphicFrame>
        <p:nvGraphicFramePr>
          <p:cNvPr id="41988" name="Object 4"/>
          <p:cNvGraphicFramePr>
            <a:graphicFrameLocks noGrp="1" noChangeAspect="1"/>
          </p:cNvGraphicFramePr>
          <p:nvPr>
            <p:ph type="clipArt" sz="half" idx="2"/>
          </p:nvPr>
        </p:nvGraphicFramePr>
        <p:xfrm>
          <a:off x="4419600" y="2214563"/>
          <a:ext cx="4419600" cy="3330575"/>
        </p:xfrm>
        <a:graphic>
          <a:graphicData uri="http://schemas.openxmlformats.org/presentationml/2006/ole">
            <mc:AlternateContent xmlns:mc="http://schemas.openxmlformats.org/markup-compatibility/2006">
              <mc:Choice xmlns:v="urn:schemas-microsoft-com:vml" Requires="v">
                <p:oleObj spid="_x0000_s42025" name="Bitmap Image" r:id="rId4" imgW="4057143" imgH="3057143" progId="PBrush">
                  <p:embed/>
                </p:oleObj>
              </mc:Choice>
              <mc:Fallback>
                <p:oleObj name="Bitmap Image" r:id="rId4" imgW="4057143" imgH="3057143"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14563"/>
                        <a:ext cx="4419600" cy="3330575"/>
                      </a:xfrm>
                      <a:prstGeom prst="rect">
                        <a:avLst/>
                      </a:prstGeom>
                      <a:noFill/>
                      <a:ln w="12700">
                        <a:solidFill>
                          <a:srgbClr val="66CC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52400" y="152400"/>
            <a:ext cx="8763000" cy="10668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3</a:t>
            </a:r>
          </a:p>
        </p:txBody>
      </p:sp>
      <p:sp>
        <p:nvSpPr>
          <p:cNvPr id="43011" name="Rectangle 3"/>
          <p:cNvSpPr>
            <a:spLocks noGrp="1" noChangeArrowheads="1"/>
          </p:cNvSpPr>
          <p:nvPr>
            <p:ph type="body" sz="half" idx="1"/>
          </p:nvPr>
        </p:nvSpPr>
        <p:spPr>
          <a:xfrm>
            <a:off x="0" y="1524000"/>
            <a:ext cx="4648200" cy="1600200"/>
          </a:xfrm>
        </p:spPr>
        <p:txBody>
          <a:bodyPr/>
          <a:lstStyle/>
          <a:p>
            <a:pPr algn="ctr" eaLnBrk="1" hangingPunct="1">
              <a:buFontTx/>
              <a:buNone/>
            </a:pPr>
            <a:r>
              <a:rPr lang="en-US" altLang="en-US" sz="2400" b="1" smtClean="0">
                <a:solidFill>
                  <a:srgbClr val="002060"/>
                </a:solidFill>
                <a:latin typeface="Century Gothic" pitchFamily="34" charset="0"/>
                <a:cs typeface="Times New Roman" pitchFamily="18" charset="0"/>
              </a:rPr>
              <a:t>Flame-shaped hemorrhage in association with severe hypertension Grade 3 (yellow arrow)</a:t>
            </a:r>
          </a:p>
        </p:txBody>
      </p:sp>
      <p:graphicFrame>
        <p:nvGraphicFramePr>
          <p:cNvPr id="43012" name="Object 15"/>
          <p:cNvGraphicFramePr>
            <a:graphicFrameLocks noGrp="1" noChangeAspect="1"/>
          </p:cNvGraphicFramePr>
          <p:nvPr>
            <p:ph type="clipArt" sz="half" idx="2"/>
          </p:nvPr>
        </p:nvGraphicFramePr>
        <p:xfrm>
          <a:off x="5110163" y="2328863"/>
          <a:ext cx="3114675" cy="3067050"/>
        </p:xfrm>
        <a:graphic>
          <a:graphicData uri="http://schemas.openxmlformats.org/presentationml/2006/ole">
            <mc:AlternateContent xmlns:mc="http://schemas.openxmlformats.org/markup-compatibility/2006">
              <mc:Choice xmlns:v="urn:schemas-microsoft-com:vml" Requires="v">
                <p:oleObj spid="_x0000_s43049" name="Bitmap Image" r:id="rId4" imgW="3115110" imgH="3067478" progId="PBrush">
                  <p:embed/>
                </p:oleObj>
              </mc:Choice>
              <mc:Fallback>
                <p:oleObj name="Bitmap Image" r:id="rId4" imgW="3115110" imgH="3067478" progId="PBrush">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163" y="2328863"/>
                        <a:ext cx="3114675" cy="3067050"/>
                      </a:xfrm>
                      <a:prstGeom prst="rect">
                        <a:avLst/>
                      </a:prstGeom>
                      <a:noFill/>
                      <a:ln w="12700">
                        <a:solidFill>
                          <a:srgbClr val="FF7C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3" name="Text Box 5"/>
          <p:cNvSpPr txBox="1">
            <a:spLocks noChangeArrowheads="1"/>
          </p:cNvSpPr>
          <p:nvPr/>
        </p:nvSpPr>
        <p:spPr bwMode="auto">
          <a:xfrm>
            <a:off x="0" y="2603500"/>
            <a:ext cx="2362200" cy="581025"/>
          </a:xfrm>
          <a:prstGeom prst="rect">
            <a:avLst/>
          </a:prstGeom>
          <a:noFill/>
          <a:ln w="12700">
            <a:noFill/>
            <a:miter lim="800000"/>
            <a:headEnd/>
            <a:tailEnd/>
          </a:ln>
        </p:spPr>
        <p:txBody>
          <a:bodyPr>
            <a:spAutoFit/>
          </a:bodyPr>
          <a:lstStyle/>
          <a:p>
            <a:pPr eaLnBrk="0" hangingPunct="0">
              <a:spcBef>
                <a:spcPct val="50000"/>
              </a:spcBef>
            </a:pPr>
            <a:r>
              <a:rPr lang="en-US" altLang="en-US" sz="1600">
                <a:solidFill>
                  <a:schemeClr val="bg1"/>
                </a:solidFill>
                <a:latin typeface="Verdana" pitchFamily="34" charset="0"/>
              </a:rPr>
              <a:t/>
            </a:r>
            <a:br>
              <a:rPr lang="en-US" altLang="en-US" sz="1600">
                <a:solidFill>
                  <a:schemeClr val="bg1"/>
                </a:solidFill>
                <a:latin typeface="Verdana" pitchFamily="34" charset="0"/>
              </a:rPr>
            </a:br>
            <a:endParaRPr lang="en-US" altLang="en-US" sz="1600">
              <a:solidFill>
                <a:schemeClr val="bg1"/>
              </a:solidFill>
              <a:latin typeface="Verdana" pitchFamily="34" charset="0"/>
            </a:endParaRPr>
          </a:p>
        </p:txBody>
      </p:sp>
      <p:pic>
        <p:nvPicPr>
          <p:cNvPr id="126980" name="Picture 4" descr="http://www.mrcophth.com/retinalvasculardisorders/hypertensiveretinopathy.jpg"/>
          <p:cNvPicPr>
            <a:picLocks noChangeAspect="1" noChangeArrowheads="1"/>
          </p:cNvPicPr>
          <p:nvPr/>
        </p:nvPicPr>
        <p:blipFill>
          <a:blip r:embed="rId6" cstate="print"/>
          <a:srcRect/>
          <a:stretch>
            <a:fillRect/>
          </a:stretch>
        </p:blipFill>
        <p:spPr bwMode="auto">
          <a:xfrm>
            <a:off x="457200" y="3429000"/>
            <a:ext cx="4038600" cy="3048000"/>
          </a:xfrm>
          <a:prstGeom prst="rect">
            <a:avLst/>
          </a:prstGeom>
          <a:noFill/>
          <a:ln w="38100">
            <a:solidFill>
              <a:srgbClr val="002060"/>
            </a:solidFill>
          </a:ln>
          <a:scene3d>
            <a:camera prst="orthographicFront"/>
            <a:lightRig rig="threePt" dir="t"/>
          </a:scene3d>
          <a:sp3d>
            <a:bevelT w="158750" h="120650"/>
            <a:bevelB w="241300" h="158750"/>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152400"/>
            <a:ext cx="8458200" cy="7620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4</a:t>
            </a:r>
          </a:p>
        </p:txBody>
      </p:sp>
      <p:sp>
        <p:nvSpPr>
          <p:cNvPr id="3076" name="Rectangle 3"/>
          <p:cNvSpPr>
            <a:spLocks noGrp="1" noChangeArrowheads="1"/>
          </p:cNvSpPr>
          <p:nvPr>
            <p:ph type="body" sz="half" idx="1"/>
          </p:nvPr>
        </p:nvSpPr>
        <p:spPr>
          <a:xfrm>
            <a:off x="304800" y="1219200"/>
            <a:ext cx="4572000" cy="2209800"/>
          </a:xfrm>
        </p:spPr>
        <p:txBody>
          <a:bodyPr>
            <a:normAutofit lnSpcReduction="10000"/>
          </a:bodyPr>
          <a:lstStyle/>
          <a:p>
            <a:pPr marL="548640" indent="-411480" algn="just" eaLnBrk="1" fontAlgn="auto" hangingPunct="1">
              <a:lnSpc>
                <a:spcPct val="90000"/>
              </a:lnSpc>
              <a:spcAft>
                <a:spcPts val="0"/>
              </a:spcAft>
              <a:buClr>
                <a:schemeClr val="tx1">
                  <a:shade val="95000"/>
                </a:schemeClr>
              </a:buClr>
              <a:buFont typeface="Wingdings 2"/>
              <a:buNone/>
              <a:defRPr/>
            </a:pPr>
            <a:r>
              <a:rPr lang="en-US" sz="2400" b="1" dirty="0" smtClean="0">
                <a:solidFill>
                  <a:srgbClr val="002060"/>
                </a:solidFill>
                <a:latin typeface="Century Gothic" pitchFamily="34" charset="0"/>
                <a:cs typeface="Times New Roman" pitchFamily="18" charset="0"/>
              </a:rPr>
              <a:t>	</a:t>
            </a:r>
            <a:r>
              <a:rPr lang="en-US" sz="2400" b="1" dirty="0" err="1" smtClean="0">
                <a:solidFill>
                  <a:srgbClr val="002060"/>
                </a:solidFill>
                <a:latin typeface="Century Gothic" pitchFamily="34" charset="0"/>
                <a:cs typeface="Times New Roman" pitchFamily="18" charset="0"/>
              </a:rPr>
              <a:t>Papilledema</a:t>
            </a:r>
            <a:r>
              <a:rPr lang="en-US" sz="2400" b="1" dirty="0" smtClean="0">
                <a:solidFill>
                  <a:srgbClr val="002060"/>
                </a:solidFill>
                <a:latin typeface="Century Gothic" pitchFamily="34" charset="0"/>
                <a:cs typeface="Times New Roman" pitchFamily="18" charset="0"/>
              </a:rPr>
              <a:t> from malignant hypertension. There is blurring of the borders of the optic disk with hemorrhages (yellow arrows) and exudates (white arrow)</a:t>
            </a:r>
          </a:p>
        </p:txBody>
      </p:sp>
      <p:graphicFrame>
        <p:nvGraphicFramePr>
          <p:cNvPr id="44036" name="Object 15"/>
          <p:cNvGraphicFramePr>
            <a:graphicFrameLocks noGrp="1" noChangeAspect="1"/>
          </p:cNvGraphicFramePr>
          <p:nvPr>
            <p:ph type="clipArt" sz="half" idx="2"/>
          </p:nvPr>
        </p:nvGraphicFramePr>
        <p:xfrm>
          <a:off x="5257800" y="1946275"/>
          <a:ext cx="3657600" cy="3727450"/>
        </p:xfrm>
        <a:graphic>
          <a:graphicData uri="http://schemas.openxmlformats.org/presentationml/2006/ole">
            <mc:AlternateContent xmlns:mc="http://schemas.openxmlformats.org/markup-compatibility/2006">
              <mc:Choice xmlns:v="urn:schemas-microsoft-com:vml" Requires="v">
                <p:oleObj spid="_x0000_s44073" name="Bitmap Image" r:id="rId4" imgW="3000000" imgH="3057143" progId="PBrush">
                  <p:embed/>
                </p:oleObj>
              </mc:Choice>
              <mc:Fallback>
                <p:oleObj name="Bitmap Image" r:id="rId4" imgW="3000000" imgH="3057143" progId="PBrush">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46275"/>
                        <a:ext cx="3657600" cy="37274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4037" name="Picture 7" descr="http://www.mrcophth.com/retinalvasculardisorders/malignanthypertension.jpg"/>
          <p:cNvPicPr>
            <a:picLocks noChangeAspect="1" noChangeArrowheads="1"/>
          </p:cNvPicPr>
          <p:nvPr/>
        </p:nvPicPr>
        <p:blipFill>
          <a:blip r:embed="rId6" cstate="print"/>
          <a:srcRect/>
          <a:stretch>
            <a:fillRect/>
          </a:stretch>
        </p:blipFill>
        <p:spPr bwMode="auto">
          <a:xfrm>
            <a:off x="1066800" y="3581400"/>
            <a:ext cx="3276600" cy="3048000"/>
          </a:xfrm>
          <a:prstGeom prst="rect">
            <a:avLst/>
          </a:prstGeom>
          <a:noFill/>
          <a:ln w="57150">
            <a:solidFill>
              <a:srgbClr val="00206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35775" y="228600"/>
            <a:ext cx="8915400" cy="7478970"/>
          </a:xfrm>
          <a:prstGeom prst="rect">
            <a:avLst/>
          </a:prstGeom>
          <a:noFill/>
          <a:ln w="9525">
            <a:noFill/>
            <a:miter lim="800000"/>
            <a:headEnd/>
            <a:tailEnd/>
          </a:ln>
        </p:spPr>
        <p:txBody>
          <a:bodyPr>
            <a:spAutoFit/>
            <a:scene3d>
              <a:camera prst="orthographicFront"/>
              <a:lightRig rig="threePt" dir="t"/>
            </a:scene3d>
            <a:sp3d extrusionH="57150">
              <a:bevelT w="254000" h="38100"/>
            </a:sp3d>
          </a:bodyPr>
          <a:lstStyle/>
          <a:p>
            <a:pPr algn="ctr" fontAlgn="auto">
              <a:spcBef>
                <a:spcPts val="0"/>
              </a:spcBef>
              <a:spcAft>
                <a:spcPts val="0"/>
              </a:spcAft>
              <a:defRPr/>
            </a:pPr>
            <a:r>
              <a:rPr lang="en-US" sz="4000" b="1" dirty="0">
                <a:solidFill>
                  <a:srgbClr val="FF0000"/>
                </a:solidFill>
                <a:latin typeface="Batang" pitchFamily="18" charset="-127"/>
                <a:ea typeface="Batang" pitchFamily="18" charset="-127"/>
                <a:cs typeface="Times New Roman" pitchFamily="18" charset="0"/>
              </a:rPr>
              <a:t>The Objectives of this Lecture are:</a:t>
            </a:r>
          </a:p>
          <a:p>
            <a:pPr fontAlgn="auto">
              <a:spcBef>
                <a:spcPts val="0"/>
              </a:spcBef>
              <a:spcAft>
                <a:spcPts val="0"/>
              </a:spcAft>
              <a:defRPr/>
            </a:pPr>
            <a:endParaRPr lang="en-US" sz="2800" b="1" dirty="0">
              <a:latin typeface="Times New Roman" pitchFamily="18" charset="0"/>
              <a:cs typeface="Times New Roman" pitchFamily="18" charset="0"/>
            </a:endParaRPr>
          </a:p>
          <a:p>
            <a:pPr fontAlgn="auto">
              <a:spcBef>
                <a:spcPts val="0"/>
              </a:spcBef>
              <a:spcAft>
                <a:spcPts val="0"/>
              </a:spcAft>
              <a:defRPr/>
            </a:pPr>
            <a:endParaRPr lang="en-US" sz="28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recognize the definition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identify the Stages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find out the complication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learn how to measure blood pressure</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acquire knowledge on how to treat hypertension</a:t>
            </a: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p:nvPr>
        </p:nvSpPr>
        <p:spPr>
          <a:xfrm>
            <a:off x="457200" y="1524000"/>
            <a:ext cx="8229600" cy="5029200"/>
          </a:xfrm>
        </p:spPr>
        <p:txBody>
          <a:bodyPr/>
          <a:lstStyle/>
          <a:p>
            <a:pPr marL="273050" indent="-273050" algn="just" eaLnBrk="1" hangingPunct="1">
              <a:lnSpc>
                <a:spcPct val="90000"/>
              </a:lnSpc>
              <a:buFont typeface="Wingdings 2" pitchFamily="18" charset="2"/>
              <a:buNone/>
            </a:pPr>
            <a:r>
              <a:rPr lang="en-US" altLang="en-US" sz="2400" b="1" smtClean="0">
                <a:solidFill>
                  <a:srgbClr val="C00000"/>
                </a:solidFill>
                <a:latin typeface="Century Gothic" pitchFamily="34" charset="0"/>
                <a:cs typeface="Arial" charset="0"/>
              </a:rPr>
              <a:t>Clinical Presentations:</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Asymptomatic</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Headache</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Epistaxis</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Chest  discomfort</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Symptom of complications</a:t>
            </a:r>
          </a:p>
          <a:p>
            <a:pPr marL="273050" indent="-273050" algn="just" eaLnBrk="1" hangingPunct="1">
              <a:lnSpc>
                <a:spcPct val="90000"/>
              </a:lnSpc>
              <a:buFont typeface="Wingdings 2" pitchFamily="18" charset="2"/>
              <a:buNone/>
            </a:pPr>
            <a:endParaRPr lang="en-US" altLang="en-US" sz="2400" b="1" smtClean="0">
              <a:latin typeface="Century Gothic" pitchFamily="34" charset="0"/>
              <a:cs typeface="Arial" charset="0"/>
            </a:endParaRPr>
          </a:p>
          <a:p>
            <a:pPr marL="273050" indent="-273050" algn="just" eaLnBrk="1" hangingPunct="1">
              <a:lnSpc>
                <a:spcPct val="90000"/>
              </a:lnSpc>
              <a:buFontTx/>
              <a:buNone/>
            </a:pPr>
            <a:r>
              <a:rPr lang="en-US" altLang="en-US" sz="2400" b="1" smtClean="0">
                <a:solidFill>
                  <a:srgbClr val="C00000"/>
                </a:solidFill>
                <a:latin typeface="Century Gothic" pitchFamily="34" charset="0"/>
                <a:cs typeface="Arial" charset="0"/>
              </a:rPr>
              <a:t>Screening:</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Every two years for persons with systolic and diastolic pressures below 120 mmHg and 80 mmHg</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Yearly for persons with a systolic pressure of 120 to 139 mmHg OR Diastolic pressure of 80-89 mmHg</a:t>
            </a:r>
          </a:p>
          <a:p>
            <a:pPr marL="273050" indent="-273050" algn="just" eaLnBrk="1" hangingPunct="1">
              <a:lnSpc>
                <a:spcPct val="90000"/>
              </a:lnSpc>
              <a:buFont typeface="Wingdings" pitchFamily="2" charset="2"/>
              <a:buChar char=""/>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lnSpc>
                <a:spcPct val="90000"/>
              </a:lnSpc>
              <a:buFont typeface="Wingdings" pitchFamily="2" charset="2"/>
              <a:buChar char=""/>
            </a:pPr>
            <a:endParaRPr lang="en-US" altLang="en-US" sz="2400" smtClean="0">
              <a:latin typeface="Century Gothic" pitchFamily="34" charset="0"/>
              <a:cs typeface="Arial" charset="0"/>
            </a:endParaRPr>
          </a:p>
          <a:p>
            <a:pPr marL="273050" indent="-273050" algn="just" eaLnBrk="1" hangingPunct="1">
              <a:lnSpc>
                <a:spcPct val="90000"/>
              </a:lnSpc>
              <a:buFont typeface="Wingdings" pitchFamily="2" charset="2"/>
              <a:buChar char=""/>
            </a:pPr>
            <a:endParaRPr lang="en-US" altLang="en-US" sz="2400" smtClean="0">
              <a:latin typeface="Century Gothic" pitchFamily="34" charset="0"/>
              <a:cs typeface="Arial" charset="0"/>
            </a:endParaRPr>
          </a:p>
        </p:txBody>
      </p:sp>
      <p:sp>
        <p:nvSpPr>
          <p:cNvPr id="32770" name="Rectangle 2"/>
          <p:cNvSpPr>
            <a:spLocks noGrp="1" noChangeArrowheads="1"/>
          </p:cNvSpPr>
          <p:nvPr>
            <p:ph type="title" idx="4294967295"/>
          </p:nvPr>
        </p:nvSpPr>
        <p:spPr>
          <a:xfrm>
            <a:off x="762000" y="304800"/>
            <a:ext cx="7162800" cy="731838"/>
          </a:xfrm>
        </p:spPr>
        <p:txBody>
          <a:bodyPr/>
          <a:lstStyle/>
          <a:p>
            <a:pPr marL="838200" indent="-838200"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Diagnosis Hypertension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533400" y="1828800"/>
            <a:ext cx="8153400" cy="4246563"/>
          </a:xfrm>
          <a:prstGeom prst="rect">
            <a:avLst/>
          </a:prstGeom>
          <a:noFill/>
          <a:ln w="9525">
            <a:noFill/>
            <a:miter lim="800000"/>
            <a:headEnd/>
            <a:tailEnd/>
          </a:ln>
        </p:spPr>
        <p:txBody>
          <a:bodyPr>
            <a:spAutoFit/>
          </a:bodyPr>
          <a:lstStyle/>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Confirm the diagnosis of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Detect causes of secondary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Assess CV risk</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Organ damage</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Concomitant clinical conditions.</a:t>
            </a:r>
          </a:p>
        </p:txBody>
      </p:sp>
      <p:sp>
        <p:nvSpPr>
          <p:cNvPr id="4" name="Rectangle 2"/>
          <p:cNvSpPr txBox="1">
            <a:spLocks noChangeArrowheads="1"/>
          </p:cNvSpPr>
          <p:nvPr/>
        </p:nvSpPr>
        <p:spPr>
          <a:xfrm>
            <a:off x="1293813" y="533400"/>
            <a:ext cx="6630987" cy="550863"/>
          </a:xfrm>
          <a:prstGeom prst="rect">
            <a:avLst/>
          </a:prstGeo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n-US" sz="4000" b="1" dirty="0">
                <a:ln w="6350">
                  <a:noFill/>
                </a:ln>
                <a:solidFill>
                  <a:srgbClr val="FF0000"/>
                </a:solidFill>
                <a:latin typeface="Batang" pitchFamily="18" charset="-127"/>
                <a:ea typeface="Batang" pitchFamily="18" charset="-127"/>
                <a:cs typeface="Times New Roman" pitchFamily="18" charset="0"/>
              </a:rPr>
              <a:t>Physical Examination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4"/>
          <p:cNvPicPr>
            <a:picLocks noGrp="1" noChangeAspect="1" noChangeArrowheads="1"/>
          </p:cNvPicPr>
          <p:nvPr>
            <p:ph/>
          </p:nvPr>
        </p:nvPicPr>
        <p:blipFill>
          <a:blip r:embed="rId2" cstate="print">
            <a:duotone>
              <a:prstClr val="black"/>
              <a:schemeClr val="accent1">
                <a:tint val="45000"/>
                <a:satMod val="400000"/>
              </a:schemeClr>
            </a:duotone>
          </a:blip>
          <a:stretch>
            <a:fillRect/>
          </a:stretch>
        </p:blipFill>
        <p:spPr>
          <a:xfrm>
            <a:off x="1676400" y="1"/>
            <a:ext cx="6305550" cy="6858000"/>
          </a:xfrm>
          <a:ln w="25400" cmpd="db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52600" y="0"/>
            <a:ext cx="6019800" cy="762000"/>
          </a:xfrm>
        </p:spPr>
        <p:txBody>
          <a:bodyPr/>
          <a:lstStyle/>
          <a:p>
            <a:pPr eaLnBrk="1" fontAlgn="auto" hangingPunct="1">
              <a:spcAft>
                <a:spcPts val="0"/>
              </a:spcAft>
              <a:defRPr/>
            </a:pPr>
            <a:r>
              <a:rPr lang="en-US" sz="4000" dirty="0" smtClean="0">
                <a:solidFill>
                  <a:srgbClr val="C00000"/>
                </a:solidFill>
                <a:effectLst/>
                <a:latin typeface="Batang" pitchFamily="18" charset="-127"/>
                <a:ea typeface="Batang" pitchFamily="18" charset="-127"/>
                <a:cs typeface="Times New Roman" pitchFamily="18" charset="0"/>
              </a:rPr>
              <a:t>Laboratory Tests</a:t>
            </a:r>
          </a:p>
        </p:txBody>
      </p:sp>
      <p:sp>
        <p:nvSpPr>
          <p:cNvPr id="48131" name="Text Box 3"/>
          <p:cNvSpPr txBox="1">
            <a:spLocks noChangeArrowheads="1"/>
          </p:cNvSpPr>
          <p:nvPr/>
        </p:nvSpPr>
        <p:spPr bwMode="auto">
          <a:xfrm>
            <a:off x="228600" y="1001713"/>
            <a:ext cx="8585200" cy="5508625"/>
          </a:xfrm>
          <a:prstGeom prst="rect">
            <a:avLst/>
          </a:prstGeom>
          <a:noFill/>
          <a:ln w="9525">
            <a:noFill/>
            <a:miter lim="800000"/>
            <a:headEnd/>
            <a:tailEnd/>
          </a:ln>
        </p:spPr>
        <p:txBody>
          <a:bodyPr>
            <a:spAutoFit/>
          </a:bodyPr>
          <a:lstStyle/>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Routine Tests</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Electrocardiogram</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Urinalysis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Serum sodium, serum potassium, creatinine, or the corresponding estimated GFR, and calcium</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Blood glucose, and hematocrit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Lipid profile, after 9- to 12-hour fast, that includes high density and low-density lipoprotein cholesterol, and triglycerides  </a:t>
            </a:r>
          </a:p>
          <a:p>
            <a:pPr marL="684213" lvl="1" indent="-227013">
              <a:tabLst>
                <a:tab pos="568325" algn="l"/>
              </a:tabLst>
            </a:pPr>
            <a:endParaRPr lang="en-US" altLang="en-US" sz="2200" b="1">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Optional tests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Measurement of urinary albumin excretion or albumin/creatinine ratio  </a:t>
            </a:r>
          </a:p>
          <a:p>
            <a:pPr marL="227013" indent="-227013">
              <a:buFont typeface="Arial" charset="0"/>
              <a:buChar char="•"/>
              <a:tabLst>
                <a:tab pos="568325" algn="l"/>
              </a:tabLst>
            </a:pPr>
            <a:endParaRPr lang="en-US" altLang="en-US" sz="2200" b="1">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More extensive testing for identifiable causes is not generally indicated unless BP control is not achieved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229600" y="6477000"/>
            <a:ext cx="762000" cy="244475"/>
          </a:xfrm>
        </p:spPr>
        <p:txBody>
          <a:bodyPr/>
          <a:lstStyle/>
          <a:p>
            <a:pPr>
              <a:defRPr/>
            </a:pPr>
            <a:r>
              <a:rPr lang="fr-FR" smtClean="0"/>
              <a:t>|</a:t>
            </a:r>
            <a:r>
              <a:rPr lang="fr-FR" sz="900" baseline="16000" smtClean="0"/>
              <a:t>        </a:t>
            </a:r>
            <a:fld id="{0B4251C6-6D81-4969-91AA-9F58835C9681}" type="slidenum">
              <a:rPr lang="fr-FR" smtClean="0"/>
              <a:pPr>
                <a:defRPr/>
              </a:pPr>
              <a:t>44</a:t>
            </a:fld>
            <a:endParaRPr lang="fr-FR"/>
          </a:p>
        </p:txBody>
      </p:sp>
      <p:sp>
        <p:nvSpPr>
          <p:cNvPr id="3" name="Rectangle 2"/>
          <p:cNvSpPr txBox="1">
            <a:spLocks noChangeArrowheads="1"/>
          </p:cNvSpPr>
          <p:nvPr/>
        </p:nvSpPr>
        <p:spPr>
          <a:xfrm>
            <a:off x="0" y="225424"/>
            <a:ext cx="9296400" cy="84137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anchor="ctr">
            <a:noAutofit/>
          </a:bodyPr>
          <a:lstStyle/>
          <a:p>
            <a:pPr lvl="0">
              <a:spcBef>
                <a:spcPct val="0"/>
              </a:spcBef>
              <a:defRPr/>
            </a:pPr>
            <a:r>
              <a:rPr kumimoji="0" lang="en-US" altLang="en-US" sz="24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Blood Pressure Reductions as Little as</a:t>
            </a:r>
            <a:r>
              <a:rPr kumimoji="0" lang="en-US" altLang="en-US" sz="32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 </a:t>
            </a:r>
            <a:r>
              <a:rPr kumimoji="0" lang="en-US" altLang="en-US" sz="3200" b="1" i="0" u="sng"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2 </a:t>
            </a:r>
            <a:r>
              <a:rPr lang="en-US" altLang="en-US" sz="2400" b="1" i="1" u="sng" kern="0" dirty="0" smtClean="0">
                <a:latin typeface="Corbel" pitchFamily="34" charset="0"/>
              </a:rPr>
              <a:t>mmHg</a:t>
            </a:r>
            <a:r>
              <a:rPr kumimoji="0" lang="en-US" altLang="en-US" sz="2400" b="1" i="0" u="sng"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 </a:t>
            </a:r>
            <a:r>
              <a:rPr kumimoji="0" lang="en-US" altLang="en-US" sz="24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Reduce the Risk of Cardiovascular Events by up to 10%</a:t>
            </a:r>
          </a:p>
        </p:txBody>
      </p:sp>
      <p:sp>
        <p:nvSpPr>
          <p:cNvPr id="4" name="Rectangle 3"/>
          <p:cNvSpPr txBox="1">
            <a:spLocks noChangeArrowheads="1"/>
          </p:cNvSpPr>
          <p:nvPr/>
        </p:nvSpPr>
        <p:spPr bwMode="auto">
          <a:xfrm>
            <a:off x="228600" y="5562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130000"/>
              <a:buFont typeface="Verdana" pitchFamily="34" charset="0"/>
              <a:buChar char="●"/>
              <a:defRPr b="1">
                <a:solidFill>
                  <a:srgbClr val="444492"/>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itchFamily="34" charset="0"/>
              <a:buChar char="●"/>
              <a:defRPr sz="1600" b="1">
                <a:solidFill>
                  <a:srgbClr val="7F7F7F"/>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rgbClr val="7F7F7F"/>
                </a:solidFill>
                <a:latin typeface="+mn-lt"/>
                <a:cs typeface="+mn-cs"/>
              </a:defRPr>
            </a:lvl3pPr>
            <a:lvl4pPr marL="1600200" indent="-228600" algn="l" rtl="0" eaLnBrk="0" fontAlgn="base" hangingPunct="0">
              <a:spcBef>
                <a:spcPct val="20000"/>
              </a:spcBef>
              <a:spcAft>
                <a:spcPct val="0"/>
              </a:spcAft>
              <a:buClr>
                <a:schemeClr val="accent2"/>
              </a:buClr>
              <a:buChar char="•"/>
              <a:defRPr sz="1600">
                <a:solidFill>
                  <a:srgbClr val="7F7F7F"/>
                </a:solidFill>
                <a:latin typeface="+mn-lt"/>
                <a:cs typeface="+mn-cs"/>
              </a:defRPr>
            </a:lvl4pPr>
            <a:lvl5pPr marL="2057400" indent="-228600" algn="l" rtl="0" eaLnBrk="0" fontAlgn="base" hangingPunct="0">
              <a:spcBef>
                <a:spcPct val="20000"/>
              </a:spcBef>
              <a:spcAft>
                <a:spcPct val="0"/>
              </a:spcAft>
              <a:buClr>
                <a:schemeClr val="accent2"/>
              </a:buClr>
              <a:buChar char="•"/>
              <a:defRPr sz="1600">
                <a:solidFill>
                  <a:srgbClr val="7F7F7F"/>
                </a:solidFill>
                <a:latin typeface="+mn-lt"/>
                <a:cs typeface="+mn-cs"/>
              </a:defRPr>
            </a:lvl5pPr>
            <a:lvl6pPr marL="2514600" indent="-228600" algn="l" rtl="0" fontAlgn="base">
              <a:spcBef>
                <a:spcPct val="20000"/>
              </a:spcBef>
              <a:spcAft>
                <a:spcPct val="0"/>
              </a:spcAft>
              <a:buClr>
                <a:schemeClr val="accent2"/>
              </a:buClr>
              <a:buChar char="•"/>
              <a:defRPr sz="1600">
                <a:solidFill>
                  <a:srgbClr val="989898"/>
                </a:solidFill>
                <a:latin typeface="+mn-lt"/>
                <a:cs typeface="+mn-cs"/>
              </a:defRPr>
            </a:lvl6pPr>
            <a:lvl7pPr marL="2971800" indent="-228600" algn="l" rtl="0" fontAlgn="base">
              <a:spcBef>
                <a:spcPct val="20000"/>
              </a:spcBef>
              <a:spcAft>
                <a:spcPct val="0"/>
              </a:spcAft>
              <a:buClr>
                <a:schemeClr val="accent2"/>
              </a:buClr>
              <a:buChar char="•"/>
              <a:defRPr sz="1600">
                <a:solidFill>
                  <a:srgbClr val="989898"/>
                </a:solidFill>
                <a:latin typeface="+mn-lt"/>
                <a:cs typeface="+mn-cs"/>
              </a:defRPr>
            </a:lvl7pPr>
            <a:lvl8pPr marL="3429000" indent="-228600" algn="l" rtl="0" fontAlgn="base">
              <a:spcBef>
                <a:spcPct val="20000"/>
              </a:spcBef>
              <a:spcAft>
                <a:spcPct val="0"/>
              </a:spcAft>
              <a:buClr>
                <a:schemeClr val="accent2"/>
              </a:buClr>
              <a:buChar char="•"/>
              <a:defRPr sz="1600">
                <a:solidFill>
                  <a:srgbClr val="989898"/>
                </a:solidFill>
                <a:latin typeface="+mn-lt"/>
                <a:cs typeface="+mn-cs"/>
              </a:defRPr>
            </a:lvl8pPr>
            <a:lvl9pPr marL="3886200" indent="-228600" algn="l" rtl="0" fontAlgn="base">
              <a:spcBef>
                <a:spcPct val="20000"/>
              </a:spcBef>
              <a:spcAft>
                <a:spcPct val="0"/>
              </a:spcAft>
              <a:buClr>
                <a:schemeClr val="accent2"/>
              </a:buClr>
              <a:buChar char="•"/>
              <a:defRPr sz="1600">
                <a:solidFill>
                  <a:srgbClr val="989898"/>
                </a:solidFill>
                <a:latin typeface="+mn-lt"/>
                <a:cs typeface="+mn-cs"/>
              </a:defRPr>
            </a:lvl9pPr>
          </a:lstStyle>
          <a:p>
            <a:pPr marL="0" indent="0" eaLnBrk="1" hangingPunct="1">
              <a:lnSpc>
                <a:spcPct val="90000"/>
              </a:lnSpc>
              <a:spcBef>
                <a:spcPct val="0"/>
              </a:spcBef>
              <a:buFontTx/>
              <a:buNone/>
            </a:pPr>
            <a:r>
              <a:rPr lang="en-US" altLang="en-US" i="1" kern="0" dirty="0" smtClean="0">
                <a:latin typeface="Corbel" pitchFamily="34" charset="0"/>
              </a:rPr>
              <a:t>Meta-analysis of 61 prospective, observational studies conducted by Lewington et al involving one million adults with no previous vascular disease at baseline mmHg</a:t>
            </a:r>
          </a:p>
        </p:txBody>
      </p:sp>
      <p:sp>
        <p:nvSpPr>
          <p:cNvPr id="5" name="Rectangle 4"/>
          <p:cNvSpPr>
            <a:spLocks noChangeArrowheads="1"/>
          </p:cNvSpPr>
          <p:nvPr/>
        </p:nvSpPr>
        <p:spPr bwMode="auto">
          <a:xfrm>
            <a:off x="782638" y="1943100"/>
            <a:ext cx="83073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eaLnBrk="0" hangingPunct="0">
              <a:spcBef>
                <a:spcPct val="20000"/>
              </a:spcBef>
              <a:buClr>
                <a:srgbClr val="F0037F"/>
              </a:buClr>
              <a:buChar char="•"/>
              <a:defRPr sz="2200">
                <a:solidFill>
                  <a:srgbClr val="003257"/>
                </a:solidFill>
                <a:latin typeface="Arial" pitchFamily="34" charset="0"/>
                <a:ea typeface="MS PGothic" pitchFamily="34" charset="-128"/>
                <a:cs typeface="Arial" pitchFamily="34" charset="0"/>
              </a:defRPr>
            </a:lvl1pPr>
            <a:lvl2pPr marL="592138" indent="-206375" eaLnBrk="0" hangingPunct="0">
              <a:spcBef>
                <a:spcPct val="20000"/>
              </a:spcBef>
              <a:buClr>
                <a:srgbClr val="F0037F"/>
              </a:buClr>
              <a:buChar char="–"/>
              <a:defRPr sz="2000">
                <a:solidFill>
                  <a:srgbClr val="003257"/>
                </a:solidFill>
                <a:latin typeface="Arial" pitchFamily="34" charset="0"/>
                <a:ea typeface="MS PGothic" pitchFamily="34" charset="-128"/>
                <a:cs typeface="Arial" pitchFamily="34" charset="0"/>
              </a:defRPr>
            </a:lvl2pPr>
            <a:lvl3pPr marL="935038" indent="-228600" eaLnBrk="0" hangingPunct="0">
              <a:spcBef>
                <a:spcPct val="20000"/>
              </a:spcBef>
              <a:buClr>
                <a:srgbClr val="F0037F"/>
              </a:buClr>
              <a:buChar char="•"/>
              <a:defRPr sz="2000">
                <a:solidFill>
                  <a:srgbClr val="003257"/>
                </a:solidFill>
                <a:latin typeface="Arial" pitchFamily="34" charset="0"/>
                <a:ea typeface="MS PGothic" pitchFamily="34" charset="-128"/>
                <a:cs typeface="Arial" pitchFamily="34" charset="0"/>
              </a:defRPr>
            </a:lvl3pPr>
            <a:lvl4pPr marL="1277938" indent="-228600" eaLnBrk="0" hangingPunct="0">
              <a:spcBef>
                <a:spcPct val="20000"/>
              </a:spcBef>
              <a:buClr>
                <a:srgbClr val="F0037F"/>
              </a:buClr>
              <a:buChar char="–"/>
              <a:defRPr>
                <a:solidFill>
                  <a:srgbClr val="003257"/>
                </a:solidFill>
                <a:latin typeface="Arial" pitchFamily="34" charset="0"/>
                <a:ea typeface="MS PGothic" pitchFamily="34" charset="-128"/>
                <a:cs typeface="Arial" pitchFamily="34" charset="0"/>
              </a:defRPr>
            </a:lvl4pPr>
            <a:lvl5pPr marL="1620838" indent="-228600" eaLnBrk="0" hangingPunct="0">
              <a:spcBef>
                <a:spcPct val="20000"/>
              </a:spcBef>
              <a:buClr>
                <a:srgbClr val="F0037F"/>
              </a:buClr>
              <a:buChar char="»"/>
              <a:defRPr>
                <a:solidFill>
                  <a:srgbClr val="003257"/>
                </a:solidFill>
                <a:latin typeface="Arial" pitchFamily="34" charset="0"/>
                <a:ea typeface="MS PGothic" pitchFamily="34" charset="-128"/>
                <a:cs typeface="Arial" pitchFamily="34" charset="0"/>
              </a:defRPr>
            </a:lvl5pPr>
            <a:lvl6pPr marL="20780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6pPr>
            <a:lvl7pPr marL="25352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7pPr>
            <a:lvl8pPr marL="29924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8pPr>
            <a:lvl9pPr marL="34496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9pPr>
          </a:lstStyle>
          <a:p>
            <a:pPr eaLnBrk="1" hangingPunct="1"/>
            <a:endParaRPr lang="en-US" altLang="en-US" sz="2000"/>
          </a:p>
          <a:p>
            <a:pPr eaLnBrk="1" hangingPunct="1"/>
            <a:endParaRPr lang="en-US" altLang="en-US" sz="1800" b="1"/>
          </a:p>
        </p:txBody>
      </p:sp>
      <p:sp>
        <p:nvSpPr>
          <p:cNvPr id="6" name="Rectangle 5"/>
          <p:cNvSpPr>
            <a:spLocks noChangeArrowheads="1"/>
          </p:cNvSpPr>
          <p:nvPr/>
        </p:nvSpPr>
        <p:spPr bwMode="auto">
          <a:xfrm>
            <a:off x="5548313" y="2057400"/>
            <a:ext cx="1012825" cy="3146425"/>
          </a:xfrm>
          <a:prstGeom prst="rect">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 name="AutoShape 6"/>
          <p:cNvSpPr>
            <a:spLocks noChangeArrowheads="1"/>
          </p:cNvSpPr>
          <p:nvPr/>
        </p:nvSpPr>
        <p:spPr bwMode="auto">
          <a:xfrm rot="16200000">
            <a:off x="2747962" y="2505076"/>
            <a:ext cx="3097213" cy="2227262"/>
          </a:xfrm>
          <a:prstGeom prst="triangle">
            <a:avLst>
              <a:gd name="adj" fmla="val 50000"/>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8" name="Text Box 7"/>
          <p:cNvSpPr txBox="1">
            <a:spLocks noChangeArrowheads="1"/>
          </p:cNvSpPr>
          <p:nvPr/>
        </p:nvSpPr>
        <p:spPr bwMode="auto">
          <a:xfrm>
            <a:off x="327025" y="3248025"/>
            <a:ext cx="2297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b="1" dirty="0">
                <a:solidFill>
                  <a:srgbClr val="DB298F"/>
                </a:solidFill>
                <a:cs typeface="Times New Roman" pitchFamily="18" charset="0"/>
              </a:rPr>
              <a:t>2</a:t>
            </a:r>
            <a:r>
              <a:rPr lang="en-US" altLang="en-US" b="1" dirty="0">
                <a:solidFill>
                  <a:schemeClr val="accent2"/>
                </a:solidFill>
                <a:cs typeface="Times New Roman" pitchFamily="18" charset="0"/>
              </a:rPr>
              <a:t> </a:t>
            </a:r>
            <a:r>
              <a:rPr lang="en-US" altLang="en-US" sz="2000" b="1" dirty="0">
                <a:solidFill>
                  <a:srgbClr val="DB298F"/>
                </a:solidFill>
                <a:cs typeface="Times New Roman" pitchFamily="18" charset="0"/>
              </a:rPr>
              <a:t>mmHg</a:t>
            </a:r>
            <a:r>
              <a:rPr lang="en-US" altLang="en-US" b="1" dirty="0">
                <a:solidFill>
                  <a:schemeClr val="accent2"/>
                </a:solidFill>
                <a:cs typeface="Times New Roman" pitchFamily="18" charset="0"/>
              </a:rPr>
              <a:t> decrease in mean </a:t>
            </a:r>
            <a:r>
              <a:rPr lang="en-US" altLang="en-US" sz="2000" b="1" dirty="0">
                <a:solidFill>
                  <a:srgbClr val="660066"/>
                </a:solidFill>
                <a:cs typeface="Times New Roman" pitchFamily="18" charset="0"/>
              </a:rPr>
              <a:t>SBP</a:t>
            </a:r>
          </a:p>
        </p:txBody>
      </p:sp>
      <p:sp>
        <p:nvSpPr>
          <p:cNvPr id="9" name="Text Box 8"/>
          <p:cNvSpPr txBox="1">
            <a:spLocks noChangeArrowheads="1"/>
          </p:cNvSpPr>
          <p:nvPr/>
        </p:nvSpPr>
        <p:spPr bwMode="auto">
          <a:xfrm>
            <a:off x="6662738" y="4375150"/>
            <a:ext cx="2328862"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b="1">
                <a:solidFill>
                  <a:srgbClr val="DB298F"/>
                </a:solidFill>
                <a:cs typeface="Times New Roman" pitchFamily="18" charset="0"/>
              </a:rPr>
              <a:t>10%</a:t>
            </a:r>
            <a:r>
              <a:rPr lang="en-US" altLang="en-US" b="1">
                <a:solidFill>
                  <a:schemeClr val="accent2"/>
                </a:solidFill>
                <a:cs typeface="Times New Roman" pitchFamily="18" charset="0"/>
              </a:rPr>
              <a:t> reduction in risk of </a:t>
            </a:r>
            <a:r>
              <a:rPr lang="en-US" altLang="en-US" sz="2000" b="1">
                <a:solidFill>
                  <a:srgbClr val="660066"/>
                </a:solidFill>
                <a:cs typeface="Times New Roman" pitchFamily="18" charset="0"/>
              </a:rPr>
              <a:t>stroke </a:t>
            </a:r>
            <a:r>
              <a:rPr lang="en-US" altLang="en-US" b="1">
                <a:solidFill>
                  <a:schemeClr val="accent2"/>
                </a:solidFill>
                <a:cs typeface="Times New Roman" pitchFamily="18" charset="0"/>
              </a:rPr>
              <a:t>mortality</a:t>
            </a:r>
          </a:p>
        </p:txBody>
      </p:sp>
      <p:sp>
        <p:nvSpPr>
          <p:cNvPr id="10" name="Text Box 9"/>
          <p:cNvSpPr txBox="1">
            <a:spLocks noChangeArrowheads="1"/>
          </p:cNvSpPr>
          <p:nvPr/>
        </p:nvSpPr>
        <p:spPr bwMode="auto">
          <a:xfrm>
            <a:off x="6662738" y="2420938"/>
            <a:ext cx="2328862"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b="1">
                <a:solidFill>
                  <a:srgbClr val="DB298F"/>
                </a:solidFill>
                <a:cs typeface="Times New Roman" pitchFamily="18" charset="0"/>
              </a:rPr>
              <a:t>7%</a:t>
            </a:r>
            <a:r>
              <a:rPr lang="en-US" altLang="en-US" b="1">
                <a:solidFill>
                  <a:schemeClr val="accent2"/>
                </a:solidFill>
                <a:cs typeface="Times New Roman" pitchFamily="18" charset="0"/>
              </a:rPr>
              <a:t> reduction in risk of </a:t>
            </a:r>
            <a:r>
              <a:rPr lang="en-US" altLang="en-US" sz="2000" b="1">
                <a:solidFill>
                  <a:srgbClr val="660066"/>
                </a:solidFill>
                <a:cs typeface="Times New Roman" pitchFamily="18" charset="0"/>
              </a:rPr>
              <a:t>IHD</a:t>
            </a:r>
            <a:r>
              <a:rPr lang="en-US" altLang="en-US" b="1">
                <a:solidFill>
                  <a:srgbClr val="660066"/>
                </a:solidFill>
                <a:cs typeface="Times New Roman" pitchFamily="18" charset="0"/>
              </a:rPr>
              <a:t> </a:t>
            </a:r>
            <a:r>
              <a:rPr lang="en-US" altLang="en-US" b="1">
                <a:solidFill>
                  <a:schemeClr val="accent2"/>
                </a:solidFill>
                <a:cs typeface="Times New Roman" pitchFamily="18" charset="0"/>
              </a:rPr>
              <a:t>mortality</a:t>
            </a:r>
          </a:p>
        </p:txBody>
      </p:sp>
      <p:sp>
        <p:nvSpPr>
          <p:cNvPr id="11" name="Line 10"/>
          <p:cNvSpPr>
            <a:spLocks noChangeShapeType="1"/>
          </p:cNvSpPr>
          <p:nvPr/>
        </p:nvSpPr>
        <p:spPr bwMode="invGray">
          <a:xfrm>
            <a:off x="6054725" y="2070100"/>
            <a:ext cx="0" cy="3097213"/>
          </a:xfrm>
          <a:prstGeom prst="line">
            <a:avLst/>
          </a:prstGeom>
          <a:noFill/>
          <a:ln w="76200">
            <a:solidFill>
              <a:srgbClr val="DB29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p:cNvSpPr>
            <a:spLocks noChangeArrowheads="1"/>
          </p:cNvSpPr>
          <p:nvPr/>
        </p:nvSpPr>
        <p:spPr bwMode="auto">
          <a:xfrm>
            <a:off x="2516188" y="3352800"/>
            <a:ext cx="608012" cy="533400"/>
          </a:xfrm>
          <a:prstGeom prst="rect">
            <a:avLst/>
          </a:prstGeom>
          <a:gradFill rotWithShape="1">
            <a:gsLst>
              <a:gs pos="0">
                <a:schemeClr val="bg2"/>
              </a:gs>
              <a:gs pos="100000">
                <a:srgbClr val="FFEF5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3" name="Line 12"/>
          <p:cNvSpPr>
            <a:spLocks noChangeShapeType="1"/>
          </p:cNvSpPr>
          <p:nvPr/>
        </p:nvSpPr>
        <p:spPr bwMode="invGray">
          <a:xfrm>
            <a:off x="2809875" y="3429000"/>
            <a:ext cx="0" cy="406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3"/>
          <p:cNvSpPr>
            <a:spLocks noChangeArrowheads="1"/>
          </p:cNvSpPr>
          <p:nvPr/>
        </p:nvSpPr>
        <p:spPr bwMode="auto">
          <a:xfrm>
            <a:off x="228600" y="1266825"/>
            <a:ext cx="8763000" cy="4114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Tree>
    <p:extLst>
      <p:ext uri="{BB962C8B-B14F-4D97-AF65-F5344CB8AC3E}">
        <p14:creationId xmlns:p14="http://schemas.microsoft.com/office/powerpoint/2010/main" val="393362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p:nvPr>
        </p:nvSpPr>
        <p:spPr>
          <a:xfrm>
            <a:off x="152400" y="152400"/>
            <a:ext cx="8763000" cy="6248400"/>
          </a:xfrm>
        </p:spPr>
        <p:txBody>
          <a:bodyPr/>
          <a:lstStyle/>
          <a:p>
            <a:pPr marL="273050" indent="-273050" algn="ctr" eaLnBrk="1" hangingPunct="1">
              <a:lnSpc>
                <a:spcPct val="80000"/>
              </a:lnSpc>
              <a:buFontTx/>
              <a:buNone/>
            </a:pPr>
            <a:endParaRPr lang="en-US" altLang="en-US" sz="3000" dirty="0" smtClean="0">
              <a:latin typeface="Albertus Extra Bold" pitchFamily="34" charset="0"/>
              <a:cs typeface="Arial" charset="0"/>
            </a:endParaRPr>
          </a:p>
          <a:p>
            <a:pPr marL="273050" indent="-273050" algn="ctr" eaLnBrk="1" hangingPunct="1">
              <a:lnSpc>
                <a:spcPct val="80000"/>
              </a:lnSpc>
              <a:buFontTx/>
              <a:buNone/>
            </a:pPr>
            <a:r>
              <a:rPr lang="en-US" altLang="en-US" sz="4000" b="1" dirty="0" smtClean="0">
                <a:solidFill>
                  <a:srgbClr val="FF0000"/>
                </a:solidFill>
                <a:latin typeface="Batang" pitchFamily="18" charset="-127"/>
                <a:ea typeface="Batang" pitchFamily="18" charset="-127"/>
                <a:cs typeface="Times New Roman" pitchFamily="18" charset="0"/>
              </a:rPr>
              <a:t>Who should be treated Low risk ?</a:t>
            </a:r>
            <a:endParaRPr lang="en-US" altLang="en-US" sz="4000" b="1" dirty="0" smtClean="0">
              <a:solidFill>
                <a:srgbClr val="FF0000"/>
              </a:solidFill>
              <a:latin typeface="Batang" pitchFamily="18" charset="-127"/>
              <a:ea typeface="Batang" pitchFamily="18" charset="-127"/>
              <a:cs typeface="Arial" charset="0"/>
            </a:endParaRPr>
          </a:p>
          <a:p>
            <a:pPr marL="273050" indent="-273050" eaLnBrk="1" hangingPunct="1">
              <a:lnSpc>
                <a:spcPct val="80000"/>
              </a:lnSpc>
              <a:buFont typeface="Wingdings 2" pitchFamily="18" charset="2"/>
              <a:buNone/>
            </a:pPr>
            <a:endParaRPr lang="en-US" altLang="en-US" sz="2400" b="1" dirty="0" smtClean="0">
              <a:latin typeface="Times New Roman" pitchFamily="18" charset="0"/>
              <a:cs typeface="Times New Roman" pitchFamily="18" charset="0"/>
            </a:endParaRPr>
          </a:p>
          <a:p>
            <a:pPr marL="273050" indent="-273050" eaLnBrk="1" hangingPunct="1">
              <a:lnSpc>
                <a:spcPct val="80000"/>
              </a:lnSpc>
              <a:buFont typeface="Wingdings 2" pitchFamily="18" charset="2"/>
              <a:buNone/>
            </a:pPr>
            <a:endParaRPr lang="en-US" altLang="en-US" sz="2400" b="1" dirty="0" smtClean="0">
              <a:latin typeface="Times New Roman" pitchFamily="18" charset="0"/>
              <a:cs typeface="Times New Roman" pitchFamily="18" charset="0"/>
            </a:endParaRPr>
          </a:p>
          <a:p>
            <a:pPr marL="273050" indent="-273050" eaLnBrk="1" hangingPunct="1">
              <a:lnSpc>
                <a:spcPct val="80000"/>
              </a:lnSpc>
              <a:buFont typeface="Wingdings 2" pitchFamily="18" charset="2"/>
              <a:buNone/>
            </a:pPr>
            <a:endParaRPr lang="en-US" altLang="en-US" sz="2400" b="1" dirty="0" smtClean="0">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If the systolic pressure is persistently ≥140 mmHg</a:t>
            </a:r>
          </a:p>
          <a:p>
            <a:pPr marL="273050" indent="-273050" eaLnBrk="1" hangingPunct="1">
              <a:lnSpc>
                <a:spcPct val="80000"/>
              </a:lnSpc>
              <a:buSzPct val="100000"/>
              <a:buFont typeface="Wingdings 2" pitchFamily="18" charset="2"/>
              <a:buBlip>
                <a:blip r:embed="rId2"/>
              </a:buBlip>
            </a:pPr>
            <a:endParaRPr lang="en-US" altLang="en-US" sz="2400" b="1" dirty="0" smtClean="0">
              <a:solidFill>
                <a:srgbClr val="002060"/>
              </a:solidFill>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 and/or the diastolic pressure is persistently ≥90 mmHg</a:t>
            </a:r>
          </a:p>
          <a:p>
            <a:pPr marL="273050" indent="-273050" eaLnBrk="1" hangingPunct="1">
              <a:lnSpc>
                <a:spcPct val="80000"/>
              </a:lnSpc>
              <a:buSzPct val="100000"/>
              <a:buFont typeface="Wingdings 2" pitchFamily="18" charset="2"/>
              <a:buBlip>
                <a:blip r:embed="rId2"/>
              </a:buBlip>
            </a:pPr>
            <a:endParaRPr lang="en-US" altLang="en-US" sz="2400" b="1" dirty="0" smtClean="0">
              <a:solidFill>
                <a:srgbClr val="002060"/>
              </a:solidFill>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 after </a:t>
            </a:r>
            <a:r>
              <a:rPr lang="en-US" altLang="en-US" sz="2400" b="1" dirty="0" smtClean="0">
                <a:solidFill>
                  <a:srgbClr val="FF0000"/>
                </a:solidFill>
                <a:latin typeface="Century Gothic" pitchFamily="34" charset="0"/>
                <a:cs typeface="Times New Roman" pitchFamily="18" charset="0"/>
              </a:rPr>
              <a:t>three to six visits. </a:t>
            </a:r>
            <a:endParaRPr lang="en-US" altLang="en-US" sz="2400" b="1" dirty="0" smtClean="0">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endParaRPr lang="en-US" altLang="en-US" sz="2400" b="1" dirty="0" smtClean="0">
              <a:solidFill>
                <a:srgbClr val="002060"/>
              </a:solidFill>
              <a:latin typeface="Century Gothic" pitchFamily="34" charset="0"/>
              <a:cs typeface="Times New Roman" pitchFamily="18" charset="0"/>
            </a:endParaRPr>
          </a:p>
          <a:p>
            <a:pPr marL="273050" indent="-273050" eaLnBrk="1" hangingPunct="1">
              <a:lnSpc>
                <a:spcPct val="80000"/>
              </a:lnSpc>
              <a:buFont typeface="Wingdings 2" pitchFamily="18" charset="2"/>
              <a:buNone/>
            </a:pPr>
            <a:endParaRPr lang="en-US" altLang="en-US" sz="2400" b="1" dirty="0" smtClean="0">
              <a:solidFill>
                <a:srgbClr val="FF0000"/>
              </a:solidFill>
              <a:latin typeface="Century Gothic" pitchFamily="34" charset="0"/>
              <a:cs typeface="Times New Roman" pitchFamily="18" charset="0"/>
            </a:endParaRPr>
          </a:p>
          <a:p>
            <a:pPr marL="639763" lvl="1" indent="-273050" eaLnBrk="1" hangingPunct="1">
              <a:lnSpc>
                <a:spcPct val="80000"/>
              </a:lnSpc>
              <a:buFont typeface="Wingdings 2" pitchFamily="18" charset="2"/>
              <a:buNone/>
            </a:pPr>
            <a:endParaRPr lang="en-US" altLang="en-US" b="1" dirty="0" smtClean="0">
              <a:latin typeface="Times New Roman" pitchFamily="18" charset="0"/>
              <a:cs typeface="Times New Roman" pitchFamily="18" charset="0"/>
            </a:endParaRPr>
          </a:p>
          <a:p>
            <a:pPr marL="273050" indent="-273050" eaLnBrk="1" hangingPunct="1">
              <a:lnSpc>
                <a:spcPct val="80000"/>
              </a:lnSpc>
              <a:buFont typeface="Wingdings" pitchFamily="2" charset="2"/>
              <a:buChar char=""/>
            </a:pPr>
            <a:endParaRPr lang="en-US" altLang="en-US" sz="1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852" y="33948"/>
            <a:ext cx="7021016" cy="646331"/>
          </a:xfrm>
          <a:prstGeom prst="rect">
            <a:avLst/>
          </a:prstGeom>
        </p:spPr>
        <p:txBody>
          <a:bodyPr wrap="square">
            <a:spAutoFit/>
          </a:bodyPr>
          <a:lstStyle/>
          <a:p>
            <a:r>
              <a:rPr lang="en-GB" b="1" dirty="0" smtClean="0">
                <a:solidFill>
                  <a:schemeClr val="bg1"/>
                </a:solidFill>
                <a:latin typeface="Arial Unicode MS" pitchFamily="34" charset="-128"/>
                <a:ea typeface="Arial Unicode MS" pitchFamily="34" charset="-128"/>
                <a:cs typeface="Arial Unicode MS" pitchFamily="34" charset="-128"/>
              </a:rPr>
              <a:t>Usual Office BP Threshold Values for Initiation of Pharmacological Treatment</a:t>
            </a:r>
            <a:endParaRPr lang="en-GB" b="1" dirty="0">
              <a:solidFill>
                <a:schemeClr val="bg1"/>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381000" y="3962400"/>
            <a:ext cx="3240360" cy="307777"/>
          </a:xfrm>
          <a:prstGeom prst="rect">
            <a:avLst/>
          </a:prstGeom>
        </p:spPr>
        <p:txBody>
          <a:bodyPr wrap="square">
            <a:spAutoFit/>
          </a:bodyPr>
          <a:lstStyle/>
          <a:p>
            <a:r>
              <a:rPr lang="en-GB" sz="1400" b="1" dirty="0" smtClean="0">
                <a:solidFill>
                  <a:srgbClr val="002060"/>
                </a:solidFill>
                <a:latin typeface="Arial Unicode MS" pitchFamily="34" charset="-128"/>
                <a:ea typeface="Arial Unicode MS" pitchFamily="34" charset="-128"/>
                <a:cs typeface="Arial Unicode MS" pitchFamily="34" charset="-128"/>
              </a:rPr>
              <a:t>TOD = target organ damage</a:t>
            </a:r>
            <a:endParaRPr lang="en-GB" sz="1400" b="1" dirty="0">
              <a:solidFill>
                <a:srgbClr val="002060"/>
              </a:solidFill>
              <a:latin typeface="Arial Unicode MS" pitchFamily="34" charset="-128"/>
              <a:ea typeface="Arial Unicode MS" pitchFamily="34" charset="-128"/>
              <a:cs typeface="Arial Unicode MS"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513726360"/>
              </p:ext>
            </p:extLst>
          </p:nvPr>
        </p:nvGraphicFramePr>
        <p:xfrm>
          <a:off x="381000" y="680279"/>
          <a:ext cx="7939608" cy="3061300"/>
        </p:xfrm>
        <a:graphic>
          <a:graphicData uri="http://schemas.openxmlformats.org/drawingml/2006/table">
            <a:tbl>
              <a:tblPr firstRow="1" bandRow="1">
                <a:tableStyleId>{5C22544A-7EE6-4342-B048-85BDC9FD1C3A}</a:tableStyleId>
              </a:tblPr>
              <a:tblGrid>
                <a:gridCol w="2646536"/>
                <a:gridCol w="2646536"/>
                <a:gridCol w="2646536"/>
              </a:tblGrid>
              <a:tr h="845793">
                <a:tc>
                  <a:txBody>
                    <a:bodyPr/>
                    <a:lstStyle/>
                    <a:p>
                      <a:pPr algn="l">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Population  </a:t>
                      </a:r>
                    </a:p>
                  </a:txBody>
                  <a:tcPr marL="68580" marR="68580" marT="0" marB="0" anchor="ctr"/>
                </a:tc>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SBP  </a:t>
                      </a:r>
                    </a:p>
                  </a:txBody>
                  <a:tcPr marL="68580" marR="68580" marT="0" marB="0" anchor="ctr"/>
                </a:tc>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DBP</a:t>
                      </a:r>
                    </a:p>
                  </a:txBody>
                  <a:tcPr marL="68580" marR="68580" marT="0" marB="0" anchor="ctr"/>
                </a:tc>
              </a:tr>
              <a:tr h="318608">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High Risk (SPRINT population)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&gt;130  </a:t>
                      </a:r>
                    </a:p>
                  </a:txBody>
                  <a:tcPr marL="68580" marR="68580" marT="0" marB="0" anchor="ctr"/>
                </a:tc>
                <a:tc>
                  <a:txBody>
                    <a:bodyPr/>
                    <a:lstStyle/>
                    <a:p>
                      <a:pPr algn="ctr">
                        <a:lnSpc>
                          <a:spcPct val="115000"/>
                        </a:lnSpc>
                        <a:spcAft>
                          <a:spcPts val="0"/>
                        </a:spcAft>
                      </a:pPr>
                      <a:r>
                        <a:rPr lang="en-GB" sz="1100">
                          <a:effectLst/>
                          <a:latin typeface="Arial Unicode MS" pitchFamily="34" charset="-128"/>
                          <a:ea typeface="Arial Unicode MS" pitchFamily="34" charset="-128"/>
                          <a:cs typeface="Arial Unicode MS" pitchFamily="34" charset="-128"/>
                        </a:rPr>
                        <a:t>NA</a:t>
                      </a:r>
                    </a:p>
                  </a:txBody>
                  <a:tcPr marL="68580" marR="68580" marT="0" marB="0" anchor="ctr"/>
                </a:tc>
              </a:tr>
              <a:tr h="365120">
                <a:tc>
                  <a:txBody>
                    <a:bodyPr/>
                    <a:lstStyle/>
                    <a:p>
                      <a:pPr algn="l">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Diabetes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 </a:t>
                      </a:r>
                      <a:r>
                        <a:rPr lang="en-GB" sz="1100" dirty="0" smtClean="0">
                          <a:effectLst/>
                          <a:latin typeface="Arial Unicode MS" pitchFamily="34" charset="-128"/>
                          <a:ea typeface="Arial Unicode MS" pitchFamily="34" charset="-128"/>
                          <a:cs typeface="Arial Unicode MS" pitchFamily="34" charset="-128"/>
                        </a:rPr>
                        <a:t>&gt;</a:t>
                      </a:r>
                      <a:r>
                        <a:rPr lang="en-GB" sz="1100" dirty="0">
                          <a:effectLst/>
                          <a:latin typeface="Arial Unicode MS" pitchFamily="34" charset="-128"/>
                          <a:ea typeface="Arial Unicode MS" pitchFamily="34" charset="-128"/>
                          <a:cs typeface="Arial Unicode MS" pitchFamily="34" charset="-128"/>
                        </a:rPr>
                        <a:t>130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&gt;80</a:t>
                      </a:r>
                    </a:p>
                  </a:txBody>
                  <a:tcPr marL="68580" marR="68580" marT="0" marB="0" anchor="ctr"/>
                </a:tc>
              </a:tr>
              <a:tr h="477913">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Moderate-to-high risk (TOD or CV risk </a:t>
                      </a:r>
                    </a:p>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factors)*</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&gt;140  </a:t>
                      </a:r>
                    </a:p>
                  </a:txBody>
                  <a:tcPr marL="68580" marR="68580" marT="0" marB="0" anchor="ctr"/>
                </a:tc>
                <a:tc>
                  <a:txBody>
                    <a:bodyPr/>
                    <a:lstStyle/>
                    <a:p>
                      <a:pPr algn="ctr">
                        <a:lnSpc>
                          <a:spcPct val="115000"/>
                        </a:lnSpc>
                        <a:spcAft>
                          <a:spcPts val="0"/>
                        </a:spcAft>
                      </a:pPr>
                      <a:r>
                        <a:rPr lang="en-GB" sz="1100">
                          <a:effectLst/>
                          <a:latin typeface="Arial Unicode MS" pitchFamily="34" charset="-128"/>
                          <a:ea typeface="Arial Unicode MS" pitchFamily="34" charset="-128"/>
                          <a:cs typeface="Arial Unicode MS" pitchFamily="34" charset="-128"/>
                        </a:rPr>
                        <a:t>&gt;90</a:t>
                      </a:r>
                    </a:p>
                  </a:txBody>
                  <a:tcPr marL="68580" marR="68580" marT="0" marB="0" anchor="ctr"/>
                </a:tc>
              </a:tr>
              <a:tr h="318608">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Low risk (no TOD or CV risk factors)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&gt;160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&gt;100</a:t>
                      </a:r>
                    </a:p>
                  </a:txBody>
                  <a:tcPr marL="68580" marR="68580" marT="0" marB="0" anchor="ctr"/>
                </a:tc>
              </a:tr>
              <a:tr h="245086">
                <a:tc>
                  <a:txBody>
                    <a:bodyPr/>
                    <a:lstStyle/>
                    <a:p>
                      <a:pPr algn="l">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r>
              <a:tr h="245086">
                <a:tc>
                  <a:txBody>
                    <a:bodyPr/>
                    <a:lstStyle/>
                    <a:p>
                      <a:pPr algn="l">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r>
              <a:tr h="245086">
                <a:tc>
                  <a:txBody>
                    <a:bodyPr/>
                    <a:lstStyle/>
                    <a:p>
                      <a:pPr algn="l">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r>
            </a:tbl>
          </a:graphicData>
        </a:graphic>
      </p:graphicFrame>
      <p:sp>
        <p:nvSpPr>
          <p:cNvPr id="8" name="Rectangle 7"/>
          <p:cNvSpPr/>
          <p:nvPr/>
        </p:nvSpPr>
        <p:spPr>
          <a:xfrm>
            <a:off x="5181600" y="3962399"/>
            <a:ext cx="2241319" cy="307777"/>
          </a:xfrm>
          <a:prstGeom prst="rect">
            <a:avLst/>
          </a:prstGeom>
        </p:spPr>
        <p:txBody>
          <a:bodyPr wrap="none">
            <a:spAutoFit/>
          </a:bodyPr>
          <a:lstStyle/>
          <a:p>
            <a:r>
              <a:rPr lang="en-GB" sz="1400" b="1" dirty="0" smtClean="0">
                <a:solidFill>
                  <a:srgbClr val="002060"/>
                </a:solidFill>
                <a:latin typeface="Arial Unicode MS" pitchFamily="34" charset="-128"/>
                <a:ea typeface="Arial Unicode MS" pitchFamily="34" charset="-128"/>
                <a:cs typeface="Arial Unicode MS" pitchFamily="34" charset="-128"/>
              </a:rPr>
              <a:t>*AOBP threshold &gt;135/85</a:t>
            </a:r>
            <a:endParaRPr lang="en-GB" sz="1400" b="1" dirty="0">
              <a:solidFill>
                <a:srgbClr val="002060"/>
              </a:solidFill>
              <a:latin typeface="Arial Unicode MS" pitchFamily="34" charset="-128"/>
              <a:ea typeface="Arial Unicode MS" pitchFamily="34" charset="-128"/>
              <a:cs typeface="Arial Unicode MS" pitchFamily="34" charset="-128"/>
            </a:endParaRPr>
          </a:p>
        </p:txBody>
      </p:sp>
      <p:sp>
        <p:nvSpPr>
          <p:cNvPr id="9" name="Rectangle 8"/>
          <p:cNvSpPr/>
          <p:nvPr/>
        </p:nvSpPr>
        <p:spPr>
          <a:xfrm>
            <a:off x="7029636" y="33479"/>
            <a:ext cx="1637928" cy="461665"/>
          </a:xfrm>
          <a:prstGeom prst="rect">
            <a:avLst/>
          </a:prstGeom>
        </p:spPr>
        <p:txBody>
          <a:bodyPr wrap="square">
            <a:spAutoFit/>
          </a:bodyPr>
          <a:lstStyle/>
          <a:p>
            <a:r>
              <a:rPr lang="en-GB" sz="1200" dirty="0" smtClean="0">
                <a:solidFill>
                  <a:srgbClr val="FF0000"/>
                </a:solidFill>
                <a:latin typeface="Arial Unicode MS" pitchFamily="34" charset="-128"/>
                <a:ea typeface="Arial Unicode MS" pitchFamily="34" charset="-128"/>
                <a:cs typeface="Arial Unicode MS" pitchFamily="34" charset="-128"/>
              </a:rPr>
              <a:t>Hypertension Update </a:t>
            </a:r>
          </a:p>
          <a:p>
            <a:r>
              <a:rPr lang="en-GB" sz="1200" dirty="0" smtClean="0">
                <a:solidFill>
                  <a:srgbClr val="FF0000"/>
                </a:solidFill>
                <a:latin typeface="Arial Unicode MS" pitchFamily="34" charset="-128"/>
                <a:ea typeface="Arial Unicode MS" pitchFamily="34" charset="-128"/>
                <a:cs typeface="Arial Unicode MS" pitchFamily="34" charset="-128"/>
              </a:rPr>
              <a:t>2016</a:t>
            </a:r>
            <a:endParaRPr lang="en-GB" sz="1200" dirty="0">
              <a:solidFill>
                <a:srgbClr val="FF0000"/>
              </a:solidFill>
              <a:latin typeface="Arial Unicode MS" pitchFamily="34" charset="-128"/>
              <a:ea typeface="Arial Unicode MS" pitchFamily="34" charset="-128"/>
              <a:cs typeface="Arial Unicode MS" pitchFamily="34" charset="-128"/>
            </a:endParaRPr>
          </a:p>
        </p:txBody>
      </p:sp>
      <p:sp>
        <p:nvSpPr>
          <p:cNvPr id="2" name="Rectangle 1"/>
          <p:cNvSpPr/>
          <p:nvPr/>
        </p:nvSpPr>
        <p:spPr>
          <a:xfrm>
            <a:off x="0" y="5025950"/>
            <a:ext cx="8991600" cy="923330"/>
          </a:xfrm>
          <a:prstGeom prst="rect">
            <a:avLst/>
          </a:prstGeom>
        </p:spPr>
        <p:txBody>
          <a:bodyPr wrap="square">
            <a:spAutoFit/>
          </a:bodyPr>
          <a:lstStyle/>
          <a:p>
            <a:r>
              <a:rPr lang="en-GB" dirty="0">
                <a:solidFill>
                  <a:srgbClr val="002060"/>
                </a:solidFill>
                <a:latin typeface="Arial Unicode MS" pitchFamily="34" charset="-128"/>
                <a:ea typeface="Arial Unicode MS" pitchFamily="34" charset="-128"/>
                <a:cs typeface="Arial Unicode MS" pitchFamily="34" charset="-128"/>
              </a:rPr>
              <a:t>For patients at moderate absolute CVD risk (&lt;10% 5-year risk) with persistent blood pressure ≥140 mmHg systolic and/or ≥90 mmHg diastolic, antihypertensive therapy should be started </a:t>
            </a:r>
          </a:p>
        </p:txBody>
      </p:sp>
      <p:sp>
        <p:nvSpPr>
          <p:cNvPr id="4" name="Rectangle 3"/>
          <p:cNvSpPr/>
          <p:nvPr/>
        </p:nvSpPr>
        <p:spPr>
          <a:xfrm>
            <a:off x="52322" y="5949280"/>
            <a:ext cx="8175259" cy="646331"/>
          </a:xfrm>
          <a:prstGeom prst="rect">
            <a:avLst/>
          </a:prstGeom>
        </p:spPr>
        <p:txBody>
          <a:bodyPr wrap="square">
            <a:spAutoFit/>
          </a:bodyPr>
          <a:lstStyle/>
          <a:p>
            <a:r>
              <a:rPr lang="en-GB" dirty="0">
                <a:solidFill>
                  <a:srgbClr val="002060"/>
                </a:solidFill>
                <a:latin typeface="Arial Unicode MS" pitchFamily="34" charset="-128"/>
                <a:ea typeface="Arial Unicode MS" pitchFamily="34" charset="-128"/>
                <a:cs typeface="Arial Unicode MS" pitchFamily="34" charset="-128"/>
              </a:rPr>
              <a:t>For patients at low absolute CVD risk (&lt;10% 5-year risk) with persistent blood  pressure ≥160/100 mmHg, antihypertensive therapy should be started</a:t>
            </a:r>
            <a:r>
              <a:rPr lang="en-GB" dirty="0">
                <a:latin typeface="Arial Unicode MS" pitchFamily="34" charset="-128"/>
                <a:ea typeface="Arial Unicode MS" pitchFamily="34" charset="-128"/>
                <a:cs typeface="Arial Unicode MS" pitchFamily="34" charset="-128"/>
              </a:rPr>
              <a:t>.</a:t>
            </a:r>
          </a:p>
        </p:txBody>
      </p:sp>
      <p:sp>
        <p:nvSpPr>
          <p:cNvPr id="10" name="Rectangle 9"/>
          <p:cNvSpPr/>
          <p:nvPr/>
        </p:nvSpPr>
        <p:spPr>
          <a:xfrm>
            <a:off x="52322" y="4131298"/>
            <a:ext cx="8915400" cy="923330"/>
          </a:xfrm>
          <a:prstGeom prst="rect">
            <a:avLst/>
          </a:prstGeom>
        </p:spPr>
        <p:txBody>
          <a:bodyPr wrap="square">
            <a:spAutoFit/>
          </a:bodyPr>
          <a:lstStyle/>
          <a:p>
            <a:r>
              <a:rPr lang="en-GB" dirty="0">
                <a:solidFill>
                  <a:srgbClr val="002060"/>
                </a:solidFill>
                <a:latin typeface="Arial Unicode MS" pitchFamily="34" charset="-128"/>
                <a:ea typeface="Arial Unicode MS" pitchFamily="34" charset="-128"/>
                <a:cs typeface="Arial Unicode MS" pitchFamily="34" charset="-128"/>
              </a:rPr>
              <a:t>In patients with chronic kidney disease, antihypertensive therapy should be started in those with systolic blood pressures consistently &gt;140/90 mmHg and treated to a target of &lt;140/90 mmHg</a:t>
            </a:r>
            <a:endParaRPr lang="en-GB" dirty="0">
              <a:solidFill>
                <a:srgbClr val="002060"/>
              </a:solidFill>
            </a:endParaRPr>
          </a:p>
        </p:txBody>
      </p:sp>
    </p:spTree>
    <p:extLst>
      <p:ext uri="{BB962C8B-B14F-4D97-AF65-F5344CB8AC3E}">
        <p14:creationId xmlns:p14="http://schemas.microsoft.com/office/powerpoint/2010/main" val="635821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GB" sz="3100" dirty="0" smtClean="0">
                <a:solidFill>
                  <a:schemeClr val="bg1"/>
                </a:solidFill>
              </a:rPr>
              <a:t>Clinical </a:t>
            </a:r>
            <a:r>
              <a:rPr lang="en-GB" sz="3100" dirty="0">
                <a:solidFill>
                  <a:schemeClr val="bg1"/>
                </a:solidFill>
              </a:rPr>
              <a:t>indications defining high-risk patients as candidates</a:t>
            </a:r>
            <a:r>
              <a:rPr lang="en-GB" dirty="0">
                <a:solidFill>
                  <a:schemeClr val="bg1"/>
                </a:solidFill>
              </a:rPr>
              <a:t/>
            </a:r>
            <a:br>
              <a:rPr lang="en-GB" dirty="0">
                <a:solidFill>
                  <a:schemeClr val="bg1"/>
                </a:solidFill>
              </a:rPr>
            </a:br>
            <a:endParaRPr lang="en-GB" dirty="0"/>
          </a:p>
        </p:txBody>
      </p:sp>
      <p:sp>
        <p:nvSpPr>
          <p:cNvPr id="3" name="Content Placeholder 2"/>
          <p:cNvSpPr>
            <a:spLocks noGrp="1"/>
          </p:cNvSpPr>
          <p:nvPr>
            <p:ph idx="1"/>
          </p:nvPr>
        </p:nvSpPr>
        <p:spPr/>
        <p:txBody>
          <a:bodyPr/>
          <a:lstStyle/>
          <a:p>
            <a:r>
              <a:rPr lang="en-GB" dirty="0">
                <a:solidFill>
                  <a:schemeClr val="bg1"/>
                </a:solidFill>
              </a:rPr>
              <a:t>Clinical or subclinical cardiovascular disease</a:t>
            </a:r>
          </a:p>
          <a:p>
            <a:r>
              <a:rPr lang="en-GB" dirty="0">
                <a:solidFill>
                  <a:schemeClr val="bg1"/>
                </a:solidFill>
              </a:rPr>
              <a:t>or</a:t>
            </a:r>
          </a:p>
          <a:p>
            <a:r>
              <a:rPr lang="en-GB" sz="1800" dirty="0">
                <a:solidFill>
                  <a:schemeClr val="bg1"/>
                </a:solidFill>
              </a:rPr>
              <a:t>Chronic kidney disease (</a:t>
            </a:r>
            <a:r>
              <a:rPr lang="en-GB" sz="1800" dirty="0" err="1">
                <a:solidFill>
                  <a:schemeClr val="bg1"/>
                </a:solidFill>
              </a:rPr>
              <a:t>nondiabetic</a:t>
            </a:r>
            <a:r>
              <a:rPr lang="en-GB" sz="1800" dirty="0">
                <a:solidFill>
                  <a:schemeClr val="bg1"/>
                </a:solidFill>
              </a:rPr>
              <a:t> nephropathy, proteinuria&lt;1 g/d,</a:t>
            </a:r>
          </a:p>
          <a:p>
            <a:r>
              <a:rPr lang="en-GB" sz="1800" dirty="0">
                <a:solidFill>
                  <a:schemeClr val="bg1"/>
                </a:solidFill>
              </a:rPr>
              <a:t>estimated </a:t>
            </a:r>
            <a:r>
              <a:rPr lang="en-GB" sz="1800" dirty="0" err="1">
                <a:solidFill>
                  <a:schemeClr val="bg1"/>
                </a:solidFill>
              </a:rPr>
              <a:t>glomerularfiltration</a:t>
            </a:r>
            <a:r>
              <a:rPr lang="en-GB" sz="1800" dirty="0">
                <a:solidFill>
                  <a:schemeClr val="bg1"/>
                </a:solidFill>
              </a:rPr>
              <a:t> rate 20-59 mL/min/1.73 </a:t>
            </a:r>
            <a:r>
              <a:rPr lang="en-GB" sz="1800" dirty="0" smtClean="0">
                <a:solidFill>
                  <a:schemeClr val="bg1"/>
                </a:solidFill>
              </a:rPr>
              <a:t>m2)*</a:t>
            </a:r>
            <a:endParaRPr lang="en-GB" sz="1800" dirty="0">
              <a:solidFill>
                <a:schemeClr val="bg1"/>
              </a:solidFill>
            </a:endParaRPr>
          </a:p>
          <a:p>
            <a:r>
              <a:rPr lang="en-GB" sz="1800" dirty="0">
                <a:solidFill>
                  <a:schemeClr val="bg1"/>
                </a:solidFill>
              </a:rPr>
              <a:t>or</a:t>
            </a:r>
          </a:p>
          <a:p>
            <a:r>
              <a:rPr lang="en-GB" sz="1800" dirty="0">
                <a:solidFill>
                  <a:schemeClr val="bg1"/>
                </a:solidFill>
              </a:rPr>
              <a:t>Estimated 10-year global cardiovascular risk</a:t>
            </a:r>
            <a:r>
              <a:rPr lang="en-GB" sz="1800" dirty="0" smtClean="0">
                <a:solidFill>
                  <a:schemeClr val="bg1"/>
                </a:solidFill>
              </a:rPr>
              <a:t>15%y</a:t>
            </a:r>
          </a:p>
          <a:p>
            <a:r>
              <a:rPr lang="en-GB" sz="1800" dirty="0" smtClean="0">
                <a:solidFill>
                  <a:schemeClr val="bg1"/>
                </a:solidFill>
              </a:rPr>
              <a:t>or</a:t>
            </a:r>
            <a:endParaRPr lang="en-GB" sz="1800" dirty="0">
              <a:solidFill>
                <a:schemeClr val="bg1"/>
              </a:solidFill>
            </a:endParaRPr>
          </a:p>
          <a:p>
            <a:r>
              <a:rPr lang="en-GB" sz="1800" dirty="0">
                <a:solidFill>
                  <a:schemeClr val="bg1"/>
                </a:solidFill>
              </a:rPr>
              <a:t>Age75 years</a:t>
            </a:r>
          </a:p>
          <a:p>
            <a:r>
              <a:rPr lang="en-GB" sz="1800" dirty="0">
                <a:solidFill>
                  <a:schemeClr val="bg1"/>
                </a:solidFill>
              </a:rPr>
              <a:t>Patients with1 clinical indications should consent to intensive management</a:t>
            </a:r>
          </a:p>
        </p:txBody>
      </p:sp>
    </p:spTree>
    <p:extLst>
      <p:ext uri="{BB962C8B-B14F-4D97-AF65-F5344CB8AC3E}">
        <p14:creationId xmlns:p14="http://schemas.microsoft.com/office/powerpoint/2010/main" val="2412886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600200" y="457200"/>
            <a:ext cx="6096000" cy="7620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Benefits of Lowering BP</a:t>
            </a:r>
          </a:p>
        </p:txBody>
      </p:sp>
      <p:graphicFrame>
        <p:nvGraphicFramePr>
          <p:cNvPr id="40993" name="Group 33"/>
          <p:cNvGraphicFramePr>
            <a:graphicFrameLocks noGrp="1"/>
          </p:cNvGraphicFramePr>
          <p:nvPr/>
        </p:nvGraphicFramePr>
        <p:xfrm>
          <a:off x="1066800" y="1905000"/>
          <a:ext cx="6934200" cy="3754437"/>
        </p:xfrm>
        <a:graphic>
          <a:graphicData uri="http://schemas.openxmlformats.org/drawingml/2006/table">
            <a:tbl>
              <a:tblPr/>
              <a:tblGrid>
                <a:gridCol w="3027363"/>
                <a:gridCol w="3906837"/>
              </a:tblGrid>
              <a:tr h="505204">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Average Percent Reduction</a:t>
                      </a:r>
                      <a:endParaRPr kumimoji="0" lang="en-US" sz="2400" b="0"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schemeClr>
                    </a:solidFill>
                  </a:tcPr>
                </a:tc>
                <a:tc hMerge="1">
                  <a:txBody>
                    <a:bodyPr/>
                    <a:lstStyle/>
                    <a:p>
                      <a:endParaRPr lang="en-US"/>
                    </a:p>
                  </a:txBody>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64">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2060"/>
                          </a:solidFill>
                          <a:effectLst/>
                          <a:latin typeface="Century Gothic"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6700" y="361950"/>
            <a:ext cx="86106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TREATMENT OF HYPERTENSION</a:t>
            </a:r>
          </a:p>
        </p:txBody>
      </p:sp>
      <p:sp>
        <p:nvSpPr>
          <p:cNvPr id="52227" name="Rectangle 3"/>
          <p:cNvSpPr>
            <a:spLocks noGrp="1" noChangeArrowheads="1"/>
          </p:cNvSpPr>
          <p:nvPr>
            <p:ph idx="1"/>
          </p:nvPr>
        </p:nvSpPr>
        <p:spPr>
          <a:xfrm>
            <a:off x="533400" y="2057400"/>
            <a:ext cx="8229600" cy="1905000"/>
          </a:xfrm>
        </p:spPr>
        <p:txBody>
          <a:bodyPr/>
          <a:lstStyle/>
          <a:p>
            <a:pPr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Lifestyle modifications </a:t>
            </a:r>
          </a:p>
          <a:p>
            <a:pPr lvl="1" eaLnBrk="1" hangingPunct="1">
              <a:buSzPct val="100000"/>
              <a:buFont typeface="Wingdings 2" pitchFamily="18" charset="2"/>
              <a:buBlip>
                <a:blip r:embed="rId3"/>
              </a:buBlip>
            </a:pPr>
            <a:r>
              <a:rPr lang="en-US" altLang="en-US" smtClean="0">
                <a:solidFill>
                  <a:srgbClr val="002060"/>
                </a:solidFill>
                <a:latin typeface="Century Gothic" pitchFamily="34" charset="0"/>
                <a:cs typeface="Times New Roman" pitchFamily="18" charset="0"/>
              </a:rPr>
              <a:t>High normal SBP &gt;130 – 139 mmHg</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DBP 85 – 89 mmHg</a:t>
            </a:r>
          </a:p>
          <a:p>
            <a:pPr lvl="1" eaLnBrk="1" hangingPunct="1"/>
            <a:r>
              <a:rPr lang="en-US" altLang="en-US" smtClean="0">
                <a:solidFill>
                  <a:srgbClr val="002060"/>
                </a:solidFill>
                <a:latin typeface="Century Gothic" pitchFamily="34" charset="0"/>
                <a:cs typeface="Times New Roman" pitchFamily="18" charset="0"/>
              </a:rPr>
              <a:t>in high risk patients</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a:t>
            </a:r>
          </a:p>
          <a:p>
            <a:pPr eaLnBrk="1" hangingPunct="1">
              <a:buFont typeface="Wingdings 2" pitchFamily="18" charset="2"/>
              <a:buNone/>
            </a:pPr>
            <a:endParaRPr lang="en-US" altLang="en-US" sz="2400" smtClean="0">
              <a:solidFill>
                <a:srgbClr val="002060"/>
              </a:solidFill>
              <a:latin typeface="Century Gothic" pitchFamily="34" charset="0"/>
              <a:cs typeface="Times New Roman" pitchFamily="18" charset="0"/>
            </a:endParaRPr>
          </a:p>
        </p:txBody>
      </p:sp>
      <p:sp>
        <p:nvSpPr>
          <p:cNvPr id="52228" name="Rectangle 4"/>
          <p:cNvSpPr>
            <a:spLocks noChangeArrowheads="1"/>
          </p:cNvSpPr>
          <p:nvPr/>
        </p:nvSpPr>
        <p:spPr bwMode="auto">
          <a:xfrm>
            <a:off x="685800" y="3962400"/>
            <a:ext cx="6705600" cy="523220"/>
          </a:xfrm>
          <a:prstGeom prst="rect">
            <a:avLst/>
          </a:prstGeom>
          <a:noFill/>
          <a:ln w="9525">
            <a:noFill/>
            <a:miter lim="800000"/>
            <a:headEnd/>
            <a:tailEnd/>
          </a:ln>
        </p:spPr>
        <p:txBody>
          <a:bodyPr>
            <a:spAutoFit/>
          </a:bodyPr>
          <a:lstStyle/>
          <a:p>
            <a:pPr>
              <a:buFontTx/>
              <a:buBlip>
                <a:blip r:embed="rId2"/>
              </a:buBlip>
            </a:pPr>
            <a:r>
              <a:rPr lang="en-US" altLang="en-US" sz="2800" b="1" dirty="0">
                <a:solidFill>
                  <a:srgbClr val="002060"/>
                </a:solidFill>
                <a:latin typeface="Century Gothic" pitchFamily="34" charset="0"/>
                <a:cs typeface="Times New Roman" pitchFamily="18" charset="0"/>
              </a:rPr>
              <a:t> Drug </a:t>
            </a:r>
            <a:r>
              <a:rPr lang="en-US" altLang="en-US" sz="2800" b="1" dirty="0" smtClean="0">
                <a:solidFill>
                  <a:srgbClr val="002060"/>
                </a:solidFill>
                <a:latin typeface="Century Gothic" pitchFamily="34" charset="0"/>
                <a:cs typeface="Times New Roman" pitchFamily="18" charset="0"/>
              </a:rPr>
              <a:t>therapy</a:t>
            </a:r>
            <a:endParaRPr lang="en-US" altLang="en-US" sz="2800" b="1" dirty="0">
              <a:solidFill>
                <a:srgbClr val="002060"/>
              </a:solidFill>
              <a:latin typeface="Century Gothic"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143000" y="304800"/>
            <a:ext cx="6400800" cy="708025"/>
          </a:xfrm>
          <a:prstGeom prst="rect">
            <a:avLst/>
          </a:prstGeom>
          <a:noFill/>
          <a:ln w="9525">
            <a:noFill/>
            <a:miter lim="800000"/>
            <a:headEnd/>
            <a:tailEnd/>
          </a:ln>
        </p:spPr>
        <p:txBody>
          <a:bodyPr>
            <a:spAutoFit/>
          </a:bodyPr>
          <a:lstStyle/>
          <a:p>
            <a:pPr algn="ctr"/>
            <a:r>
              <a:rPr lang="en-US" altLang="en-US" sz="4000" b="1">
                <a:solidFill>
                  <a:srgbClr val="FF0000"/>
                </a:solidFill>
                <a:latin typeface="Batang" pitchFamily="18" charset="-127"/>
                <a:ea typeface="Batang" pitchFamily="18" charset="-127"/>
                <a:cs typeface="Times New Roman" pitchFamily="18" charset="0"/>
              </a:rPr>
              <a:t>Case </a:t>
            </a:r>
          </a:p>
        </p:txBody>
      </p:sp>
      <p:sp>
        <p:nvSpPr>
          <p:cNvPr id="18435" name="TextBox 3"/>
          <p:cNvSpPr txBox="1">
            <a:spLocks noChangeArrowheads="1"/>
          </p:cNvSpPr>
          <p:nvPr/>
        </p:nvSpPr>
        <p:spPr bwMode="auto">
          <a:xfrm>
            <a:off x="381000" y="1331416"/>
            <a:ext cx="8534400" cy="4154984"/>
          </a:xfrm>
          <a:prstGeom prst="rect">
            <a:avLst/>
          </a:prstGeom>
          <a:noFill/>
          <a:ln w="9525">
            <a:noFill/>
            <a:miter lim="800000"/>
            <a:headEnd/>
            <a:tailEnd/>
          </a:ln>
        </p:spPr>
        <p:txBody>
          <a:bodyPr>
            <a:spAutoFit/>
            <a:scene3d>
              <a:camera prst="orthographicFront"/>
              <a:lightRig rig="threePt" dir="t"/>
            </a:scene3d>
            <a:sp3d extrusionH="57150">
              <a:bevelT w="152400"/>
            </a:sp3d>
          </a:bodyPr>
          <a:lstStyle/>
          <a:p>
            <a:pPr algn="just" fontAlgn="auto">
              <a:spcBef>
                <a:spcPts val="0"/>
              </a:spcBef>
              <a:spcAft>
                <a:spcPts val="0"/>
              </a:spcAft>
              <a:defRPr/>
            </a:pPr>
            <a:r>
              <a:rPr lang="en-US" sz="2400" b="1" i="1" dirty="0">
                <a:solidFill>
                  <a:srgbClr val="002060"/>
                </a:solidFill>
                <a:latin typeface="Century Gothic" pitchFamily="34" charset="0"/>
                <a:cs typeface="Times New Roman" pitchFamily="18" charset="0"/>
              </a:rPr>
              <a:t>47 year old man came to your clinic with headache for 3 weeks. The nurse measure his Blood Pressure and  was found to be 150/95 mmHg:</a:t>
            </a:r>
          </a:p>
          <a:p>
            <a:pPr algn="just" fontAlgn="auto">
              <a:spcBef>
                <a:spcPts val="0"/>
              </a:spcBef>
              <a:spcAft>
                <a:spcPts val="0"/>
              </a:spcAft>
              <a:defRPr/>
            </a:pPr>
            <a:endParaRPr lang="en-US" sz="2400" b="1" dirty="0">
              <a:solidFill>
                <a:srgbClr val="002060"/>
              </a:solidFill>
              <a:latin typeface="Century Gothic" pitchFamily="34" charset="0"/>
              <a:cs typeface="Times New Roman" pitchFamily="18" charset="0"/>
            </a:endParaRP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Does he have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is the stage of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investigation should you perform?</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could be your management on his case?</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Is their any possible prevention to his disease and its complication?</a:t>
            </a:r>
          </a:p>
          <a:p>
            <a:pPr algn="just" fontAlgn="auto">
              <a:spcBef>
                <a:spcPts val="0"/>
              </a:spcBef>
              <a:spcAft>
                <a:spcPts val="0"/>
              </a:spcAft>
              <a:buFontTx/>
              <a:buAutoNum type="arabicPeriod"/>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6351587"/>
          </a:xfrm>
        </p:spPr>
        <p:txBody>
          <a:bodyPr>
            <a:normAutofit lnSpcReduction="10000"/>
          </a:bodyPr>
          <a:lstStyle/>
          <a:p>
            <a:pPr marL="548640" indent="-411480" algn="ctr" eaLnBrk="1" fontAlgn="auto" hangingPunct="1">
              <a:spcAft>
                <a:spcPts val="0"/>
              </a:spcAft>
              <a:buClr>
                <a:schemeClr val="tx1">
                  <a:shade val="95000"/>
                </a:schemeClr>
              </a:buClr>
              <a:buFont typeface="Wingdings 2"/>
              <a:buNone/>
              <a:defRPr/>
            </a:pPr>
            <a:r>
              <a:rPr lang="en-US" sz="3500" b="1" dirty="0" smtClean="0">
                <a:solidFill>
                  <a:srgbClr val="FF0000"/>
                </a:solidFill>
                <a:latin typeface="Batang" pitchFamily="18" charset="-127"/>
                <a:ea typeface="Batang" pitchFamily="18" charset="-127"/>
              </a:rPr>
              <a:t>Lifestyle changes:</a:t>
            </a:r>
          </a:p>
          <a:p>
            <a:pPr marL="548640" indent="-411480" eaLnBrk="1" fontAlgn="auto" hangingPunct="1">
              <a:spcAft>
                <a:spcPts val="0"/>
              </a:spcAft>
              <a:buClr>
                <a:schemeClr val="tx1">
                  <a:shade val="95000"/>
                </a:schemeClr>
              </a:buClr>
              <a:buFont typeface="Wingdings 2"/>
              <a:buNone/>
              <a:defRPr/>
            </a:pPr>
            <a:r>
              <a:rPr lang="en-US" i="1" dirty="0" smtClean="0">
                <a:solidFill>
                  <a:schemeClr val="bg1"/>
                </a:solidFill>
              </a:rPr>
              <a:t>	</a:t>
            </a:r>
            <a:endParaRPr lang="en-US" dirty="0" smtClean="0">
              <a:solidFill>
                <a:srgbClr val="002060"/>
              </a:solidFill>
              <a:latin typeface="Century Gothic" pitchFamily="34" charset="0"/>
              <a:cs typeface="Arial" charset="0"/>
            </a:endParaRP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Salt restriction to 4-5 </a:t>
            </a:r>
            <a:r>
              <a:rPr lang="en-US" dirty="0" err="1" smtClean="0">
                <a:solidFill>
                  <a:srgbClr val="002060"/>
                </a:solidFill>
                <a:latin typeface="Century Gothic" pitchFamily="34" charset="0"/>
                <a:cs typeface="Arial" charset="0"/>
              </a:rPr>
              <a:t>gm</a:t>
            </a:r>
            <a:r>
              <a:rPr lang="en-US" dirty="0" smtClean="0">
                <a:solidFill>
                  <a:srgbClr val="002060"/>
                </a:solidFill>
                <a:latin typeface="Century Gothic" pitchFamily="34" charset="0"/>
                <a:cs typeface="Arial" charset="0"/>
              </a:rPr>
              <a:t>/day.</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Increased consumption of vegetables, fruits and low-fat dairy products. </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7-8 servings/day of grain/grain products, 4-5 vegetable, 4-5 fruit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Reduction of weight to BMI of 25 kg/m</a:t>
            </a:r>
            <a:r>
              <a:rPr lang="en-US" baseline="30000" dirty="0" smtClean="0">
                <a:solidFill>
                  <a:srgbClr val="002060"/>
                </a:solidFill>
                <a:latin typeface="Century Gothic" pitchFamily="34" charset="0"/>
                <a:cs typeface="Arial" charset="0"/>
              </a:rPr>
              <a:t>2</a:t>
            </a:r>
            <a:r>
              <a:rPr lang="en-US" dirty="0" smtClean="0">
                <a:solidFill>
                  <a:srgbClr val="002060"/>
                </a:solidFill>
                <a:latin typeface="Century Gothic" pitchFamily="34" charset="0"/>
                <a:cs typeface="Arial" charset="0"/>
              </a:rPr>
              <a:t>.</a:t>
            </a:r>
          </a:p>
          <a:p>
            <a:pPr marL="548640" indent="-411480" eaLnBrk="1" fontAlgn="auto" hangingPunct="1">
              <a:spcAft>
                <a:spcPts val="0"/>
              </a:spcAft>
              <a:buClr>
                <a:schemeClr val="tx1">
                  <a:shade val="95000"/>
                </a:schemeClr>
              </a:buClr>
              <a:buSzPct val="100000"/>
              <a:buBlip>
                <a:blip r:embed="rId2"/>
              </a:buBlip>
              <a:defRPr/>
            </a:pPr>
            <a:r>
              <a:rPr lang="en-GB" dirty="0">
                <a:solidFill>
                  <a:srgbClr val="002060"/>
                </a:solidFill>
              </a:rPr>
              <a:t>Waist circumference   Men &lt; 102 cm   Women &lt; 88 cm</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Regular exercise (≥30 min of moderate dynamic exercise on 5-7 days per week)</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Smoking cessation</a:t>
            </a:r>
          </a:p>
          <a:p>
            <a:pPr marL="548640" indent="-411480" eaLnBrk="1" fontAlgn="auto" hangingPunct="1">
              <a:spcAft>
                <a:spcPts val="0"/>
              </a:spcAft>
              <a:buClr>
                <a:schemeClr val="tx1">
                  <a:shade val="95000"/>
                </a:schemeClr>
              </a:buClr>
              <a:buSzPct val="100000"/>
              <a:buFont typeface="Wingdings 2"/>
              <a:buBlip>
                <a:blip r:embed="rId2"/>
              </a:buBlip>
              <a:defRPr/>
            </a:pPr>
            <a:r>
              <a:rPr lang="en-GB" dirty="0">
                <a:solidFill>
                  <a:srgbClr val="002060"/>
                </a:solidFill>
              </a:rPr>
              <a:t>Potassium supplementation</a:t>
            </a:r>
            <a:endParaRPr lang="en-US" dirty="0" smtClean="0">
              <a:solidFill>
                <a:srgbClr val="002060"/>
              </a:solidFill>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620688"/>
            <a:ext cx="4968552" cy="646331"/>
          </a:xfrm>
          <a:prstGeom prst="rect">
            <a:avLst/>
          </a:prstGeom>
        </p:spPr>
        <p:txBody>
          <a:bodyPr wrap="square">
            <a:spAutoFit/>
          </a:bodyPr>
          <a:lstStyle/>
          <a:p>
            <a:r>
              <a:rPr lang="en-GB" b="1" dirty="0" smtClean="0">
                <a:solidFill>
                  <a:srgbClr val="C00000"/>
                </a:solidFill>
                <a:latin typeface="Arial Unicode MS" pitchFamily="34" charset="-128"/>
                <a:ea typeface="Arial Unicode MS" pitchFamily="34" charset="-128"/>
                <a:cs typeface="Arial Unicode MS" pitchFamily="34" charset="-128"/>
              </a:rPr>
              <a:t>Treatment of Systolic-Diastolic Hypertension </a:t>
            </a:r>
          </a:p>
          <a:p>
            <a:r>
              <a:rPr lang="en-GB" b="1" dirty="0" smtClean="0">
                <a:solidFill>
                  <a:srgbClr val="C00000"/>
                </a:solidFill>
                <a:latin typeface="Arial Unicode MS" pitchFamily="34" charset="-128"/>
                <a:ea typeface="Arial Unicode MS" pitchFamily="34" charset="-128"/>
                <a:cs typeface="Arial Unicode MS" pitchFamily="34" charset="-128"/>
              </a:rPr>
              <a:t>without Other Compelling Indications</a:t>
            </a:r>
            <a:endParaRPr lang="en-GB" b="1" dirty="0">
              <a:solidFill>
                <a:srgbClr val="C00000"/>
              </a:solidFill>
              <a:latin typeface="Arial Unicode MS" pitchFamily="34" charset="-128"/>
              <a:ea typeface="Arial Unicode MS" pitchFamily="34" charset="-128"/>
              <a:cs typeface="Arial Unicode MS" pitchFamily="34" charset="-128"/>
            </a:endParaRPr>
          </a:p>
        </p:txBody>
      </p:sp>
      <p:sp>
        <p:nvSpPr>
          <p:cNvPr id="4" name="TextBox 3"/>
          <p:cNvSpPr txBox="1"/>
          <p:nvPr/>
        </p:nvSpPr>
        <p:spPr>
          <a:xfrm>
            <a:off x="971600" y="1877923"/>
            <a:ext cx="2880320" cy="830997"/>
          </a:xfrm>
          <a:prstGeom prst="rect">
            <a:avLst/>
          </a:prstGeom>
          <a:noFill/>
          <a:ln w="19050">
            <a:solidFill>
              <a:srgbClr val="0070C0"/>
            </a:solidFill>
          </a:ln>
        </p:spPr>
        <p:txBody>
          <a:bodyPr wrap="square" rtlCol="0">
            <a:spAutoFit/>
          </a:bodyPr>
          <a:lstStyle/>
          <a:p>
            <a:r>
              <a:rPr lang="en-GB" sz="1200" dirty="0" smtClean="0">
                <a:solidFill>
                  <a:schemeClr val="bg1"/>
                </a:solidFill>
                <a:latin typeface="Arial Unicode MS" pitchFamily="34" charset="-128"/>
                <a:ea typeface="Arial Unicode MS" pitchFamily="34" charset="-128"/>
                <a:cs typeface="Arial Unicode MS" pitchFamily="34" charset="-128"/>
              </a:rPr>
              <a:t>A combination of 2 first line drugs may </a:t>
            </a:r>
          </a:p>
          <a:p>
            <a:r>
              <a:rPr lang="en-GB" sz="1200" dirty="0" smtClean="0">
                <a:solidFill>
                  <a:schemeClr val="bg1"/>
                </a:solidFill>
                <a:latin typeface="Arial Unicode MS" pitchFamily="34" charset="-128"/>
                <a:ea typeface="Arial Unicode MS" pitchFamily="34" charset="-128"/>
                <a:cs typeface="Arial Unicode MS" pitchFamily="34" charset="-128"/>
              </a:rPr>
              <a:t>be considered as initial therapy if the </a:t>
            </a:r>
          </a:p>
          <a:p>
            <a:r>
              <a:rPr lang="en-GB" sz="1200" dirty="0" smtClean="0">
                <a:solidFill>
                  <a:schemeClr val="bg1"/>
                </a:solidFill>
                <a:latin typeface="Arial Unicode MS" pitchFamily="34" charset="-128"/>
                <a:ea typeface="Arial Unicode MS" pitchFamily="34" charset="-128"/>
                <a:cs typeface="Arial Unicode MS" pitchFamily="34" charset="-128"/>
              </a:rPr>
              <a:t>blood pressure is &gt;20 mmHg SBP or </a:t>
            </a:r>
          </a:p>
          <a:p>
            <a:r>
              <a:rPr lang="en-GB" sz="1200" dirty="0" smtClean="0">
                <a:solidFill>
                  <a:schemeClr val="bg1"/>
                </a:solidFill>
                <a:latin typeface="Arial Unicode MS" pitchFamily="34" charset="-128"/>
                <a:ea typeface="Arial Unicode MS" pitchFamily="34" charset="-128"/>
                <a:cs typeface="Arial Unicode MS" pitchFamily="34" charset="-128"/>
              </a:rPr>
              <a:t>&gt;10 mmHg DBP above target</a:t>
            </a:r>
            <a:endParaRPr lang="en-GB" sz="1200" dirty="0">
              <a:solidFill>
                <a:schemeClr val="bg1"/>
              </a:solidFill>
              <a:latin typeface="Arial Unicode MS" pitchFamily="34" charset="-128"/>
              <a:ea typeface="Arial Unicode MS" pitchFamily="34" charset="-128"/>
              <a:cs typeface="Arial Unicode MS" pitchFamily="34" charset="-128"/>
            </a:endParaRPr>
          </a:p>
        </p:txBody>
      </p:sp>
      <p:sp>
        <p:nvSpPr>
          <p:cNvPr id="5" name="Pentagon 4"/>
          <p:cNvSpPr/>
          <p:nvPr/>
        </p:nvSpPr>
        <p:spPr>
          <a:xfrm rot="5400000">
            <a:off x="5359388" y="653328"/>
            <a:ext cx="387042" cy="282591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Unicode MS" pitchFamily="34" charset="-128"/>
              <a:ea typeface="Arial Unicode MS" pitchFamily="34" charset="-128"/>
              <a:cs typeface="Arial Unicode MS" pitchFamily="34" charset="-128"/>
            </a:endParaRPr>
          </a:p>
        </p:txBody>
      </p:sp>
      <p:sp>
        <p:nvSpPr>
          <p:cNvPr id="7" name="Rectangle 6"/>
          <p:cNvSpPr/>
          <p:nvPr/>
        </p:nvSpPr>
        <p:spPr>
          <a:xfrm>
            <a:off x="4843449" y="1909018"/>
            <a:ext cx="1369286" cy="246221"/>
          </a:xfrm>
          <a:prstGeom prst="rect">
            <a:avLst/>
          </a:prstGeom>
        </p:spPr>
        <p:txBody>
          <a:bodyPr wrap="none">
            <a:spAutoFit/>
          </a:bodyPr>
          <a:lstStyle/>
          <a:p>
            <a:r>
              <a:rPr lang="en-GB" sz="1000" dirty="0" smtClean="0">
                <a:latin typeface="Arial Unicode MS" pitchFamily="34" charset="-128"/>
                <a:ea typeface="Arial Unicode MS" pitchFamily="34" charset="-128"/>
                <a:cs typeface="Arial Unicode MS" pitchFamily="34" charset="-128"/>
              </a:rPr>
              <a:t>Lifestyle</a:t>
            </a:r>
            <a:r>
              <a:rPr lang="en-GB" sz="1000" baseline="0" dirty="0" smtClean="0">
                <a:latin typeface="Arial Unicode MS" pitchFamily="34" charset="-128"/>
                <a:ea typeface="Arial Unicode MS" pitchFamily="34" charset="-128"/>
                <a:cs typeface="Arial Unicode MS" pitchFamily="34" charset="-128"/>
              </a:rPr>
              <a:t> Modification</a:t>
            </a:r>
            <a:endParaRPr lang="en-GB" sz="1000" dirty="0">
              <a:latin typeface="Arial Unicode MS" pitchFamily="34" charset="-128"/>
              <a:ea typeface="Arial Unicode MS" pitchFamily="34" charset="-128"/>
              <a:cs typeface="Arial Unicode MS" pitchFamily="34" charset="-128"/>
            </a:endParaRPr>
          </a:p>
        </p:txBody>
      </p:sp>
      <p:sp>
        <p:nvSpPr>
          <p:cNvPr id="8" name="Rectangle 7"/>
          <p:cNvSpPr/>
          <p:nvPr/>
        </p:nvSpPr>
        <p:spPr>
          <a:xfrm>
            <a:off x="4892858" y="2365803"/>
            <a:ext cx="13529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073005" y="2387853"/>
            <a:ext cx="1073628" cy="246221"/>
          </a:xfrm>
          <a:prstGeom prst="rect">
            <a:avLst/>
          </a:prstGeom>
        </p:spPr>
        <p:txBody>
          <a:bodyPr wrap="square">
            <a:spAutoFit/>
          </a:bodyPr>
          <a:lstStyle/>
          <a:p>
            <a:r>
              <a:rPr lang="en-GB" sz="1000" dirty="0" smtClean="0"/>
              <a:t>Initial Therapy</a:t>
            </a:r>
            <a:endParaRPr lang="en-GB" sz="1000" dirty="0"/>
          </a:p>
        </p:txBody>
      </p:sp>
      <p:sp>
        <p:nvSpPr>
          <p:cNvPr id="10" name="Rectangle 9"/>
          <p:cNvSpPr/>
          <p:nvPr/>
        </p:nvSpPr>
        <p:spPr>
          <a:xfrm>
            <a:off x="2627784" y="3284984"/>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851920" y="3279718"/>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76056" y="3276600"/>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300192" y="3276600"/>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24328" y="3276600"/>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3077834" y="2924944"/>
            <a:ext cx="49865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77834"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19972"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22074"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768244"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064388"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16168" y="2636912"/>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679916" y="3334427"/>
            <a:ext cx="809011" cy="461665"/>
          </a:xfrm>
          <a:prstGeom prst="rect">
            <a:avLst/>
          </a:prstGeom>
        </p:spPr>
        <p:txBody>
          <a:bodyPr wrap="square">
            <a:spAutoFit/>
          </a:bodyPr>
          <a:lstStyle/>
          <a:p>
            <a:r>
              <a:rPr lang="en-GB" sz="1200" dirty="0" smtClean="0"/>
              <a:t>Thiazide Diuretic</a:t>
            </a:r>
            <a:endParaRPr lang="en-GB" sz="1200" dirty="0"/>
          </a:p>
        </p:txBody>
      </p:sp>
      <p:sp>
        <p:nvSpPr>
          <p:cNvPr id="27" name="Rectangle 26"/>
          <p:cNvSpPr/>
          <p:nvPr/>
        </p:nvSpPr>
        <p:spPr>
          <a:xfrm>
            <a:off x="4064991" y="3440033"/>
            <a:ext cx="468846" cy="276999"/>
          </a:xfrm>
          <a:prstGeom prst="rect">
            <a:avLst/>
          </a:prstGeom>
        </p:spPr>
        <p:txBody>
          <a:bodyPr wrap="none">
            <a:spAutoFit/>
          </a:bodyPr>
          <a:lstStyle/>
          <a:p>
            <a:r>
              <a:rPr lang="en-GB" sz="1200" dirty="0" smtClean="0"/>
              <a:t>ACEI</a:t>
            </a:r>
            <a:endParaRPr lang="en-GB" sz="1200" dirty="0"/>
          </a:p>
        </p:txBody>
      </p:sp>
      <p:sp>
        <p:nvSpPr>
          <p:cNvPr id="28" name="Rectangle 27"/>
          <p:cNvSpPr/>
          <p:nvPr/>
        </p:nvSpPr>
        <p:spPr>
          <a:xfrm>
            <a:off x="5311161" y="3429000"/>
            <a:ext cx="441146" cy="276999"/>
          </a:xfrm>
          <a:prstGeom prst="rect">
            <a:avLst/>
          </a:prstGeom>
        </p:spPr>
        <p:txBody>
          <a:bodyPr wrap="none">
            <a:spAutoFit/>
          </a:bodyPr>
          <a:lstStyle/>
          <a:p>
            <a:r>
              <a:rPr lang="en-GB" sz="1200" dirty="0" smtClean="0"/>
              <a:t>ARB</a:t>
            </a:r>
            <a:endParaRPr lang="en-GB" sz="1200" dirty="0"/>
          </a:p>
        </p:txBody>
      </p:sp>
      <p:sp>
        <p:nvSpPr>
          <p:cNvPr id="29" name="Rectangle 28"/>
          <p:cNvSpPr/>
          <p:nvPr/>
        </p:nvSpPr>
        <p:spPr>
          <a:xfrm>
            <a:off x="6281697" y="3329052"/>
            <a:ext cx="901672" cy="600164"/>
          </a:xfrm>
          <a:prstGeom prst="rect">
            <a:avLst/>
          </a:prstGeom>
        </p:spPr>
        <p:txBody>
          <a:bodyPr wrap="square">
            <a:spAutoFit/>
          </a:bodyPr>
          <a:lstStyle/>
          <a:p>
            <a:pPr algn="ctr"/>
            <a:r>
              <a:rPr lang="en-GB" sz="1100" dirty="0" smtClean="0"/>
              <a:t>Long</a:t>
            </a:r>
            <a:r>
              <a:rPr lang="en-GB" sz="1100" baseline="0" dirty="0" smtClean="0"/>
              <a:t>-acting </a:t>
            </a:r>
          </a:p>
          <a:p>
            <a:pPr algn="ctr"/>
            <a:r>
              <a:rPr lang="en-GB" sz="1100" baseline="0" dirty="0" smtClean="0"/>
              <a:t>CCB</a:t>
            </a:r>
            <a:endParaRPr lang="en-GB" sz="1100" dirty="0"/>
          </a:p>
        </p:txBody>
      </p:sp>
      <p:sp>
        <p:nvSpPr>
          <p:cNvPr id="30" name="Rectangle 29"/>
          <p:cNvSpPr/>
          <p:nvPr/>
        </p:nvSpPr>
        <p:spPr>
          <a:xfrm>
            <a:off x="7452320" y="3429000"/>
            <a:ext cx="1049070" cy="276999"/>
          </a:xfrm>
          <a:prstGeom prst="rect">
            <a:avLst/>
          </a:prstGeom>
        </p:spPr>
        <p:txBody>
          <a:bodyPr wrap="none">
            <a:spAutoFit/>
          </a:bodyPr>
          <a:lstStyle/>
          <a:p>
            <a:r>
              <a:rPr lang="en-GB" sz="1200" dirty="0" smtClean="0"/>
              <a:t>Beta-blocker*</a:t>
            </a:r>
            <a:endParaRPr lang="en-GB" sz="1200" dirty="0"/>
          </a:p>
        </p:txBody>
      </p:sp>
      <p:sp>
        <p:nvSpPr>
          <p:cNvPr id="31" name="TextBox 30"/>
          <p:cNvSpPr txBox="1"/>
          <p:nvPr/>
        </p:nvSpPr>
        <p:spPr>
          <a:xfrm>
            <a:off x="1965742" y="4277995"/>
            <a:ext cx="1958186" cy="1754326"/>
          </a:xfrm>
          <a:prstGeom prst="rect">
            <a:avLst/>
          </a:prstGeom>
          <a:noFill/>
          <a:ln w="19050">
            <a:solidFill>
              <a:srgbClr val="0070C0"/>
            </a:solidFill>
          </a:ln>
        </p:spPr>
        <p:txBody>
          <a:bodyPr wrap="square" rtlCol="0">
            <a:spAutoFit/>
          </a:bodyPr>
          <a:lstStyle/>
          <a:p>
            <a:pPr algn="ctr"/>
            <a:r>
              <a:rPr lang="en-GB" sz="1200" dirty="0" smtClean="0">
                <a:solidFill>
                  <a:schemeClr val="bg1"/>
                </a:solidFill>
                <a:latin typeface="Arial Unicode MS" pitchFamily="34" charset="-128"/>
                <a:ea typeface="Arial Unicode MS" pitchFamily="34" charset="-128"/>
                <a:cs typeface="Arial Unicode MS" pitchFamily="34" charset="-128"/>
              </a:rPr>
              <a:t>CONSIDER</a:t>
            </a:r>
          </a:p>
          <a:p>
            <a:r>
              <a:rPr lang="en-GB" sz="1200" dirty="0" smtClean="0">
                <a:solidFill>
                  <a:schemeClr val="bg1"/>
                </a:solidFill>
                <a:latin typeface="Arial Unicode MS" pitchFamily="34" charset="-128"/>
                <a:ea typeface="Arial Unicode MS" pitchFamily="34" charset="-128"/>
                <a:cs typeface="Arial Unicode MS" pitchFamily="34" charset="-128"/>
              </a:rPr>
              <a:t>•Non-adherence</a:t>
            </a:r>
          </a:p>
          <a:p>
            <a:r>
              <a:rPr lang="en-GB" sz="1200" dirty="0" smtClean="0">
                <a:solidFill>
                  <a:schemeClr val="bg1"/>
                </a:solidFill>
                <a:latin typeface="Arial Unicode MS" pitchFamily="34" charset="-128"/>
                <a:ea typeface="Arial Unicode MS" pitchFamily="34" charset="-128"/>
                <a:cs typeface="Arial Unicode MS" pitchFamily="34" charset="-128"/>
              </a:rPr>
              <a:t>•Secondary HTN</a:t>
            </a:r>
          </a:p>
          <a:p>
            <a:r>
              <a:rPr lang="en-GB" sz="1200" dirty="0" smtClean="0">
                <a:solidFill>
                  <a:schemeClr val="bg1"/>
                </a:solidFill>
                <a:latin typeface="Arial Unicode MS" pitchFamily="34" charset="-128"/>
                <a:ea typeface="Arial Unicode MS" pitchFamily="34" charset="-128"/>
                <a:cs typeface="Arial Unicode MS" pitchFamily="34" charset="-128"/>
              </a:rPr>
              <a:t>•Interfering drugs or </a:t>
            </a:r>
          </a:p>
          <a:p>
            <a:r>
              <a:rPr lang="en-GB" sz="1200" dirty="0">
                <a:solidFill>
                  <a:schemeClr val="bg1"/>
                </a:solidFill>
                <a:latin typeface="Arial Unicode MS" pitchFamily="34" charset="-128"/>
                <a:ea typeface="Arial Unicode MS" pitchFamily="34" charset="-128"/>
                <a:cs typeface="Arial Unicode MS" pitchFamily="34" charset="-128"/>
              </a:rPr>
              <a:t> </a:t>
            </a:r>
            <a:r>
              <a:rPr lang="en-GB" sz="1200" dirty="0" smtClean="0">
                <a:solidFill>
                  <a:schemeClr val="bg1"/>
                </a:solidFill>
                <a:latin typeface="Arial Unicode MS" pitchFamily="34" charset="-128"/>
                <a:ea typeface="Arial Unicode MS" pitchFamily="34" charset="-128"/>
                <a:cs typeface="Arial Unicode MS" pitchFamily="34" charset="-128"/>
              </a:rPr>
              <a:t>  lifestyle</a:t>
            </a:r>
          </a:p>
          <a:p>
            <a:r>
              <a:rPr lang="en-GB" sz="1200" dirty="0" smtClean="0">
                <a:solidFill>
                  <a:schemeClr val="bg1"/>
                </a:solidFill>
                <a:latin typeface="Arial Unicode MS" pitchFamily="34" charset="-128"/>
                <a:ea typeface="Arial Unicode MS" pitchFamily="34" charset="-128"/>
                <a:cs typeface="Arial Unicode MS" pitchFamily="34" charset="-128"/>
              </a:rPr>
              <a:t>•White coat effect</a:t>
            </a:r>
          </a:p>
          <a:p>
            <a:r>
              <a:rPr lang="en-GB" sz="1200" dirty="0" smtClean="0">
                <a:solidFill>
                  <a:schemeClr val="bg1"/>
                </a:solidFill>
                <a:latin typeface="Arial Unicode MS" pitchFamily="34" charset="-128"/>
                <a:ea typeface="Arial Unicode MS" pitchFamily="34" charset="-128"/>
                <a:cs typeface="Arial Unicode MS" pitchFamily="34" charset="-128"/>
              </a:rPr>
              <a:t>   Dual Combination </a:t>
            </a:r>
          </a:p>
          <a:p>
            <a:r>
              <a:rPr lang="en-GB" sz="1200" dirty="0" smtClean="0">
                <a:solidFill>
                  <a:schemeClr val="bg1"/>
                </a:solidFill>
                <a:latin typeface="Arial Unicode MS" pitchFamily="34" charset="-128"/>
                <a:ea typeface="Arial Unicode MS" pitchFamily="34" charset="-128"/>
                <a:cs typeface="Arial Unicode MS" pitchFamily="34" charset="-128"/>
              </a:rPr>
              <a:t>   Triple or Quadruple </a:t>
            </a:r>
          </a:p>
          <a:p>
            <a:r>
              <a:rPr lang="en-GB" sz="1200" dirty="0" smtClean="0">
                <a:solidFill>
                  <a:schemeClr val="bg1"/>
                </a:solidFill>
                <a:latin typeface="Arial Unicode MS" pitchFamily="34" charset="-128"/>
                <a:ea typeface="Arial Unicode MS" pitchFamily="34" charset="-128"/>
                <a:cs typeface="Arial Unicode MS" pitchFamily="34" charset="-128"/>
              </a:rPr>
              <a:t>   Therapy</a:t>
            </a:r>
            <a:endParaRPr lang="en-GB" sz="1200" dirty="0">
              <a:solidFill>
                <a:schemeClr val="bg1"/>
              </a:solidFill>
              <a:latin typeface="Arial Unicode MS" pitchFamily="34" charset="-128"/>
              <a:ea typeface="Arial Unicode MS" pitchFamily="34" charset="-128"/>
              <a:cs typeface="Arial Unicode MS" pitchFamily="34" charset="-128"/>
            </a:endParaRPr>
          </a:p>
        </p:txBody>
      </p:sp>
      <p:cxnSp>
        <p:nvCxnSpPr>
          <p:cNvPr id="33" name="Straight Connector 32"/>
          <p:cNvCxnSpPr/>
          <p:nvPr/>
        </p:nvCxnSpPr>
        <p:spPr>
          <a:xfrm>
            <a:off x="1965742" y="4509120"/>
            <a:ext cx="195818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20072" y="4365104"/>
            <a:ext cx="179508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044924" y="5002159"/>
            <a:ext cx="2119364" cy="515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435953" y="4415093"/>
            <a:ext cx="1401346" cy="276999"/>
          </a:xfrm>
          <a:prstGeom prst="rect">
            <a:avLst/>
          </a:prstGeom>
        </p:spPr>
        <p:txBody>
          <a:bodyPr wrap="none">
            <a:spAutoFit/>
          </a:bodyPr>
          <a:lstStyle/>
          <a:p>
            <a:r>
              <a:rPr lang="en-GB" sz="1200" dirty="0" smtClean="0">
                <a:latin typeface="Arial Unicode MS" pitchFamily="34" charset="-128"/>
                <a:ea typeface="Arial Unicode MS" pitchFamily="34" charset="-128"/>
                <a:cs typeface="Arial Unicode MS" pitchFamily="34" charset="-128"/>
              </a:rPr>
              <a:t>Dual Combination</a:t>
            </a:r>
            <a:endParaRPr lang="en-GB" sz="1200" dirty="0">
              <a:latin typeface="Arial Unicode MS" pitchFamily="34" charset="-128"/>
              <a:ea typeface="Arial Unicode MS" pitchFamily="34" charset="-128"/>
              <a:cs typeface="Arial Unicode MS" pitchFamily="34" charset="-128"/>
            </a:endParaRPr>
          </a:p>
        </p:txBody>
      </p:sp>
      <p:sp>
        <p:nvSpPr>
          <p:cNvPr id="38" name="Rectangle 37"/>
          <p:cNvSpPr/>
          <p:nvPr/>
        </p:nvSpPr>
        <p:spPr>
          <a:xfrm>
            <a:off x="5088992" y="5055567"/>
            <a:ext cx="2016224" cy="461665"/>
          </a:xfrm>
          <a:prstGeom prst="rect">
            <a:avLst/>
          </a:prstGeom>
        </p:spPr>
        <p:txBody>
          <a:bodyPr wrap="square">
            <a:spAutoFit/>
          </a:bodyPr>
          <a:lstStyle/>
          <a:p>
            <a:pPr algn="ctr"/>
            <a:r>
              <a:rPr lang="en-GB" sz="1200" dirty="0" smtClean="0"/>
              <a:t>Triple or Quadruple </a:t>
            </a:r>
          </a:p>
          <a:p>
            <a:pPr algn="ctr"/>
            <a:r>
              <a:rPr lang="en-GB" sz="1200" dirty="0" smtClean="0"/>
              <a:t>Therapy</a:t>
            </a:r>
            <a:endParaRPr lang="en-GB" sz="1200" dirty="0"/>
          </a:p>
        </p:txBody>
      </p:sp>
      <p:sp>
        <p:nvSpPr>
          <p:cNvPr id="39" name="Right Brace 38"/>
          <p:cNvSpPr/>
          <p:nvPr/>
        </p:nvSpPr>
        <p:spPr>
          <a:xfrm>
            <a:off x="3956979" y="4244944"/>
            <a:ext cx="543013" cy="1815301"/>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a:off x="3077834" y="4077072"/>
            <a:ext cx="49865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0" idx="2"/>
          </p:cNvCxnSpPr>
          <p:nvPr/>
        </p:nvCxnSpPr>
        <p:spPr>
          <a:xfrm flipV="1">
            <a:off x="3077834"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283968"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508104"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732240"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050418"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156176" y="407707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156176" y="47251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632848" y="4221088"/>
            <a:ext cx="1475656" cy="369332"/>
          </a:xfrm>
          <a:prstGeom prst="rect">
            <a:avLst/>
          </a:prstGeom>
        </p:spPr>
        <p:txBody>
          <a:bodyPr wrap="square">
            <a:spAutoFit/>
          </a:bodyPr>
          <a:lstStyle/>
          <a:p>
            <a:r>
              <a:rPr lang="en-GB" sz="900" dirty="0" smtClean="0">
                <a:solidFill>
                  <a:srgbClr val="FF0000"/>
                </a:solidFill>
                <a:latin typeface="Arial Unicode MS" pitchFamily="34" charset="-128"/>
                <a:ea typeface="Arial Unicode MS" pitchFamily="34" charset="-128"/>
                <a:cs typeface="Arial Unicode MS" pitchFamily="34" charset="-128"/>
              </a:rPr>
              <a:t>*Not indicated as first </a:t>
            </a:r>
          </a:p>
          <a:p>
            <a:r>
              <a:rPr lang="en-GB" sz="900" dirty="0" smtClean="0">
                <a:solidFill>
                  <a:srgbClr val="FF0000"/>
                </a:solidFill>
                <a:latin typeface="Arial Unicode MS" pitchFamily="34" charset="-128"/>
                <a:ea typeface="Arial Unicode MS" pitchFamily="34" charset="-128"/>
                <a:cs typeface="Arial Unicode MS" pitchFamily="34" charset="-128"/>
              </a:rPr>
              <a:t>line therapy over 60 y</a:t>
            </a:r>
            <a:endParaRPr lang="en-GB" sz="900" dirty="0">
              <a:solidFill>
                <a:srgbClr val="FF0000"/>
              </a:solidFill>
              <a:latin typeface="Arial Unicode MS" pitchFamily="34" charset="-128"/>
              <a:ea typeface="Arial Unicode MS" pitchFamily="34" charset="-128"/>
              <a:cs typeface="Arial Unicode MS" pitchFamily="34" charset="-128"/>
            </a:endParaRPr>
          </a:p>
        </p:txBody>
      </p:sp>
      <p:sp>
        <p:nvSpPr>
          <p:cNvPr id="54" name="Rectangle 53"/>
          <p:cNvSpPr/>
          <p:nvPr/>
        </p:nvSpPr>
        <p:spPr>
          <a:xfrm>
            <a:off x="6525344" y="6026821"/>
            <a:ext cx="1997968" cy="461665"/>
          </a:xfrm>
          <a:prstGeom prst="rect">
            <a:avLst/>
          </a:prstGeom>
        </p:spPr>
        <p:txBody>
          <a:bodyPr wrap="square">
            <a:spAutoFit/>
          </a:bodyPr>
          <a:lstStyle/>
          <a:p>
            <a:r>
              <a:rPr lang="en-GB" sz="1200" dirty="0" smtClean="0">
                <a:solidFill>
                  <a:srgbClr val="FF0000"/>
                </a:solidFill>
                <a:latin typeface="Arial Unicode MS" pitchFamily="34" charset="-128"/>
                <a:ea typeface="Arial Unicode MS" pitchFamily="34" charset="-128"/>
                <a:cs typeface="Arial Unicode MS" pitchFamily="34" charset="-128"/>
              </a:rPr>
              <a:t>Hypertension Update </a:t>
            </a:r>
          </a:p>
          <a:p>
            <a:r>
              <a:rPr lang="en-GB" sz="1200" dirty="0" smtClean="0">
                <a:solidFill>
                  <a:srgbClr val="FF0000"/>
                </a:solidFill>
                <a:latin typeface="Arial Unicode MS" pitchFamily="34" charset="-128"/>
                <a:ea typeface="Arial Unicode MS" pitchFamily="34" charset="-128"/>
                <a:cs typeface="Arial Unicode MS" pitchFamily="34" charset="-128"/>
              </a:rPr>
              <a:t>2016</a:t>
            </a:r>
            <a:endParaRPr lang="en-GB" sz="12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44435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152400" y="76200"/>
            <a:ext cx="2819400" cy="1295400"/>
          </a:xfrm>
        </p:spPr>
        <p:txBody>
          <a:bodyPr/>
          <a:lstStyle/>
          <a:p>
            <a:pPr eaLnBrk="1" fontAlgn="auto" hangingPunct="1">
              <a:spcAft>
                <a:spcPts val="0"/>
              </a:spcAft>
              <a:defRPr/>
            </a:pPr>
            <a:r>
              <a:rPr lang="en-US" sz="2600" dirty="0" smtClean="0">
                <a:solidFill>
                  <a:srgbClr val="C00000"/>
                </a:solidFill>
                <a:effectLst/>
                <a:latin typeface="Batang" pitchFamily="18" charset="-127"/>
                <a:ea typeface="Batang" pitchFamily="18" charset="-127"/>
                <a:cs typeface="Times New Roman" pitchFamily="18" charset="0"/>
              </a:rPr>
              <a:t>Summary of antihypertensive drug treatment</a:t>
            </a:r>
          </a:p>
        </p:txBody>
      </p:sp>
      <p:grpSp>
        <p:nvGrpSpPr>
          <p:cNvPr id="2" name="Group 32"/>
          <p:cNvGrpSpPr/>
          <p:nvPr/>
        </p:nvGrpSpPr>
        <p:grpSpPr>
          <a:xfrm>
            <a:off x="3111500" y="88900"/>
            <a:ext cx="5862149" cy="6542087"/>
            <a:chOff x="2743200" y="163513"/>
            <a:chExt cx="6158342" cy="6542087"/>
          </a:xfrm>
          <a:solidFill>
            <a:srgbClr val="00B0F0"/>
          </a:solidFill>
        </p:grpSpPr>
        <p:sp>
          <p:nvSpPr>
            <p:cNvPr id="97283" name="AutoShape 131"/>
            <p:cNvSpPr>
              <a:spLocks noChangeArrowheads="1"/>
            </p:cNvSpPr>
            <p:nvPr/>
          </p:nvSpPr>
          <p:spPr bwMode="auto">
            <a:xfrm>
              <a:off x="7239348" y="1230313"/>
              <a:ext cx="1662194" cy="2362200"/>
            </a:xfrm>
            <a:prstGeom prst="flowChartAlternateProcess">
              <a:avLst/>
            </a:prstGeom>
            <a:solidFill>
              <a:srgbClr val="FFFF00"/>
            </a:solidFill>
            <a:ln>
              <a:headEnd/>
              <a:tailEnd/>
            </a:ln>
          </p:spPr>
          <p:style>
            <a:lnRef idx="1">
              <a:schemeClr val="accent2"/>
            </a:lnRef>
            <a:fillRef idx="3">
              <a:schemeClr val="accent2"/>
            </a:fillRef>
            <a:effectRef idx="2">
              <a:schemeClr val="accent2"/>
            </a:effectRef>
            <a:fontRef idx="minor">
              <a:schemeClr val="lt1"/>
            </a:fontRef>
          </p:style>
          <p:txBody>
            <a:bodyPr/>
            <a:lstStyle/>
            <a:p>
              <a:pPr>
                <a:spcAft>
                  <a:spcPts val="1000"/>
                </a:spcAft>
                <a:defRPr/>
              </a:pPr>
              <a:r>
                <a:rPr lang="en-US" sz="1200" b="1" dirty="0">
                  <a:solidFill>
                    <a:srgbClr val="002060"/>
                  </a:solidFill>
                  <a:latin typeface="Century Gothic" pitchFamily="34" charset="0"/>
                  <a:cs typeface="Arial" pitchFamily="34" charset="0"/>
                </a:rPr>
                <a:t>Key</a:t>
              </a:r>
            </a:p>
            <a:p>
              <a:pPr>
                <a:spcAft>
                  <a:spcPts val="600"/>
                </a:spcAft>
                <a:defRPr/>
              </a:pPr>
              <a:r>
                <a:rPr lang="en-US" sz="1200" b="1" dirty="0">
                  <a:solidFill>
                    <a:srgbClr val="002060"/>
                  </a:solidFill>
                  <a:latin typeface="Century Gothic" pitchFamily="34" charset="0"/>
                  <a:cs typeface="Arial" pitchFamily="34" charset="0"/>
                </a:rPr>
                <a:t>A –</a:t>
              </a:r>
              <a:r>
                <a:rPr lang="en-US" sz="1200" dirty="0">
                  <a:solidFill>
                    <a:srgbClr val="002060"/>
                  </a:solidFill>
                  <a:latin typeface="Century Gothic" pitchFamily="34" charset="0"/>
                  <a:cs typeface="Arial" pitchFamily="34" charset="0"/>
                </a:rPr>
                <a:t> </a:t>
              </a:r>
              <a:r>
                <a:rPr lang="en-US" sz="1200" b="1" dirty="0">
                  <a:solidFill>
                    <a:srgbClr val="002060"/>
                  </a:solidFill>
                  <a:latin typeface="Century Gothic" pitchFamily="34" charset="0"/>
                  <a:cs typeface="Arial" pitchFamily="34" charset="0"/>
                </a:rPr>
                <a:t>ACE inhibitor B-angiotensin II receptor blocker (ARB)</a:t>
              </a:r>
              <a:r>
                <a:rPr lang="en-US" sz="1200" b="1" baseline="30000" dirty="0">
                  <a:solidFill>
                    <a:srgbClr val="002060"/>
                  </a:solidFill>
                  <a:latin typeface="Century Gothic" pitchFamily="34" charset="0"/>
                  <a:cs typeface="Arial" pitchFamily="34" charset="0"/>
                </a:rPr>
                <a:t>12</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C – Calcium-channel blocker (CCB)</a:t>
              </a:r>
              <a:r>
                <a:rPr lang="en-US" sz="1200" b="1" baseline="30000" dirty="0">
                  <a:solidFill>
                    <a:srgbClr val="002060"/>
                  </a:solidFill>
                  <a:latin typeface="Century Gothic" pitchFamily="34" charset="0"/>
                  <a:cs typeface="Arial" pitchFamily="34" charset="0"/>
                </a:rPr>
                <a:t>13</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D – </a:t>
              </a:r>
              <a:r>
                <a:rPr lang="en-US" sz="1200" b="1" dirty="0" err="1">
                  <a:solidFill>
                    <a:srgbClr val="002060"/>
                  </a:solidFill>
                  <a:latin typeface="Century Gothic" pitchFamily="34" charset="0"/>
                  <a:cs typeface="Arial" pitchFamily="34" charset="0"/>
                </a:rPr>
                <a:t>Thiazide</a:t>
              </a:r>
              <a:r>
                <a:rPr lang="en-US" sz="1200" b="1" dirty="0">
                  <a:solidFill>
                    <a:srgbClr val="002060"/>
                  </a:solidFill>
                  <a:latin typeface="Century Gothic" pitchFamily="34" charset="0"/>
                  <a:cs typeface="Arial" pitchFamily="34" charset="0"/>
                </a:rPr>
                <a:t>-like diuretic</a:t>
              </a:r>
            </a:p>
          </p:txBody>
        </p:sp>
        <p:sp>
          <p:nvSpPr>
            <p:cNvPr id="97284" name="AutoShape 142"/>
            <p:cNvSpPr>
              <a:spLocks noChangeArrowheads="1"/>
            </p:cNvSpPr>
            <p:nvPr/>
          </p:nvSpPr>
          <p:spPr bwMode="auto">
            <a:xfrm>
              <a:off x="3784242" y="4962527"/>
              <a:ext cx="3301625" cy="1743073"/>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Resistant hypertension</a:t>
              </a:r>
            </a:p>
            <a:p>
              <a:pPr lvl="1" algn="ctr">
                <a:spcAft>
                  <a:spcPts val="1000"/>
                </a:spcAft>
                <a:defRPr/>
              </a:pPr>
              <a:r>
                <a:rPr lang="en-US" sz="1400" b="1" dirty="0">
                  <a:solidFill>
                    <a:srgbClr val="002060"/>
                  </a:solidFill>
                  <a:latin typeface="Century Gothic" pitchFamily="34" charset="0"/>
                  <a:cs typeface="Arial" pitchFamily="34" charset="0"/>
                </a:rPr>
                <a:t>A + C + D + consider further diuretic</a:t>
              </a:r>
              <a:r>
                <a:rPr lang="en-US" sz="1400" b="1" baseline="30000" dirty="0">
                  <a:solidFill>
                    <a:srgbClr val="002060"/>
                  </a:solidFill>
                  <a:latin typeface="Century Gothic" pitchFamily="34" charset="0"/>
                  <a:cs typeface="Arial" pitchFamily="34" charset="0"/>
                </a:rPr>
                <a:t>14, 15 </a:t>
              </a:r>
              <a:r>
                <a:rPr lang="en-US" sz="1400" b="1" dirty="0">
                  <a:solidFill>
                    <a:srgbClr val="002060"/>
                  </a:solidFill>
                  <a:latin typeface="Century Gothic" pitchFamily="34" charset="0"/>
                  <a:cs typeface="Arial" pitchFamily="34" charset="0"/>
                </a:rPr>
                <a:t>or alpha- or </a:t>
              </a:r>
              <a:br>
                <a:rPr lang="en-US" sz="1400" b="1" dirty="0">
                  <a:solidFill>
                    <a:srgbClr val="002060"/>
                  </a:solidFill>
                  <a:latin typeface="Century Gothic" pitchFamily="34" charset="0"/>
                  <a:cs typeface="Arial" pitchFamily="34" charset="0"/>
                </a:rPr>
              </a:br>
              <a:r>
                <a:rPr lang="en-US" sz="1400" b="1" dirty="0">
                  <a:solidFill>
                    <a:srgbClr val="002060"/>
                  </a:solidFill>
                  <a:latin typeface="Century Gothic" pitchFamily="34" charset="0"/>
                  <a:cs typeface="Arial" pitchFamily="34" charset="0"/>
                </a:rPr>
                <a:t>beta-blocker</a:t>
              </a:r>
              <a:r>
                <a:rPr lang="en-US" sz="1400" b="1" baseline="30000" dirty="0">
                  <a:solidFill>
                    <a:srgbClr val="002060"/>
                  </a:solidFill>
                  <a:latin typeface="Century Gothic" pitchFamily="34" charset="0"/>
                  <a:cs typeface="Arial" pitchFamily="34" charset="0"/>
                </a:rPr>
                <a:t>16</a:t>
              </a:r>
              <a:endParaRPr lang="en-US" sz="1400" b="1" dirty="0">
                <a:solidFill>
                  <a:srgbClr val="002060"/>
                </a:solidFill>
                <a:latin typeface="Century Gothic" pitchFamily="34" charset="0"/>
                <a:cs typeface="Arial" pitchFamily="34" charset="0"/>
              </a:endParaRPr>
            </a:p>
            <a:p>
              <a:pPr algn="ctr">
                <a:spcAft>
                  <a:spcPts val="1000"/>
                </a:spcAft>
                <a:defRPr/>
              </a:pPr>
              <a:r>
                <a:rPr lang="en-US" sz="1400" b="1" dirty="0">
                  <a:solidFill>
                    <a:srgbClr val="002060"/>
                  </a:solidFill>
                  <a:latin typeface="Century Gothic" pitchFamily="34" charset="0"/>
                  <a:cs typeface="Arial" pitchFamily="34" charset="0"/>
                </a:rPr>
                <a:t>Consider seeking expert advice</a:t>
              </a:r>
              <a:endParaRPr lang="en-US" dirty="0">
                <a:solidFill>
                  <a:srgbClr val="002060"/>
                </a:solidFill>
                <a:latin typeface="Century Gothic" pitchFamily="34" charset="0"/>
                <a:cs typeface="Arial" pitchFamily="34" charset="0"/>
              </a:endParaRPr>
            </a:p>
          </p:txBody>
        </p:sp>
        <p:sp>
          <p:nvSpPr>
            <p:cNvPr id="97285" name="AutoShape 126"/>
            <p:cNvSpPr>
              <a:spLocks noChangeArrowheads="1"/>
            </p:cNvSpPr>
            <p:nvPr/>
          </p:nvSpPr>
          <p:spPr bwMode="auto">
            <a:xfrm>
              <a:off x="5693219" y="163513"/>
              <a:ext cx="1608285" cy="893843"/>
            </a:xfrm>
            <a:prstGeom prst="flowChartAlternateProcess">
              <a:avLst/>
            </a:prstGeom>
            <a:solidFill>
              <a:srgbClr val="92D05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300" b="1" dirty="0">
                  <a:solidFill>
                    <a:srgbClr val="002060"/>
                  </a:solidFill>
                  <a:latin typeface="Century Gothic" pitchFamily="34" charset="0"/>
                  <a:cs typeface="Arial" pitchFamily="34" charset="0"/>
                </a:rPr>
                <a:t>Aged over 55 years or black person of African</a:t>
              </a:r>
              <a:endParaRPr lang="en-US" sz="1300" dirty="0">
                <a:solidFill>
                  <a:srgbClr val="002060"/>
                </a:solidFill>
                <a:latin typeface="Century Gothic" pitchFamily="34" charset="0"/>
                <a:cs typeface="Arial" pitchFamily="34" charset="0"/>
              </a:endParaRPr>
            </a:p>
          </p:txBody>
        </p:sp>
        <p:sp>
          <p:nvSpPr>
            <p:cNvPr id="97286" name="AutoShape 141"/>
            <p:cNvSpPr>
              <a:spLocks noChangeArrowheads="1"/>
            </p:cNvSpPr>
            <p:nvPr/>
          </p:nvSpPr>
          <p:spPr bwMode="auto">
            <a:xfrm>
              <a:off x="2756542" y="4962527"/>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4</a:t>
              </a: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defRPr/>
              </a:pPr>
              <a:endParaRPr lang="en-US" dirty="0">
                <a:solidFill>
                  <a:srgbClr val="002060"/>
                </a:solidFill>
                <a:latin typeface="Century Gothic" pitchFamily="34" charset="0"/>
                <a:cs typeface="Arial" pitchFamily="34" charset="0"/>
              </a:endParaRPr>
            </a:p>
          </p:txBody>
        </p:sp>
        <p:cxnSp>
          <p:nvCxnSpPr>
            <p:cNvPr id="97287" name="AutoShape 129"/>
            <p:cNvCxnSpPr>
              <a:cxnSpLocks noChangeShapeType="1"/>
            </p:cNvCxnSpPr>
            <p:nvPr/>
          </p:nvCxnSpPr>
          <p:spPr bwMode="auto">
            <a:xfrm>
              <a:off x="5414689" y="4370439"/>
              <a:ext cx="0" cy="592088"/>
            </a:xfrm>
            <a:prstGeom prst="straightConnector1">
              <a:avLst/>
            </a:prstGeom>
            <a:grpFill/>
            <a:ln w="19050">
              <a:solidFill>
                <a:srgbClr val="000000"/>
              </a:solidFill>
              <a:round/>
              <a:headEnd/>
              <a:tailEnd type="triangle" w="med" len="med"/>
            </a:ln>
          </p:spPr>
        </p:cxnSp>
        <p:sp>
          <p:nvSpPr>
            <p:cNvPr id="97288" name="AutoShape 143"/>
            <p:cNvSpPr>
              <a:spLocks noChangeArrowheads="1"/>
            </p:cNvSpPr>
            <p:nvPr/>
          </p:nvSpPr>
          <p:spPr bwMode="auto">
            <a:xfrm>
              <a:off x="2756542" y="3810000"/>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3</a:t>
              </a:r>
            </a:p>
            <a:p>
              <a:pPr>
                <a:defRPr/>
              </a:pPr>
              <a:endParaRPr lang="en-US" dirty="0">
                <a:solidFill>
                  <a:srgbClr val="002060"/>
                </a:solidFill>
                <a:latin typeface="Century Gothic" pitchFamily="34" charset="0"/>
                <a:cs typeface="Arial" pitchFamily="34" charset="0"/>
              </a:endParaRPr>
            </a:p>
          </p:txBody>
        </p:sp>
        <p:sp>
          <p:nvSpPr>
            <p:cNvPr id="97289" name="AutoShape 138"/>
            <p:cNvSpPr>
              <a:spLocks noChangeArrowheads="1"/>
            </p:cNvSpPr>
            <p:nvPr/>
          </p:nvSpPr>
          <p:spPr bwMode="auto">
            <a:xfrm>
              <a:off x="2743200" y="2640405"/>
              <a:ext cx="989529"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2</a:t>
              </a:r>
            </a:p>
            <a:p>
              <a:pPr>
                <a:defRPr/>
              </a:pPr>
              <a:endParaRPr lang="en-US" dirty="0">
                <a:solidFill>
                  <a:srgbClr val="002060"/>
                </a:solidFill>
                <a:latin typeface="Century Gothic" pitchFamily="34" charset="0"/>
                <a:cs typeface="Arial" pitchFamily="34" charset="0"/>
              </a:endParaRPr>
            </a:p>
          </p:txBody>
        </p:sp>
        <p:sp>
          <p:nvSpPr>
            <p:cNvPr id="97290" name="AutoShape 137"/>
            <p:cNvSpPr>
              <a:spLocks noChangeArrowheads="1"/>
            </p:cNvSpPr>
            <p:nvPr/>
          </p:nvSpPr>
          <p:spPr bwMode="auto">
            <a:xfrm>
              <a:off x="2743200" y="1626329"/>
              <a:ext cx="989529" cy="608683"/>
            </a:xfrm>
            <a:prstGeom prst="flowChartAlternateProcess">
              <a:avLst/>
            </a:prstGeom>
            <a:solidFill>
              <a:srgbClr val="00B0F0"/>
            </a:solid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1</a:t>
              </a:r>
            </a:p>
            <a:p>
              <a:pPr>
                <a:defRPr/>
              </a:pPr>
              <a:endParaRPr lang="en-US" dirty="0">
                <a:solidFill>
                  <a:srgbClr val="002060"/>
                </a:solidFill>
                <a:latin typeface="Century Gothic" pitchFamily="34" charset="0"/>
                <a:cs typeface="Arial" pitchFamily="34" charset="0"/>
              </a:endParaRPr>
            </a:p>
          </p:txBody>
        </p:sp>
        <p:cxnSp>
          <p:nvCxnSpPr>
            <p:cNvPr id="97291" name="AutoShape 134"/>
            <p:cNvCxnSpPr>
              <a:cxnSpLocks noChangeShapeType="1"/>
            </p:cNvCxnSpPr>
            <p:nvPr/>
          </p:nvCxnSpPr>
          <p:spPr bwMode="auto">
            <a:xfrm>
              <a:off x="5414689" y="3248495"/>
              <a:ext cx="0" cy="498444"/>
            </a:xfrm>
            <a:prstGeom prst="straightConnector1">
              <a:avLst/>
            </a:prstGeom>
            <a:grpFill/>
            <a:ln w="19050">
              <a:solidFill>
                <a:srgbClr val="000000"/>
              </a:solidFill>
              <a:round/>
              <a:headEnd/>
              <a:tailEnd type="triangle" w="med" len="med"/>
            </a:ln>
          </p:spPr>
        </p:cxnSp>
        <p:sp>
          <p:nvSpPr>
            <p:cNvPr id="97292" name="AutoShape 140"/>
            <p:cNvSpPr>
              <a:spLocks noChangeArrowheads="1"/>
            </p:cNvSpPr>
            <p:nvPr/>
          </p:nvSpPr>
          <p:spPr bwMode="auto">
            <a:xfrm>
              <a:off x="3797193" y="37449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 + C + D</a:t>
              </a:r>
            </a:p>
            <a:p>
              <a:pPr algn="ctr">
                <a:spcAft>
                  <a:spcPts val="1000"/>
                </a:spcAft>
                <a:defRPr/>
              </a:pPr>
              <a:endParaRPr lang="en-US" sz="2000"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cxnSp>
          <p:nvCxnSpPr>
            <p:cNvPr id="97293" name="AutoShape 139"/>
            <p:cNvCxnSpPr>
              <a:cxnSpLocks noChangeShapeType="1"/>
            </p:cNvCxnSpPr>
            <p:nvPr/>
          </p:nvCxnSpPr>
          <p:spPr bwMode="auto">
            <a:xfrm>
              <a:off x="6466513" y="2235012"/>
              <a:ext cx="599" cy="405393"/>
            </a:xfrm>
            <a:prstGeom prst="straightConnector1">
              <a:avLst/>
            </a:prstGeom>
            <a:grpFill/>
            <a:ln w="19050">
              <a:solidFill>
                <a:srgbClr val="000000"/>
              </a:solidFill>
              <a:round/>
              <a:headEnd/>
              <a:tailEnd type="triangle" w="med" len="med"/>
            </a:ln>
          </p:spPr>
        </p:cxnSp>
        <p:cxnSp>
          <p:nvCxnSpPr>
            <p:cNvPr id="97294" name="AutoShape 130"/>
            <p:cNvCxnSpPr>
              <a:cxnSpLocks noChangeShapeType="1"/>
            </p:cNvCxnSpPr>
            <p:nvPr/>
          </p:nvCxnSpPr>
          <p:spPr bwMode="auto">
            <a:xfrm>
              <a:off x="4453313" y="2235012"/>
              <a:ext cx="599" cy="405393"/>
            </a:xfrm>
            <a:prstGeom prst="straightConnector1">
              <a:avLst/>
            </a:prstGeom>
            <a:grpFill/>
            <a:ln w="19050">
              <a:solidFill>
                <a:srgbClr val="000000"/>
              </a:solidFill>
              <a:round/>
              <a:headEnd/>
              <a:tailEnd type="triangle" w="med" len="med"/>
            </a:ln>
          </p:spPr>
        </p:cxnSp>
        <p:cxnSp>
          <p:nvCxnSpPr>
            <p:cNvPr id="97295" name="AutoShape 133"/>
            <p:cNvCxnSpPr>
              <a:cxnSpLocks noChangeShapeType="1"/>
            </p:cNvCxnSpPr>
            <p:nvPr/>
          </p:nvCxnSpPr>
          <p:spPr bwMode="auto">
            <a:xfrm>
              <a:off x="6465915" y="1143000"/>
              <a:ext cx="599" cy="457200"/>
            </a:xfrm>
            <a:prstGeom prst="straightConnector1">
              <a:avLst/>
            </a:prstGeom>
            <a:grpFill/>
            <a:ln w="19050">
              <a:solidFill>
                <a:srgbClr val="000000"/>
              </a:solidFill>
              <a:round/>
              <a:headEnd/>
              <a:tailEnd type="triangle" w="med" len="med"/>
            </a:ln>
          </p:spPr>
        </p:cxnSp>
        <p:sp>
          <p:nvSpPr>
            <p:cNvPr id="97296" name="AutoShape 127"/>
            <p:cNvSpPr>
              <a:spLocks noChangeArrowheads="1"/>
            </p:cNvSpPr>
            <p:nvPr/>
          </p:nvSpPr>
          <p:spPr bwMode="auto">
            <a:xfrm>
              <a:off x="3910629" y="1626329"/>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A&amp;B</a:t>
              </a: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7" name="AutoShape 125"/>
            <p:cNvSpPr>
              <a:spLocks noChangeArrowheads="1"/>
            </p:cNvSpPr>
            <p:nvPr/>
          </p:nvSpPr>
          <p:spPr bwMode="auto">
            <a:xfrm>
              <a:off x="3741115" y="163513"/>
              <a:ext cx="1511248" cy="905104"/>
            </a:xfrm>
            <a:prstGeom prst="flowChartAlternateProcess">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Aged under</a:t>
              </a:r>
              <a:br>
                <a:rPr lang="en-US" sz="1600" b="1" dirty="0">
                  <a:solidFill>
                    <a:srgbClr val="002060"/>
                  </a:solidFill>
                  <a:latin typeface="Century Gothic" pitchFamily="34" charset="0"/>
                  <a:cs typeface="Arial" pitchFamily="34" charset="0"/>
                </a:rPr>
              </a:br>
              <a:r>
                <a:rPr lang="en-US" sz="1600" b="1" dirty="0">
                  <a:solidFill>
                    <a:srgbClr val="002060"/>
                  </a:solidFill>
                  <a:latin typeface="Century Gothic" pitchFamily="34" charset="0"/>
                  <a:cs typeface="Arial" pitchFamily="34" charset="0"/>
                </a:rPr>
                <a:t>55 years</a:t>
              </a:r>
              <a:endParaRPr lang="en-US" sz="1600" dirty="0">
                <a:solidFill>
                  <a:srgbClr val="002060"/>
                </a:solidFill>
                <a:latin typeface="Century Gothic" pitchFamily="34" charset="0"/>
                <a:cs typeface="Arial" pitchFamily="34" charset="0"/>
              </a:endParaRPr>
            </a:p>
          </p:txBody>
        </p:sp>
        <p:sp>
          <p:nvSpPr>
            <p:cNvPr id="97298" name="AutoShape 136"/>
            <p:cNvSpPr>
              <a:spLocks noChangeArrowheads="1"/>
            </p:cNvSpPr>
            <p:nvPr/>
          </p:nvSpPr>
          <p:spPr bwMode="auto">
            <a:xfrm>
              <a:off x="5945204" y="1600200"/>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C &amp;D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9" name="AutoShape 128"/>
            <p:cNvSpPr>
              <a:spLocks noChangeArrowheads="1"/>
            </p:cNvSpPr>
            <p:nvPr/>
          </p:nvSpPr>
          <p:spPr bwMode="auto">
            <a:xfrm>
              <a:off x="3877243" y="26781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A(B) + C or A(B)+D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dirty="0">
                <a:solidFill>
                  <a:srgbClr val="002060"/>
                </a:solidFill>
                <a:latin typeface="Century Gothic" pitchFamily="34" charset="0"/>
                <a:cs typeface="Arial" pitchFamily="34" charset="0"/>
              </a:endParaRPr>
            </a:p>
            <a:p>
              <a:pPr>
                <a:defRPr/>
              </a:pPr>
              <a:r>
                <a:rPr lang="en-US" sz="2000" b="1" dirty="0">
                  <a:solidFill>
                    <a:srgbClr val="002060"/>
                  </a:solidFill>
                  <a:latin typeface="Century Gothic" pitchFamily="34" charset="0"/>
                  <a:cs typeface="Arial" pitchFamily="34" charset="0"/>
                </a:rPr>
                <a:t>           B +  C + D</a:t>
              </a:r>
            </a:p>
          </p:txBody>
        </p:sp>
        <p:cxnSp>
          <p:nvCxnSpPr>
            <p:cNvPr id="23" name="AutoShape 133"/>
            <p:cNvCxnSpPr>
              <a:cxnSpLocks noChangeShapeType="1"/>
            </p:cNvCxnSpPr>
            <p:nvPr/>
          </p:nvCxnSpPr>
          <p:spPr bwMode="auto">
            <a:xfrm>
              <a:off x="4457101" y="1143000"/>
              <a:ext cx="599" cy="457200"/>
            </a:xfrm>
            <a:prstGeom prst="straightConnector1">
              <a:avLst/>
            </a:prstGeom>
            <a:grpFill/>
            <a:ln w="19050">
              <a:solidFill>
                <a:srgbClr val="000000"/>
              </a:solidFill>
              <a:round/>
              <a:headEnd/>
              <a:tailEnd type="triangle" w="med" len="med"/>
            </a:ln>
          </p:spPr>
        </p:cxnSp>
      </p:grpSp>
      <p:sp>
        <p:nvSpPr>
          <p:cNvPr id="55300" name="AutoShape 20"/>
          <p:cNvSpPr>
            <a:spLocks noChangeArrowheads="1"/>
          </p:cNvSpPr>
          <p:nvPr/>
        </p:nvSpPr>
        <p:spPr bwMode="auto">
          <a:xfrm>
            <a:off x="152400" y="2514600"/>
            <a:ext cx="2971800" cy="3886200"/>
          </a:xfrm>
          <a:prstGeom prst="flowChartAlternateProcess">
            <a:avLst/>
          </a:prstGeom>
          <a:noFill/>
          <a:ln w="28575">
            <a:noFill/>
            <a:miter lim="800000"/>
            <a:headEnd/>
            <a:tailEnd/>
          </a:ln>
        </p:spPr>
        <p:txBody>
          <a:bodyPr/>
          <a:lstStyle/>
          <a:p>
            <a:pPr>
              <a:spcBef>
                <a:spcPts val="100"/>
              </a:spcBef>
              <a:spcAft>
                <a:spcPts val="1000"/>
              </a:spcAft>
            </a:pPr>
            <a:r>
              <a:rPr lang="en-US" altLang="en-US" sz="1200" b="1" baseline="30000">
                <a:solidFill>
                  <a:srgbClr val="002060"/>
                </a:solidFill>
                <a:latin typeface="Century Gothic" pitchFamily="34" charset="0"/>
              </a:rPr>
              <a:t>12 </a:t>
            </a:r>
            <a:r>
              <a:rPr lang="en-US" altLang="en-US" sz="1200" b="1">
                <a:solidFill>
                  <a:srgbClr val="002060"/>
                </a:solidFill>
                <a:latin typeface="Century Gothic" pitchFamily="34" charset="0"/>
              </a:rPr>
              <a:t>Choose a low-cost ARB.</a:t>
            </a:r>
            <a:endParaRPr lang="en-US" altLang="en-US" sz="1200" b="1" baseline="30000">
              <a:solidFill>
                <a:srgbClr val="002060"/>
              </a:solidFill>
              <a:latin typeface="Century Gothic" pitchFamily="34" charset="0"/>
            </a:endParaRPr>
          </a:p>
          <a:p>
            <a:pPr>
              <a:spcBef>
                <a:spcPts val="100"/>
              </a:spcBef>
              <a:spcAft>
                <a:spcPts val="1000"/>
              </a:spcAft>
            </a:pPr>
            <a:r>
              <a:rPr lang="en-US" altLang="en-US" sz="1200" b="1" baseline="30000">
                <a:solidFill>
                  <a:srgbClr val="002060"/>
                </a:solidFill>
                <a:latin typeface="Century Gothic" pitchFamily="34" charset="0"/>
              </a:rPr>
              <a:t>13</a:t>
            </a:r>
            <a:r>
              <a:rPr lang="en-US" altLang="en-US" sz="1200" b="1">
                <a:solidFill>
                  <a:srgbClr val="002060"/>
                </a:solidFill>
                <a:latin typeface="Century Gothic" pitchFamily="34" charset="0"/>
              </a:rPr>
              <a:t> A CCB is preferred but consider a thiazide-like diuretic if a CCB is not tolerated or the person has edema, evidence of heart failure or a high risk of heart failure.</a:t>
            </a:r>
          </a:p>
          <a:p>
            <a:pPr>
              <a:spcBef>
                <a:spcPts val="100"/>
              </a:spcBef>
              <a:spcAft>
                <a:spcPts val="1000"/>
              </a:spcAft>
            </a:pPr>
            <a:r>
              <a:rPr lang="en-US" altLang="en-US" sz="1200" b="1" baseline="30000">
                <a:solidFill>
                  <a:srgbClr val="002060"/>
                </a:solidFill>
                <a:latin typeface="Century Gothic" pitchFamily="34" charset="0"/>
              </a:rPr>
              <a:t>14</a:t>
            </a:r>
            <a:r>
              <a:rPr lang="en-US" altLang="en-US" sz="1200" b="1">
                <a:solidFill>
                  <a:srgbClr val="002060"/>
                </a:solidFill>
                <a:latin typeface="Century Gothic" pitchFamily="34" charset="0"/>
              </a:rPr>
              <a:t> Consider a low dose of spironolactone</a:t>
            </a:r>
            <a:r>
              <a:rPr lang="en-US" altLang="en-US" sz="1200" b="1" baseline="30000">
                <a:solidFill>
                  <a:srgbClr val="002060"/>
                </a:solidFill>
                <a:latin typeface="Century Gothic" pitchFamily="34" charset="0"/>
              </a:rPr>
              <a:t>15</a:t>
            </a:r>
            <a:r>
              <a:rPr lang="en-US" altLang="en-US" sz="1200" b="1">
                <a:solidFill>
                  <a:srgbClr val="002060"/>
                </a:solidFill>
                <a:latin typeface="Century Gothic" pitchFamily="34" charset="0"/>
              </a:rPr>
              <a:t> or higher doses of a thiazide-like diuretic.</a:t>
            </a:r>
          </a:p>
          <a:p>
            <a:pPr>
              <a:spcBef>
                <a:spcPts val="100"/>
              </a:spcBef>
              <a:spcAft>
                <a:spcPts val="1000"/>
              </a:spcAft>
            </a:pPr>
            <a:r>
              <a:rPr lang="en-US" altLang="en-US" sz="1200" b="1" baseline="30000">
                <a:solidFill>
                  <a:srgbClr val="002060"/>
                </a:solidFill>
                <a:latin typeface="Century Gothic" pitchFamily="34" charset="0"/>
              </a:rPr>
              <a:t>15</a:t>
            </a:r>
            <a:r>
              <a:rPr lang="en-US" altLang="en-US" sz="1200" b="1">
                <a:solidFill>
                  <a:srgbClr val="002060"/>
                </a:solidFill>
                <a:latin typeface="Century Gothic" pitchFamily="34" charset="0"/>
              </a:rPr>
              <a:t> At the time of publication (August 2011), spironolactone did not have a UK marketing authorization for this indication. Informed consent should be obtained and documented.</a:t>
            </a:r>
          </a:p>
          <a:p>
            <a:pPr>
              <a:spcBef>
                <a:spcPts val="100"/>
              </a:spcBef>
              <a:spcAft>
                <a:spcPts val="1000"/>
              </a:spcAft>
            </a:pPr>
            <a:r>
              <a:rPr lang="en-US" altLang="en-US" sz="1200" b="1" baseline="30000">
                <a:solidFill>
                  <a:srgbClr val="002060"/>
                </a:solidFill>
                <a:latin typeface="Century Gothic" pitchFamily="34" charset="0"/>
              </a:rPr>
              <a:t>16 </a:t>
            </a:r>
            <a:r>
              <a:rPr lang="en-US" altLang="en-US" sz="1200" b="1">
                <a:solidFill>
                  <a:srgbClr val="002060"/>
                </a:solidFill>
                <a:latin typeface="Century Gothic" pitchFamily="34" charset="0"/>
              </a:rPr>
              <a:t>Consider an alpha- or beta-blocker if further diuretic therapy is not tolerated, or is contraindicated or ineffective.</a:t>
            </a:r>
          </a:p>
        </p:txBody>
      </p:sp>
      <p:pic>
        <p:nvPicPr>
          <p:cNvPr id="55301" name="Picture 1" descr="NICE_Logo_BW"/>
          <p:cNvPicPr>
            <a:picLocks noChangeAspect="1" noChangeArrowheads="1"/>
          </p:cNvPicPr>
          <p:nvPr/>
        </p:nvPicPr>
        <p:blipFill>
          <a:blip r:embed="rId2" cstate="print"/>
          <a:srcRect/>
          <a:stretch>
            <a:fillRect/>
          </a:stretch>
        </p:blipFill>
        <p:spPr bwMode="auto">
          <a:xfrm>
            <a:off x="609600" y="2133600"/>
            <a:ext cx="2062163" cy="500063"/>
          </a:xfrm>
          <a:prstGeom prst="rect">
            <a:avLst/>
          </a:prstGeom>
          <a:noFill/>
          <a:ln w="9525">
            <a:noFill/>
            <a:miter lim="800000"/>
            <a:headEnd/>
            <a:tailEnd/>
          </a:ln>
        </p:spPr>
      </p:pic>
      <p:pic>
        <p:nvPicPr>
          <p:cNvPr id="55302" name="Picture 4" descr="J:\Publishing 2\Clinical Guidelines\Hypertension (update)\QRG\BHS logos\Black full logo.JPG"/>
          <p:cNvPicPr>
            <a:picLocks noChangeAspect="1" noChangeArrowheads="1"/>
          </p:cNvPicPr>
          <p:nvPr/>
        </p:nvPicPr>
        <p:blipFill>
          <a:blip r:embed="rId3" cstate="print"/>
          <a:srcRect/>
          <a:stretch>
            <a:fillRect/>
          </a:stretch>
        </p:blipFill>
        <p:spPr bwMode="auto">
          <a:xfrm>
            <a:off x="381000" y="1524000"/>
            <a:ext cx="1360488"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sz="4000" b="1" smtClean="0">
                <a:solidFill>
                  <a:srgbClr val="FF0000"/>
                </a:solidFill>
                <a:latin typeface="Batang" pitchFamily="18" charset="-127"/>
                <a:ea typeface="Batang" pitchFamily="18" charset="-127"/>
                <a:cs typeface="Times New Roman" pitchFamily="18" charset="0"/>
              </a:rPr>
              <a:t>High Risk Group Therapy</a:t>
            </a:r>
          </a:p>
        </p:txBody>
      </p:sp>
      <p:sp>
        <p:nvSpPr>
          <p:cNvPr id="64515" name="Content Placeholder 1"/>
          <p:cNvSpPr txBox="1">
            <a:spLocks/>
          </p:cNvSpPr>
          <p:nvPr/>
        </p:nvSpPr>
        <p:spPr bwMode="auto">
          <a:xfrm>
            <a:off x="381000" y="1066800"/>
            <a:ext cx="8458200" cy="5334000"/>
          </a:xfrm>
          <a:prstGeom prst="rect">
            <a:avLst/>
          </a:prstGeom>
          <a:noFill/>
          <a:ln w="9525">
            <a:noFill/>
            <a:miter lim="800000"/>
            <a:headEnd/>
            <a:tailEnd/>
          </a:ln>
        </p:spPr>
        <p:txBody>
          <a:bodyPr/>
          <a:lstStyle/>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Start in pre-hypertension (130 – 139)/(85 – 89) mmHg        </a:t>
            </a:r>
          </a:p>
          <a:p>
            <a:pPr marL="273050" indent="-273050">
              <a:spcBef>
                <a:spcPts val="600"/>
              </a:spcBef>
              <a:buSzPct val="70000"/>
              <a:defRPr/>
            </a:pPr>
            <a:r>
              <a:rPr lang="en-US" sz="2100" b="1" dirty="0">
                <a:solidFill>
                  <a:srgbClr val="002060"/>
                </a:solidFill>
                <a:latin typeface="Century Gothic" pitchFamily="34" charset="0"/>
                <a:cs typeface="Times New Roman" pitchFamily="18" charset="0"/>
              </a:rPr>
              <a:t>             Lifestyle change</a:t>
            </a:r>
          </a:p>
          <a:p>
            <a:pPr marL="273050" indent="-273050">
              <a:spcBef>
                <a:spcPts val="600"/>
              </a:spcBef>
              <a:buSzPct val="70000"/>
              <a:defRPr/>
            </a:pPr>
            <a:endParaRPr lang="en-US" sz="2100" b="1" dirty="0">
              <a:solidFill>
                <a:srgbClr val="002060"/>
              </a:solidFill>
              <a:latin typeface="Century Gothic" pitchFamily="34" charset="0"/>
              <a:cs typeface="Times New Roman" pitchFamily="18" charset="0"/>
            </a:endParaRPr>
          </a:p>
          <a:p>
            <a:pPr>
              <a:buFontTx/>
              <a:buBlip>
                <a:blip r:embed="rId2"/>
              </a:buBlip>
              <a:defRPr/>
            </a:pPr>
            <a:r>
              <a:rPr lang="en-US" sz="2100" b="1" dirty="0">
                <a:solidFill>
                  <a:srgbClr val="002060"/>
                </a:solidFill>
                <a:latin typeface="Century Gothic" pitchFamily="34" charset="0"/>
                <a:cs typeface="Times New Roman" pitchFamily="18" charset="0"/>
              </a:rPr>
              <a:t>Drug therapy (If BP is </a:t>
            </a:r>
            <a:r>
              <a:rPr lang="en-US" sz="2100" b="1" dirty="0" smtClean="0">
                <a:solidFill>
                  <a:srgbClr val="002060"/>
                </a:solidFill>
                <a:latin typeface="Century Gothic" pitchFamily="34" charset="0"/>
                <a:cs typeface="Times New Roman" pitchFamily="18" charset="0"/>
              </a:rPr>
              <a:t>130/80 </a:t>
            </a:r>
            <a:r>
              <a:rPr lang="en-US" sz="2100" b="1" dirty="0">
                <a:solidFill>
                  <a:srgbClr val="002060"/>
                </a:solidFill>
                <a:latin typeface="Century Gothic" pitchFamily="34" charset="0"/>
                <a:cs typeface="Times New Roman" pitchFamily="18" charset="0"/>
              </a:rPr>
              <a:t>mmHg)</a:t>
            </a:r>
          </a:p>
          <a:p>
            <a:pPr lvl="1">
              <a:buFontTx/>
              <a:buBlip>
                <a:blip r:embed="rId3"/>
              </a:buBlip>
              <a:defRPr/>
            </a:pPr>
            <a:endParaRPr lang="en-US" sz="2100"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CHF – </a:t>
            </a:r>
            <a:r>
              <a:rPr lang="en-US" sz="2100" b="1" dirty="0" err="1">
                <a:solidFill>
                  <a:srgbClr val="002060"/>
                </a:solidFill>
                <a:latin typeface="Century Gothic" pitchFamily="34" charset="0"/>
                <a:cs typeface="Times New Roman" pitchFamily="18" charset="0"/>
              </a:rPr>
              <a:t>Thiazide</a:t>
            </a:r>
            <a:r>
              <a:rPr lang="en-US" sz="2100" b="1" dirty="0">
                <a:solidFill>
                  <a:srgbClr val="002060"/>
                </a:solidFill>
                <a:latin typeface="Century Gothic" pitchFamily="34" charset="0"/>
                <a:cs typeface="Times New Roman" pitchFamily="18" charset="0"/>
              </a:rPr>
              <a:t>, ACE-1, </a:t>
            </a:r>
            <a:r>
              <a:rPr lang="en-US" sz="2100" b="1" dirty="0" err="1">
                <a:solidFill>
                  <a:srgbClr val="002060"/>
                </a:solidFill>
                <a:latin typeface="Century Gothic" pitchFamily="34" charset="0"/>
                <a:cs typeface="Times New Roman" pitchFamily="18" charset="0"/>
              </a:rPr>
              <a:t>Aldosterone</a:t>
            </a:r>
            <a:r>
              <a:rPr lang="en-US" sz="2100" b="1" dirty="0">
                <a:solidFill>
                  <a:srgbClr val="002060"/>
                </a:solidFill>
                <a:latin typeface="Century Gothic" pitchFamily="34" charset="0"/>
                <a:cs typeface="Times New Roman" pitchFamily="18" charset="0"/>
              </a:rPr>
              <a:t>, BB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Post Myocardial Infarction – BB,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Diabetes Mellitus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ARB, </a:t>
            </a:r>
            <a:r>
              <a:rPr lang="en-US" sz="2100" b="1" dirty="0" err="1">
                <a:solidFill>
                  <a:srgbClr val="002060"/>
                </a:solidFill>
                <a:latin typeface="Century Gothic" pitchFamily="34" charset="0"/>
                <a:cs typeface="Times New Roman" pitchFamily="18" charset="0"/>
              </a:rPr>
              <a:t>Thiazide</a:t>
            </a:r>
            <a:r>
              <a:rPr lang="en-US" sz="2100" b="1" dirty="0">
                <a:solidFill>
                  <a:srgbClr val="002060"/>
                </a:solidFill>
                <a:latin typeface="Century Gothic" pitchFamily="34" charset="0"/>
                <a:cs typeface="Times New Roman" pitchFamily="18" charset="0"/>
              </a:rPr>
              <a:t>, CCB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CKD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ABB, </a:t>
            </a:r>
            <a:r>
              <a:rPr lang="en-US" sz="2100" b="1" dirty="0" err="1">
                <a:solidFill>
                  <a:srgbClr val="002060"/>
                </a:solidFill>
                <a:latin typeface="Century Gothic" pitchFamily="34" charset="0"/>
                <a:cs typeface="Times New Roman" pitchFamily="18" charset="0"/>
              </a:rPr>
              <a:t>Thiazide</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Stroke – CCB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Clr>
                <a:schemeClr val="accent1"/>
              </a:buClr>
              <a:buSzPct val="70000"/>
              <a:buFont typeface="Arial" pitchFamily="34" charset="0"/>
              <a:buChar char="•"/>
              <a:defRPr/>
            </a:pPr>
            <a:endParaRPr lang="en-US" sz="2100" b="1" dirty="0">
              <a:latin typeface="Century Gothic" pitchFamily="34" charset="0"/>
            </a:endParaRPr>
          </a:p>
        </p:txBody>
      </p:sp>
      <p:sp>
        <p:nvSpPr>
          <p:cNvPr id="6042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spTree>
    <p:extLst>
      <p:ext uri="{BB962C8B-B14F-4D97-AF65-F5344CB8AC3E}">
        <p14:creationId xmlns:p14="http://schemas.microsoft.com/office/powerpoint/2010/main" val="3359195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228600" y="1371600"/>
            <a:ext cx="8686800" cy="5078413"/>
          </a:xfrm>
          <a:prstGeom prst="rect">
            <a:avLst/>
          </a:prstGeom>
          <a:noFill/>
          <a:ln w="9525">
            <a:noFill/>
            <a:miter lim="800000"/>
            <a:headEnd/>
            <a:tailEnd/>
          </a:ln>
        </p:spPr>
        <p:txBody>
          <a:bodyPr>
            <a:spAutoFit/>
          </a:bodyPr>
          <a:lstStyle/>
          <a:p>
            <a:pPr>
              <a:buFontTx/>
              <a:buBlip>
                <a:blip r:embed="rId2"/>
              </a:buBlip>
            </a:pPr>
            <a:r>
              <a:rPr lang="en-US" altLang="en-US" sz="2700" dirty="0">
                <a:solidFill>
                  <a:srgbClr val="002060"/>
                </a:solidFill>
                <a:latin typeface="Century Gothic" pitchFamily="34" charset="0"/>
                <a:cs typeface="Times New Roman" pitchFamily="18" charset="0"/>
              </a:rPr>
              <a:t>Diuretics → Hypokalemia</a:t>
            </a:r>
          </a:p>
          <a:p>
            <a:pPr>
              <a:buFontTx/>
              <a:buBlip>
                <a:blip r:embed="rId2"/>
              </a:buBlip>
            </a:pPr>
            <a:r>
              <a:rPr lang="en-US" altLang="en-US" sz="2700" dirty="0">
                <a:solidFill>
                  <a:srgbClr val="002060"/>
                </a:solidFill>
                <a:latin typeface="Century Gothic" pitchFamily="34" charset="0"/>
                <a:cs typeface="Times New Roman" pitchFamily="18" charset="0"/>
              </a:rPr>
              <a:t>β-Adrenergic  Blocking Agents →</a:t>
            </a:r>
            <a:r>
              <a:rPr lang="en-US" altLang="en-US" sz="2700" dirty="0">
                <a:solidFill>
                  <a:srgbClr val="002060"/>
                </a:solidFill>
                <a:latin typeface="Century Gothic" pitchFamily="34" charset="0"/>
              </a:rPr>
              <a:t> Bradycardia</a:t>
            </a:r>
            <a:endParaRPr lang="en-US" altLang="en-US" sz="2700" dirty="0">
              <a:solidFill>
                <a:srgbClr val="002060"/>
              </a:solidFill>
              <a:latin typeface="Century Gothic" pitchFamily="34" charset="0"/>
              <a:cs typeface="Times New Roman" pitchFamily="18" charset="0"/>
            </a:endParaRPr>
          </a:p>
          <a:p>
            <a:pPr>
              <a:buFontTx/>
              <a:buBlip>
                <a:blip r:embed="rId2"/>
              </a:buBlip>
            </a:pPr>
            <a:r>
              <a:rPr lang="en-US" altLang="en-US" sz="2700" dirty="0">
                <a:solidFill>
                  <a:srgbClr val="002060"/>
                </a:solidFill>
                <a:latin typeface="Century Gothic" pitchFamily="34" charset="0"/>
                <a:cs typeface="Times New Roman" pitchFamily="18" charset="0"/>
              </a:rPr>
              <a:t>Angiotensin-Converting Enzyme Inhibitors →  </a:t>
            </a:r>
          </a:p>
          <a:p>
            <a:r>
              <a:rPr lang="en-US" altLang="en-US" sz="2700" dirty="0">
                <a:solidFill>
                  <a:srgbClr val="002060"/>
                </a:solidFill>
                <a:latin typeface="Century Gothic" pitchFamily="34" charset="0"/>
                <a:cs typeface="Times New Roman" pitchFamily="18" charset="0"/>
              </a:rPr>
              <a:t>   Hyperkalemia + cough </a:t>
            </a:r>
          </a:p>
          <a:p>
            <a:pPr>
              <a:buFontTx/>
              <a:buBlip>
                <a:blip r:embed="rId2"/>
              </a:buBlip>
            </a:pPr>
            <a:r>
              <a:rPr lang="en-US" altLang="en-US" sz="2700" dirty="0">
                <a:solidFill>
                  <a:srgbClr val="002060"/>
                </a:solidFill>
                <a:latin typeface="Century Gothic" pitchFamily="34" charset="0"/>
                <a:cs typeface="Times New Roman" pitchFamily="18" charset="0"/>
              </a:rPr>
              <a:t>Angiotensin II Receptor Blockers → Hyperkalemia</a:t>
            </a:r>
          </a:p>
          <a:p>
            <a:pPr>
              <a:buFontTx/>
              <a:buBlip>
                <a:blip r:embed="rId2"/>
              </a:buBlip>
            </a:pPr>
            <a:r>
              <a:rPr lang="en-US" altLang="en-US" sz="2700" dirty="0">
                <a:solidFill>
                  <a:srgbClr val="002060"/>
                </a:solidFill>
                <a:latin typeface="Century Gothic" pitchFamily="34" charset="0"/>
                <a:cs typeface="Times New Roman" pitchFamily="18" charset="0"/>
              </a:rPr>
              <a:t>Calcium Channel Blocking Agents → </a:t>
            </a:r>
            <a:r>
              <a:rPr lang="en-US" altLang="en-US" sz="2700" dirty="0">
                <a:solidFill>
                  <a:srgbClr val="002060"/>
                </a:solidFill>
                <a:latin typeface="Century Gothic" pitchFamily="34" charset="0"/>
              </a:rPr>
              <a:t>Edema +   </a:t>
            </a:r>
          </a:p>
          <a:p>
            <a:r>
              <a:rPr lang="en-US" altLang="en-US" sz="2700" dirty="0">
                <a:solidFill>
                  <a:srgbClr val="002060"/>
                </a:solidFill>
                <a:latin typeface="Century Gothic" pitchFamily="34" charset="0"/>
              </a:rPr>
              <a:t>   Tachycardia + </a:t>
            </a:r>
            <a:r>
              <a:rPr lang="en-US" altLang="en-US" sz="2700" dirty="0" err="1" smtClean="0">
                <a:solidFill>
                  <a:srgbClr val="002060"/>
                </a:solidFill>
                <a:latin typeface="Century Gothic" pitchFamily="34" charset="0"/>
              </a:rPr>
              <a:t>Bradycardia+constipation</a:t>
            </a:r>
            <a:r>
              <a:rPr lang="en-US" altLang="en-US" sz="2700" dirty="0" smtClean="0">
                <a:solidFill>
                  <a:srgbClr val="002060"/>
                </a:solidFill>
                <a:latin typeface="Century Gothic" pitchFamily="34" charset="0"/>
              </a:rPr>
              <a:t> </a:t>
            </a:r>
            <a:endParaRPr lang="en-US" altLang="en-US" sz="2700" dirty="0">
              <a:solidFill>
                <a:srgbClr val="002060"/>
              </a:solidFill>
              <a:latin typeface="Century Gothic" pitchFamily="34" charset="0"/>
              <a:cs typeface="Times New Roman" pitchFamily="18" charset="0"/>
            </a:endParaRPr>
          </a:p>
          <a:p>
            <a:pPr>
              <a:buFontTx/>
              <a:buBlip>
                <a:blip r:embed="rId2"/>
              </a:buBlip>
            </a:pPr>
            <a:r>
              <a:rPr lang="en-US" altLang="en-US" sz="2700" dirty="0">
                <a:solidFill>
                  <a:srgbClr val="002060"/>
                </a:solidFill>
                <a:latin typeface="Century Gothic" pitchFamily="34" charset="0"/>
                <a:cs typeface="Times New Roman" pitchFamily="18" charset="0"/>
              </a:rPr>
              <a:t> </a:t>
            </a:r>
            <a:r>
              <a:rPr lang="en-US" altLang="en-US" sz="2700" dirty="0">
                <a:solidFill>
                  <a:srgbClr val="002060"/>
                </a:solidFill>
                <a:latin typeface="Times New Roman" pitchFamily="18" charset="0"/>
                <a:cs typeface="Times New Roman" pitchFamily="18" charset="0"/>
              </a:rPr>
              <a:t>α</a:t>
            </a:r>
            <a:r>
              <a:rPr lang="en-US" altLang="en-US" sz="2700" dirty="0">
                <a:solidFill>
                  <a:srgbClr val="002060"/>
                </a:solidFill>
                <a:latin typeface="Century Gothic" pitchFamily="34" charset="0"/>
                <a:cs typeface="Times New Roman" pitchFamily="18" charset="0"/>
              </a:rPr>
              <a:t>-</a:t>
            </a:r>
            <a:r>
              <a:rPr lang="en-US" altLang="en-US" sz="2700" dirty="0" err="1">
                <a:solidFill>
                  <a:srgbClr val="002060"/>
                </a:solidFill>
                <a:latin typeface="Century Gothic" pitchFamily="34" charset="0"/>
                <a:cs typeface="Times New Roman" pitchFamily="18" charset="0"/>
              </a:rPr>
              <a:t>Adrenoceptor</a:t>
            </a:r>
            <a:r>
              <a:rPr lang="en-US" altLang="en-US" sz="2700" dirty="0">
                <a:solidFill>
                  <a:srgbClr val="002060"/>
                </a:solidFill>
                <a:latin typeface="Century Gothic" pitchFamily="34" charset="0"/>
                <a:cs typeface="Times New Roman" pitchFamily="18" charset="0"/>
              </a:rPr>
              <a:t> Antagonists → 1</a:t>
            </a:r>
            <a:r>
              <a:rPr lang="en-US" altLang="en-US" sz="2700" baseline="30000" dirty="0">
                <a:solidFill>
                  <a:srgbClr val="002060"/>
                </a:solidFill>
                <a:latin typeface="Century Gothic" pitchFamily="34" charset="0"/>
                <a:cs typeface="Times New Roman" pitchFamily="18" charset="0"/>
              </a:rPr>
              <a:t>st</a:t>
            </a:r>
            <a:r>
              <a:rPr lang="en-US" altLang="en-US" sz="2700" dirty="0">
                <a:solidFill>
                  <a:srgbClr val="002060"/>
                </a:solidFill>
                <a:latin typeface="Century Gothic" pitchFamily="34" charset="0"/>
                <a:cs typeface="Times New Roman" pitchFamily="18" charset="0"/>
              </a:rPr>
              <a:t> dose </a:t>
            </a:r>
          </a:p>
          <a:p>
            <a:r>
              <a:rPr lang="en-US" altLang="en-US" sz="2700" dirty="0">
                <a:solidFill>
                  <a:srgbClr val="002060"/>
                </a:solidFill>
                <a:latin typeface="Century Gothic" pitchFamily="34" charset="0"/>
                <a:cs typeface="Times New Roman" pitchFamily="18" charset="0"/>
              </a:rPr>
              <a:t>   hypotension</a:t>
            </a:r>
          </a:p>
          <a:p>
            <a:pPr>
              <a:buFontTx/>
              <a:buBlip>
                <a:blip r:embed="rId2"/>
              </a:buBlip>
            </a:pPr>
            <a:r>
              <a:rPr lang="en-US" altLang="en-US" sz="2700" dirty="0">
                <a:solidFill>
                  <a:srgbClr val="002060"/>
                </a:solidFill>
                <a:latin typeface="Century Gothic" pitchFamily="34" charset="0"/>
                <a:cs typeface="Times New Roman" pitchFamily="18" charset="0"/>
              </a:rPr>
              <a:t> Drugs with Central Sympatholytic Action → </a:t>
            </a:r>
          </a:p>
          <a:p>
            <a:r>
              <a:rPr lang="en-US" altLang="en-US" sz="2700" dirty="0">
                <a:solidFill>
                  <a:srgbClr val="002060"/>
                </a:solidFill>
                <a:latin typeface="Century Gothic" pitchFamily="34" charset="0"/>
                <a:cs typeface="Times New Roman" pitchFamily="18" charset="0"/>
              </a:rPr>
              <a:t>   Drowsiness</a:t>
            </a:r>
          </a:p>
          <a:p>
            <a:pPr>
              <a:buFontTx/>
              <a:buBlip>
                <a:blip r:embed="rId2"/>
              </a:buBlip>
            </a:pPr>
            <a:r>
              <a:rPr lang="en-US" altLang="en-US" sz="2700" dirty="0">
                <a:solidFill>
                  <a:srgbClr val="002060"/>
                </a:solidFill>
                <a:latin typeface="Century Gothic" pitchFamily="34" charset="0"/>
                <a:cs typeface="Times New Roman" pitchFamily="18" charset="0"/>
              </a:rPr>
              <a:t>Arteriolar Dilators → Tachycardia + Edema</a:t>
            </a:r>
          </a:p>
        </p:txBody>
      </p:sp>
      <p:sp>
        <p:nvSpPr>
          <p:cNvPr id="54275"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altLang="en-US" sz="3400" b="1" smtClean="0">
                <a:solidFill>
                  <a:srgbClr val="FF0000"/>
                </a:solidFill>
                <a:latin typeface="Batang" pitchFamily="18" charset="-127"/>
                <a:ea typeface="Batang" pitchFamily="18" charset="-127"/>
                <a:cs typeface="Times New Roman" pitchFamily="18" charset="0"/>
              </a:rPr>
              <a:t>Anti-hypertensive Medications and Complications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ltLang="en-US">
              <a:latin typeface="Book Antiqua" pitchFamily="18" charset="0"/>
              <a:cs typeface="Times New Roman" pitchFamily="18" charset="0"/>
            </a:endParaRPr>
          </a:p>
        </p:txBody>
      </p:sp>
      <p:sp>
        <p:nvSpPr>
          <p:cNvPr id="58371" name="Rectangle 4"/>
          <p:cNvSpPr>
            <a:spLocks noGrp="1" noChangeArrowheads="1"/>
          </p:cNvSpPr>
          <p:nvPr>
            <p:ph/>
          </p:nvPr>
        </p:nvSpPr>
        <p:spPr>
          <a:xfrm>
            <a:off x="457200" y="1600200"/>
            <a:ext cx="8229600" cy="4530725"/>
          </a:xfrm>
        </p:spPr>
        <p:txBody>
          <a:bodyPr/>
          <a:lstStyle/>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A low dose of initial drug should be used, slowly titrating upward.</a:t>
            </a:r>
          </a:p>
          <a:p>
            <a:pPr eaLnBrk="1" hangingPunct="1">
              <a:buSzPct val="100000"/>
              <a:buFont typeface="Wingdings 2" pitchFamily="18" charset="2"/>
              <a:buBlip>
                <a:blip r:embed="rId2"/>
              </a:buBlip>
            </a:pPr>
            <a:endParaRPr lang="en-US" altLang="en-US" sz="25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Optimal formulation should provide 24-hour efficacy with once-daily dose.</a:t>
            </a:r>
          </a:p>
          <a:p>
            <a:pPr eaLnBrk="1" hangingPunct="1">
              <a:buSzPct val="100000"/>
              <a:buFont typeface="Wingdings 2" pitchFamily="18" charset="2"/>
              <a:buBlip>
                <a:blip r:embed="rId2"/>
              </a:buBlip>
            </a:pPr>
            <a:endParaRPr lang="en-US" altLang="en-US" sz="25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Combination therapies may provide additional efficacy with fewer adverse effects.</a:t>
            </a:r>
          </a:p>
        </p:txBody>
      </p:sp>
      <p:sp>
        <p:nvSpPr>
          <p:cNvPr id="47107" name="Rectangle 3"/>
          <p:cNvSpPr>
            <a:spLocks noGrp="1" noChangeArrowheads="1"/>
          </p:cNvSpPr>
          <p:nvPr>
            <p:ph type="title" idx="4294967295"/>
          </p:nvPr>
        </p:nvSpPr>
        <p:spPr>
          <a:xfrm>
            <a:off x="1828800" y="533400"/>
            <a:ext cx="5943600" cy="639763"/>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Drug Therapy</a:t>
            </a:r>
          </a:p>
        </p:txBody>
      </p:sp>
    </p:spTree>
    <p:extLst>
      <p:ext uri="{BB962C8B-B14F-4D97-AF65-F5344CB8AC3E}">
        <p14:creationId xmlns:p14="http://schemas.microsoft.com/office/powerpoint/2010/main" val="298512039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914400" y="381000"/>
            <a:ext cx="7086600" cy="9144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Follow-up And Monitoring</a:t>
            </a:r>
          </a:p>
        </p:txBody>
      </p:sp>
      <p:sp>
        <p:nvSpPr>
          <p:cNvPr id="59395" name="Text Box 3"/>
          <p:cNvSpPr txBox="1">
            <a:spLocks noChangeArrowheads="1"/>
          </p:cNvSpPr>
          <p:nvPr/>
        </p:nvSpPr>
        <p:spPr bwMode="auto">
          <a:xfrm>
            <a:off x="381000" y="1900238"/>
            <a:ext cx="8305800" cy="3662362"/>
          </a:xfrm>
          <a:prstGeom prst="rect">
            <a:avLst/>
          </a:prstGeom>
          <a:noFill/>
          <a:ln w="9525">
            <a:noFill/>
            <a:miter lim="800000"/>
            <a:headEnd/>
            <a:tailEnd/>
          </a:ln>
        </p:spPr>
        <p:txBody>
          <a:bodyPr>
            <a:spAutoFit/>
          </a:bodyPr>
          <a:lstStyle/>
          <a:p>
            <a:pPr marL="228600" indent="-228600">
              <a:buFontTx/>
              <a:buBlip>
                <a:blip r:embed="rId2"/>
              </a:buBlip>
            </a:pPr>
            <a:r>
              <a:rPr lang="en-US" altLang="en-US" sz="2400" b="1">
                <a:solidFill>
                  <a:srgbClr val="002060"/>
                </a:solidFill>
                <a:latin typeface="Century Gothic" pitchFamily="34" charset="0"/>
                <a:cs typeface="Times New Roman" pitchFamily="18" charset="0"/>
              </a:rPr>
              <a:t>Patients should return for follow-up after 2- 4 weeks and adjustment of medications until the BP goal is reached</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More frequent visits for stage 2 HTN or with complicating co-morbid conditions.</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Serum potassium and creatinine monitored 1–2 times per year.</a:t>
            </a:r>
            <a:r>
              <a:rPr lang="en-US" altLang="en-US" sz="2400" i="1">
                <a:latin typeface="Book Antiqua" pitchFamily="18" charset="0"/>
              </a:rPr>
              <a:t> </a:t>
            </a:r>
          </a:p>
          <a:p>
            <a:pPr marL="228600" indent="-228600">
              <a:buFont typeface="Wingdings" pitchFamily="2" charset="2"/>
              <a:buChar char="§"/>
            </a:pPr>
            <a:endParaRPr lang="en-US" altLang="en-US" sz="2400" baseline="30000">
              <a:solidFill>
                <a:srgbClr val="002060"/>
              </a:solidFill>
              <a:latin typeface="Century Gothic" pitchFamily="34" charset="0"/>
              <a:cs typeface="Times New Roman" pitchFamily="18" charset="0"/>
            </a:endParaRPr>
          </a:p>
        </p:txBody>
      </p:sp>
    </p:spTree>
    <p:extLst>
      <p:ext uri="{BB962C8B-B14F-4D97-AF65-F5344CB8AC3E}">
        <p14:creationId xmlns:p14="http://schemas.microsoft.com/office/powerpoint/2010/main" val="28631688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764704"/>
            <a:ext cx="4824536" cy="369332"/>
          </a:xfrm>
          <a:prstGeom prst="rect">
            <a:avLst/>
          </a:prstGeom>
        </p:spPr>
        <p:txBody>
          <a:bodyPr wrap="square">
            <a:spAutoFit/>
          </a:bodyPr>
          <a:lstStyle/>
          <a:p>
            <a:r>
              <a:rPr lang="en-GB" b="1" dirty="0" smtClean="0">
                <a:solidFill>
                  <a:schemeClr val="bg1"/>
                </a:solidFill>
                <a:latin typeface="Arial Unicode MS" pitchFamily="34" charset="-128"/>
                <a:ea typeface="Arial Unicode MS" pitchFamily="34" charset="-128"/>
                <a:cs typeface="Arial Unicode MS" pitchFamily="34" charset="-128"/>
              </a:rPr>
              <a:t>Recommended Office BP Treatment Targets</a:t>
            </a:r>
            <a:endParaRPr lang="en-GB" b="1" dirty="0">
              <a:solidFill>
                <a:schemeClr val="bg1"/>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1187624" y="1412776"/>
            <a:ext cx="7272808" cy="338554"/>
          </a:xfrm>
          <a:prstGeom prst="rect">
            <a:avLst/>
          </a:prstGeom>
        </p:spPr>
        <p:txBody>
          <a:bodyPr wrap="square">
            <a:spAutoFit/>
          </a:bodyPr>
          <a:lstStyle/>
          <a:p>
            <a:r>
              <a:rPr lang="en-GB" sz="1600" dirty="0" smtClean="0">
                <a:solidFill>
                  <a:schemeClr val="bg1"/>
                </a:solidFill>
                <a:latin typeface="Arial Unicode MS" pitchFamily="34" charset="-128"/>
                <a:ea typeface="Arial Unicode MS" pitchFamily="34" charset="-128"/>
                <a:cs typeface="Arial Unicode MS" pitchFamily="34" charset="-128"/>
              </a:rPr>
              <a:t>Treatment consists of health behaviour ± pharmacological management</a:t>
            </a:r>
            <a:endParaRPr lang="en-GB" sz="1600"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4127121388"/>
              </p:ext>
            </p:extLst>
          </p:nvPr>
        </p:nvGraphicFramePr>
        <p:xfrm>
          <a:off x="1500336" y="198884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Population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  SBP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DBP</a:t>
                      </a:r>
                    </a:p>
                  </a:txBody>
                  <a:tcPr marL="68580" marR="68580" marT="0" marB="0" anchor="ctr"/>
                </a:tc>
              </a:tr>
              <a:tr h="370840">
                <a:tc>
                  <a:txBody>
                    <a:bodyPr/>
                    <a:lstStyle/>
                    <a:p>
                      <a:pP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High Risk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≤120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NA</a:t>
                      </a:r>
                    </a:p>
                  </a:txBody>
                  <a:tcPr marL="68580" marR="68580" marT="0" marB="0" anchor="ctr"/>
                </a:tc>
              </a:tr>
              <a:tr h="370840">
                <a:tc>
                  <a:txBody>
                    <a:bodyPr/>
                    <a:lstStyle/>
                    <a:p>
                      <a:pP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Diabetes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&lt; 130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&lt; 80</a:t>
                      </a:r>
                    </a:p>
                  </a:txBody>
                  <a:tcPr marL="68580" marR="68580" marT="0" marB="0" anchor="ctr"/>
                </a:tc>
              </a:tr>
              <a:tr h="370840">
                <a:tc>
                  <a:txBody>
                    <a:bodyPr/>
                    <a:lstStyle/>
                    <a:p>
                      <a:pP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All others*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&lt; 140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&lt; 90</a:t>
                      </a:r>
                    </a:p>
                  </a:txBody>
                  <a:tcPr marL="68580" marR="68580" marT="0" marB="0" anchor="ctr"/>
                </a:tc>
              </a:tr>
            </a:tbl>
          </a:graphicData>
        </a:graphic>
      </p:graphicFrame>
      <p:sp>
        <p:nvSpPr>
          <p:cNvPr id="5" name="Rectangle 4"/>
          <p:cNvSpPr/>
          <p:nvPr/>
        </p:nvSpPr>
        <p:spPr>
          <a:xfrm>
            <a:off x="1475656" y="3573016"/>
            <a:ext cx="2779928" cy="307777"/>
          </a:xfrm>
          <a:prstGeom prst="rect">
            <a:avLst/>
          </a:prstGeom>
        </p:spPr>
        <p:txBody>
          <a:bodyPr wrap="none">
            <a:spAutoFit/>
          </a:bodyPr>
          <a:lstStyle/>
          <a:p>
            <a:r>
              <a:rPr lang="en-GB" sz="1400" b="1" dirty="0" smtClean="0">
                <a:latin typeface="Arial Unicode MS" pitchFamily="34" charset="-128"/>
                <a:ea typeface="Arial Unicode MS" pitchFamily="34" charset="-128"/>
                <a:cs typeface="Arial Unicode MS" pitchFamily="34" charset="-128"/>
              </a:rPr>
              <a:t>* Target BP with AOBP &lt; 135/85</a:t>
            </a:r>
            <a:endParaRPr lang="en-GB" sz="1400" b="1" dirty="0">
              <a:latin typeface="Arial Unicode MS" pitchFamily="34" charset="-128"/>
              <a:ea typeface="Arial Unicode MS" pitchFamily="34" charset="-128"/>
              <a:cs typeface="Arial Unicode MS" pitchFamily="34" charset="-128"/>
            </a:endParaRPr>
          </a:p>
        </p:txBody>
      </p:sp>
      <p:sp>
        <p:nvSpPr>
          <p:cNvPr id="6" name="Rectangle 5"/>
          <p:cNvSpPr/>
          <p:nvPr/>
        </p:nvSpPr>
        <p:spPr>
          <a:xfrm>
            <a:off x="6300192" y="5877272"/>
            <a:ext cx="1969584" cy="461665"/>
          </a:xfrm>
          <a:prstGeom prst="rect">
            <a:avLst/>
          </a:prstGeom>
        </p:spPr>
        <p:txBody>
          <a:bodyPr wrap="square">
            <a:spAutoFit/>
          </a:bodyPr>
          <a:lstStyle/>
          <a:p>
            <a:r>
              <a:rPr lang="en-GB" sz="1200" dirty="0" smtClean="0">
                <a:solidFill>
                  <a:srgbClr val="FF0000"/>
                </a:solidFill>
                <a:latin typeface="Arial Unicode MS" pitchFamily="34" charset="-128"/>
                <a:ea typeface="Arial Unicode MS" pitchFamily="34" charset="-128"/>
                <a:cs typeface="Arial Unicode MS" pitchFamily="34" charset="-128"/>
              </a:rPr>
              <a:t>Hypertension Update </a:t>
            </a:r>
          </a:p>
          <a:p>
            <a:r>
              <a:rPr lang="en-GB" sz="1200" dirty="0" smtClean="0">
                <a:solidFill>
                  <a:srgbClr val="FF0000"/>
                </a:solidFill>
                <a:latin typeface="Arial Unicode MS" pitchFamily="34" charset="-128"/>
                <a:ea typeface="Arial Unicode MS" pitchFamily="34" charset="-128"/>
                <a:cs typeface="Arial Unicode MS" pitchFamily="34" charset="-128"/>
              </a:rPr>
              <a:t>2016</a:t>
            </a:r>
            <a:endParaRPr lang="en-GB" sz="12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338894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Hypertension Renal Denervation</a:t>
            </a:r>
            <a:endParaRPr lang="en-US" dirty="0">
              <a:solidFill>
                <a:srgbClr val="C00000"/>
              </a:solidFill>
            </a:endParaRPr>
          </a:p>
        </p:txBody>
      </p:sp>
      <p:pic>
        <p:nvPicPr>
          <p:cNvPr id="5" name="Content Placeholder 4" descr="renal denervation.jpg"/>
          <p:cNvPicPr>
            <a:picLocks noGrp="1" noChangeAspect="1"/>
          </p:cNvPicPr>
          <p:nvPr>
            <p:ph sz="half" idx="1"/>
          </p:nvPr>
        </p:nvPicPr>
        <p:blipFill>
          <a:blip r:embed="rId2" cstate="print"/>
          <a:stretch>
            <a:fillRect/>
          </a:stretch>
        </p:blipFill>
        <p:spPr>
          <a:xfrm>
            <a:off x="533400" y="1676400"/>
            <a:ext cx="3793108" cy="3104842"/>
          </a:xfrm>
        </p:spPr>
      </p:pic>
      <p:pic>
        <p:nvPicPr>
          <p:cNvPr id="6" name="Content Placeholder 5" descr="renal denervation 01.jpg"/>
          <p:cNvPicPr>
            <a:picLocks noGrp="1" noChangeAspect="1"/>
          </p:cNvPicPr>
          <p:nvPr>
            <p:ph sz="half" idx="2"/>
          </p:nvPr>
        </p:nvPicPr>
        <p:blipFill>
          <a:blip r:embed="rId3" cstate="print"/>
          <a:stretch>
            <a:fillRect/>
          </a:stretch>
        </p:blipFill>
        <p:spPr>
          <a:xfrm>
            <a:off x="4572000" y="1905000"/>
            <a:ext cx="3878561" cy="2514600"/>
          </a:xfrm>
        </p:spPr>
      </p:pic>
      <p:sp>
        <p:nvSpPr>
          <p:cNvPr id="7" name="TextBox 6"/>
          <p:cNvSpPr txBox="1"/>
          <p:nvPr/>
        </p:nvSpPr>
        <p:spPr>
          <a:xfrm>
            <a:off x="990600" y="4953000"/>
            <a:ext cx="7239000" cy="1077218"/>
          </a:xfrm>
          <a:prstGeom prst="rect">
            <a:avLst/>
          </a:prstGeom>
          <a:noFill/>
        </p:spPr>
        <p:txBody>
          <a:bodyPr wrap="square" rtlCol="0">
            <a:spAutoFit/>
          </a:bodyPr>
          <a:lstStyle/>
          <a:p>
            <a:r>
              <a:rPr lang="en-US" sz="1600" dirty="0" smtClean="0">
                <a:solidFill>
                  <a:schemeClr val="bg1"/>
                </a:solidFill>
                <a:latin typeface="Century Gothic" pitchFamily="34" charset="0"/>
              </a:rPr>
              <a:t>A Controlled Trial of Renal Denervation for Resistant Hypertension. This blinded trial did not show a significant reduction of systolic blood pressure in patients with resistant hypertension 6 months after renal-artery denervation as compared with a sham control</a:t>
            </a:r>
            <a:endParaRPr lang="en-US" sz="1600" dirty="0">
              <a:solidFill>
                <a:schemeClr val="bg1"/>
              </a:solidFill>
              <a:latin typeface="Century Gothic" pitchFamily="34" charset="0"/>
            </a:endParaRPr>
          </a:p>
        </p:txBody>
      </p:sp>
      <p:sp>
        <p:nvSpPr>
          <p:cNvPr id="8" name="TextBox 7"/>
          <p:cNvSpPr txBox="1"/>
          <p:nvPr/>
        </p:nvSpPr>
        <p:spPr>
          <a:xfrm>
            <a:off x="609600" y="6172200"/>
            <a:ext cx="4495800" cy="523220"/>
          </a:xfrm>
          <a:prstGeom prst="rect">
            <a:avLst/>
          </a:prstGeom>
          <a:noFill/>
        </p:spPr>
        <p:txBody>
          <a:bodyPr wrap="square" rtlCol="0">
            <a:spAutoFit/>
          </a:bodyPr>
          <a:lstStyle/>
          <a:p>
            <a:r>
              <a:rPr lang="en-US" sz="1400" dirty="0" smtClean="0">
                <a:solidFill>
                  <a:srgbClr val="FF0000"/>
                </a:solidFill>
                <a:latin typeface="Century Gothic" pitchFamily="34" charset="0"/>
              </a:rPr>
              <a:t>Source: The New England Journal of Medicine</a:t>
            </a:r>
          </a:p>
          <a:p>
            <a:r>
              <a:rPr lang="en-US" sz="1400" dirty="0" smtClean="0">
                <a:solidFill>
                  <a:srgbClr val="FF0000"/>
                </a:solidFill>
                <a:latin typeface="Century Gothic" pitchFamily="34" charset="0"/>
              </a:rPr>
              <a:t>	          April 10, 2014</a:t>
            </a:r>
            <a:endParaRPr lang="en-US" sz="1400"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plantable device.jpg"/>
          <p:cNvPicPr>
            <a:picLocks noGrp="1" noChangeAspect="1"/>
          </p:cNvPicPr>
          <p:nvPr>
            <p:ph/>
          </p:nvPr>
        </p:nvPicPr>
        <p:blipFill>
          <a:blip r:embed="rId2" cstate="print"/>
          <a:stretch>
            <a:fillRect/>
          </a:stretch>
        </p:blipFill>
        <p:spPr>
          <a:xfrm>
            <a:off x="2057400" y="563187"/>
            <a:ext cx="5029200" cy="4251660"/>
          </a:xfrm>
        </p:spPr>
      </p:pic>
      <p:sp>
        <p:nvSpPr>
          <p:cNvPr id="4" name="TextBox 3"/>
          <p:cNvSpPr txBox="1"/>
          <p:nvPr/>
        </p:nvSpPr>
        <p:spPr>
          <a:xfrm>
            <a:off x="2057400" y="4876800"/>
            <a:ext cx="5029200" cy="1200329"/>
          </a:xfrm>
          <a:prstGeom prst="rect">
            <a:avLst/>
          </a:prstGeom>
          <a:noFill/>
        </p:spPr>
        <p:txBody>
          <a:bodyPr wrap="square" rtlCol="0">
            <a:spAutoFit/>
          </a:bodyPr>
          <a:lstStyle/>
          <a:p>
            <a:r>
              <a:rPr lang="en-US" dirty="0" smtClean="0">
                <a:solidFill>
                  <a:schemeClr val="accent4">
                    <a:lumMod val="50000"/>
                  </a:schemeClr>
                </a:solidFill>
                <a:latin typeface="Century Gothic" pitchFamily="34" charset="0"/>
              </a:rPr>
              <a:t>An implantable device designed to activate baroreceptors to reduce blood pressure does not appear to reduce blood pressure</a:t>
            </a:r>
            <a:endParaRPr lang="en-US" dirty="0">
              <a:solidFill>
                <a:schemeClr val="accent4">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p:nvPr>
        </p:nvSpPr>
        <p:spPr>
          <a:xfrm>
            <a:off x="304800" y="1371600"/>
            <a:ext cx="8534400" cy="510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133350" h="38100"/>
            </a:sp3d>
          </a:bodyPr>
          <a:lstStyle/>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GB" sz="2200" b="1" dirty="0" smtClean="0">
                <a:solidFill>
                  <a:srgbClr val="002060"/>
                </a:solidFill>
                <a:latin typeface="Century Gothic" pitchFamily="34" charset="0"/>
                <a:cs typeface="Times New Roman" pitchFamily="18" charset="0"/>
              </a:rPr>
              <a:t>The 4</a:t>
            </a:r>
            <a:r>
              <a:rPr lang="en-GB" sz="2200" b="1" baseline="30000" dirty="0" smtClean="0">
                <a:solidFill>
                  <a:srgbClr val="002060"/>
                </a:solidFill>
                <a:latin typeface="Century Gothic" pitchFamily="34" charset="0"/>
                <a:cs typeface="Times New Roman" pitchFamily="18" charset="0"/>
              </a:rPr>
              <a:t>th</a:t>
            </a:r>
            <a:r>
              <a:rPr lang="en-GB" sz="2200" b="1" dirty="0" smtClean="0">
                <a:solidFill>
                  <a:srgbClr val="002060"/>
                </a:solidFill>
                <a:latin typeface="Century Gothic" pitchFamily="34" charset="0"/>
                <a:cs typeface="Times New Roman" pitchFamily="18" charset="0"/>
              </a:rPr>
              <a:t> most common cause of death worldwide</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GB" sz="2200" b="1" dirty="0" smtClean="0">
              <a:solidFill>
                <a:srgbClr val="002060"/>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GB" sz="2200" b="1" dirty="0" smtClean="0">
                <a:solidFill>
                  <a:srgbClr val="002060"/>
                </a:solidFill>
                <a:latin typeface="Century Gothic" pitchFamily="34" charset="0"/>
                <a:cs typeface="Times New Roman" pitchFamily="18" charset="0"/>
              </a:rPr>
              <a:t>Directly and indirectly responsible for &gt;20% of all deaths </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GB" sz="2200" b="1" dirty="0" smtClean="0">
              <a:solidFill>
                <a:srgbClr val="002060"/>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US" sz="2200" b="1" dirty="0" smtClean="0">
                <a:solidFill>
                  <a:srgbClr val="002060"/>
                </a:solidFill>
                <a:latin typeface="Century Gothic" pitchFamily="34" charset="0"/>
                <a:cs typeface="Times New Roman" pitchFamily="18" charset="0"/>
              </a:rPr>
              <a:t>29-30% (about 66 million, 1 out of very 3) incidence of all over world </a:t>
            </a:r>
            <a:endParaRPr lang="en-US" sz="2200" b="1" dirty="0" smtClean="0">
              <a:solidFill>
                <a:schemeClr val="accent4">
                  <a:lumMod val="50000"/>
                </a:schemeClr>
              </a:solidFill>
              <a:latin typeface="Century Gothic" pitchFamily="34" charset="0"/>
              <a:cs typeface="Times New Roman" pitchFamily="18" charset="0"/>
            </a:endParaRPr>
          </a:p>
          <a:p>
            <a:pPr marL="609600" indent="-609600" algn="just" eaLnBrk="1" hangingPunct="1">
              <a:lnSpc>
                <a:spcPct val="200000"/>
              </a:lnSpc>
              <a:buSzPct val="100000"/>
              <a:buBlip>
                <a:blip r:embed="rId4"/>
              </a:buBlip>
              <a:defRPr/>
            </a:pPr>
            <a:r>
              <a:rPr lang="en-US" sz="2400" b="1" dirty="0" smtClean="0">
                <a:solidFill>
                  <a:schemeClr val="accent4">
                    <a:lumMod val="50000"/>
                  </a:schemeClr>
                </a:solidFill>
              </a:rPr>
              <a:t> </a:t>
            </a:r>
            <a:r>
              <a:rPr lang="en-US" sz="2400" b="1" dirty="0" smtClean="0">
                <a:solidFill>
                  <a:srgbClr val="002060"/>
                </a:solidFill>
                <a:latin typeface="Century Gothic" pitchFamily="34" charset="0"/>
                <a:cs typeface="Times New Roman" pitchFamily="18" charset="0"/>
              </a:rPr>
              <a:t>Onset stage 25-55 years mainly in 40-50y </a:t>
            </a:r>
          </a:p>
          <a:p>
            <a:pPr marL="609600" indent="-609600" algn="just" eaLnBrk="1" hangingPunct="1">
              <a:lnSpc>
                <a:spcPct val="200000"/>
              </a:lnSpc>
              <a:buSzPct val="100000"/>
              <a:buBlip>
                <a:blip r:embed="rId4"/>
              </a:buBlip>
              <a:defRPr/>
            </a:pPr>
            <a:r>
              <a:rPr lang="en-US" sz="2400" b="1" dirty="0" smtClean="0">
                <a:solidFill>
                  <a:srgbClr val="002060"/>
                </a:solidFill>
                <a:latin typeface="Century Gothic" pitchFamily="34" charset="0"/>
                <a:cs typeface="Times New Roman" pitchFamily="18" charset="0"/>
              </a:rPr>
              <a:t>Occurs over 30%of persons older than 65 y</a:t>
            </a:r>
          </a:p>
          <a:p>
            <a:pPr marL="274320" indent="-274320" algn="just" eaLnBrk="1" fontAlgn="auto" hangingPunct="1">
              <a:lnSpc>
                <a:spcPct val="110000"/>
              </a:lnSpc>
              <a:spcAft>
                <a:spcPts val="0"/>
              </a:spcAft>
              <a:buClr>
                <a:schemeClr val="tx1">
                  <a:shade val="95000"/>
                </a:schemeClr>
              </a:buClr>
              <a:buSzPct val="100000"/>
              <a:buFont typeface="Wingdings 2" pitchFamily="18" charset="2"/>
              <a:buNone/>
              <a:defRPr/>
            </a:pPr>
            <a:endParaRPr lang="en-GB" sz="2200" b="1" dirty="0" smtClean="0">
              <a:solidFill>
                <a:schemeClr val="accent4">
                  <a:lumMod val="50000"/>
                </a:schemeClr>
              </a:solidFill>
              <a:latin typeface="Century Gothic" pitchFamily="34" charset="0"/>
              <a:cs typeface="Arial" charset="0"/>
            </a:endParaRPr>
          </a:p>
        </p:txBody>
      </p:sp>
      <p:sp>
        <p:nvSpPr>
          <p:cNvPr id="12290" name="Rectangle 2"/>
          <p:cNvSpPr>
            <a:spLocks noGrp="1" noChangeArrowheads="1"/>
          </p:cNvSpPr>
          <p:nvPr>
            <p:ph type="title" idx="4294967295"/>
          </p:nvPr>
        </p:nvSpPr>
        <p:spPr>
          <a:xfrm>
            <a:off x="1066800" y="228600"/>
            <a:ext cx="7010400" cy="609600"/>
          </a:xfrm>
        </p:spPr>
        <p:txBody>
          <a:bodyPr>
            <a:noAutofit/>
          </a:bodyPr>
          <a:lstStyle/>
          <a:p>
            <a:pPr eaLnBrk="1" fontAlgn="auto" hangingPunct="1">
              <a:spcAft>
                <a:spcPts val="0"/>
              </a:spcAft>
              <a:defRPr/>
            </a:pPr>
            <a:r>
              <a:rPr lang="en-GB" sz="4000" dirty="0" smtClean="0">
                <a:ln w="500">
                  <a:noFill/>
                </a:ln>
                <a:solidFill>
                  <a:srgbClr val="FF0000"/>
                </a:solidFill>
                <a:effectLst/>
                <a:latin typeface="Batang" pitchFamily="18" charset="-127"/>
                <a:ea typeface="Batang" pitchFamily="18" charset="-127"/>
                <a:cs typeface="Times New Roman" pitchFamily="18" charset="0"/>
              </a:rPr>
              <a:t>HYPERTENSION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614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6"/>
          <p:cNvSpPr>
            <a:spLocks noChangeArrowheads="1" noChangeShapeType="1" noTextEdit="1"/>
          </p:cNvSpPr>
          <p:nvPr/>
        </p:nvSpPr>
        <p:spPr bwMode="auto">
          <a:xfrm>
            <a:off x="304800" y="1828800"/>
            <a:ext cx="8610600" cy="3810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endParaRPr lang="en-US" sz="3600" kern="10">
              <a:ln w="9525">
                <a:round/>
                <a:headEnd/>
                <a:tailEnd/>
              </a:ln>
              <a:gradFill rotWithShape="1">
                <a:gsLst>
                  <a:gs pos="0">
                    <a:srgbClr val="03D4A8"/>
                  </a:gs>
                  <a:gs pos="25000">
                    <a:srgbClr val="21D6E0"/>
                  </a:gs>
                  <a:gs pos="75000">
                    <a:srgbClr val="0087E6"/>
                  </a:gs>
                  <a:gs pos="100000">
                    <a:srgbClr val="005CBF"/>
                  </a:gs>
                </a:gsLst>
                <a:lin ang="2700000" scaled="1"/>
              </a:gradFill>
              <a:latin typeface="Impact"/>
            </a:endParaRPr>
          </a:p>
        </p:txBody>
      </p:sp>
      <p:sp>
        <p:nvSpPr>
          <p:cNvPr id="62467" name="AutoShape 2" descr="http://www.evipic.eviland.com/Comments/Images/Thank%20You/Thanks-32.gif"/>
          <p:cNvSpPr>
            <a:spLocks noChangeAspect="1" noChangeArrowheads="1"/>
          </p:cNvSpPr>
          <p:nvPr/>
        </p:nvSpPr>
        <p:spPr bwMode="auto">
          <a:xfrm>
            <a:off x="155575" y="-1531938"/>
            <a:ext cx="4762500" cy="3190876"/>
          </a:xfrm>
          <a:prstGeom prst="rect">
            <a:avLst/>
          </a:prstGeom>
          <a:noFill/>
          <a:ln w="9525">
            <a:noFill/>
            <a:miter lim="800000"/>
            <a:headEnd/>
            <a:tailEnd/>
          </a:ln>
        </p:spPr>
        <p:txBody>
          <a:bodyPr/>
          <a:lstStyle/>
          <a:p>
            <a:endParaRPr lang="en-US" altLang="en-US">
              <a:latin typeface="Book Antiqua" pitchFamily="18" charset="0"/>
            </a:endParaRPr>
          </a:p>
        </p:txBody>
      </p:sp>
      <p:pic>
        <p:nvPicPr>
          <p:cNvPr id="62468" name="Picture 6" descr="http://www.emsuds.com/ESW/Images/thankyou.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375" y="76200"/>
            <a:ext cx="8839200" cy="1524000"/>
          </a:xfrm>
        </p:spPr>
        <p:txBody>
          <a:bodyPr>
            <a:noAutofit/>
          </a:bodyPr>
          <a:lstStyle/>
          <a:p>
            <a:pPr eaLnBrk="1" fontAlgn="auto" hangingPunct="1">
              <a:spcAft>
                <a:spcPts val="0"/>
              </a:spcAft>
              <a:defRPr/>
            </a:pPr>
            <a:r>
              <a:rPr lang="en-US" sz="3600" dirty="0" smtClean="0">
                <a:ln w="500">
                  <a:noFill/>
                </a:ln>
                <a:solidFill>
                  <a:srgbClr val="FF0000"/>
                </a:solidFill>
                <a:effectLst/>
                <a:latin typeface="Batang" pitchFamily="18" charset="-127"/>
                <a:ea typeface="Batang" pitchFamily="18" charset="-127"/>
                <a:cs typeface="Arial" pitchFamily="34" charset="0"/>
              </a:rPr>
              <a:t>Prevalence of High Blood Pressure </a:t>
            </a:r>
            <a:r>
              <a:rPr lang="en-US" sz="3600" dirty="0" err="1" smtClean="0">
                <a:ln w="500">
                  <a:noFill/>
                </a:ln>
                <a:solidFill>
                  <a:srgbClr val="FF0000"/>
                </a:solidFill>
                <a:effectLst/>
                <a:latin typeface="Batang" pitchFamily="18" charset="-127"/>
                <a:ea typeface="Batang" pitchFamily="18" charset="-127"/>
                <a:cs typeface="Arial" pitchFamily="34" charset="0"/>
              </a:rPr>
              <a:t>inAdults</a:t>
            </a:r>
            <a:r>
              <a:rPr lang="en-US" sz="3600" dirty="0" smtClean="0">
                <a:ln w="500">
                  <a:noFill/>
                </a:ln>
                <a:solidFill>
                  <a:srgbClr val="FF0000"/>
                </a:solidFill>
                <a:effectLst/>
                <a:latin typeface="Batang" pitchFamily="18" charset="-127"/>
                <a:ea typeface="Batang" pitchFamily="18" charset="-127"/>
                <a:cs typeface="Arial" pitchFamily="34" charset="0"/>
              </a:rPr>
              <a:t> Age 20 and Older  NHANES: 2007–2010 </a:t>
            </a:r>
            <a:endParaRPr lang="en-US" sz="3600" dirty="0">
              <a:ln w="500">
                <a:noFill/>
              </a:ln>
              <a:solidFill>
                <a:srgbClr val="FF0000"/>
              </a:solidFill>
              <a:effectLst/>
              <a:latin typeface="Batang" pitchFamily="18" charset="-127"/>
              <a:ea typeface="Batang" pitchFamily="18" charset="-127"/>
              <a:cs typeface="Arial" pitchFamily="34" charset="0"/>
            </a:endParaRPr>
          </a:p>
        </p:txBody>
      </p:sp>
      <p:graphicFrame>
        <p:nvGraphicFramePr>
          <p:cNvPr id="15363" name="Content Placeholder 3"/>
          <p:cNvGraphicFramePr>
            <a:graphicFrameLocks noGrp="1"/>
          </p:cNvGraphicFramePr>
          <p:nvPr>
            <p:ph idx="1"/>
          </p:nvPr>
        </p:nvGraphicFramePr>
        <p:xfrm>
          <a:off x="254000" y="1549400"/>
          <a:ext cx="8559800" cy="4948238"/>
        </p:xfrm>
        <a:graphic>
          <a:graphicData uri="http://schemas.openxmlformats.org/presentationml/2006/ole">
            <mc:AlternateContent xmlns:mc="http://schemas.openxmlformats.org/markup-compatibility/2006">
              <mc:Choice xmlns:v="urn:schemas-microsoft-com:vml" Requires="v">
                <p:oleObj spid="_x0000_s45094" r:id="rId3" imgW="8559526" imgH="4950381" progId="Excel.Sheet.8">
                  <p:embed/>
                </p:oleObj>
              </mc:Choice>
              <mc:Fallback>
                <p:oleObj r:id="rId3" imgW="8559526" imgH="4950381"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549400"/>
                        <a:ext cx="8559800" cy="494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4" name="TextBox 4"/>
          <p:cNvSpPr txBox="1">
            <a:spLocks noChangeArrowheads="1"/>
          </p:cNvSpPr>
          <p:nvPr/>
        </p:nvSpPr>
        <p:spPr bwMode="auto">
          <a:xfrm>
            <a:off x="115888" y="6119813"/>
            <a:ext cx="8915400" cy="738187"/>
          </a:xfrm>
          <a:prstGeom prst="rect">
            <a:avLst/>
          </a:prstGeom>
          <a:noFill/>
          <a:ln w="9525">
            <a:noFill/>
            <a:miter lim="800000"/>
            <a:headEnd/>
            <a:tailEnd/>
          </a:ln>
        </p:spPr>
        <p:txBody>
          <a:bodyPr>
            <a:spAutoFit/>
          </a:bodyPr>
          <a:lstStyle/>
          <a:p>
            <a:r>
              <a:rPr lang="en-US" altLang="en-US" sz="1400" b="1">
                <a:solidFill>
                  <a:srgbClr val="002060"/>
                </a:solidFill>
                <a:latin typeface="Century Gothic" pitchFamily="34" charset="0"/>
              </a:rPr>
              <a:t>Source: </a:t>
            </a:r>
            <a:r>
              <a:rPr lang="en-US" altLang="en-US" sz="1400">
                <a:solidFill>
                  <a:srgbClr val="002060"/>
                </a:solidFill>
                <a:latin typeface="Century Gothic" pitchFamily="34" charset="0"/>
              </a:rPr>
              <a:t>NCHS and NHLBI. Hypertension is defined as SBP 140 mm Hg or DBP 90 mmHg, taking antihypertensive medication, or  being told twice by a physician or other professional that one has hypertension.</a:t>
            </a:r>
          </a:p>
        </p:txBody>
      </p:sp>
    </p:spTree>
    <p:extLst>
      <p:ext uri="{BB962C8B-B14F-4D97-AF65-F5344CB8AC3E}">
        <p14:creationId xmlns:p14="http://schemas.microsoft.com/office/powerpoint/2010/main" val="4114347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12800" y="165100"/>
            <a:ext cx="7772400" cy="1143000"/>
          </a:xfrm>
        </p:spPr>
        <p:txBody>
          <a:bodyPr/>
          <a:lstStyle/>
          <a:p>
            <a:pPr algn="ctr">
              <a:lnSpc>
                <a:spcPct val="90000"/>
              </a:lnSpc>
            </a:pPr>
            <a:r>
              <a:rPr lang="en-US" sz="2700" b="1" smtClean="0">
                <a:solidFill>
                  <a:srgbClr val="FFFF00"/>
                </a:solidFill>
              </a:rPr>
              <a:t>NHANES III Prevalence of Hypertension*</a:t>
            </a:r>
            <a:br>
              <a:rPr lang="en-US" sz="2700" b="1" smtClean="0">
                <a:solidFill>
                  <a:srgbClr val="FFFF00"/>
                </a:solidFill>
              </a:rPr>
            </a:br>
            <a:r>
              <a:rPr lang="en-US" sz="2700" b="1" smtClean="0">
                <a:solidFill>
                  <a:srgbClr val="FFFF00"/>
                </a:solidFill>
              </a:rPr>
              <a:t> According to Sex, Age, and BMI</a:t>
            </a:r>
          </a:p>
        </p:txBody>
      </p:sp>
      <p:graphicFrame>
        <p:nvGraphicFramePr>
          <p:cNvPr id="5123" name="Object 3"/>
          <p:cNvGraphicFramePr>
            <a:graphicFrameLocks noGrp="1" noChangeAspect="1"/>
          </p:cNvGraphicFramePr>
          <p:nvPr>
            <p:ph type="chart" idx="4294967295"/>
          </p:nvPr>
        </p:nvGraphicFramePr>
        <p:xfrm>
          <a:off x="808567" y="1447800"/>
          <a:ext cx="7772400" cy="4114800"/>
        </p:xfrm>
        <a:graphic>
          <a:graphicData uri="http://schemas.openxmlformats.org/presentationml/2006/ole">
            <mc:AlternateContent xmlns:mc="http://schemas.openxmlformats.org/markup-compatibility/2006">
              <mc:Choice xmlns:v="urn:schemas-microsoft-com:vml" Requires="v">
                <p:oleObj spid="_x0000_s46100" name="Chart" r:id="rId4" imgW="8743892" imgH="4114839" progId="MSGraph.Chart.8">
                  <p:embed followColorScheme="full"/>
                </p:oleObj>
              </mc:Choice>
              <mc:Fallback>
                <p:oleObj name="Chart" r:id="rId4" imgW="8743892" imgH="4114839" progId="MSGraph.Chart.8">
                  <p:embed followColorScheme="full"/>
                  <p:pic>
                    <p:nvPicPr>
                      <p:cNvPr id="0" name=""/>
                      <p:cNvPicPr>
                        <a:picLocks noChangeAspect="1" noChangeArrowheads="1"/>
                      </p:cNvPicPr>
                      <p:nvPr/>
                    </p:nvPicPr>
                    <p:blipFill>
                      <a:blip r:embed="rId5"/>
                      <a:srcRect/>
                      <a:stretch>
                        <a:fillRect/>
                      </a:stretch>
                    </p:blipFill>
                    <p:spPr bwMode="auto">
                      <a:xfrm>
                        <a:off x="808567"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4" name="Text Box 4"/>
          <p:cNvSpPr txBox="1">
            <a:spLocks noChangeArrowheads="1"/>
          </p:cNvSpPr>
          <p:nvPr/>
        </p:nvSpPr>
        <p:spPr bwMode="auto">
          <a:xfrm>
            <a:off x="1309511" y="6237289"/>
            <a:ext cx="3951111"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sz="1200" dirty="0">
                <a:solidFill>
                  <a:schemeClr val="bg1"/>
                </a:solidFill>
              </a:rPr>
              <a:t>Brown C et al.  Body Mass Index and the Prevalence of</a:t>
            </a:r>
            <a:br>
              <a:rPr lang="en-US" sz="1200" dirty="0">
                <a:solidFill>
                  <a:schemeClr val="bg1"/>
                </a:solidFill>
              </a:rPr>
            </a:br>
            <a:r>
              <a:rPr lang="en-US" sz="1200" dirty="0">
                <a:solidFill>
                  <a:schemeClr val="bg1"/>
                </a:solidFill>
              </a:rPr>
              <a:t>Hypertension and Dyslipidemia. </a:t>
            </a:r>
            <a:r>
              <a:rPr lang="en-US" sz="1200" dirty="0" err="1">
                <a:solidFill>
                  <a:schemeClr val="bg1"/>
                </a:solidFill>
              </a:rPr>
              <a:t>Obes</a:t>
            </a:r>
            <a:r>
              <a:rPr lang="en-US" sz="1200" dirty="0">
                <a:solidFill>
                  <a:schemeClr val="bg1"/>
                </a:solidFill>
              </a:rPr>
              <a:t> Res. 2000; 8:605-619</a:t>
            </a:r>
            <a:r>
              <a:rPr lang="en-US" sz="1200" dirty="0"/>
              <a:t>.</a:t>
            </a:r>
          </a:p>
        </p:txBody>
      </p:sp>
      <p:sp>
        <p:nvSpPr>
          <p:cNvPr id="5125" name="Text Box 5"/>
          <p:cNvSpPr txBox="1">
            <a:spLocks noChangeArrowheads="1"/>
          </p:cNvSpPr>
          <p:nvPr/>
        </p:nvSpPr>
        <p:spPr bwMode="auto">
          <a:xfrm>
            <a:off x="1309512" y="5719763"/>
            <a:ext cx="48796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dirty="0"/>
              <a:t>*</a:t>
            </a:r>
            <a:r>
              <a:rPr lang="en-US" sz="1200" dirty="0">
                <a:solidFill>
                  <a:schemeClr val="bg1"/>
                </a:solidFill>
              </a:rPr>
              <a:t>Defined as mean systolic blood pressure </a:t>
            </a:r>
            <a:r>
              <a:rPr lang="en-US" sz="1200" dirty="0">
                <a:solidFill>
                  <a:schemeClr val="bg1"/>
                </a:solidFill>
                <a:sym typeface="Symbol" pitchFamily="18" charset="2"/>
              </a:rPr>
              <a:t>140mm Hg,  mean diastolic 90 mm </a:t>
            </a:r>
            <a:r>
              <a:rPr lang="en-US" sz="1200" dirty="0">
                <a:solidFill>
                  <a:schemeClr val="bg1"/>
                </a:solidFill>
              </a:rPr>
              <a:t>Hg, or currently taking antihypertensive medication</a:t>
            </a:r>
            <a:r>
              <a:rPr lang="en-US" sz="1200" dirty="0"/>
              <a:t>.</a:t>
            </a:r>
          </a:p>
        </p:txBody>
      </p:sp>
      <p:sp>
        <p:nvSpPr>
          <p:cNvPr id="5126" name="Line 6"/>
          <p:cNvSpPr>
            <a:spLocks noChangeShapeType="1"/>
          </p:cNvSpPr>
          <p:nvPr/>
        </p:nvSpPr>
        <p:spPr bwMode="auto">
          <a:xfrm>
            <a:off x="7089423" y="2376488"/>
            <a:ext cx="1058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4225440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97"/>
            <a:ext cx="8229600" cy="1143000"/>
          </a:xfrm>
        </p:spPr>
        <p:txBody>
          <a:bodyPr anchor="t">
            <a:noAutofit/>
          </a:bodyPr>
          <a:lstStyle/>
          <a:p>
            <a:r>
              <a:rPr lang="en-US" sz="2400" dirty="0" smtClean="0">
                <a:solidFill>
                  <a:srgbClr val="C00000"/>
                </a:solidFill>
              </a:rPr>
              <a:t>Prevalence, Awareness, Treatment, and Control of Hypertension among Saudi Adult Population: A National Survey</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838200"/>
            <a:ext cx="8229600" cy="4708525"/>
          </a:xfrm>
        </p:spPr>
        <p:txBody>
          <a:bodyPr/>
          <a:lstStyle/>
          <a:p>
            <a:pPr>
              <a:buClr>
                <a:schemeClr val="accent4">
                  <a:lumMod val="75000"/>
                </a:schemeClr>
              </a:buClr>
            </a:pPr>
            <a:endParaRPr lang="en-US" sz="2200" b="1" dirty="0" smtClean="0">
              <a:solidFill>
                <a:schemeClr val="accent4">
                  <a:lumMod val="50000"/>
                </a:schemeClr>
              </a:solidFill>
              <a:latin typeface="Century Gothic" pitchFamily="34" charset="0"/>
            </a:endParaRPr>
          </a:p>
          <a:p>
            <a:pPr>
              <a:buClr>
                <a:schemeClr val="accent4">
                  <a:lumMod val="75000"/>
                </a:schemeClr>
              </a:buClr>
            </a:pPr>
            <a:r>
              <a:rPr lang="en-US" sz="2200" b="1" dirty="0" smtClean="0">
                <a:solidFill>
                  <a:schemeClr val="accent4">
                    <a:lumMod val="50000"/>
                  </a:schemeClr>
                </a:solidFill>
                <a:latin typeface="Century Gothic" pitchFamily="34" charset="0"/>
              </a:rPr>
              <a:t>The overall prevalence of hypertension was </a:t>
            </a:r>
            <a:r>
              <a:rPr lang="en-US" sz="2000" b="1" dirty="0">
                <a:solidFill>
                  <a:schemeClr val="accent4">
                    <a:lumMod val="50000"/>
                  </a:schemeClr>
                </a:solidFill>
                <a:latin typeface="Century Gothic" pitchFamily="34" charset="0"/>
              </a:rPr>
              <a:t>( </a:t>
            </a:r>
            <a:r>
              <a:rPr lang="en-US" sz="2000" b="1" dirty="0">
                <a:solidFill>
                  <a:schemeClr val="bg1"/>
                </a:solidFill>
              </a:rPr>
              <a:t>15.2% and 40.6% of Saudis were hypertensive or borderline hypertensive</a:t>
            </a:r>
            <a:r>
              <a:rPr lang="en-US" sz="2000" dirty="0"/>
              <a:t>)</a:t>
            </a:r>
          </a:p>
          <a:p>
            <a:pPr>
              <a:buClr>
                <a:schemeClr val="accent4">
                  <a:lumMod val="75000"/>
                </a:schemeClr>
              </a:buClr>
            </a:pPr>
            <a:r>
              <a:rPr lang="en-US" sz="2200" b="1" dirty="0" smtClean="0">
                <a:solidFill>
                  <a:schemeClr val="accent4">
                    <a:lumMod val="50000"/>
                  </a:schemeClr>
                </a:solidFill>
                <a:latin typeface="Century Gothic" pitchFamily="34" charset="0"/>
              </a:rPr>
              <a:t>only 44.7% of hypertensives were aware</a:t>
            </a:r>
          </a:p>
          <a:p>
            <a:pPr>
              <a:buClr>
                <a:schemeClr val="accent4">
                  <a:lumMod val="75000"/>
                </a:schemeClr>
              </a:buClr>
            </a:pPr>
            <a:r>
              <a:rPr lang="en-US" sz="2400" dirty="0" smtClean="0">
                <a:solidFill>
                  <a:schemeClr val="bg1"/>
                </a:solidFill>
              </a:rPr>
              <a:t>Risk </a:t>
            </a:r>
            <a:r>
              <a:rPr lang="en-US" sz="2400" dirty="0">
                <a:solidFill>
                  <a:schemeClr val="bg1"/>
                </a:solidFill>
              </a:rPr>
              <a:t>of hypertension increased among men, with age, obesity, diabetes, and hypercholesterolemia.</a:t>
            </a:r>
            <a:endParaRPr lang="en-US" sz="2400" b="1" dirty="0">
              <a:solidFill>
                <a:schemeClr val="bg1"/>
              </a:solidFill>
            </a:endParaRPr>
          </a:p>
          <a:p>
            <a:pPr>
              <a:buClr>
                <a:schemeClr val="accent4">
                  <a:lumMod val="75000"/>
                </a:schemeClr>
              </a:buClr>
            </a:pPr>
            <a:r>
              <a:rPr lang="en-US" sz="2400" dirty="0" smtClean="0">
                <a:solidFill>
                  <a:schemeClr val="bg1"/>
                </a:solidFill>
              </a:rPr>
              <a:t>57.8</a:t>
            </a:r>
            <a:r>
              <a:rPr lang="en-US" sz="2400" dirty="0">
                <a:solidFill>
                  <a:schemeClr val="bg1"/>
                </a:solidFill>
              </a:rPr>
              <a:t>% of hypertensive Saudis were undiagnosed</a:t>
            </a:r>
            <a:endParaRPr lang="en-US" sz="2400" b="1" dirty="0">
              <a:solidFill>
                <a:schemeClr val="bg1"/>
              </a:solidFill>
              <a:latin typeface="Century Gothic" pitchFamily="34" charset="0"/>
            </a:endParaRPr>
          </a:p>
          <a:p>
            <a:pPr>
              <a:buClr>
                <a:schemeClr val="accent4">
                  <a:lumMod val="75000"/>
                </a:schemeClr>
              </a:buClr>
            </a:pPr>
            <a:r>
              <a:rPr lang="en-US" sz="2200" b="1" dirty="0" smtClean="0">
                <a:solidFill>
                  <a:schemeClr val="accent4">
                    <a:lumMod val="50000"/>
                  </a:schemeClr>
                </a:solidFill>
                <a:latin typeface="Century Gothic" pitchFamily="34" charset="0"/>
              </a:rPr>
              <a:t> 71.8% of them received pharmacotherapy</a:t>
            </a:r>
          </a:p>
          <a:p>
            <a:pPr>
              <a:buClr>
                <a:schemeClr val="accent4">
                  <a:lumMod val="75000"/>
                </a:schemeClr>
              </a:buClr>
            </a:pPr>
            <a:r>
              <a:rPr lang="en-US" sz="2200" b="1" dirty="0" smtClean="0">
                <a:solidFill>
                  <a:schemeClr val="accent4">
                    <a:lumMod val="50000"/>
                  </a:schemeClr>
                </a:solidFill>
                <a:latin typeface="Century Gothic" pitchFamily="34" charset="0"/>
              </a:rPr>
              <a:t>  only 37.0% were controlled.</a:t>
            </a:r>
            <a:r>
              <a:rPr lang="en-US" sz="2400" dirty="0"/>
              <a:t> </a:t>
            </a:r>
            <a:endParaRPr lang="en-US" sz="2400" dirty="0" smtClean="0"/>
          </a:p>
          <a:p>
            <a:pPr>
              <a:buClr>
                <a:schemeClr val="accent4">
                  <a:lumMod val="75000"/>
                </a:schemeClr>
              </a:buClr>
            </a:pPr>
            <a:r>
              <a:rPr lang="en-US" sz="2400" dirty="0" smtClean="0">
                <a:solidFill>
                  <a:schemeClr val="bg1"/>
                </a:solidFill>
              </a:rPr>
              <a:t>.</a:t>
            </a:r>
            <a:r>
              <a:rPr lang="en-US" sz="2400" b="1" dirty="0" smtClean="0">
                <a:solidFill>
                  <a:schemeClr val="bg1"/>
                </a:solidFill>
              </a:rPr>
              <a:t> </a:t>
            </a:r>
            <a:r>
              <a:rPr lang="en-US" sz="1600" b="1" dirty="0" smtClean="0">
                <a:solidFill>
                  <a:schemeClr val="accent4">
                    <a:lumMod val="50000"/>
                  </a:schemeClr>
                </a:solidFill>
                <a:latin typeface="Century Gothic" pitchFamily="34" charset="0"/>
              </a:rPr>
              <a:t>Source: International Journal of Hypertension</a:t>
            </a:r>
          </a:p>
          <a:p>
            <a:pPr>
              <a:buNone/>
            </a:pPr>
            <a:r>
              <a:rPr lang="en-US" sz="1600" dirty="0" smtClean="0">
                <a:solidFill>
                  <a:schemeClr val="accent4">
                    <a:lumMod val="50000"/>
                  </a:schemeClr>
                </a:solidFill>
                <a:latin typeface="Century Gothic" pitchFamily="34" charset="0"/>
              </a:rPr>
              <a:t>		</a:t>
            </a:r>
            <a:r>
              <a:rPr lang="en-US" sz="1600" b="1" dirty="0" smtClean="0">
                <a:solidFill>
                  <a:schemeClr val="accent4">
                    <a:lumMod val="50000"/>
                  </a:schemeClr>
                </a:solidFill>
                <a:latin typeface="Century Gothic" pitchFamily="34" charset="0"/>
              </a:rPr>
              <a:t>Abdalla A. Saeed, Nasser A. Al-Hamdan</a:t>
            </a:r>
          </a:p>
          <a:p>
            <a:pPr>
              <a:buClr>
                <a:schemeClr val="accent4">
                  <a:lumMod val="75000"/>
                </a:schemeClr>
              </a:buClr>
              <a:buNone/>
            </a:pPr>
            <a:r>
              <a:rPr lang="en-US" sz="1600" b="1" dirty="0" smtClean="0">
                <a:solidFill>
                  <a:schemeClr val="accent4">
                    <a:lumMod val="50000"/>
                  </a:schemeClr>
                </a:solidFill>
                <a:latin typeface="Century Gothic" pitchFamily="34" charset="0"/>
              </a:rPr>
              <a:t>		Volume 2011 (2011), Article ID 174135, 8 pages</a:t>
            </a:r>
          </a:p>
          <a:p>
            <a:pPr>
              <a:buClr>
                <a:schemeClr val="accent4">
                  <a:lumMod val="75000"/>
                </a:schemeClr>
              </a:buClr>
              <a:buNone/>
            </a:pP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1">
      <a:dk1>
        <a:sysClr val="windowText" lastClr="000000"/>
      </a:dk1>
      <a:lt1>
        <a:sysClr val="window" lastClr="FFFFFF"/>
      </a:lt1>
      <a:dk2>
        <a:srgbClr val="E1D5A3"/>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2644</Words>
  <Application>Microsoft Office PowerPoint</Application>
  <PresentationFormat>On-screen Show (4:3)</PresentationFormat>
  <Paragraphs>509</Paragraphs>
  <Slides>61</Slides>
  <Notes>12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61</vt:i4>
      </vt:variant>
    </vt:vector>
  </HeadingPairs>
  <TitlesOfParts>
    <vt:vector size="66" baseType="lpstr">
      <vt:lpstr>Apex</vt:lpstr>
      <vt:lpstr>Microsoft Excel 97-2003 Worksheet</vt:lpstr>
      <vt:lpstr>Chart</vt:lpstr>
      <vt:lpstr>Clip</vt:lpstr>
      <vt:lpstr>Bitmap Image</vt:lpstr>
      <vt:lpstr>PowerPoint Presentation</vt:lpstr>
      <vt:lpstr>PowerPoint Presentation</vt:lpstr>
      <vt:lpstr>PowerPoint Presentation</vt:lpstr>
      <vt:lpstr>PowerPoint Presentation</vt:lpstr>
      <vt:lpstr>PowerPoint Presentation</vt:lpstr>
      <vt:lpstr>HYPERTENSION</vt:lpstr>
      <vt:lpstr>Prevalence of High Blood Pressure inAdults Age 20 and Older  NHANES: 2007–2010 </vt:lpstr>
      <vt:lpstr>NHANES III Prevalence of Hypertension*  According to Sex, Age, and BMI</vt:lpstr>
      <vt:lpstr>Prevalence, Awareness, Treatment, and Control of Hypertension among Saudi Adult Population: A National Survey </vt:lpstr>
      <vt:lpstr>PowerPoint Presentation</vt:lpstr>
      <vt:lpstr>PowerPoint Presentation</vt:lpstr>
      <vt:lpstr>PowerPoint Presentation</vt:lpstr>
      <vt:lpstr>Secondary Hypertension</vt:lpstr>
      <vt:lpstr>PowerPoint Presentation</vt:lpstr>
      <vt:lpstr>PowerPoint Presentation</vt:lpstr>
      <vt:lpstr>PowerPoint Presentation</vt:lpstr>
      <vt:lpstr>Definitions of hypertension by office and out-of-office blood pressure levels</vt:lpstr>
      <vt:lpstr>PowerPoint Presentation</vt:lpstr>
      <vt:lpstr>PowerPoint Presentation</vt:lpstr>
      <vt:lpstr>PowerPoint Presentation</vt:lpstr>
      <vt:lpstr>PowerPoint Presentation</vt:lpstr>
      <vt:lpstr>Blood Pressure </vt:lpstr>
      <vt:lpstr>Office blood pressure measurement </vt:lpstr>
      <vt:lpstr>Office blood pressure measurement</vt:lpstr>
      <vt:lpstr>Korotkoff sounds</vt:lpstr>
      <vt:lpstr>PowerPoint Presentation</vt:lpstr>
      <vt:lpstr>PowerPoint Presentation</vt:lpstr>
      <vt:lpstr>White Coat Hypertension </vt:lpstr>
      <vt:lpstr>PowerPoint Presentation</vt:lpstr>
      <vt:lpstr>PowerPoint Presentation</vt:lpstr>
      <vt:lpstr>PowerPoint Presentation</vt:lpstr>
      <vt:lpstr>Hypertensive   Urgency</vt:lpstr>
      <vt:lpstr>Malignant (Accelerated) Hypertension</vt:lpstr>
      <vt:lpstr>PowerPoint Presentation</vt:lpstr>
      <vt:lpstr>PowerPoint Presentation</vt:lpstr>
      <vt:lpstr>Copper wiring </vt:lpstr>
      <vt:lpstr>Hypertensive Retinopathy Grade 2</vt:lpstr>
      <vt:lpstr>Hypertensive Retinopathy Grade 3</vt:lpstr>
      <vt:lpstr>Hypertensive Retinopathy Grade 4</vt:lpstr>
      <vt:lpstr>Diagnosis Hypertension</vt:lpstr>
      <vt:lpstr>PowerPoint Presentation</vt:lpstr>
      <vt:lpstr>PowerPoint Presentation</vt:lpstr>
      <vt:lpstr>Laboratory Tests</vt:lpstr>
      <vt:lpstr>PowerPoint Presentation</vt:lpstr>
      <vt:lpstr>PowerPoint Presentation</vt:lpstr>
      <vt:lpstr>PowerPoint Presentation</vt:lpstr>
      <vt:lpstr>Clinical indications defining high-risk patients as candidates </vt:lpstr>
      <vt:lpstr>Benefits of Lowering BP</vt:lpstr>
      <vt:lpstr>TREATMENT OF HYPERTENSION</vt:lpstr>
      <vt:lpstr>PowerPoint Presentation</vt:lpstr>
      <vt:lpstr>PowerPoint Presentation</vt:lpstr>
      <vt:lpstr>Summary of antihypertensive drug treatment</vt:lpstr>
      <vt:lpstr>PowerPoint Presentation</vt:lpstr>
      <vt:lpstr>PowerPoint Presentation</vt:lpstr>
      <vt:lpstr>Drug Therapy</vt:lpstr>
      <vt:lpstr>Follow-up And Monitoring</vt:lpstr>
      <vt:lpstr>PowerPoint Presentation</vt:lpstr>
      <vt:lpstr>Hypertension Renal Denervation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2011-11-10T10:48:40Z</dcterms:created>
  <dcterms:modified xsi:type="dcterms:W3CDTF">2016-11-06T21:51:25Z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