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1" r:id="rId7"/>
    <p:sldId id="265" r:id="rId8"/>
    <p:sldId id="260" r:id="rId9"/>
    <p:sldId id="262" r:id="rId10"/>
    <p:sldId id="263" r:id="rId11"/>
    <p:sldId id="266" r:id="rId12"/>
    <p:sldId id="273" r:id="rId13"/>
    <p:sldId id="267" r:id="rId14"/>
    <p:sldId id="274" r:id="rId15"/>
    <p:sldId id="275" r:id="rId16"/>
    <p:sldId id="276" r:id="rId17"/>
    <p:sldId id="277" r:id="rId18"/>
    <p:sldId id="268" r:id="rId19"/>
    <p:sldId id="269" r:id="rId20"/>
    <p:sldId id="270" r:id="rId21"/>
    <p:sldId id="271" r:id="rId22"/>
    <p:sldId id="272" r:id="rId23"/>
    <p:sldId id="278" r:id="rId24"/>
    <p:sldId id="280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36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1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1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9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2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8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8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5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3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3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32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E6E3C-68D4-4267-AA2C-F097313A1DF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6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mcrit.org/pulmcrit/renal-microvascularhemodynamics-in-sepsis-a-new-paradigm/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mcrit.org/author/pulmcrit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Diabetic Nephropathy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Mohammad Alkhowaiter, MD</a:t>
            </a:r>
          </a:p>
          <a:p>
            <a:r>
              <a:rPr lang="en-US" dirty="0" smtClean="0"/>
              <a:t>Consultant Nephrologist </a:t>
            </a:r>
          </a:p>
        </p:txBody>
      </p:sp>
    </p:spTree>
    <p:extLst>
      <p:ext uri="{BB962C8B-B14F-4D97-AF65-F5344CB8AC3E}">
        <p14:creationId xmlns:p14="http://schemas.microsoft.com/office/powerpoint/2010/main" val="266381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ESRD in DM II:</a:t>
            </a:r>
          </a:p>
          <a:p>
            <a:r>
              <a:rPr lang="en-US" sz="3600" dirty="0" smtClean="0"/>
              <a:t>- </a:t>
            </a:r>
            <a:r>
              <a:rPr lang="en-US" sz="2600" b="1" dirty="0" smtClean="0"/>
              <a:t>1.5% of type II DM</a:t>
            </a:r>
          </a:p>
          <a:p>
            <a:pPr marL="0" indent="0">
              <a:buNone/>
            </a:pPr>
            <a:r>
              <a:rPr lang="en-US" sz="2200" dirty="0" smtClean="0"/>
              <a:t>the Saudi National Diabetes Registry (SNDR), Al-</a:t>
            </a:r>
            <a:r>
              <a:rPr lang="en-US" sz="2200" dirty="0" err="1" smtClean="0"/>
              <a:t>Rubeaan</a:t>
            </a:r>
            <a:r>
              <a:rPr lang="en-US" sz="2200" dirty="0" smtClean="0"/>
              <a:t> et al 2014.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sz="2600" b="1" dirty="0" smtClean="0"/>
              <a:t>5% of type II DM</a:t>
            </a:r>
          </a:p>
          <a:p>
            <a:pPr marL="0" indent="0">
              <a:buNone/>
            </a:pPr>
            <a:r>
              <a:rPr lang="en-US" sz="2200" dirty="0" err="1" smtClean="0"/>
              <a:t>Alwakeel</a:t>
            </a:r>
            <a:r>
              <a:rPr lang="en-US" sz="2200" dirty="0" smtClean="0"/>
              <a:t> et al, </a:t>
            </a:r>
            <a:r>
              <a:rPr lang="nn-NO" sz="2200" dirty="0" smtClean="0"/>
              <a:t>Ann Saudi Med  2011; 31(3): 236–242.</a:t>
            </a:r>
            <a:endParaRPr lang="en-US" sz="2200" dirty="0" smtClean="0"/>
          </a:p>
          <a:p>
            <a:pPr>
              <a:buFontTx/>
              <a:buChar char="-"/>
            </a:pPr>
            <a:endParaRPr lang="en-US" sz="2600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4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2200" dirty="0" smtClean="0"/>
          </a:p>
          <a:p>
            <a:r>
              <a:rPr lang="en-US" dirty="0" smtClean="0"/>
              <a:t>Type 2</a:t>
            </a:r>
          </a:p>
          <a:p>
            <a:pPr lvl="1"/>
            <a:r>
              <a:rPr lang="en-US" dirty="0" smtClean="0"/>
              <a:t>10 years: 25% MA, 5% proteinuria and 0.8% Cr≥175 or renal replacement therapy</a:t>
            </a:r>
          </a:p>
          <a:p>
            <a:pPr lvl="0"/>
            <a:r>
              <a:rPr lang="en-US" sz="2200" dirty="0" smtClean="0"/>
              <a:t>Adler AI, et al. Kidney </a:t>
            </a:r>
            <a:r>
              <a:rPr lang="en-US" sz="2200" dirty="0" err="1" smtClean="0"/>
              <a:t>Int</a:t>
            </a:r>
            <a:r>
              <a:rPr lang="en-US" sz="2200" dirty="0" smtClean="0"/>
              <a:t> 2003; 63:225.</a:t>
            </a:r>
          </a:p>
          <a:p>
            <a:pPr lvl="0"/>
            <a:endParaRPr lang="en-US" sz="2200" dirty="0"/>
          </a:p>
          <a:p>
            <a:r>
              <a:rPr lang="en-US" dirty="0" smtClean="0"/>
              <a:t>Type 1</a:t>
            </a:r>
          </a:p>
          <a:p>
            <a:pPr lvl="1"/>
            <a:r>
              <a:rPr lang="en-US" dirty="0" smtClean="0"/>
              <a:t>7-10%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ESRD after 20-30 year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Natural </a:t>
            </a:r>
            <a:r>
              <a:rPr lang="en-US" sz="4000" dirty="0" err="1" smtClean="0"/>
              <a:t>Hx</a:t>
            </a:r>
            <a:r>
              <a:rPr lang="en-US" sz="4000" dirty="0" smtClean="0"/>
              <a:t> </a:t>
            </a:r>
            <a:r>
              <a:rPr lang="en-US" sz="4000" dirty="0" err="1" smtClean="0"/>
              <a:t>inType</a:t>
            </a:r>
            <a:r>
              <a:rPr lang="en-US" sz="4000" dirty="0" smtClean="0"/>
              <a:t> I DM </a:t>
            </a:r>
            <a:endParaRPr lang="en-US" sz="4000" dirty="0"/>
          </a:p>
        </p:txBody>
      </p:sp>
      <p:pic>
        <p:nvPicPr>
          <p:cNvPr id="4" name="Picture 5" descr="7501r2-fig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788198" cy="347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411760" y="5373216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 err="1">
                <a:latin typeface="Arial Unicode MS" panose="020B0604020202020204" pitchFamily="34" charset="-128"/>
                <a:cs typeface="Arial" panose="020B0604020202020204" pitchFamily="34" charset="0"/>
              </a:rPr>
              <a:t>Stengal</a:t>
            </a:r>
            <a:r>
              <a:rPr lang="en-US" altLang="en-US" sz="2000" dirty="0">
                <a:latin typeface="Arial Unicode MS" panose="020B0604020202020204" pitchFamily="34" charset="-128"/>
                <a:cs typeface="Arial" panose="020B0604020202020204" pitchFamily="34" charset="0"/>
              </a:rPr>
              <a:t> et al, Mayo </a:t>
            </a:r>
            <a:r>
              <a:rPr lang="en-US" altLang="en-US" sz="2000" dirty="0" err="1">
                <a:latin typeface="Arial Unicode MS" panose="020B0604020202020204" pitchFamily="34" charset="-128"/>
                <a:cs typeface="Arial" panose="020B0604020202020204" pitchFamily="34" charset="0"/>
              </a:rPr>
              <a:t>Clin</a:t>
            </a:r>
            <a:r>
              <a:rPr lang="en-US" altLang="en-US" sz="2000" dirty="0">
                <a:latin typeface="Arial Unicode MS" panose="020B0604020202020204" pitchFamily="34" charset="-128"/>
                <a:cs typeface="Arial" panose="020B0604020202020204" pitchFamily="34" charset="0"/>
              </a:rPr>
              <a:t> Proc, 2000 </a:t>
            </a:r>
          </a:p>
        </p:txBody>
      </p:sp>
    </p:spTree>
    <p:extLst>
      <p:ext uri="{BB962C8B-B14F-4D97-AF65-F5344CB8AC3E}">
        <p14:creationId xmlns:p14="http://schemas.microsoft.com/office/powerpoint/2010/main" val="19479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Pathophysiology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Hyperfiltration</a:t>
            </a:r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2744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4638"/>
            <a:ext cx="4984216" cy="4525963"/>
          </a:xfrm>
        </p:spPr>
      </p:pic>
      <p:sp>
        <p:nvSpPr>
          <p:cNvPr id="5" name="Rectangle 4"/>
          <p:cNvSpPr/>
          <p:nvPr/>
        </p:nvSpPr>
        <p:spPr>
          <a:xfrm>
            <a:off x="611560" y="5805264"/>
            <a:ext cx="8352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/>
          </a:p>
          <a:p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emcrit.org/pulmcrit/renal-microvascularhemodynamics-in-sepsis-a-new-paradigm/</a:t>
            </a:r>
            <a:endParaRPr lang="en-US" sz="1400" dirty="0" smtClean="0"/>
          </a:p>
          <a:p>
            <a:r>
              <a:rPr lang="en-US" sz="1400" dirty="0"/>
              <a:t>December 2, 2014 by </a:t>
            </a:r>
            <a:r>
              <a:rPr lang="en-US" sz="1400" dirty="0">
                <a:hlinkClick r:id="rId4"/>
              </a:rPr>
              <a:t>Josh </a:t>
            </a:r>
            <a:r>
              <a:rPr lang="en-US" sz="1400" dirty="0" err="1">
                <a:hlinkClick r:id="rId4"/>
              </a:rPr>
              <a:t>Farkas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09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/>
              <a:t>Hyperglycemia increases the expression of transforming growth factor-beta (TGF-beta)</a:t>
            </a:r>
          </a:p>
          <a:p>
            <a:endParaRPr lang="en-US" sz="3000" dirty="0"/>
          </a:p>
          <a:p>
            <a:r>
              <a:rPr lang="en-US" sz="3000" dirty="0"/>
              <a:t>Hyperglycemia and AGEs (advanced glycation end products )</a:t>
            </a:r>
          </a:p>
          <a:p>
            <a:endParaRPr lang="en-US" sz="3000" dirty="0"/>
          </a:p>
          <a:p>
            <a:r>
              <a:rPr lang="en-US" sz="3000" dirty="0"/>
              <a:t>Hyperglycemia Increases VEGF expression (vascular endothelial growth factor) </a:t>
            </a:r>
          </a:p>
          <a:p>
            <a:endParaRPr lang="en-US" sz="3000" dirty="0"/>
          </a:p>
          <a:p>
            <a:r>
              <a:rPr lang="en-US" sz="3000" dirty="0"/>
              <a:t> HTN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8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76672"/>
            <a:ext cx="3590925" cy="2657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01008"/>
            <a:ext cx="3771900" cy="240982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Uptodate</a:t>
            </a:r>
            <a:r>
              <a:rPr lang="en-US" sz="1600" dirty="0" smtClean="0"/>
              <a:t> 2016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66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4"/>
            <a:ext cx="5572517" cy="3773980"/>
          </a:xfrm>
        </p:spPr>
      </p:pic>
    </p:spTree>
    <p:extLst>
      <p:ext uri="{BB962C8B-B14F-4D97-AF65-F5344CB8AC3E}">
        <p14:creationId xmlns:p14="http://schemas.microsoft.com/office/powerpoint/2010/main" val="12674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Duration of DM </a:t>
            </a:r>
          </a:p>
          <a:p>
            <a:r>
              <a:rPr lang="en-US" sz="2600" dirty="0" smtClean="0"/>
              <a:t>Age</a:t>
            </a:r>
          </a:p>
          <a:p>
            <a:r>
              <a:rPr lang="en-US" sz="2600" dirty="0" smtClean="0"/>
              <a:t>HTN</a:t>
            </a:r>
          </a:p>
          <a:p>
            <a:r>
              <a:rPr lang="en-US" sz="2600" dirty="0" smtClean="0"/>
              <a:t>Race</a:t>
            </a:r>
          </a:p>
          <a:p>
            <a:r>
              <a:rPr lang="en-US" sz="2600" dirty="0" smtClean="0"/>
              <a:t>Genetic factor </a:t>
            </a:r>
          </a:p>
          <a:p>
            <a:r>
              <a:rPr lang="en-US" sz="2600" dirty="0" smtClean="0"/>
              <a:t>Retinopathy</a:t>
            </a:r>
          </a:p>
          <a:p>
            <a:r>
              <a:rPr lang="en-US" sz="2600" dirty="0" smtClean="0"/>
              <a:t>Smoking, Hyperlipidemia</a:t>
            </a:r>
          </a:p>
          <a:p>
            <a:r>
              <a:rPr lang="en-US" sz="2600" dirty="0" smtClean="0"/>
              <a:t>Poor Glycemic control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552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Diabetic Nephropathy and Retinopathy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Type I DM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Type II DM </a:t>
            </a:r>
          </a:p>
        </p:txBody>
      </p:sp>
    </p:spTree>
    <p:extLst>
      <p:ext uri="{BB962C8B-B14F-4D97-AF65-F5344CB8AC3E}">
        <p14:creationId xmlns:p14="http://schemas.microsoft.com/office/powerpoint/2010/main" val="18999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</a:p>
          <a:p>
            <a:r>
              <a:rPr lang="en-US" dirty="0" smtClean="0"/>
              <a:t>Importance/Epidemiology</a:t>
            </a:r>
          </a:p>
          <a:p>
            <a:r>
              <a:rPr lang="en-US" dirty="0" smtClean="0"/>
              <a:t>Pathogenesis</a:t>
            </a:r>
          </a:p>
          <a:p>
            <a:r>
              <a:rPr lang="en-US" dirty="0" smtClean="0"/>
              <a:t>Natural History </a:t>
            </a:r>
          </a:p>
          <a:p>
            <a:r>
              <a:rPr lang="en-US" dirty="0" smtClean="0"/>
              <a:t>Risk factors and prevention </a:t>
            </a:r>
          </a:p>
          <a:p>
            <a:r>
              <a:rPr lang="en-US" dirty="0" smtClean="0"/>
              <a:t>Treatment strategies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Strategies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Good BP control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dirty="0" smtClean="0"/>
              <a:t>     - BP &lt;130/80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RAS blockade, independent of BP 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Good glycemic control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- HgbA</a:t>
            </a:r>
            <a:r>
              <a:rPr lang="en-US" baseline="-25000" dirty="0" smtClean="0"/>
              <a:t>1</a:t>
            </a:r>
            <a:r>
              <a:rPr lang="en-US" dirty="0" smtClean="0"/>
              <a:t>C &lt;7 %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/>
              <a:t>Lipid lowering agent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dirty="0" smtClean="0"/>
              <a:t>     - LDL-C &lt;2.0 </a:t>
            </a:r>
            <a:r>
              <a:rPr lang="en-US" dirty="0" err="1" smtClean="0"/>
              <a:t>mmol</a:t>
            </a:r>
            <a:r>
              <a:rPr lang="en-US" dirty="0" smtClean="0"/>
              <a:t>/L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3000" dirty="0" smtClean="0"/>
              <a:t>Diet (protein, sodium)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07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7" y="2010569"/>
            <a:ext cx="6219825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79712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effectLst/>
              </a:rPr>
              <a:t>The Diabetes Control and Complications Trial Research Group. N </a:t>
            </a:r>
            <a:r>
              <a:rPr lang="en-US" dirty="0" err="1" smtClean="0">
                <a:effectLst/>
              </a:rPr>
              <a:t>Engl</a:t>
            </a:r>
            <a:r>
              <a:rPr lang="en-US" dirty="0" smtClean="0">
                <a:effectLst/>
              </a:rPr>
              <a:t> J Med 1993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18172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600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effectLst/>
              </a:rPr>
              <a:t>Adapted from data published in: Lewis EJ, </a:t>
            </a:r>
            <a:r>
              <a:rPr lang="en-US" dirty="0" err="1" smtClean="0">
                <a:effectLst/>
              </a:rPr>
              <a:t>Hunsicker</a:t>
            </a:r>
            <a:r>
              <a:rPr lang="en-US" dirty="0" smtClean="0">
                <a:effectLst/>
              </a:rPr>
              <a:t> LG, Clarke WR, et al. N </a:t>
            </a:r>
            <a:r>
              <a:rPr lang="en-US" dirty="0" err="1" smtClean="0">
                <a:effectLst/>
              </a:rPr>
              <a:t>Engl</a:t>
            </a:r>
            <a:r>
              <a:rPr lang="en-US" dirty="0" smtClean="0">
                <a:effectLst/>
              </a:rPr>
              <a:t> J Med 2001; 345:851.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2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Prevalence of Diabetic Nephropathy is underestimated. </a:t>
            </a:r>
          </a:p>
          <a:p>
            <a:r>
              <a:rPr lang="en-US" sz="2800" dirty="0" smtClean="0"/>
              <a:t>Microalbuminuria is a risk of further renal progression.</a:t>
            </a:r>
          </a:p>
          <a:p>
            <a:r>
              <a:rPr lang="en-US" sz="2800" dirty="0" smtClean="0"/>
              <a:t>DN is a risk for cardiovascular events.</a:t>
            </a:r>
          </a:p>
          <a:p>
            <a:r>
              <a:rPr lang="en-US" sz="2800" dirty="0" smtClean="0"/>
              <a:t>Half of the </a:t>
            </a:r>
            <a:r>
              <a:rPr lang="en-US" sz="2800" dirty="0" err="1" smtClean="0"/>
              <a:t>Microalbuminuric</a:t>
            </a:r>
            <a:r>
              <a:rPr lang="en-US" sz="2800" dirty="0" smtClean="0"/>
              <a:t> patient will progress to overt nephropathy. </a:t>
            </a:r>
          </a:p>
          <a:p>
            <a:r>
              <a:rPr lang="en-US" sz="2800" dirty="0" smtClean="0"/>
              <a:t>DN is a leading cause of ESRD in our society and worldwide. </a:t>
            </a:r>
          </a:p>
        </p:txBody>
      </p:sp>
    </p:spTree>
    <p:extLst>
      <p:ext uri="{BB962C8B-B14F-4D97-AF65-F5344CB8AC3E}">
        <p14:creationId xmlns:p14="http://schemas.microsoft.com/office/powerpoint/2010/main" val="216547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Strategies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Good BP control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dirty="0" smtClean="0"/>
              <a:t>     - BP &lt;130/80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RAS blockade, independent of BP 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Good glycemic control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- HgbA</a:t>
            </a:r>
            <a:r>
              <a:rPr lang="en-US" baseline="-25000" dirty="0" smtClean="0"/>
              <a:t>1</a:t>
            </a:r>
            <a:r>
              <a:rPr lang="en-US" dirty="0" smtClean="0"/>
              <a:t>C &lt;7 %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/>
              <a:t>Lipid lowering agent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dirty="0" smtClean="0"/>
              <a:t>     - LDL-C &lt;2.0 </a:t>
            </a:r>
            <a:r>
              <a:rPr lang="en-US" dirty="0" err="1" smtClean="0"/>
              <a:t>mmol</a:t>
            </a:r>
            <a:r>
              <a:rPr lang="en-US" dirty="0" smtClean="0"/>
              <a:t>/L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3000" dirty="0" smtClean="0"/>
              <a:t>Diet (protein, sodium)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Thank you</a:t>
            </a:r>
          </a:p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3000" dirty="0" smtClean="0"/>
              <a:t>malkhowaiter@ksu.edu.sa</a:t>
            </a:r>
          </a:p>
        </p:txBody>
      </p:sp>
    </p:spTree>
    <p:extLst>
      <p:ext uri="{BB962C8B-B14F-4D97-AF65-F5344CB8AC3E}">
        <p14:creationId xmlns:p14="http://schemas.microsoft.com/office/powerpoint/2010/main" val="140190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i="1" dirty="0" smtClean="0"/>
              <a:t>Diabetic nephropathy: </a:t>
            </a:r>
          </a:p>
          <a:p>
            <a:pPr>
              <a:buFontTx/>
              <a:buChar char="-"/>
            </a:pPr>
            <a:r>
              <a:rPr lang="en-US" dirty="0" smtClean="0"/>
              <a:t>Functional and structural renal changes that happen in   </a:t>
            </a:r>
          </a:p>
          <a:p>
            <a:pPr marL="0" indent="0">
              <a:buNone/>
            </a:pPr>
            <a:r>
              <a:rPr lang="en-US" dirty="0" smtClean="0"/>
              <a:t>     the context of Diabetes mellitus.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i="1" dirty="0" smtClean="0"/>
              <a:t>Functional:</a:t>
            </a:r>
          </a:p>
          <a:p>
            <a:pPr marL="0" indent="0">
              <a:buNone/>
            </a:pPr>
            <a:r>
              <a:rPr lang="en-US" dirty="0" smtClean="0"/>
              <a:t> - </a:t>
            </a:r>
            <a:r>
              <a:rPr lang="en-US" sz="2800" dirty="0" smtClean="0"/>
              <a:t>Albuminuria</a:t>
            </a:r>
          </a:p>
          <a:p>
            <a:pPr>
              <a:buFontTx/>
              <a:buChar char="-"/>
            </a:pPr>
            <a:r>
              <a:rPr lang="en-US" sz="2800" dirty="0" smtClean="0"/>
              <a:t>Progressive loss of renal function </a:t>
            </a:r>
          </a:p>
          <a:p>
            <a:endParaRPr lang="en-US" dirty="0" smtClean="0"/>
          </a:p>
          <a:p>
            <a:r>
              <a:rPr lang="en-US" b="1" i="1" dirty="0" err="1" smtClean="0"/>
              <a:t>Strucural</a:t>
            </a:r>
            <a:r>
              <a:rPr lang="en-US" b="1" i="1" dirty="0" smtClean="0"/>
              <a:t>:</a:t>
            </a:r>
          </a:p>
          <a:p>
            <a:pPr>
              <a:buFontTx/>
              <a:buChar char="-"/>
            </a:pPr>
            <a:r>
              <a:rPr lang="en-US" sz="2800" dirty="0" err="1" smtClean="0"/>
              <a:t>Mesangial</a:t>
            </a:r>
            <a:r>
              <a:rPr lang="en-US" sz="2800" dirty="0" smtClean="0"/>
              <a:t> expansion, GBM thickening and   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800" dirty="0" err="1" smtClean="0"/>
              <a:t>glomerulosclerosis</a:t>
            </a:r>
            <a:endParaRPr lang="en-US" sz="2800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625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/>
                </a:solidFill>
              </a:rPr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Microalbuminuria</a:t>
            </a:r>
            <a:r>
              <a:rPr lang="en-US" dirty="0" smtClean="0"/>
              <a:t> = 30-300 mg/d </a:t>
            </a:r>
          </a:p>
          <a:p>
            <a:pPr lvl="1"/>
            <a:r>
              <a:rPr lang="en-US" dirty="0" smtClean="0"/>
              <a:t>ACR &gt; 3 mg/</a:t>
            </a:r>
            <a:r>
              <a:rPr lang="en-US" dirty="0" err="1" smtClean="0"/>
              <a:t>mmol</a:t>
            </a:r>
            <a:r>
              <a:rPr lang="en-US" dirty="0" smtClean="0"/>
              <a:t> creatinine</a:t>
            </a:r>
          </a:p>
          <a:p>
            <a:pPr lvl="1"/>
            <a:endParaRPr lang="en-US" dirty="0" smtClean="0"/>
          </a:p>
          <a:p>
            <a:r>
              <a:rPr lang="en-US" dirty="0"/>
              <a:t>Albuminuria = &gt; 300 </a:t>
            </a:r>
            <a:r>
              <a:rPr lang="en-US" dirty="0" smtClean="0"/>
              <a:t>mg/d</a:t>
            </a:r>
          </a:p>
          <a:p>
            <a:pPr marL="0" indent="0">
              <a:buNone/>
            </a:pPr>
            <a:r>
              <a:rPr lang="en-US" dirty="0" smtClean="0"/>
              <a:t>Urine Cr 1 g = 10 </a:t>
            </a:r>
            <a:r>
              <a:rPr lang="en-US" dirty="0" err="1" smtClean="0"/>
              <a:t>mmol</a:t>
            </a:r>
            <a:endParaRPr lang="en-US" dirty="0"/>
          </a:p>
          <a:p>
            <a:r>
              <a:rPr lang="en-US" dirty="0" smtClean="0"/>
              <a:t>ACR 3000 mg/g = 300 mg/</a:t>
            </a:r>
            <a:r>
              <a:rPr lang="en-US" dirty="0" err="1" smtClean="0"/>
              <a:t>mmol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8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Importance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US" dirty="0" smtClean="0"/>
              <a:t>The leading cause of ESRD in our society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272" y="2117966"/>
            <a:ext cx="5077048" cy="466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84177" y="2699628"/>
            <a:ext cx="1191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SCOT 2015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131840" y="3573016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2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2965"/>
            <a:ext cx="7309200" cy="674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96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Importance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Diabetic nephropathy is a risk factor for cardiovascular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Importance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dirty="0" smtClean="0"/>
              <a:t>Prevalence of Diabetes in Saudi Arabia: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- 23.7% DM</a:t>
            </a:r>
          </a:p>
          <a:p>
            <a:pPr>
              <a:buFontTx/>
              <a:buChar char="-"/>
            </a:pPr>
            <a:r>
              <a:rPr lang="en-US" dirty="0" smtClean="0"/>
              <a:t>14.1 % impaired fasting glucose </a:t>
            </a:r>
          </a:p>
          <a:p>
            <a:pPr>
              <a:buFontTx/>
              <a:buChar char="-"/>
            </a:pPr>
            <a:r>
              <a:rPr lang="en-US" dirty="0" smtClean="0"/>
              <a:t>In total 37.8% have abnormal glucose metabolism (age 30-70 year)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Epidemic </a:t>
            </a:r>
            <a:endParaRPr lang="en-US" sz="1600" dirty="0" smtClean="0"/>
          </a:p>
          <a:p>
            <a:pPr marL="0" indent="0">
              <a:buNone/>
            </a:pPr>
            <a:endParaRPr lang="nn-NO" sz="1600" dirty="0" smtClean="0"/>
          </a:p>
          <a:p>
            <a:pPr marL="0" indent="0">
              <a:buNone/>
            </a:pPr>
            <a:r>
              <a:rPr lang="nn-NO" sz="1600" dirty="0" smtClean="0"/>
              <a:t>Alnozha et al, Saudi </a:t>
            </a:r>
            <a:r>
              <a:rPr lang="nn-NO" sz="1600" dirty="0"/>
              <a:t>Med J </a:t>
            </a:r>
            <a:r>
              <a:rPr lang="nn-NO" sz="1600" dirty="0" smtClean="0"/>
              <a:t> 2004, 25(11</a:t>
            </a:r>
            <a:r>
              <a:rPr lang="nn-NO" sz="1600" dirty="0"/>
              <a:t>): 1603–10.</a:t>
            </a:r>
            <a:r>
              <a:rPr lang="en-US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90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 smtClean="0"/>
              <a:t>Prevalence of Diabetic Nephropathy in Type II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11.5% in UK </a:t>
            </a:r>
          </a:p>
          <a:p>
            <a:r>
              <a:rPr lang="en-US" sz="2600" dirty="0" smtClean="0"/>
              <a:t>42.9</a:t>
            </a:r>
            <a:r>
              <a:rPr lang="en-US" sz="2600" dirty="0"/>
              <a:t>% in </a:t>
            </a:r>
            <a:r>
              <a:rPr lang="en-US" sz="2600" dirty="0" smtClean="0"/>
              <a:t>Thailand</a:t>
            </a:r>
          </a:p>
          <a:p>
            <a:endParaRPr lang="en-US" sz="2600" dirty="0"/>
          </a:p>
          <a:p>
            <a:r>
              <a:rPr lang="en-US" sz="2600" b="1" i="1" dirty="0" smtClean="0"/>
              <a:t>Saudi Arabia:</a:t>
            </a:r>
          </a:p>
          <a:p>
            <a:pPr marL="0" indent="0">
              <a:buNone/>
            </a:pPr>
            <a:r>
              <a:rPr lang="en-US" sz="2600" dirty="0" smtClean="0"/>
              <a:t> - </a:t>
            </a:r>
            <a:r>
              <a:rPr lang="en-US" sz="2600" b="1" dirty="0" smtClean="0"/>
              <a:t>10.8% 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</a:t>
            </a:r>
            <a:r>
              <a:rPr lang="en-US" sz="2200" dirty="0" smtClean="0"/>
              <a:t>the </a:t>
            </a:r>
            <a:r>
              <a:rPr lang="en-US" sz="2200" dirty="0"/>
              <a:t>Saudi </a:t>
            </a:r>
            <a:r>
              <a:rPr lang="en-US" sz="2200" dirty="0" smtClean="0"/>
              <a:t>National Diabetes </a:t>
            </a:r>
            <a:r>
              <a:rPr lang="en-US" sz="2200" dirty="0"/>
              <a:t>Registry (SNDR</a:t>
            </a:r>
            <a:r>
              <a:rPr lang="en-US" sz="2200" dirty="0" smtClean="0"/>
              <a:t>), Al-</a:t>
            </a:r>
            <a:r>
              <a:rPr lang="en-US" sz="2200" dirty="0" err="1" smtClean="0"/>
              <a:t>Rubeaan</a:t>
            </a:r>
            <a:r>
              <a:rPr lang="en-US" sz="2200" dirty="0" smtClean="0"/>
              <a:t> et al 2014.</a:t>
            </a:r>
          </a:p>
          <a:p>
            <a:pPr marL="0" indent="0">
              <a:buNone/>
            </a:pPr>
            <a:endParaRPr lang="en-US" sz="2200" dirty="0" smtClean="0"/>
          </a:p>
          <a:p>
            <a:pPr>
              <a:buFontTx/>
              <a:buChar char="-"/>
            </a:pPr>
            <a:r>
              <a:rPr lang="en-US" sz="2600" b="1" dirty="0" smtClean="0"/>
              <a:t>31.8%</a:t>
            </a:r>
          </a:p>
          <a:p>
            <a:pPr marL="0" indent="0">
              <a:buNone/>
            </a:pPr>
            <a:r>
              <a:rPr lang="en-US" sz="2600" dirty="0" smtClean="0"/>
              <a:t>     </a:t>
            </a:r>
            <a:r>
              <a:rPr lang="en-US" sz="2200" dirty="0" err="1" smtClean="0"/>
              <a:t>Alwakeel</a:t>
            </a:r>
            <a:r>
              <a:rPr lang="en-US" sz="2200" dirty="0" smtClean="0"/>
              <a:t> et al, </a:t>
            </a:r>
            <a:r>
              <a:rPr lang="nn-NO" sz="2200" dirty="0" smtClean="0"/>
              <a:t>Ann Saudi Med  2011; 31(3): 236–242.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9448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539</Words>
  <Application>Microsoft Office PowerPoint</Application>
  <PresentationFormat>On-screen Show (4:3)</PresentationFormat>
  <Paragraphs>143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Diabetic Nephropathy</vt:lpstr>
      <vt:lpstr>Outline</vt:lpstr>
      <vt:lpstr>Definition</vt:lpstr>
      <vt:lpstr>Definition</vt:lpstr>
      <vt:lpstr>Importance</vt:lpstr>
      <vt:lpstr>PowerPoint Presentation</vt:lpstr>
      <vt:lpstr>Importance</vt:lpstr>
      <vt:lpstr>Importance</vt:lpstr>
      <vt:lpstr>Prevalence of Diabetic Nephropathy in Type II</vt:lpstr>
      <vt:lpstr>PowerPoint Presentation</vt:lpstr>
      <vt:lpstr>PowerPoint Presentation</vt:lpstr>
      <vt:lpstr>Natural Hx inType I DM </vt:lpstr>
      <vt:lpstr>Pathophysiology</vt:lpstr>
      <vt:lpstr>PowerPoint Presentation</vt:lpstr>
      <vt:lpstr>Pathophysiology</vt:lpstr>
      <vt:lpstr>PowerPoint Presentation</vt:lpstr>
      <vt:lpstr>PowerPoint Presentation</vt:lpstr>
      <vt:lpstr>Risk Factors</vt:lpstr>
      <vt:lpstr>Diabetic Nephropathy and Retinopathy</vt:lpstr>
      <vt:lpstr>Treatment Strategies </vt:lpstr>
      <vt:lpstr>PowerPoint Presentation</vt:lpstr>
      <vt:lpstr>PowerPoint Presentation</vt:lpstr>
      <vt:lpstr>Summery</vt:lpstr>
      <vt:lpstr>Treatment Strategies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Diabetic Nephropathy</dc:title>
  <dc:creator>ابدأ</dc:creator>
  <cp:lastModifiedBy>3422</cp:lastModifiedBy>
  <cp:revision>40</cp:revision>
  <dcterms:created xsi:type="dcterms:W3CDTF">2016-11-05T18:32:59Z</dcterms:created>
  <dcterms:modified xsi:type="dcterms:W3CDTF">2016-11-08T06:50:34Z</dcterms:modified>
</cp:coreProperties>
</file>