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73" r:id="rId6"/>
    <p:sldId id="274" r:id="rId7"/>
    <p:sldId id="275" r:id="rId8"/>
    <p:sldId id="276" r:id="rId9"/>
    <p:sldId id="277" r:id="rId10"/>
    <p:sldId id="262" r:id="rId11"/>
    <p:sldId id="257" r:id="rId12"/>
    <p:sldId id="300" r:id="rId13"/>
    <p:sldId id="278" r:id="rId14"/>
    <p:sldId id="279" r:id="rId15"/>
    <p:sldId id="280" r:id="rId16"/>
    <p:sldId id="281" r:id="rId17"/>
    <p:sldId id="258" r:id="rId18"/>
    <p:sldId id="282" r:id="rId19"/>
    <p:sldId id="283" r:id="rId20"/>
    <p:sldId id="284" r:id="rId21"/>
    <p:sldId id="301" r:id="rId22"/>
    <p:sldId id="286" r:id="rId23"/>
    <p:sldId id="285" r:id="rId24"/>
    <p:sldId id="291" r:id="rId25"/>
    <p:sldId id="287" r:id="rId26"/>
    <p:sldId id="290" r:id="rId27"/>
    <p:sldId id="288" r:id="rId28"/>
    <p:sldId id="259" r:id="rId29"/>
    <p:sldId id="302" r:id="rId30"/>
    <p:sldId id="292" r:id="rId31"/>
    <p:sldId id="298" r:id="rId32"/>
    <p:sldId id="293" r:id="rId33"/>
    <p:sldId id="265" r:id="rId34"/>
    <p:sldId id="260" r:id="rId35"/>
    <p:sldId id="289" r:id="rId36"/>
    <p:sldId id="299" r:id="rId37"/>
    <p:sldId id="303" r:id="rId38"/>
    <p:sldId id="294" r:id="rId39"/>
    <p:sldId id="295" r:id="rId40"/>
    <p:sldId id="296" r:id="rId41"/>
    <p:sldId id="261" r:id="rId42"/>
    <p:sldId id="297" r:id="rId4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87363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2750" y="681038"/>
            <a:ext cx="603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8775" y="681038"/>
            <a:ext cx="36513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3375" y="681038"/>
            <a:ext cx="1270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5275" y="681038"/>
            <a:ext cx="1270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39725" y="5046663"/>
            <a:ext cx="984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9725" y="4797425"/>
            <a:ext cx="984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9725" y="4637088"/>
            <a:ext cx="984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9725" y="4541838"/>
            <a:ext cx="984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BAD434-BD70-42CC-98FD-62A8D7996167}" type="datetimeFigureOut">
              <a:rPr lang="en-CA"/>
              <a:pPr>
                <a:defRPr/>
              </a:pPr>
              <a:t>12/12/2016</a:t>
            </a:fld>
            <a:endParaRPr lang="en-CA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D4D88D-09A7-42FF-915C-7CAB10C39BF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F5E1D-5E07-49F7-9B08-18EF5B819E39}" type="datetimeFigureOut">
              <a:rPr lang="en-CA"/>
              <a:pPr>
                <a:defRPr/>
              </a:pPr>
              <a:t>12/12/2016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11100-4B79-4B51-8F19-DBDA89AB385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64AF1-8377-4FD7-AC68-847E046DEF56}" type="datetimeFigureOut">
              <a:rPr lang="en-CA"/>
              <a:pPr>
                <a:defRPr/>
              </a:pPr>
              <a:t>12/12/2016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6BCCA-EA56-48DD-A9CA-1909D724FA6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47B6E-B00A-42B8-B73B-C6DE4649D981}" type="datetimeFigureOut">
              <a:rPr lang="en-CA"/>
              <a:pPr>
                <a:defRPr/>
              </a:pPr>
              <a:t>12/12/2016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9B6C9-9DB2-4027-8E12-B0EE3C780EC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6438900" y="1073150"/>
            <a:ext cx="576262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98475" y="0"/>
            <a:ext cx="7353300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6635751" y="1285875"/>
            <a:ext cx="4114800" cy="158432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7931150" y="4246563"/>
            <a:ext cx="2787650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488950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488950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4188" y="401638"/>
            <a:ext cx="1133792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495300" y="681038"/>
            <a:ext cx="36513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547688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598488" y="681038"/>
            <a:ext cx="111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635000" y="681038"/>
            <a:ext cx="1270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66750" y="681038"/>
            <a:ext cx="49213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A0F43A-FBA3-4DD7-8011-D888C78960C1}" type="datetimeFigureOut">
              <a:rPr lang="en-CA"/>
              <a:pPr>
                <a:defRPr/>
              </a:pPr>
              <a:t>12/12/2016</a:t>
            </a:fld>
            <a:endParaRPr lang="en-CA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53E71A-26F4-4901-A254-D201D909DCA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2A4AB7-851C-420E-B70B-BBE41ABFAAEC}" type="datetimeFigureOut">
              <a:rPr lang="en-CA"/>
              <a:pPr>
                <a:defRPr/>
              </a:pPr>
              <a:t>12/12/2016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96E7FB-D1E4-4D5B-B342-7525AFE2E8B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11822113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7475" y="681038"/>
            <a:ext cx="603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5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" y="681038"/>
            <a:ext cx="111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127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200025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252413" y="681038"/>
            <a:ext cx="36512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301625" y="681038"/>
            <a:ext cx="127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339725" y="681038"/>
            <a:ext cx="127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71475" y="681038"/>
            <a:ext cx="492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DC612A-2D46-4B59-8696-E099DF8DE84C}" type="datetimeFigureOut">
              <a:rPr lang="en-CA"/>
              <a:pPr>
                <a:defRPr/>
              </a:pPr>
              <a:t>12/12/2016</a:t>
            </a:fld>
            <a:endParaRPr lang="en-CA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1B4F94-C504-4EC6-975E-54D53C3BB2E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48380-573C-4F04-9602-178A3CBB220C}" type="datetimeFigureOut">
              <a:rPr lang="en-CA"/>
              <a:pPr>
                <a:defRPr/>
              </a:pPr>
              <a:t>12/12/2016</a:t>
            </a:fld>
            <a:endParaRPr lang="en-CA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59827-EEA3-4D06-B844-4B4F787720D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B265C8-480F-484E-AB50-79632DF82F5E}" type="datetimeFigureOut">
              <a:rPr lang="en-CA"/>
              <a:pPr>
                <a:defRPr/>
              </a:pPr>
              <a:t>12/12/2016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64C96C-AFD2-4286-BDCB-2F097C80476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78705-09A6-4357-9282-A883300FCF81}" type="datetimeFigureOut">
              <a:rPr lang="en-CA"/>
              <a:pPr>
                <a:defRPr/>
              </a:pPr>
              <a:t>12/12/2016</a:t>
            </a:fld>
            <a:endParaRPr lang="en-CA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FF8DC-3DA3-42CB-957C-EA834044260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0538" y="0"/>
            <a:ext cx="11704637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84188" y="1884363"/>
            <a:ext cx="11710987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11375232" y="1197769"/>
            <a:ext cx="131762" cy="171450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834" y="1303449"/>
              <a:ext cx="88451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4956" y="1392722"/>
              <a:ext cx="126152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754" y="1302474"/>
              <a:ext cx="88451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11578432" y="1350169"/>
            <a:ext cx="131762" cy="171450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834" y="1303449"/>
              <a:ext cx="88451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4956" y="1392722"/>
              <a:ext cx="126152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754" y="1302474"/>
              <a:ext cx="88451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11116468" y="1453357"/>
            <a:ext cx="131763" cy="171450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833" y="1303448"/>
              <a:ext cx="88452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4956" y="1392722"/>
              <a:ext cx="126151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753" y="1302474"/>
              <a:ext cx="88452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563"/>
            <a:ext cx="28448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A1E526-31D2-46DD-B696-3D6B69592CC2}" type="datetimeFigureOut">
              <a:rPr lang="en-CA"/>
              <a:pPr>
                <a:defRPr/>
              </a:pPr>
              <a:t>12/12/2016</a:t>
            </a:fld>
            <a:endParaRPr lang="en-CA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563"/>
            <a:ext cx="74168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563"/>
            <a:ext cx="609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CA59CB-A42E-4393-8F8C-2E6ECE0DF08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487363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9725" y="5046663"/>
            <a:ext cx="984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9725" y="4797425"/>
            <a:ext cx="984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9725" y="4637088"/>
            <a:ext cx="984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9725" y="4541838"/>
            <a:ext cx="984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12750" y="681038"/>
            <a:ext cx="603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58775" y="681038"/>
            <a:ext cx="36513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33375" y="681038"/>
            <a:ext cx="12700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95275" y="681038"/>
            <a:ext cx="12700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763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219200" y="1784350"/>
            <a:ext cx="10363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5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 smtClean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EFAE3839-6D52-45A1-B094-83A1CA96FFF7}" type="datetimeFigureOut">
              <a:rPr lang="en-CA"/>
              <a:pPr>
                <a:defRPr/>
              </a:pPr>
              <a:t>12/12/2016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5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5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E48CF060-7E6A-4BB5-A1EB-B6D7489AD20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85" r:id="rId4"/>
    <p:sldLayoutId id="2147483686" r:id="rId5"/>
    <p:sldLayoutId id="2147483679" r:id="rId6"/>
    <p:sldLayoutId id="2147483687" r:id="rId7"/>
    <p:sldLayoutId id="2147483680" r:id="rId8"/>
    <p:sldLayoutId id="2147483688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omography" TargetMode="External"/><Relationship Id="rId2" Type="http://schemas.openxmlformats.org/officeDocument/2006/relationships/hyperlink" Target="https://en.wikipedia.org/wiki/X-ray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adiology" TargetMode="External"/><Relationship Id="rId2" Type="http://schemas.openxmlformats.org/officeDocument/2006/relationships/hyperlink" Target="https://en.wikipedia.org/wiki/Medical_imag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adio_wave" TargetMode="External"/><Relationship Id="rId5" Type="http://schemas.openxmlformats.org/officeDocument/2006/relationships/hyperlink" Target="https://en.wikipedia.org/wiki/Magnetic_field" TargetMode="External"/><Relationship Id="rId4" Type="http://schemas.openxmlformats.org/officeDocument/2006/relationships/hyperlink" Target="https://en.wikipedia.org/wiki/Anatomy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adioactivity" TargetMode="External"/><Relationship Id="rId2" Type="http://schemas.openxmlformats.org/officeDocument/2006/relationships/hyperlink" Target="https://en.wikipedia.org/wiki/Medical_specialt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smtClean="0">
                <a:solidFill>
                  <a:schemeClr val="tx2">
                    <a:satMod val="200000"/>
                  </a:schemeClr>
                </a:solidFill>
              </a:rPr>
              <a:t>Radiology &amp; investigation of hepatobiliary system</a:t>
            </a: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1219200" y="2835275"/>
            <a:ext cx="10363200" cy="1508125"/>
          </a:xfrm>
        </p:spPr>
        <p:txBody>
          <a:bodyPr/>
          <a:lstStyle/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en-CA" smtClean="0"/>
              <a:t>D.Reshaid Aljurayyan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en-CA" smtClean="0"/>
              <a:t>Assit. Professor department of radiology 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en-CA" smtClean="0"/>
              <a:t>college of medicine 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en-CA" smtClean="0"/>
              <a:t>King Saud university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b="1" smtClean="0">
                <a:solidFill>
                  <a:schemeClr val="tx2">
                    <a:satMod val="200000"/>
                  </a:schemeClr>
                </a:solidFill>
              </a:rPr>
              <a:t>X RAY language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22263" y="2506663"/>
            <a:ext cx="10515600" cy="4351337"/>
          </a:xfrm>
        </p:spPr>
        <p:txBody>
          <a:bodyPr/>
          <a:lstStyle/>
          <a:p>
            <a:r>
              <a:rPr lang="en-CA" sz="4800" b="1" smtClean="0"/>
              <a:t>Radio-lucent = black</a:t>
            </a:r>
          </a:p>
          <a:p>
            <a:r>
              <a:rPr lang="en-CA" sz="4800" b="1" smtClean="0"/>
              <a:t>Radio-opaque= white</a:t>
            </a:r>
          </a:p>
          <a:p>
            <a:endParaRPr lang="en-CA" sz="4800" b="1" smtClean="0"/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650" y="334963"/>
            <a:ext cx="5551488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smtClean="0">
                <a:solidFill>
                  <a:schemeClr val="tx2">
                    <a:satMod val="200000"/>
                  </a:schemeClr>
                </a:solidFill>
              </a:rPr>
              <a:t> X 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1148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3200" b="1" dirty="0" smtClean="0"/>
              <a:t>Advantages:</a:t>
            </a:r>
          </a:p>
          <a:p>
            <a:pPr marL="41148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3200" dirty="0" smtClean="0"/>
              <a:t>Quick and widely available</a:t>
            </a:r>
          </a:p>
          <a:p>
            <a:pPr marL="41148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3200" dirty="0" smtClean="0"/>
              <a:t>Cheap</a:t>
            </a:r>
          </a:p>
          <a:p>
            <a:pPr marL="41148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3200" dirty="0" smtClean="0"/>
              <a:t>Can be done bedside (portable)</a:t>
            </a:r>
          </a:p>
          <a:p>
            <a:pPr marL="41148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3200" dirty="0" smtClean="0"/>
          </a:p>
          <a:p>
            <a:pPr marL="41148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3200" b="1" dirty="0" smtClean="0"/>
              <a:t>Disadvantages:</a:t>
            </a:r>
          </a:p>
          <a:p>
            <a:pPr marL="41148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3200" dirty="0" smtClean="0"/>
              <a:t>Use ionizing radiation</a:t>
            </a:r>
          </a:p>
          <a:p>
            <a:pPr marL="41148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3200" dirty="0" smtClean="0"/>
              <a:t>Very poor in tissue details</a:t>
            </a:r>
          </a:p>
          <a:p>
            <a:pPr marL="41148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dirty="0" smtClean="0"/>
          </a:p>
          <a:p>
            <a:pPr marL="41148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dirty="0"/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2213" y="312738"/>
            <a:ext cx="546417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169988" y="2525713"/>
            <a:ext cx="10363200" cy="4572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8000" b="1" smtClean="0"/>
              <a:t>Next modality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What is this? </a:t>
            </a:r>
          </a:p>
        </p:txBody>
      </p:sp>
      <p:pic>
        <p:nvPicPr>
          <p:cNvPr id="20483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0225" y="682625"/>
            <a:ext cx="7567613" cy="5821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What is this? </a:t>
            </a:r>
          </a:p>
        </p:txBody>
      </p:sp>
      <p:pic>
        <p:nvPicPr>
          <p:cNvPr id="21507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0225" y="682625"/>
            <a:ext cx="7567613" cy="5821363"/>
          </a:xfrm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488950" y="2987675"/>
            <a:ext cx="3516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Calibri" pitchFamily="34" charset="0"/>
              </a:rPr>
              <a:t>ULTRASOUND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What is US?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600" smtClean="0">
                <a:latin typeface="Tahoma" pitchFamily="34" charset="0"/>
              </a:rPr>
              <a:t>A diagnostic technique in which high</a:t>
            </a:r>
            <a:r>
              <a:rPr lang="ar-SA" sz="3600" smtClean="0"/>
              <a:t>-</a:t>
            </a:r>
            <a:r>
              <a:rPr lang="en-US" sz="3600" smtClean="0">
                <a:latin typeface="Tahoma" pitchFamily="34" charset="0"/>
              </a:rPr>
              <a:t>frequency sound waves penetrate the body and produce multiple echo patterns.</a:t>
            </a:r>
            <a:endParaRPr lang="ar-SA" sz="3600" smtClean="0"/>
          </a:p>
          <a:p>
            <a:pPr algn="just"/>
            <a:endParaRPr lang="en-US" sz="3600" smtClean="0">
              <a:latin typeface="Tahoma" pitchFamily="34" charset="0"/>
            </a:endParaRPr>
          </a:p>
          <a:p>
            <a:pPr algn="just">
              <a:buFont typeface="Arial" pitchFamily="34" charset="0"/>
              <a:buNone/>
            </a:pPr>
            <a:endParaRPr lang="en-US" sz="3600" smtClean="0">
              <a:latin typeface="Tahoma" pitchFamily="34" charset="0"/>
            </a:endParaRPr>
          </a:p>
          <a:p>
            <a:pPr algn="just"/>
            <a:r>
              <a:rPr lang="en-US" sz="3600" smtClean="0">
                <a:latin typeface="Tahoma" pitchFamily="34" charset="0"/>
              </a:rPr>
              <a:t>Diagnostic Medical applications in use since late 1950</a:t>
            </a:r>
            <a:r>
              <a:rPr lang="en-US" altLang="en-US" sz="3600" smtClean="0"/>
              <a:t>’</a:t>
            </a:r>
            <a:r>
              <a:rPr lang="en-US" altLang="ja-JP" sz="3600" smtClean="0">
                <a:latin typeface="Tahoma" pitchFamily="34" charset="0"/>
                <a:cs typeface="HGｺﾞｼｯｸM"/>
              </a:rPr>
              <a:t>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Echo pattrens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1">
              <a:buFont typeface="Arial" pitchFamily="34" charset="0"/>
              <a:buNone/>
            </a:pPr>
            <a:r>
              <a:rPr lang="en-US" sz="3200" b="1" smtClean="0"/>
              <a:t>Hyper-echoic = White</a:t>
            </a:r>
          </a:p>
          <a:p>
            <a:pPr rtl="1">
              <a:buFont typeface="Arial" pitchFamily="34" charset="0"/>
              <a:buNone/>
            </a:pPr>
            <a:endParaRPr lang="en-US" sz="3200" b="1" smtClean="0"/>
          </a:p>
          <a:p>
            <a:pPr rtl="1">
              <a:buFont typeface="Arial" pitchFamily="34" charset="0"/>
              <a:buNone/>
            </a:pPr>
            <a:endParaRPr lang="en-US" sz="1400" b="1" smtClean="0"/>
          </a:p>
          <a:p>
            <a:pPr rtl="1">
              <a:buFont typeface="Arial" pitchFamily="34" charset="0"/>
              <a:buNone/>
            </a:pPr>
            <a:r>
              <a:rPr lang="en-US" sz="3200" b="1" smtClean="0"/>
              <a:t>Hypo-echoic = Light Grey</a:t>
            </a:r>
          </a:p>
          <a:p>
            <a:pPr rtl="1">
              <a:buFont typeface="Arial" pitchFamily="34" charset="0"/>
              <a:buNone/>
            </a:pPr>
            <a:endParaRPr lang="en-US" sz="3200" b="1" smtClean="0"/>
          </a:p>
          <a:p>
            <a:pPr rtl="1">
              <a:buFont typeface="Arial" pitchFamily="34" charset="0"/>
              <a:buNone/>
            </a:pPr>
            <a:r>
              <a:rPr lang="en-US" sz="3200" b="1" smtClean="0"/>
              <a:t>An-echoic    = Black </a:t>
            </a:r>
          </a:p>
          <a:p>
            <a:endParaRPr lang="en-US" smtClean="0"/>
          </a:p>
        </p:txBody>
      </p:sp>
      <p:pic>
        <p:nvPicPr>
          <p:cNvPr id="2355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0188" y="1004888"/>
            <a:ext cx="6881812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smtClean="0">
                <a:solidFill>
                  <a:schemeClr val="tx2">
                    <a:satMod val="200000"/>
                  </a:schemeClr>
                </a:solidFill>
              </a:rPr>
              <a:t>Ultrasound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41148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b="1" dirty="0" smtClean="0"/>
              <a:t>Advantages :</a:t>
            </a:r>
          </a:p>
          <a:p>
            <a:pPr marL="41148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dirty="0" smtClean="0"/>
              <a:t>No radiation</a:t>
            </a:r>
          </a:p>
          <a:p>
            <a:pPr marL="41148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dirty="0" smtClean="0"/>
              <a:t>Widely available</a:t>
            </a:r>
          </a:p>
          <a:p>
            <a:pPr marL="41148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dirty="0" smtClean="0"/>
              <a:t>Relatively cheap</a:t>
            </a:r>
          </a:p>
          <a:p>
            <a:pPr marL="41148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dirty="0" smtClean="0"/>
              <a:t>Very good in evaluating abdomen solid organs</a:t>
            </a:r>
          </a:p>
          <a:p>
            <a:pPr marL="41148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dirty="0" smtClean="0"/>
              <a:t>Can be done bedside (portable)</a:t>
            </a:r>
          </a:p>
          <a:p>
            <a:pPr marL="41148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dirty="0"/>
          </a:p>
          <a:p>
            <a:pPr marL="41148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b="1" dirty="0" smtClean="0"/>
              <a:t>Disadvantages: </a:t>
            </a:r>
          </a:p>
          <a:p>
            <a:pPr marL="41148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dirty="0" smtClean="0"/>
              <a:t>Operator dependent </a:t>
            </a:r>
          </a:p>
          <a:p>
            <a:pPr marL="41148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dirty="0" smtClean="0"/>
              <a:t>Very limited in evaluating structures with air ( e.g. bowel) or calcification (e.g. bone)</a:t>
            </a:r>
            <a:endParaRPr lang="en-CA" dirty="0"/>
          </a:p>
        </p:txBody>
      </p:sp>
      <p:pic>
        <p:nvPicPr>
          <p:cNvPr id="2458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9138" y="720725"/>
            <a:ext cx="4787900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3038" y="692150"/>
            <a:ext cx="4608512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600" y="4076700"/>
            <a:ext cx="438626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138" y="4076700"/>
            <a:ext cx="44164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17"/>
          <p:cNvSpPr txBox="1">
            <a:spLocks noChangeArrowheads="1"/>
          </p:cNvSpPr>
          <p:nvPr/>
        </p:nvSpPr>
        <p:spPr bwMode="auto">
          <a:xfrm>
            <a:off x="4368800" y="260350"/>
            <a:ext cx="3840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  <a:ea typeface="MS PGothic" pitchFamily="34" charset="-128"/>
              </a:rPr>
              <a:t>B- MODE.</a:t>
            </a:r>
          </a:p>
        </p:txBody>
      </p:sp>
      <p:sp>
        <p:nvSpPr>
          <p:cNvPr id="25606" name="Text Box 18"/>
          <p:cNvSpPr txBox="1">
            <a:spLocks noChangeArrowheads="1"/>
          </p:cNvSpPr>
          <p:nvPr/>
        </p:nvSpPr>
        <p:spPr bwMode="auto">
          <a:xfrm>
            <a:off x="6959600" y="3573463"/>
            <a:ext cx="4608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  <a:ea typeface="MS PGothic" pitchFamily="34" charset="-128"/>
              </a:rPr>
              <a:t>COLOR DOPPLER</a:t>
            </a:r>
          </a:p>
        </p:txBody>
      </p:sp>
      <p:sp>
        <p:nvSpPr>
          <p:cNvPr id="25607" name="Text Box 19"/>
          <p:cNvSpPr txBox="1">
            <a:spLocks noChangeArrowheads="1"/>
          </p:cNvSpPr>
          <p:nvPr/>
        </p:nvSpPr>
        <p:spPr bwMode="auto">
          <a:xfrm>
            <a:off x="623888" y="3573463"/>
            <a:ext cx="432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  <a:ea typeface="MS PGothic" pitchFamily="34" charset="-128"/>
              </a:rPr>
              <a:t>DUPLEX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2" cstate="print"/>
          <a:srcRect l="19257" t="3766" r="316" b="11050"/>
          <a:stretch>
            <a:fillRect/>
          </a:stretch>
        </p:blipFill>
        <p:spPr bwMode="auto">
          <a:xfrm>
            <a:off x="6478588" y="1627188"/>
            <a:ext cx="546417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/>
          <p:cNvPicPr>
            <a:picLocks noChangeAspect="1"/>
          </p:cNvPicPr>
          <p:nvPr/>
        </p:nvPicPr>
        <p:blipFill>
          <a:blip r:embed="rId3" cstate="print"/>
          <a:srcRect l="12154" t="8002" r="11876" b="6770"/>
          <a:stretch>
            <a:fillRect/>
          </a:stretch>
        </p:blipFill>
        <p:spPr bwMode="auto">
          <a:xfrm>
            <a:off x="623888" y="1677988"/>
            <a:ext cx="5472112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8369300" y="5229225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DUPLEX 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2546350" y="5300663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B-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Lecture outline: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is hepatobiliary system HBS?</a:t>
            </a:r>
          </a:p>
          <a:p>
            <a:r>
              <a:rPr lang="en-US" smtClean="0"/>
              <a:t>Radiological modalities used in imaging HBS.</a:t>
            </a:r>
          </a:p>
          <a:p>
            <a:r>
              <a:rPr lang="en-US" smtClean="0"/>
              <a:t>Advantages and disadvantages of each radiology modality.</a:t>
            </a:r>
          </a:p>
          <a:p>
            <a:r>
              <a:rPr lang="en-US" smtClean="0"/>
              <a:t>Indications of imaging HBS.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 result for us gallblad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638" y="528638"/>
            <a:ext cx="8807450" cy="596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169988" y="2525713"/>
            <a:ext cx="10363200" cy="4572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8000" b="1" smtClean="0"/>
              <a:t>Next modality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smtClean="0">
                <a:solidFill>
                  <a:schemeClr val="tx2">
                    <a:satMod val="200000"/>
                  </a:schemeClr>
                </a:solidFill>
              </a:rPr>
              <a:t>What is this?</a:t>
            </a:r>
          </a:p>
        </p:txBody>
      </p:sp>
      <p:pic>
        <p:nvPicPr>
          <p:cNvPr id="29699" name="Picture 2" descr="C:\Users\medtst\Desktop\liver\_K4811128__1211103113\ser002img00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801"/>
          <a:stretch>
            <a:fillRect/>
          </a:stretch>
        </p:blipFill>
        <p:spPr>
          <a:xfrm>
            <a:off x="5448300" y="992188"/>
            <a:ext cx="5653088" cy="5286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smtClean="0">
                <a:solidFill>
                  <a:schemeClr val="tx2">
                    <a:satMod val="200000"/>
                  </a:schemeClr>
                </a:solidFill>
              </a:rPr>
              <a:t>What is this?</a:t>
            </a:r>
          </a:p>
        </p:txBody>
      </p:sp>
      <p:pic>
        <p:nvPicPr>
          <p:cNvPr id="30723" name="Picture 2" descr="C:\Users\medtst\Desktop\liver\_K4811128__1211103113\ser002img00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079" t="17088" r="9415" b="21220"/>
          <a:stretch>
            <a:fillRect/>
          </a:stretch>
        </p:blipFill>
        <p:spPr>
          <a:xfrm>
            <a:off x="6121400" y="2017713"/>
            <a:ext cx="5200650" cy="4498975"/>
          </a:xfrm>
          <a:noFill/>
        </p:spPr>
      </p:pic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669925" y="2309813"/>
            <a:ext cx="565467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pitchFamily="34" charset="0"/>
              </a:rPr>
              <a:t>Computed  Tomography </a:t>
            </a:r>
          </a:p>
          <a:p>
            <a:r>
              <a:rPr lang="en-US" sz="4000" b="1">
                <a:latin typeface="Calibri" pitchFamily="34" charset="0"/>
              </a:rPr>
              <a:t>CT scan.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What is CT scan?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 CT scan makes use of computer-processed of many </a:t>
            </a:r>
            <a:r>
              <a:rPr lang="en-US" smtClean="0">
                <a:hlinkClick r:id="rId2" tooltip="X-ray"/>
              </a:rPr>
              <a:t>X-ray</a:t>
            </a:r>
            <a:r>
              <a:rPr lang="en-US" smtClean="0"/>
              <a:t> images taken from different angles to produce cross-sectional </a:t>
            </a:r>
            <a:r>
              <a:rPr lang="en-US" smtClean="0">
                <a:hlinkClick r:id="rId3" tooltip="Tomography"/>
              </a:rPr>
              <a:t>tomographic</a:t>
            </a:r>
            <a:r>
              <a:rPr lang="en-US" smtClean="0"/>
              <a:t> images of specific areas of a scanned object.</a:t>
            </a:r>
          </a:p>
          <a:p>
            <a:endParaRPr lang="en-US" smtClean="0"/>
          </a:p>
          <a:p>
            <a:r>
              <a:rPr lang="en-US" smtClean="0"/>
              <a:t>CT scan can be done with and without intravenous IV contrast.</a:t>
            </a:r>
          </a:p>
          <a:p>
            <a:endParaRPr lang="en-US" smtClean="0"/>
          </a:p>
          <a:p>
            <a:r>
              <a:rPr lang="en-US" smtClean="0"/>
              <a:t>CT scan is limmited in evaluating gallstones, Why?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162050" y="273050"/>
            <a:ext cx="103632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What is different between the tow images</a:t>
            </a:r>
            <a:r>
              <a:rPr lang="en-US" b="1" dirty="0" smtClean="0">
                <a:solidFill>
                  <a:schemeClr val="tx2">
                    <a:satMod val="200000"/>
                  </a:schemeClr>
                </a:solidFill>
              </a:rPr>
              <a:t>?</a:t>
            </a:r>
            <a:br>
              <a:rPr lang="en-US" b="1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en-US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2771" name="Picture 2" descr="C:\Users\medtst\Desktop\liver\_K4811128__1211013252\ser002img000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/>
          </a:blip>
          <a:srcRect l="8002" t="14577" r="10118" b="17055"/>
          <a:stretch>
            <a:fillRect/>
          </a:stretch>
        </p:blipFill>
        <p:spPr>
          <a:xfrm>
            <a:off x="785813" y="1558925"/>
            <a:ext cx="5113337" cy="4138613"/>
          </a:xfrm>
          <a:noFill/>
        </p:spPr>
      </p:pic>
      <p:pic>
        <p:nvPicPr>
          <p:cNvPr id="32772" name="Picture 3" descr="C:\Users\medtst\Desktop\liver\_K4811128__1211013349\ser003img00021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15053" t="13734" r="7834" b="16319"/>
          <a:stretch>
            <a:fillRect/>
          </a:stretch>
        </p:blipFill>
        <p:spPr bwMode="auto">
          <a:xfrm>
            <a:off x="6451600" y="1546225"/>
            <a:ext cx="47148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What is different between the tow iamges</a:t>
            </a:r>
            <a:r>
              <a:rPr lang="en-US" b="1" smtClean="0">
                <a:solidFill>
                  <a:schemeClr val="tx2">
                    <a:satMod val="200000"/>
                  </a:schemeClr>
                </a:solidFill>
              </a:rPr>
              <a:t>?</a:t>
            </a:r>
            <a:br>
              <a:rPr lang="en-US" b="1" smtClean="0">
                <a:solidFill>
                  <a:schemeClr val="tx2">
                    <a:satMod val="200000"/>
                  </a:schemeClr>
                </a:solidFill>
              </a:rPr>
            </a:b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3795" name="Picture 2" descr="C:\Users\medtst\Desktop\liver\_K4811128__1211013252\ser002img000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/>
          </a:blip>
          <a:srcRect l="8002" t="14577" r="10118" b="17055"/>
          <a:stretch>
            <a:fillRect/>
          </a:stretch>
        </p:blipFill>
        <p:spPr>
          <a:xfrm>
            <a:off x="785813" y="1558925"/>
            <a:ext cx="5113337" cy="4138613"/>
          </a:xfrm>
          <a:noFill/>
        </p:spPr>
      </p:pic>
      <p:pic>
        <p:nvPicPr>
          <p:cNvPr id="33796" name="Picture 3" descr="C:\Users\medtst\Desktop\liver\_K4811128__1211013349\ser003img00021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 l="15053" t="13734" r="7834" b="16319"/>
          <a:stretch>
            <a:fillRect/>
          </a:stretch>
        </p:blipFill>
        <p:spPr bwMode="auto">
          <a:xfrm>
            <a:off x="6451600" y="1546225"/>
            <a:ext cx="47148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1300163" y="6040438"/>
            <a:ext cx="3813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Calibri" pitchFamily="34" charset="0"/>
              </a:rPr>
              <a:t>Without IV contrast</a:t>
            </a:r>
          </a:p>
        </p:txBody>
      </p:sp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6723063" y="6015038"/>
            <a:ext cx="4146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alibri" pitchFamily="34" charset="0"/>
              </a:rPr>
              <a:t>With IV contrast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smtClean="0">
                <a:solidFill>
                  <a:schemeClr val="tx2">
                    <a:satMod val="200000"/>
                  </a:schemeClr>
                </a:solidFill>
              </a:rPr>
              <a:t>CT language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80975" y="2506663"/>
            <a:ext cx="10515600" cy="4351337"/>
          </a:xfrm>
        </p:spPr>
        <p:txBody>
          <a:bodyPr/>
          <a:lstStyle/>
          <a:p>
            <a:r>
              <a:rPr lang="en-US" sz="3600" b="1" smtClean="0"/>
              <a:t>Hyper-dense = white</a:t>
            </a:r>
          </a:p>
          <a:p>
            <a:endParaRPr lang="en-US" sz="3600" b="1" smtClean="0"/>
          </a:p>
          <a:p>
            <a:r>
              <a:rPr lang="en-US" sz="3600" b="1" smtClean="0"/>
              <a:t>Hypo-dense=black to grey</a:t>
            </a:r>
          </a:p>
        </p:txBody>
      </p:sp>
      <p:pic>
        <p:nvPicPr>
          <p:cNvPr id="34820" name="Picture 2" descr="C:\Users\medtst\Desktop\liver\_K4811128__1211103113\ser002img00033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 l="12302" t="18111" r="10706" b="24318"/>
          <a:stretch>
            <a:fillRect/>
          </a:stretch>
        </p:blipFill>
        <p:spPr bwMode="auto">
          <a:xfrm>
            <a:off x="5859463" y="1095375"/>
            <a:ext cx="5959475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>
                <a:solidFill>
                  <a:schemeClr val="tx2">
                    <a:satMod val="200000"/>
                  </a:schemeClr>
                </a:solidFill>
              </a:rPr>
              <a:t>Computed tomography CT scan.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1148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3200" b="1" dirty="0" smtClean="0"/>
              <a:t>Advantages:</a:t>
            </a:r>
          </a:p>
          <a:p>
            <a:pPr marL="41148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dirty="0" smtClean="0"/>
              <a:t>Very good in evaluating solid organs</a:t>
            </a:r>
          </a:p>
          <a:p>
            <a:pPr marL="41148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dirty="0" smtClean="0"/>
              <a:t>Available more them MRI</a:t>
            </a:r>
          </a:p>
          <a:p>
            <a:pPr marL="41148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dirty="0" smtClean="0"/>
          </a:p>
          <a:p>
            <a:pPr marL="41148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3200" b="1" dirty="0" smtClean="0"/>
              <a:t>Disadvantages:</a:t>
            </a:r>
          </a:p>
          <a:p>
            <a:pPr marL="41148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dirty="0" smtClean="0"/>
              <a:t>Use ionizing radiation</a:t>
            </a:r>
          </a:p>
          <a:p>
            <a:pPr marL="41148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dirty="0" smtClean="0"/>
              <a:t>Less available then x-ray and US</a:t>
            </a:r>
          </a:p>
          <a:p>
            <a:pPr marL="41148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dirty="0" smtClean="0"/>
              <a:t>Relatively expansive</a:t>
            </a:r>
          </a:p>
          <a:p>
            <a:pPr marL="41148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dirty="0" smtClean="0"/>
              <a:t>Intravenous contrast maybe </a:t>
            </a:r>
            <a:r>
              <a:rPr lang="en-CA" dirty="0" err="1" smtClean="0"/>
              <a:t>harmfull</a:t>
            </a:r>
            <a:r>
              <a:rPr lang="en-CA" dirty="0" smtClean="0"/>
              <a:t> </a:t>
            </a:r>
          </a:p>
          <a:p>
            <a:pPr marL="41148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dirty="0"/>
          </a:p>
        </p:txBody>
      </p:sp>
      <p:pic>
        <p:nvPicPr>
          <p:cNvPr id="35844" name="Picture 2" descr="C:\Users\medtst\Desktop\liver\_K4811128__1211103113\ser002img00033.jpg"/>
          <p:cNvPicPr>
            <a:picLocks noChangeAspect="1" noChangeArrowheads="1"/>
          </p:cNvPicPr>
          <p:nvPr/>
        </p:nvPicPr>
        <p:blipFill>
          <a:blip r:embed="rId2" cstate="print"/>
          <a:srcRect l="12302" t="18111" r="10706" b="24318"/>
          <a:stretch>
            <a:fillRect/>
          </a:stretch>
        </p:blipFill>
        <p:spPr bwMode="auto">
          <a:xfrm>
            <a:off x="7199313" y="1944688"/>
            <a:ext cx="4352925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169988" y="2525713"/>
            <a:ext cx="10363200" cy="4572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8000" b="1" smtClean="0"/>
              <a:t>Next modality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90538" y="700088"/>
            <a:ext cx="10515600" cy="13255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smtClean="0">
                <a:solidFill>
                  <a:schemeClr val="tx2">
                    <a:satMod val="200000"/>
                  </a:schemeClr>
                </a:solidFill>
              </a:rPr>
              <a:t>What is hepatobiliary system (HBS)?</a:t>
            </a:r>
            <a:br>
              <a:rPr lang="en-US" sz="6000" b="1" smtClean="0">
                <a:solidFill>
                  <a:schemeClr val="tx2">
                    <a:satMod val="200000"/>
                  </a:schemeClr>
                </a:solidFill>
              </a:rPr>
            </a:br>
            <a:endParaRPr lang="en-US" sz="6000" b="1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55625" y="2689225"/>
            <a:ext cx="10515600" cy="4351338"/>
          </a:xfrm>
        </p:spPr>
        <p:txBody>
          <a:bodyPr/>
          <a:lstStyle/>
          <a:p>
            <a:pPr>
              <a:buFont typeface="Arial" pitchFamily="34" charset="0"/>
              <a:buNone/>
            </a:pPr>
            <a:endParaRPr lang="en-US" sz="5400" smtClean="0"/>
          </a:p>
          <a:p>
            <a:pPr>
              <a:buFont typeface="Arial" pitchFamily="34" charset="0"/>
              <a:buNone/>
            </a:pPr>
            <a:r>
              <a:rPr lang="en-US" sz="5400" smtClean="0"/>
              <a:t>It includes </a:t>
            </a:r>
            <a:r>
              <a:rPr lang="en-US" sz="5400" b="1" smtClean="0"/>
              <a:t>liver</a:t>
            </a:r>
            <a:r>
              <a:rPr lang="en-US" sz="5400" smtClean="0"/>
              <a:t>, </a:t>
            </a:r>
            <a:r>
              <a:rPr lang="en-US" sz="5400" b="1" smtClean="0"/>
              <a:t>gallbladder</a:t>
            </a:r>
            <a:r>
              <a:rPr lang="en-US" sz="5400" smtClean="0"/>
              <a:t> and </a:t>
            </a:r>
            <a:r>
              <a:rPr lang="en-US" sz="5400" b="1" smtClean="0"/>
              <a:t>biliary ducts</a:t>
            </a:r>
            <a:r>
              <a:rPr lang="en-US" sz="540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What is this?</a:t>
            </a:r>
          </a:p>
        </p:txBody>
      </p:sp>
      <p:pic>
        <p:nvPicPr>
          <p:cNvPr id="37891" name="Picture 7" descr="C:\Users\medtst\Desktop\liver\_K4811128__1212121029\ser010img00028.jpg"/>
          <p:cNvPicPr>
            <a:picLocks noChangeAspect="1" noChangeArrowheads="1"/>
          </p:cNvPicPr>
          <p:nvPr/>
        </p:nvPicPr>
        <p:blipFill>
          <a:blip r:embed="rId2" cstate="print"/>
          <a:srcRect l="2534" t="20029" r="2196" b="8923"/>
          <a:stretch>
            <a:fillRect/>
          </a:stretch>
        </p:blipFill>
        <p:spPr bwMode="auto">
          <a:xfrm>
            <a:off x="5948363" y="1639888"/>
            <a:ext cx="5749925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What is this?</a:t>
            </a:r>
          </a:p>
        </p:txBody>
      </p:sp>
      <p:sp>
        <p:nvSpPr>
          <p:cNvPr id="38915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5111750" cy="4351338"/>
          </a:xfrm>
        </p:spPr>
        <p:txBody>
          <a:bodyPr/>
          <a:lstStyle/>
          <a:p>
            <a:r>
              <a:rPr lang="en-CA" sz="4400" smtClean="0"/>
              <a:t>Magnetic resonance imaging MRI</a:t>
            </a:r>
            <a:endParaRPr lang="en-US" sz="4400" smtClean="0"/>
          </a:p>
        </p:txBody>
      </p:sp>
      <p:pic>
        <p:nvPicPr>
          <p:cNvPr id="38916" name="Picture 7" descr="C:\Users\medtst\Desktop\liver\_K4811128__1212121029\ser010img00028.jpg"/>
          <p:cNvPicPr>
            <a:picLocks noChangeAspect="1" noChangeArrowheads="1"/>
          </p:cNvPicPr>
          <p:nvPr/>
        </p:nvPicPr>
        <p:blipFill>
          <a:blip r:embed="rId2" cstate="print"/>
          <a:srcRect l="2534" t="20029" r="2196" b="8923"/>
          <a:stretch>
            <a:fillRect/>
          </a:stretch>
        </p:blipFill>
        <p:spPr bwMode="auto">
          <a:xfrm>
            <a:off x="5948363" y="1639888"/>
            <a:ext cx="5749925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200000"/>
                  </a:schemeClr>
                </a:solidFill>
              </a:rPr>
              <a:t>Magnetic resonance imaging MRI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en-US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 </a:t>
            </a:r>
            <a:r>
              <a:rPr lang="en-US" smtClean="0">
                <a:hlinkClick r:id="rId2" tooltip="Medical imaging"/>
              </a:rPr>
              <a:t>medical imaging</a:t>
            </a:r>
            <a:r>
              <a:rPr lang="en-US" smtClean="0"/>
              <a:t> technique used in </a:t>
            </a:r>
            <a:r>
              <a:rPr lang="en-US" smtClean="0">
                <a:hlinkClick r:id="rId3" tooltip="Radiology"/>
              </a:rPr>
              <a:t>radiology</a:t>
            </a:r>
            <a:r>
              <a:rPr lang="en-US" smtClean="0"/>
              <a:t> to form pictures of the </a:t>
            </a:r>
            <a:r>
              <a:rPr lang="en-US" smtClean="0">
                <a:hlinkClick r:id="rId4" tooltip="Anatomy"/>
              </a:rPr>
              <a:t>anatomy</a:t>
            </a:r>
            <a:r>
              <a:rPr lang="en-US" smtClean="0"/>
              <a:t> using strong </a:t>
            </a:r>
            <a:r>
              <a:rPr lang="en-US" smtClean="0">
                <a:hlinkClick r:id="rId5" tooltip="Magnetic field"/>
              </a:rPr>
              <a:t>magnetic fields</a:t>
            </a:r>
            <a:r>
              <a:rPr lang="en-US" smtClean="0"/>
              <a:t> and </a:t>
            </a:r>
            <a:r>
              <a:rPr lang="en-US" smtClean="0">
                <a:hlinkClick r:id="rId6" tooltip="Radio wave"/>
              </a:rPr>
              <a:t>radio waves</a:t>
            </a:r>
            <a:r>
              <a:rPr lang="en-US" smtClean="0"/>
              <a:t>.</a:t>
            </a:r>
          </a:p>
          <a:p>
            <a:endParaRPr lang="en-US" smtClean="0"/>
          </a:p>
          <a:p>
            <a:r>
              <a:rPr lang="en-US" smtClean="0"/>
              <a:t>It has no radiation.</a:t>
            </a:r>
          </a:p>
          <a:p>
            <a:endParaRPr lang="en-US" smtClean="0"/>
          </a:p>
          <a:p>
            <a:r>
              <a:rPr lang="en-US" smtClean="0"/>
              <a:t>It more complex then CT scan and many different images (or what called sequences) can by taken like T1 and T2 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smtClean="0">
                <a:solidFill>
                  <a:schemeClr val="tx2">
                    <a:satMod val="200000"/>
                  </a:schemeClr>
                </a:solidFill>
              </a:rPr>
              <a:t>MRI language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46063" y="2506663"/>
            <a:ext cx="10515600" cy="4351337"/>
          </a:xfrm>
        </p:spPr>
        <p:txBody>
          <a:bodyPr/>
          <a:lstStyle/>
          <a:p>
            <a:r>
              <a:rPr lang="en-CA" smtClean="0"/>
              <a:t>Hyper intense signal = more white </a:t>
            </a:r>
          </a:p>
          <a:p>
            <a:r>
              <a:rPr lang="en-CA" smtClean="0"/>
              <a:t>Hypo intense signal = more grey/black</a:t>
            </a:r>
          </a:p>
        </p:txBody>
      </p:sp>
      <p:pic>
        <p:nvPicPr>
          <p:cNvPr id="40964" name="Picture 3" descr="C:\Users\medtst\Desktop\liver\_K4811128__1211014305\ser008img00042.jpg"/>
          <p:cNvPicPr>
            <a:picLocks noChangeAspect="1" noChangeArrowheads="1"/>
          </p:cNvPicPr>
          <p:nvPr/>
        </p:nvPicPr>
        <p:blipFill>
          <a:blip r:embed="rId2" cstate="print"/>
          <a:srcRect t="13734"/>
          <a:stretch>
            <a:fillRect/>
          </a:stretch>
        </p:blipFill>
        <p:spPr bwMode="auto">
          <a:xfrm>
            <a:off x="6761163" y="1468438"/>
            <a:ext cx="4876800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smtClean="0">
                <a:solidFill>
                  <a:schemeClr val="tx2">
                    <a:satMod val="200000"/>
                  </a:schemeClr>
                </a:solidFill>
              </a:rPr>
              <a:t>Magnetic resonance imaging MRI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1148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dirty="0" smtClean="0"/>
              <a:t>Advantages:</a:t>
            </a:r>
          </a:p>
          <a:p>
            <a:pPr marL="41148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dirty="0" smtClean="0"/>
              <a:t>Excellent in tissue details</a:t>
            </a:r>
          </a:p>
          <a:p>
            <a:pPr marL="41148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dirty="0" smtClean="0"/>
              <a:t>No ionizing  radiation</a:t>
            </a:r>
          </a:p>
          <a:p>
            <a:pPr marL="41148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dirty="0"/>
          </a:p>
          <a:p>
            <a:pPr marL="41148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dirty="0" smtClean="0"/>
              <a:t>Disadvantages:</a:t>
            </a:r>
          </a:p>
          <a:p>
            <a:pPr marL="41148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dirty="0" smtClean="0"/>
              <a:t>Expensive</a:t>
            </a:r>
          </a:p>
          <a:p>
            <a:pPr marL="41148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dirty="0" smtClean="0"/>
              <a:t>Long scan time</a:t>
            </a:r>
          </a:p>
          <a:p>
            <a:pPr marL="41148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dirty="0" smtClean="0"/>
              <a:t>Less available then other modalities</a:t>
            </a:r>
          </a:p>
          <a:p>
            <a:pPr marL="41148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dirty="0" smtClean="0"/>
              <a:t>Intravenous contrast is not safe with poor renal function.</a:t>
            </a:r>
          </a:p>
          <a:p>
            <a:pPr marL="41148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Different MRI sequences</a:t>
            </a:r>
          </a:p>
        </p:txBody>
      </p:sp>
      <p:pic>
        <p:nvPicPr>
          <p:cNvPr id="43011" name="Picture 5" descr="C:\Users\medtst\Desktop\liver\_K4811128__1212120726\ser005img00015.jpg"/>
          <p:cNvPicPr>
            <a:picLocks noChangeAspect="1" noChangeArrowheads="1"/>
          </p:cNvPicPr>
          <p:nvPr/>
        </p:nvPicPr>
        <p:blipFill>
          <a:blip r:embed="rId2" cstate="print"/>
          <a:srcRect l="4561" t="20345" r="845" b="8607"/>
          <a:stretch>
            <a:fillRect/>
          </a:stretch>
        </p:blipFill>
        <p:spPr bwMode="auto">
          <a:xfrm>
            <a:off x="4418013" y="1738313"/>
            <a:ext cx="38528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6" descr="C:\Users\medtst\Desktop\liver\_K4811128__1212120911\ser006img000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433" t="21559" r="7433" b="7738"/>
          <a:stretch>
            <a:fillRect/>
          </a:stretch>
        </p:blipFill>
        <p:spPr>
          <a:xfrm>
            <a:off x="8237538" y="1903413"/>
            <a:ext cx="3657600" cy="2867025"/>
          </a:xfrm>
          <a:noFill/>
        </p:spPr>
      </p:pic>
      <p:pic>
        <p:nvPicPr>
          <p:cNvPr id="43013" name="Picture 7" descr="C:\Users\medtst\Desktop\liver\_K4811128__1212121029\ser010img00028.jpg"/>
          <p:cNvPicPr>
            <a:picLocks noChangeAspect="1" noChangeArrowheads="1"/>
          </p:cNvPicPr>
          <p:nvPr/>
        </p:nvPicPr>
        <p:blipFill>
          <a:blip r:embed="rId4" cstate="print"/>
          <a:srcRect l="2534" t="20029" r="2196" b="8923"/>
          <a:stretch>
            <a:fillRect/>
          </a:stretch>
        </p:blipFill>
        <p:spPr bwMode="auto">
          <a:xfrm>
            <a:off x="549275" y="1836738"/>
            <a:ext cx="3843338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1211263" y="5197475"/>
            <a:ext cx="2265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/>
              <a:t>T1</a:t>
            </a:r>
          </a:p>
        </p:txBody>
      </p:sp>
      <p:sp>
        <p:nvSpPr>
          <p:cNvPr id="43015" name="TextBox 9"/>
          <p:cNvSpPr txBox="1">
            <a:spLocks noChangeArrowheads="1"/>
          </p:cNvSpPr>
          <p:nvPr/>
        </p:nvSpPr>
        <p:spPr bwMode="auto">
          <a:xfrm>
            <a:off x="4662488" y="5181600"/>
            <a:ext cx="276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/>
              <a:t>T2</a:t>
            </a:r>
            <a:endParaRPr lang="en-US" b="1"/>
          </a:p>
        </p:txBody>
      </p:sp>
      <p:sp>
        <p:nvSpPr>
          <p:cNvPr id="43016" name="TextBox 10"/>
          <p:cNvSpPr txBox="1">
            <a:spLocks noChangeArrowheads="1"/>
          </p:cNvSpPr>
          <p:nvPr/>
        </p:nvSpPr>
        <p:spPr bwMode="auto">
          <a:xfrm>
            <a:off x="8518525" y="5189538"/>
            <a:ext cx="29067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/>
              <a:t>Diffusion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How to differential to CT from MRI?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44035" name="Content Placeholder 3" descr="C:\Users\medtst\Desktop\liver\_K4811128__1212121029\ser010img00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34" t="20029" r="2196" b="8923"/>
          <a:stretch>
            <a:fillRect/>
          </a:stretch>
        </p:blipFill>
        <p:spPr>
          <a:xfrm>
            <a:off x="1071563" y="2220913"/>
            <a:ext cx="4645025" cy="3714750"/>
          </a:xfrm>
          <a:noFill/>
        </p:spPr>
      </p:pic>
      <p:pic>
        <p:nvPicPr>
          <p:cNvPr id="44036" name="Picture 2" descr="C:\Users\medtst\Desktop\liver\_K4811128__1211103113\ser002img00033.jpg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 l="12302" t="18111" r="10706" b="24318"/>
          <a:stretch>
            <a:fillRect/>
          </a:stretch>
        </p:blipFill>
        <p:spPr bwMode="auto">
          <a:xfrm>
            <a:off x="6515100" y="2174875"/>
            <a:ext cx="4910138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1169988" y="2525713"/>
            <a:ext cx="10363200" cy="4572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8000" b="1" smtClean="0"/>
              <a:t>Next modality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What is this?</a:t>
            </a:r>
          </a:p>
        </p:txBody>
      </p:sp>
      <p:pic>
        <p:nvPicPr>
          <p:cNvPr id="46083" name="Picture 2" descr="C:\Users\medtst\Desktop\liver\_K4811128__1211014919\ser421img0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40000"/>
          </a:blip>
          <a:srcRect t="15018"/>
          <a:stretch>
            <a:fillRect/>
          </a:stretch>
        </p:blipFill>
        <p:spPr>
          <a:xfrm>
            <a:off x="5756275" y="823913"/>
            <a:ext cx="5538788" cy="4600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What is this?</a:t>
            </a:r>
          </a:p>
        </p:txBody>
      </p:sp>
      <p:pic>
        <p:nvPicPr>
          <p:cNvPr id="47107" name="Picture 2" descr="C:\Users\medtst\Desktop\liver\_K4811128__1211014919\ser421img0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/>
          </a:blip>
          <a:srcRect t="15018"/>
          <a:stretch>
            <a:fillRect/>
          </a:stretch>
        </p:blipFill>
        <p:spPr>
          <a:xfrm>
            <a:off x="5756275" y="823913"/>
            <a:ext cx="5538788" cy="4600575"/>
          </a:xfrm>
          <a:noFill/>
        </p:spPr>
      </p:pic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695325" y="2176463"/>
            <a:ext cx="4289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latin typeface="Calibri" pitchFamily="34" charset="0"/>
              </a:rPr>
              <a:t>Nuclear scan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What are the </a:t>
            </a:r>
            <a:r>
              <a:rPr lang="en-US" sz="4900" b="1" dirty="0" smtClean="0">
                <a:solidFill>
                  <a:schemeClr val="tx2">
                    <a:satMod val="200000"/>
                  </a:schemeClr>
                </a:solidFill>
              </a:rPr>
              <a:t>Radiological modalities 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used in imaging</a:t>
            </a:r>
            <a:r>
              <a:rPr lang="en-US" b="1" dirty="0" smtClean="0">
                <a:solidFill>
                  <a:schemeClr val="tx2">
                    <a:satMod val="200000"/>
                  </a:schemeClr>
                </a:solidFill>
              </a:rPr>
              <a:t> HBS ?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219200" y="2089150"/>
            <a:ext cx="10363200" cy="4572000"/>
          </a:xfrm>
        </p:spPr>
        <p:txBody>
          <a:bodyPr/>
          <a:lstStyle/>
          <a:p>
            <a:r>
              <a:rPr lang="en-US" sz="4000" b="1" smtClean="0"/>
              <a:t>X Ray.</a:t>
            </a:r>
          </a:p>
          <a:p>
            <a:r>
              <a:rPr lang="en-US" sz="4000" b="1" smtClean="0"/>
              <a:t>Ultrasound.</a:t>
            </a:r>
          </a:p>
          <a:p>
            <a:r>
              <a:rPr lang="en-US" sz="4000" b="1" smtClean="0"/>
              <a:t>Computed tomography CT scan.</a:t>
            </a:r>
          </a:p>
          <a:p>
            <a:r>
              <a:rPr lang="en-US" sz="4000" b="1" smtClean="0"/>
              <a:t>Magnetic resonance imaging MRI.</a:t>
            </a:r>
          </a:p>
          <a:p>
            <a:r>
              <a:rPr lang="en-US" sz="4000" b="1" smtClean="0"/>
              <a:t>Nuclear scan.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What is nuclear medicine?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 M</a:t>
            </a:r>
            <a:r>
              <a:rPr lang="en-US" smtClean="0">
                <a:hlinkClick r:id="rId2" tooltip="Medical specialty"/>
              </a:rPr>
              <a:t>edical specialty</a:t>
            </a:r>
            <a:r>
              <a:rPr lang="en-US" smtClean="0"/>
              <a:t> involving the application of </a:t>
            </a:r>
            <a:r>
              <a:rPr lang="en-US" smtClean="0">
                <a:hlinkClick r:id="rId3" tooltip="Radioactivity"/>
              </a:rPr>
              <a:t>radioactive</a:t>
            </a:r>
            <a:r>
              <a:rPr lang="en-US" smtClean="0"/>
              <a:t> substances in the diagnosis and treatment of disease. 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48132" name="Picture 2" descr="C:\Users\medtst\Desktop\liver\_K4811128__1211014919\ser421img00001.jpg"/>
          <p:cNvPicPr>
            <a:picLocks noChangeAspect="1" noChangeArrowheads="1"/>
          </p:cNvPicPr>
          <p:nvPr/>
        </p:nvPicPr>
        <p:blipFill>
          <a:blip r:embed="rId4" cstate="print">
            <a:lum bright="-30000"/>
          </a:blip>
          <a:srcRect t="15018"/>
          <a:stretch>
            <a:fillRect/>
          </a:stretch>
        </p:blipFill>
        <p:spPr bwMode="auto">
          <a:xfrm>
            <a:off x="7366000" y="2684463"/>
            <a:ext cx="45085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smtClean="0">
                <a:solidFill>
                  <a:schemeClr val="tx2">
                    <a:satMod val="200000"/>
                  </a:schemeClr>
                </a:solidFill>
              </a:rPr>
              <a:t>Nuclear medicine: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smtClean="0"/>
              <a:t>Advantages:</a:t>
            </a:r>
          </a:p>
          <a:p>
            <a:r>
              <a:rPr lang="en-CA" smtClean="0"/>
              <a:t>Excellent in evaluating oragn function/physiology</a:t>
            </a:r>
          </a:p>
          <a:p>
            <a:pPr>
              <a:buFont typeface="Arial" pitchFamily="34" charset="0"/>
              <a:buNone/>
            </a:pPr>
            <a:endParaRPr lang="en-CA" smtClean="0"/>
          </a:p>
          <a:p>
            <a:pPr>
              <a:buFont typeface="Arial" pitchFamily="34" charset="0"/>
              <a:buNone/>
            </a:pPr>
            <a:r>
              <a:rPr lang="en-CA" smtClean="0"/>
              <a:t>Disadvantages:</a:t>
            </a:r>
          </a:p>
          <a:p>
            <a:r>
              <a:rPr lang="en-CA" smtClean="0"/>
              <a:t>Use ionizing radiation</a:t>
            </a:r>
          </a:p>
          <a:p>
            <a:r>
              <a:rPr lang="en-CA" smtClean="0"/>
              <a:t>Not widely available</a:t>
            </a:r>
          </a:p>
          <a:p>
            <a:r>
              <a:rPr lang="en-CA" smtClean="0"/>
              <a:t>Very poor in evaluating anatomy</a:t>
            </a:r>
          </a:p>
          <a:p>
            <a:endParaRPr lang="en-CA" smtClean="0"/>
          </a:p>
          <a:p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1095375" y="2673350"/>
            <a:ext cx="10363200" cy="4572000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US" sz="8800" smtClean="0"/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smtClean="0">
                <a:solidFill>
                  <a:schemeClr val="tx2">
                    <a:satMod val="200000"/>
                  </a:schemeClr>
                </a:solidFill>
              </a:rPr>
              <a:t>What is this?</a:t>
            </a:r>
          </a:p>
        </p:txBody>
      </p:sp>
      <p:pic>
        <p:nvPicPr>
          <p:cNvPr id="12291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16575" y="269875"/>
            <a:ext cx="5457825" cy="6181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smtClean="0">
                <a:solidFill>
                  <a:schemeClr val="tx2">
                    <a:satMod val="200000"/>
                  </a:schemeClr>
                </a:solidFill>
              </a:rPr>
              <a:t>What is this?</a:t>
            </a:r>
          </a:p>
        </p:txBody>
      </p:sp>
      <p:pic>
        <p:nvPicPr>
          <p:cNvPr id="13315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16575" y="269875"/>
            <a:ext cx="5457825" cy="6181725"/>
          </a:xfrm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0" y="2408238"/>
            <a:ext cx="56927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Calibri" pitchFamily="34" charset="0"/>
              </a:rPr>
              <a:t>Abdomen  x-ray </a:t>
            </a:r>
          </a:p>
          <a:p>
            <a:pPr algn="ctr"/>
            <a:r>
              <a:rPr lang="en-US" sz="4400" b="1">
                <a:latin typeface="Calibri" pitchFamily="34" charset="0"/>
              </a:rPr>
              <a:t>OR</a:t>
            </a:r>
          </a:p>
          <a:p>
            <a:pPr algn="ctr"/>
            <a:r>
              <a:rPr lang="en-US" sz="4400" b="1">
                <a:latin typeface="Calibri" pitchFamily="34" charset="0"/>
              </a:rPr>
              <a:t>Abdomen radiography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smtClean="0">
                <a:solidFill>
                  <a:schemeClr val="tx2">
                    <a:satMod val="200000"/>
                  </a:schemeClr>
                </a:solidFill>
              </a:rPr>
              <a:t>What is this ????</a:t>
            </a:r>
          </a:p>
        </p:txBody>
      </p:sp>
      <p:pic>
        <p:nvPicPr>
          <p:cNvPr id="14339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81775" y="385763"/>
            <a:ext cx="4932363" cy="6153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19875" y="398463"/>
            <a:ext cx="4635500" cy="5784850"/>
          </a:xfrm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1223963" y="476250"/>
            <a:ext cx="45450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>
                <a:latin typeface="Calibri" pitchFamily="34" charset="0"/>
              </a:rPr>
              <a:t>X ray was first observed and documented in </a:t>
            </a:r>
            <a:r>
              <a:rPr lang="en-CA" sz="2400" b="1">
                <a:latin typeface="Calibri" pitchFamily="34" charset="0"/>
              </a:rPr>
              <a:t>1895</a:t>
            </a:r>
            <a:r>
              <a:rPr lang="en-CA" sz="2400">
                <a:latin typeface="Calibri" pitchFamily="34" charset="0"/>
              </a:rPr>
              <a:t> by </a:t>
            </a:r>
            <a:r>
              <a:rPr lang="en-CA" sz="2400" b="1">
                <a:latin typeface="Calibri" pitchFamily="34" charset="0"/>
              </a:rPr>
              <a:t>Wilhelm Conrad Roentgen</a:t>
            </a:r>
          </a:p>
          <a:p>
            <a:r>
              <a:rPr lang="en-US">
                <a:latin typeface="Calibri" pitchFamily="34" charset="0"/>
              </a:rPr>
              <a:t> 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6991350" y="6180138"/>
            <a:ext cx="444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Calibri" pitchFamily="34" charset="0"/>
              </a:rPr>
              <a:t>First x ray taken in history</a:t>
            </a:r>
          </a:p>
        </p:txBody>
      </p:sp>
      <p:pic>
        <p:nvPicPr>
          <p:cNvPr id="1536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125" y="2014538"/>
            <a:ext cx="3806825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What is X ray?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smtClean="0"/>
              <a:t>It is energetic form of electromagnetic and ionozintng radiation that can penetrated solid objects and used to take images of the human body.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1690</TotalTime>
  <Words>512</Words>
  <Application>Microsoft Office PowerPoint</Application>
  <PresentationFormat>Custom</PresentationFormat>
  <Paragraphs>146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Tahoma</vt:lpstr>
      <vt:lpstr>HGｺﾞｼｯｸM</vt:lpstr>
      <vt:lpstr>Times New Roman</vt:lpstr>
      <vt:lpstr>MS PGothic</vt:lpstr>
      <vt:lpstr>Metro</vt:lpstr>
      <vt:lpstr>Radiology &amp; investigation of hepatobiliary system</vt:lpstr>
      <vt:lpstr>Lecture outline:</vt:lpstr>
      <vt:lpstr>What is hepatobiliary system (HBS)? </vt:lpstr>
      <vt:lpstr>What are the Radiological modalities used in imaging HBS ? </vt:lpstr>
      <vt:lpstr>What is this?</vt:lpstr>
      <vt:lpstr>What is this?</vt:lpstr>
      <vt:lpstr>What is this ????</vt:lpstr>
      <vt:lpstr>Slide 8</vt:lpstr>
      <vt:lpstr>What is X ray?</vt:lpstr>
      <vt:lpstr>X RAY language </vt:lpstr>
      <vt:lpstr> X RAY</vt:lpstr>
      <vt:lpstr>Slide 12</vt:lpstr>
      <vt:lpstr>What is this? </vt:lpstr>
      <vt:lpstr>What is this? </vt:lpstr>
      <vt:lpstr>What is US?</vt:lpstr>
      <vt:lpstr>Echo pattrens</vt:lpstr>
      <vt:lpstr>Ultrasound</vt:lpstr>
      <vt:lpstr>Slide 18</vt:lpstr>
      <vt:lpstr>Slide 19</vt:lpstr>
      <vt:lpstr>Slide 20</vt:lpstr>
      <vt:lpstr>Slide 21</vt:lpstr>
      <vt:lpstr>What is this?</vt:lpstr>
      <vt:lpstr>What is this?</vt:lpstr>
      <vt:lpstr>What is CT scan? </vt:lpstr>
      <vt:lpstr>What is different between the tow images? </vt:lpstr>
      <vt:lpstr>What is different between the tow iamges? </vt:lpstr>
      <vt:lpstr>CT language</vt:lpstr>
      <vt:lpstr>Computed tomography CT scan.</vt:lpstr>
      <vt:lpstr>Slide 29</vt:lpstr>
      <vt:lpstr>What is this?</vt:lpstr>
      <vt:lpstr>What is this?</vt:lpstr>
      <vt:lpstr>Magnetic resonance imaging MRI </vt:lpstr>
      <vt:lpstr>MRI language</vt:lpstr>
      <vt:lpstr>Magnetic resonance imaging MRI</vt:lpstr>
      <vt:lpstr>Different MRI sequences</vt:lpstr>
      <vt:lpstr>How to differential to CT from MRI?</vt:lpstr>
      <vt:lpstr>Slide 37</vt:lpstr>
      <vt:lpstr>What is this?</vt:lpstr>
      <vt:lpstr>What is this?</vt:lpstr>
      <vt:lpstr>What is nuclear medicine?</vt:lpstr>
      <vt:lpstr>Nuclear medicine: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Reshaid Al Jurayyan</dc:creator>
  <cp:lastModifiedBy>medtst</cp:lastModifiedBy>
  <cp:revision>21</cp:revision>
  <dcterms:created xsi:type="dcterms:W3CDTF">2016-12-10T07:07:11Z</dcterms:created>
  <dcterms:modified xsi:type="dcterms:W3CDTF">2016-12-12T09:31:49Z</dcterms:modified>
</cp:coreProperties>
</file>