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96" r:id="rId1"/>
  </p:sldMasterIdLst>
  <p:sldIdLst>
    <p:sldId id="256" r:id="rId2"/>
    <p:sldId id="257" r:id="rId3"/>
    <p:sldId id="262" r:id="rId4"/>
    <p:sldId id="258" r:id="rId5"/>
    <p:sldId id="296" r:id="rId6"/>
    <p:sldId id="259" r:id="rId7"/>
    <p:sldId id="304" r:id="rId8"/>
    <p:sldId id="306" r:id="rId9"/>
    <p:sldId id="260" r:id="rId10"/>
    <p:sldId id="297" r:id="rId11"/>
    <p:sldId id="293" r:id="rId12"/>
    <p:sldId id="270" r:id="rId13"/>
    <p:sldId id="307" r:id="rId14"/>
    <p:sldId id="308" r:id="rId15"/>
    <p:sldId id="305" r:id="rId16"/>
    <p:sldId id="291" r:id="rId17"/>
    <p:sldId id="299" r:id="rId18"/>
    <p:sldId id="301" r:id="rId19"/>
    <p:sldId id="265" r:id="rId20"/>
    <p:sldId id="309" r:id="rId21"/>
    <p:sldId id="310" r:id="rId22"/>
    <p:sldId id="289" r:id="rId23"/>
    <p:sldId id="292" r:id="rId24"/>
    <p:sldId id="303" r:id="rId25"/>
    <p:sldId id="302" r:id="rId26"/>
    <p:sldId id="283" r:id="rId27"/>
    <p:sldId id="266" r:id="rId28"/>
    <p:sldId id="311" r:id="rId29"/>
    <p:sldId id="313" r:id="rId30"/>
    <p:sldId id="312" r:id="rId31"/>
    <p:sldId id="315" r:id="rId32"/>
    <p:sldId id="290" r:id="rId3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19/03/38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58483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19/03/38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3815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19/03/38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4675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19/03/38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68737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19/03/38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83172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19/03/38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10925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19/03/38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30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19/03/38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33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19/03/38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03864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19/03/38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963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19/03/38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87241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19/03/38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1316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19/03/38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76414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19/03/38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8806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19/03/38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8949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19/03/38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0926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06087-54E4-435E-925C-E2DBB6B01F80}" type="datetimeFigureOut">
              <a:rPr lang="ar-SA" smtClean="0"/>
              <a:t>19/03/38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49290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958590"/>
            <a:ext cx="9144000" cy="2387600"/>
          </a:xfrm>
        </p:spPr>
        <p:txBody>
          <a:bodyPr>
            <a:normAutofit/>
          </a:bodyPr>
          <a:lstStyle/>
          <a:p>
            <a:r>
              <a:rPr lang="en-US" b="1" dirty="0" smtClean="0"/>
              <a:t>Radiology of common </a:t>
            </a:r>
            <a:r>
              <a:rPr lang="en-US" b="1" dirty="0"/>
              <a:t>GIT </a:t>
            </a:r>
            <a:r>
              <a:rPr lang="en-US" b="1" dirty="0" smtClean="0"/>
              <a:t>Diseases</a:t>
            </a:r>
            <a:r>
              <a:rPr lang="en-US" b="1" dirty="0" smtClean="0"/>
              <a:t> </a:t>
            </a:r>
            <a:endParaRPr lang="ar-SA" b="1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769659" y="4147950"/>
            <a:ext cx="9144000" cy="1655762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Dr. </a:t>
            </a:r>
            <a:r>
              <a:rPr lang="en-US" sz="4000" b="1" dirty="0"/>
              <a:t>S</a:t>
            </a:r>
            <a:r>
              <a:rPr lang="en-US" sz="4000" b="1" dirty="0" smtClean="0"/>
              <a:t>ultan Alharbi</a:t>
            </a:r>
          </a:p>
          <a:p>
            <a:r>
              <a:rPr lang="en-US" sz="4000" b="1" dirty="0" smtClean="0"/>
              <a:t>Assistant Professor and Consultant </a:t>
            </a:r>
            <a:r>
              <a:rPr lang="en-US" sz="4000" b="1" dirty="0"/>
              <a:t>I</a:t>
            </a:r>
            <a:r>
              <a:rPr lang="en-US" sz="4000" b="1" dirty="0" smtClean="0"/>
              <a:t>nterventional </a:t>
            </a:r>
            <a:r>
              <a:rPr lang="en-US" sz="4000" b="1" dirty="0"/>
              <a:t>R</a:t>
            </a:r>
            <a:r>
              <a:rPr lang="en-US" sz="4000" b="1" dirty="0" smtClean="0"/>
              <a:t>adiologist</a:t>
            </a:r>
            <a:endParaRPr lang="ar-SA" sz="4000" b="1" dirty="0"/>
          </a:p>
        </p:txBody>
      </p:sp>
    </p:spTree>
    <p:extLst>
      <p:ext uri="{BB962C8B-B14F-4D97-AF65-F5344CB8AC3E}">
        <p14:creationId xmlns:p14="http://schemas.microsoft.com/office/powerpoint/2010/main" val="92467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signs and symptoms: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Epigastric pain.</a:t>
            </a:r>
          </a:p>
          <a:p>
            <a:pPr algn="l" rtl="0"/>
            <a:r>
              <a:rPr lang="en-US" dirty="0" smtClean="0"/>
              <a:t>Vomiting</a:t>
            </a:r>
          </a:p>
          <a:p>
            <a:pPr algn="l" rtl="0"/>
            <a:r>
              <a:rPr lang="en-US" dirty="0" smtClean="0"/>
              <a:t>hematemesis. </a:t>
            </a:r>
            <a:endParaRPr lang="ar-SA" dirty="0"/>
          </a:p>
          <a:p>
            <a:pPr algn="l" rtl="0"/>
            <a:r>
              <a:rPr lang="en-US" dirty="0" smtClean="0"/>
              <a:t>Age is also important (some diseases are common in specific age)</a:t>
            </a:r>
          </a:p>
          <a:p>
            <a:pPr algn="l" rtl="0"/>
            <a:r>
              <a:rPr lang="en-US" dirty="0" smtClean="0"/>
              <a:t>Constitution symptoms ( fever, sweating and weight loss)</a:t>
            </a:r>
          </a:p>
        </p:txBody>
      </p:sp>
    </p:spTree>
    <p:extLst>
      <p:ext uri="{BB962C8B-B14F-4D97-AF65-F5344CB8AC3E}">
        <p14:creationId xmlns:p14="http://schemas.microsoft.com/office/powerpoint/2010/main" val="241151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IMAGING MODALITIES: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b="1" dirty="0" smtClean="0"/>
              <a:t>X-RAY.</a:t>
            </a:r>
          </a:p>
          <a:p>
            <a:pPr algn="l" rtl="0"/>
            <a:r>
              <a:rPr lang="en-US" b="1" dirty="0" smtClean="0"/>
              <a:t>FLUOROSCOPY ( CONTRAST STUDY).</a:t>
            </a:r>
          </a:p>
          <a:p>
            <a:pPr algn="l" rtl="0"/>
            <a:r>
              <a:rPr lang="en-US" b="1" dirty="0" smtClean="0"/>
              <a:t>ULTRASOUND.</a:t>
            </a:r>
          </a:p>
          <a:p>
            <a:pPr algn="l" rtl="0"/>
            <a:r>
              <a:rPr lang="en-US" b="1" dirty="0" smtClean="0"/>
              <a:t>CT.</a:t>
            </a:r>
          </a:p>
          <a:p>
            <a:pPr algn="l" rtl="0"/>
            <a:r>
              <a:rPr lang="en-US" b="1" dirty="0" smtClean="0"/>
              <a:t>MRI.</a:t>
            </a:r>
          </a:p>
          <a:p>
            <a:pPr algn="l" rtl="0"/>
            <a:r>
              <a:rPr lang="en-US" dirty="0" smtClean="0"/>
              <a:t>NUCLEAR MEDICINE.</a:t>
            </a:r>
          </a:p>
          <a:p>
            <a:pPr algn="l" rtl="0"/>
            <a:r>
              <a:rPr lang="en-US" dirty="0" smtClean="0"/>
              <a:t>ANGIOGRAPHY.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32220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2eA0FE.tmp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9" t="7363" r="28209" b="32737"/>
          <a:stretch/>
        </p:blipFill>
        <p:spPr bwMode="auto">
          <a:xfrm>
            <a:off x="8493457" y="1265991"/>
            <a:ext cx="3540403" cy="439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 descr="a2eAAE0.tmp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8" t="11151" r="38188" b="23750"/>
          <a:stretch/>
        </p:blipFill>
        <p:spPr bwMode="auto">
          <a:xfrm>
            <a:off x="5402567" y="1265990"/>
            <a:ext cx="2881624" cy="439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a2eC981.tmp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3" t="8000" r="33463" b="25850"/>
          <a:stretch/>
        </p:blipFill>
        <p:spPr bwMode="auto">
          <a:xfrm>
            <a:off x="1927068" y="1265989"/>
            <a:ext cx="3024336" cy="439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172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AE5A.tmp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12201" r="20075" b="20601"/>
          <a:stretch/>
        </p:blipFill>
        <p:spPr bwMode="auto">
          <a:xfrm>
            <a:off x="2927517" y="1119116"/>
            <a:ext cx="3650703" cy="488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a2eA0FE.tmp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9" t="7363" r="28209" b="32737"/>
          <a:stretch/>
        </p:blipFill>
        <p:spPr bwMode="auto">
          <a:xfrm>
            <a:off x="7519916" y="1119116"/>
            <a:ext cx="3599545" cy="489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077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B148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22048" r="10626" b="34902"/>
          <a:stretch/>
        </p:blipFill>
        <p:spPr bwMode="auto">
          <a:xfrm>
            <a:off x="4816500" y="2126229"/>
            <a:ext cx="7272808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a2eBFEC.tmp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11151" r="20075" b="22700"/>
          <a:stretch/>
        </p:blipFill>
        <p:spPr bwMode="auto">
          <a:xfrm>
            <a:off x="736979" y="2126229"/>
            <a:ext cx="3923659" cy="302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05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C2DA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4" t="27861" r="9105" b="27960"/>
          <a:stretch/>
        </p:blipFill>
        <p:spPr bwMode="auto">
          <a:xfrm>
            <a:off x="5039273" y="2126668"/>
            <a:ext cx="5676199" cy="302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504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3820382" y="2967335"/>
            <a:ext cx="45512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Small bowels</a:t>
            </a:r>
            <a:endParaRPr lang="ar-SA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884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signs and symptoms: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Malabsorption. </a:t>
            </a:r>
          </a:p>
          <a:p>
            <a:pPr algn="l" rtl="0"/>
            <a:r>
              <a:rPr lang="en-US" dirty="0" smtClean="0"/>
              <a:t>Vomiting.</a:t>
            </a:r>
          </a:p>
          <a:p>
            <a:pPr algn="l" rtl="0"/>
            <a:r>
              <a:rPr lang="en-US" dirty="0" smtClean="0"/>
              <a:t>Diarrhea. </a:t>
            </a:r>
            <a:endParaRPr lang="ar-SA" dirty="0"/>
          </a:p>
          <a:p>
            <a:pPr algn="l" rtl="0"/>
            <a:r>
              <a:rPr lang="en-US" dirty="0" smtClean="0"/>
              <a:t>Age is also important (some diseases are common in specific age)</a:t>
            </a:r>
          </a:p>
          <a:p>
            <a:pPr algn="l" rtl="0"/>
            <a:r>
              <a:rPr lang="en-US" dirty="0" smtClean="0"/>
              <a:t>Constitution symptoms ( fever, sweating and weight loss)</a:t>
            </a:r>
          </a:p>
        </p:txBody>
      </p:sp>
    </p:spTree>
    <p:extLst>
      <p:ext uri="{BB962C8B-B14F-4D97-AF65-F5344CB8AC3E}">
        <p14:creationId xmlns:p14="http://schemas.microsoft.com/office/powerpoint/2010/main" val="11435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IMAGING MODALITIES: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b="1" dirty="0" smtClean="0"/>
              <a:t>X-RAY.</a:t>
            </a:r>
          </a:p>
          <a:p>
            <a:pPr algn="l" rtl="0"/>
            <a:r>
              <a:rPr lang="en-US" b="1" dirty="0" smtClean="0"/>
              <a:t>FLUOROSCOPY ( CONTRAST STUDY).</a:t>
            </a:r>
          </a:p>
          <a:p>
            <a:pPr algn="l" rtl="0"/>
            <a:r>
              <a:rPr lang="en-US" b="1" dirty="0" smtClean="0"/>
              <a:t>ULTRASOUND.</a:t>
            </a:r>
          </a:p>
          <a:p>
            <a:pPr algn="l" rtl="0"/>
            <a:r>
              <a:rPr lang="en-US" b="1" dirty="0" smtClean="0"/>
              <a:t>CT.</a:t>
            </a:r>
          </a:p>
          <a:p>
            <a:pPr algn="l" rtl="0"/>
            <a:r>
              <a:rPr lang="en-US" b="1" dirty="0" smtClean="0"/>
              <a:t>MRI.</a:t>
            </a:r>
          </a:p>
          <a:p>
            <a:pPr algn="l" rtl="0"/>
            <a:r>
              <a:rPr lang="en-US" dirty="0" smtClean="0"/>
              <a:t>NUCLEAR MEDICINE.</a:t>
            </a:r>
          </a:p>
          <a:p>
            <a:pPr algn="l" rtl="0"/>
            <a:r>
              <a:rPr lang="en-US" dirty="0" smtClean="0"/>
              <a:t>ANGIOGRAPHY.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73910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 idx="4294967295"/>
          </p:nvPr>
        </p:nvSpPr>
        <p:spPr>
          <a:xfrm>
            <a:off x="3279775" y="623888"/>
            <a:ext cx="8912225" cy="1281112"/>
          </a:xfrm>
        </p:spPr>
        <p:txBody>
          <a:bodyPr/>
          <a:lstStyle/>
          <a:p>
            <a:pPr algn="l" rtl="0"/>
            <a:r>
              <a:rPr lang="en-US" dirty="0" smtClean="0"/>
              <a:t> </a:t>
            </a:r>
            <a:endParaRPr lang="ar-SA" dirty="0"/>
          </a:p>
        </p:txBody>
      </p:sp>
      <p:pic>
        <p:nvPicPr>
          <p:cNvPr id="5" name="Picture 1" descr="a2eD334.tmp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6" t="8159" r="51343" b="27761"/>
          <a:stretch/>
        </p:blipFill>
        <p:spPr bwMode="auto">
          <a:xfrm>
            <a:off x="9593943" y="116115"/>
            <a:ext cx="2466128" cy="285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a2eD6FC.tmp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3" t="7761" r="25373" b="25771"/>
          <a:stretch/>
        </p:blipFill>
        <p:spPr bwMode="auto">
          <a:xfrm>
            <a:off x="7112000" y="116115"/>
            <a:ext cx="2350014" cy="285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a2eDDD1.tmp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9" t="9450" r="31488" b="24400"/>
          <a:stretch/>
        </p:blipFill>
        <p:spPr bwMode="auto">
          <a:xfrm>
            <a:off x="1472645" y="116115"/>
            <a:ext cx="3614259" cy="3309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 descr="a2eE0FE.tmp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11151" r="21650" b="22700"/>
          <a:stretch/>
        </p:blipFill>
        <p:spPr bwMode="auto">
          <a:xfrm>
            <a:off x="8730019" y="3483202"/>
            <a:ext cx="3330052" cy="317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 descr="a2eE708.tmp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12201" r="27163" b="20601"/>
          <a:stretch/>
        </p:blipFill>
        <p:spPr bwMode="auto">
          <a:xfrm>
            <a:off x="1472645" y="3483202"/>
            <a:ext cx="3614259" cy="317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 descr="a2e26F8.tmp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6" t="12201" r="35824" b="20601"/>
          <a:stretch/>
        </p:blipFill>
        <p:spPr bwMode="auto">
          <a:xfrm>
            <a:off x="5500048" y="3483202"/>
            <a:ext cx="2838734" cy="317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668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Objectives: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589212" y="1528549"/>
            <a:ext cx="8915400" cy="5104263"/>
          </a:xfrm>
        </p:spPr>
        <p:txBody>
          <a:bodyPr>
            <a:normAutofit/>
          </a:bodyPr>
          <a:lstStyle/>
          <a:p>
            <a:pPr algn="l" rtl="0"/>
            <a:r>
              <a:rPr lang="en-US" sz="2400" dirty="0" smtClean="0"/>
              <a:t>To know the common GIT pathologies presentation.</a:t>
            </a:r>
          </a:p>
          <a:p>
            <a:pPr algn="l" rtl="0"/>
            <a:r>
              <a:rPr lang="en-US" sz="2400" dirty="0" smtClean="0"/>
              <a:t>To understand step wise approach in requesting GIT radiology investigations.</a:t>
            </a:r>
          </a:p>
          <a:p>
            <a:pPr algn="l" rtl="0"/>
            <a:r>
              <a:rPr lang="en-US" sz="2400" dirty="0"/>
              <a:t>To know common radiological pathologies in GIT.</a:t>
            </a:r>
          </a:p>
          <a:p>
            <a:pPr algn="l" rtl="0"/>
            <a:endParaRPr lang="en-US" sz="2400" dirty="0" smtClean="0"/>
          </a:p>
          <a:p>
            <a:pPr algn="l" rtl="0"/>
            <a:endParaRPr lang="ar-SA" sz="2400" dirty="0"/>
          </a:p>
        </p:txBody>
      </p:sp>
    </p:spTree>
    <p:extLst>
      <p:ext uri="{BB962C8B-B14F-4D97-AF65-F5344CB8AC3E}">
        <p14:creationId xmlns:p14="http://schemas.microsoft.com/office/powerpoint/2010/main" val="173218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E3CC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9" t="21651" r="12988" b="36350"/>
          <a:stretch/>
        </p:blipFill>
        <p:spPr bwMode="auto">
          <a:xfrm>
            <a:off x="887780" y="1210651"/>
            <a:ext cx="6236351" cy="3046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a2eD334.tmp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7601" r="14563" b="27300"/>
          <a:stretch/>
        </p:blipFill>
        <p:spPr bwMode="auto">
          <a:xfrm>
            <a:off x="7124131" y="473223"/>
            <a:ext cx="4823500" cy="3894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943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FBC6.tmp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2" t="8400" r="14951" b="26500"/>
          <a:stretch/>
        </p:blipFill>
        <p:spPr bwMode="auto">
          <a:xfrm>
            <a:off x="4783262" y="1784336"/>
            <a:ext cx="3141056" cy="340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a2eE0FE.tmp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11151" r="21650" b="22700"/>
          <a:stretch/>
        </p:blipFill>
        <p:spPr bwMode="auto">
          <a:xfrm>
            <a:off x="929565" y="1897035"/>
            <a:ext cx="3330052" cy="329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 descr="a2eDA58.tmp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4" t="10547" r="16567" b="23383"/>
          <a:stretch/>
        </p:blipFill>
        <p:spPr bwMode="auto">
          <a:xfrm>
            <a:off x="8447963" y="1784336"/>
            <a:ext cx="3575715" cy="340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9231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833" y="1196752"/>
            <a:ext cx="5099834" cy="3744416"/>
          </a:xfrm>
          <a:prstGeom prst="rect">
            <a:avLst/>
          </a:prstGeom>
        </p:spPr>
      </p:pic>
      <p:pic>
        <p:nvPicPr>
          <p:cNvPr id="3" name="Picture 1" descr="a2eEA37.tmp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17451" r="9838" b="27950"/>
          <a:stretch/>
        </p:blipFill>
        <p:spPr bwMode="auto">
          <a:xfrm>
            <a:off x="899592" y="1196752"/>
            <a:ext cx="5869698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70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3779507" y="2967335"/>
            <a:ext cx="46330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Large bowels</a:t>
            </a:r>
            <a:endParaRPr lang="ar-SA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9692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signs and symptoms: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Abdominal pain. </a:t>
            </a:r>
          </a:p>
          <a:p>
            <a:pPr algn="l" rtl="0"/>
            <a:r>
              <a:rPr lang="en-US" dirty="0" smtClean="0"/>
              <a:t>Diarrhea.</a:t>
            </a:r>
          </a:p>
          <a:p>
            <a:pPr algn="l" rtl="0"/>
            <a:r>
              <a:rPr lang="en-US" dirty="0" smtClean="0"/>
              <a:t> Hematochezia.</a:t>
            </a:r>
            <a:endParaRPr lang="ar-SA" dirty="0"/>
          </a:p>
          <a:p>
            <a:pPr algn="l" rtl="0"/>
            <a:r>
              <a:rPr lang="en-US" dirty="0"/>
              <a:t>Vomiting</a:t>
            </a:r>
            <a:r>
              <a:rPr lang="en-US" dirty="0" smtClean="0"/>
              <a:t>.</a:t>
            </a:r>
          </a:p>
          <a:p>
            <a:pPr algn="l" rtl="0"/>
            <a:r>
              <a:rPr lang="en-US" dirty="0" smtClean="0"/>
              <a:t>Anal pain and discharge.</a:t>
            </a:r>
          </a:p>
          <a:p>
            <a:pPr algn="l" rtl="0"/>
            <a:r>
              <a:rPr lang="en-US" dirty="0" smtClean="0"/>
              <a:t>Age is also important (some diseases are common in specific age)</a:t>
            </a:r>
          </a:p>
          <a:p>
            <a:pPr algn="l" rtl="0"/>
            <a:r>
              <a:rPr lang="en-US" dirty="0" smtClean="0"/>
              <a:t>Constitution symptoms ( fever, sweating and weight loss)</a:t>
            </a:r>
          </a:p>
        </p:txBody>
      </p:sp>
    </p:spTree>
    <p:extLst>
      <p:ext uri="{BB962C8B-B14F-4D97-AF65-F5344CB8AC3E}">
        <p14:creationId xmlns:p14="http://schemas.microsoft.com/office/powerpoint/2010/main" val="208391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IMAGING MODALITIES: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b="1" dirty="0" smtClean="0"/>
              <a:t>X-RAY.</a:t>
            </a:r>
          </a:p>
          <a:p>
            <a:pPr algn="l" rtl="0"/>
            <a:r>
              <a:rPr lang="en-US" b="1" dirty="0" smtClean="0"/>
              <a:t>FLUOROSCOPY ( CONTRAST STUDY).</a:t>
            </a:r>
          </a:p>
          <a:p>
            <a:pPr algn="l" rtl="0"/>
            <a:r>
              <a:rPr lang="en-US" b="1" dirty="0" smtClean="0"/>
              <a:t>ULTRASOUND.</a:t>
            </a:r>
          </a:p>
          <a:p>
            <a:pPr algn="l" rtl="0"/>
            <a:r>
              <a:rPr lang="en-US" b="1" dirty="0" smtClean="0"/>
              <a:t>CT.</a:t>
            </a:r>
          </a:p>
          <a:p>
            <a:pPr algn="l" rtl="0"/>
            <a:r>
              <a:rPr lang="en-US" b="1" dirty="0" smtClean="0"/>
              <a:t>MRI.</a:t>
            </a:r>
          </a:p>
          <a:p>
            <a:pPr algn="l" rtl="0"/>
            <a:r>
              <a:rPr lang="en-US" dirty="0" smtClean="0"/>
              <a:t>NUCLEAR MEDICINE.</a:t>
            </a:r>
          </a:p>
          <a:p>
            <a:pPr algn="l" rtl="0"/>
            <a:r>
              <a:rPr lang="en-US" dirty="0" smtClean="0"/>
              <a:t>ANGIOGRAPHY.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20987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ser105736img000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1" t="3333" r="5508" b="1111"/>
          <a:stretch>
            <a:fillRect/>
          </a:stretch>
        </p:blipFill>
        <p:spPr bwMode="auto">
          <a:xfrm>
            <a:off x="9144000" y="114304"/>
            <a:ext cx="2950084" cy="473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 descr="a2e1DF0.tmp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1" t="8000" r="27950" b="24800"/>
          <a:stretch/>
        </p:blipFill>
        <p:spPr bwMode="auto">
          <a:xfrm>
            <a:off x="1791500" y="114304"/>
            <a:ext cx="2480249" cy="4705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a2e1A66.tmp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8" t="5900" r="25588" b="29000"/>
          <a:stretch/>
        </p:blipFill>
        <p:spPr bwMode="auto">
          <a:xfrm>
            <a:off x="4550689" y="114304"/>
            <a:ext cx="4464496" cy="4705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35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a2eDA58.tmp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4" t="10547" r="16567" b="23383"/>
          <a:stretch/>
        </p:blipFill>
        <p:spPr bwMode="auto">
          <a:xfrm>
            <a:off x="8188656" y="163773"/>
            <a:ext cx="3862318" cy="2333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a2e3ACD.tmp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5" t="21651" r="9838" b="35300"/>
          <a:stretch/>
        </p:blipFill>
        <p:spPr bwMode="auto">
          <a:xfrm>
            <a:off x="8188656" y="3067924"/>
            <a:ext cx="352839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27" y="1296537"/>
            <a:ext cx="7148952" cy="421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0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F5B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16401" r="9838" b="22700"/>
          <a:stretch/>
        </p:blipFill>
        <p:spPr bwMode="auto">
          <a:xfrm>
            <a:off x="899592" y="1124744"/>
            <a:ext cx="7344816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a2e58B1.tmp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18500" r="51575" b="36350"/>
          <a:stretch/>
        </p:blipFill>
        <p:spPr bwMode="auto">
          <a:xfrm>
            <a:off x="8516472" y="1124744"/>
            <a:ext cx="3168352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92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558800"/>
            <a:ext cx="97790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6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Reference: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Diagnostic imaging: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dirty="0" smtClean="0"/>
              <a:t>Chapter 6</a:t>
            </a:r>
            <a:endParaRPr lang="ar-SA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27906"/>
            <a:ext cx="5373116" cy="568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4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5FA5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18500" r="9838" b="31100"/>
          <a:stretch/>
        </p:blipFill>
        <p:spPr bwMode="auto">
          <a:xfrm>
            <a:off x="899592" y="1268760"/>
            <a:ext cx="10509936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130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F129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22700" r="9838" b="37401"/>
          <a:stretch/>
        </p:blipFill>
        <p:spPr bwMode="auto">
          <a:xfrm>
            <a:off x="899592" y="1556792"/>
            <a:ext cx="7344816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0" t="622"/>
          <a:stretch/>
        </p:blipFill>
        <p:spPr>
          <a:xfrm>
            <a:off x="8488887" y="1241945"/>
            <a:ext cx="3518583" cy="425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31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098043" y="2257652"/>
            <a:ext cx="629161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 END</a:t>
            </a:r>
          </a:p>
          <a:p>
            <a:pPr algn="ctr"/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THANK YOU</a:t>
            </a:r>
            <a:endParaRPr lang="ar-SA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799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504992" y="2054984"/>
            <a:ext cx="1126619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Esophagus </a:t>
            </a:r>
            <a:endParaRPr lang="ar-SA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566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signs and symptoms: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Dysphagia.</a:t>
            </a:r>
          </a:p>
          <a:p>
            <a:pPr algn="l" rtl="0"/>
            <a:r>
              <a:rPr lang="en-US" dirty="0"/>
              <a:t>Odynophagia. </a:t>
            </a:r>
            <a:endParaRPr lang="ar-SA" dirty="0"/>
          </a:p>
          <a:p>
            <a:pPr algn="l" rtl="0"/>
            <a:r>
              <a:rPr lang="en-US" dirty="0" smtClean="0"/>
              <a:t>Regurgitations.</a:t>
            </a:r>
          </a:p>
          <a:p>
            <a:pPr algn="l" rtl="0"/>
            <a:r>
              <a:rPr lang="en-US" dirty="0" smtClean="0"/>
              <a:t>Vomiting.</a:t>
            </a:r>
          </a:p>
          <a:p>
            <a:pPr algn="l" rtl="0"/>
            <a:r>
              <a:rPr lang="en-US" dirty="0" smtClean="0"/>
              <a:t>Age is also important (some diseases are common in specific age)</a:t>
            </a:r>
          </a:p>
          <a:p>
            <a:pPr algn="l" rtl="0"/>
            <a:r>
              <a:rPr lang="en-US" dirty="0" smtClean="0"/>
              <a:t>Constitution symptoms ( fever, sweating and weight loss)</a:t>
            </a:r>
          </a:p>
        </p:txBody>
      </p:sp>
    </p:spTree>
    <p:extLst>
      <p:ext uri="{BB962C8B-B14F-4D97-AF65-F5344CB8AC3E}">
        <p14:creationId xmlns:p14="http://schemas.microsoft.com/office/powerpoint/2010/main" val="206263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IMAGING MODALITIES: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b="1" dirty="0" smtClean="0"/>
              <a:t>X-RAY.</a:t>
            </a:r>
          </a:p>
          <a:p>
            <a:pPr algn="l" rtl="0"/>
            <a:r>
              <a:rPr lang="en-US" b="1" dirty="0" smtClean="0"/>
              <a:t>FLUOROSCOPY ( CONTRAST STUDY).</a:t>
            </a:r>
          </a:p>
          <a:p>
            <a:pPr algn="l" rtl="0"/>
            <a:r>
              <a:rPr lang="en-US" b="1" dirty="0" smtClean="0"/>
              <a:t>ULTRASOUND.</a:t>
            </a:r>
          </a:p>
          <a:p>
            <a:pPr algn="l" rtl="0"/>
            <a:r>
              <a:rPr lang="en-US" b="1" dirty="0" smtClean="0"/>
              <a:t>CT.</a:t>
            </a:r>
          </a:p>
          <a:p>
            <a:pPr algn="l" rtl="0"/>
            <a:r>
              <a:rPr lang="en-US" b="1" dirty="0" smtClean="0"/>
              <a:t>MRI.</a:t>
            </a:r>
          </a:p>
          <a:p>
            <a:pPr algn="l" rtl="0"/>
            <a:r>
              <a:rPr lang="en-US" dirty="0" smtClean="0"/>
              <a:t>NUCLEAR MEDICINE.</a:t>
            </a:r>
          </a:p>
          <a:p>
            <a:pPr algn="l" rtl="0"/>
            <a:r>
              <a:rPr lang="en-US" dirty="0" smtClean="0"/>
              <a:t>ANGIOGRAPHY.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34233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2e7483.tmp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7" t="13731" r="32686" b="20199"/>
          <a:stretch/>
        </p:blipFill>
        <p:spPr bwMode="auto">
          <a:xfrm>
            <a:off x="9716342" y="283786"/>
            <a:ext cx="2286974" cy="538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a2e7A40.tmp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5" t="13250" r="35038" b="20601"/>
          <a:stretch/>
        </p:blipFill>
        <p:spPr bwMode="auto">
          <a:xfrm>
            <a:off x="7708544" y="283785"/>
            <a:ext cx="1992180" cy="538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a2e8BC2.tmp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5" t="8000" r="32675" b="24800"/>
          <a:stretch/>
        </p:blipFill>
        <p:spPr bwMode="auto">
          <a:xfrm>
            <a:off x="5605451" y="283785"/>
            <a:ext cx="2087475" cy="538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a2e8E91.tmp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3" t="13250" r="35970" b="19602"/>
          <a:stretch/>
        </p:blipFill>
        <p:spPr bwMode="auto">
          <a:xfrm>
            <a:off x="3713227" y="283785"/>
            <a:ext cx="1892224" cy="538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a2e9111.tmp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8" t="16401" r="41337" b="17451"/>
          <a:stretch/>
        </p:blipFill>
        <p:spPr bwMode="auto">
          <a:xfrm>
            <a:off x="2113433" y="283785"/>
            <a:ext cx="1584176" cy="538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352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7483.tmp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7" t="13731" r="32686" b="20199"/>
          <a:stretch/>
        </p:blipFill>
        <p:spPr bwMode="auto">
          <a:xfrm>
            <a:off x="9716342" y="981678"/>
            <a:ext cx="2286974" cy="453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a2e9A57.tmp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5" t="13250" r="35825" b="20601"/>
          <a:stretch/>
        </p:blipFill>
        <p:spPr bwMode="auto">
          <a:xfrm>
            <a:off x="1888974" y="981677"/>
            <a:ext cx="2592288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a2e93B1.tmp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3" t="10101" r="39763" b="23750"/>
          <a:stretch/>
        </p:blipFill>
        <p:spPr bwMode="auto">
          <a:xfrm>
            <a:off x="7464932" y="981677"/>
            <a:ext cx="1872208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a2e96CE.tmp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5" t="13250" r="35825" b="20601"/>
          <a:stretch/>
        </p:blipFill>
        <p:spPr bwMode="auto">
          <a:xfrm>
            <a:off x="4670863" y="981677"/>
            <a:ext cx="2592288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473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4513679" y="2967335"/>
            <a:ext cx="31646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Stomach</a:t>
            </a:r>
            <a:endParaRPr lang="ar-SA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32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ربطة">
  <a:themeElements>
    <a:clrScheme name="ربطة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ربطة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ربطة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395</TotalTime>
  <Words>293</Words>
  <Application>Microsoft Office PowerPoint</Application>
  <PresentationFormat>ملء الشاشة</PresentationFormat>
  <Paragraphs>77</Paragraphs>
  <Slides>32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32</vt:i4>
      </vt:variant>
    </vt:vector>
  </HeadingPairs>
  <TitlesOfParts>
    <vt:vector size="38" baseType="lpstr">
      <vt:lpstr>Arial</vt:lpstr>
      <vt:lpstr>Century Gothic</vt:lpstr>
      <vt:lpstr>Tahoma</vt:lpstr>
      <vt:lpstr>Wingdings</vt:lpstr>
      <vt:lpstr>Wingdings 3</vt:lpstr>
      <vt:lpstr>ربطة</vt:lpstr>
      <vt:lpstr>Radiology of common GIT Diseases </vt:lpstr>
      <vt:lpstr>Objectives:</vt:lpstr>
      <vt:lpstr>Reference:</vt:lpstr>
      <vt:lpstr>عرض تقديمي في PowerPoint</vt:lpstr>
      <vt:lpstr>Clinical signs and symptoms:</vt:lpstr>
      <vt:lpstr>IMAGING MODALITIES:</vt:lpstr>
      <vt:lpstr>عرض تقديمي في PowerPoint</vt:lpstr>
      <vt:lpstr>عرض تقديمي في PowerPoint</vt:lpstr>
      <vt:lpstr>عرض تقديمي في PowerPoint</vt:lpstr>
      <vt:lpstr>Clinical signs and symptoms:</vt:lpstr>
      <vt:lpstr>IMAGING MODALITIES: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Clinical signs and symptoms:</vt:lpstr>
      <vt:lpstr>IMAGING MODALITIES:</vt:lpstr>
      <vt:lpstr>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Clinical signs and symptoms:</vt:lpstr>
      <vt:lpstr>IMAGING MODALITIES: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GIT Radiological investigation and anatomy</dc:title>
  <dc:creator>sultan alharbi</dc:creator>
  <cp:lastModifiedBy>sultan alharbi</cp:lastModifiedBy>
  <cp:revision>43</cp:revision>
  <dcterms:created xsi:type="dcterms:W3CDTF">2016-12-03T19:26:24Z</dcterms:created>
  <dcterms:modified xsi:type="dcterms:W3CDTF">2016-12-18T09:06:33Z</dcterms:modified>
</cp:coreProperties>
</file>