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8" r:id="rId1"/>
  </p:sldMasterIdLst>
  <p:notesMasterIdLst>
    <p:notesMasterId r:id="rId36"/>
  </p:notesMasterIdLst>
  <p:sldIdLst>
    <p:sldId id="332" r:id="rId2"/>
    <p:sldId id="389" r:id="rId3"/>
    <p:sldId id="434" r:id="rId4"/>
    <p:sldId id="338" r:id="rId5"/>
    <p:sldId id="399" r:id="rId6"/>
    <p:sldId id="392" r:id="rId7"/>
    <p:sldId id="416" r:id="rId8"/>
    <p:sldId id="414" r:id="rId9"/>
    <p:sldId id="408" r:id="rId10"/>
    <p:sldId id="419" r:id="rId11"/>
    <p:sldId id="395" r:id="rId12"/>
    <p:sldId id="420" r:id="rId13"/>
    <p:sldId id="413" r:id="rId14"/>
    <p:sldId id="409" r:id="rId15"/>
    <p:sldId id="424" r:id="rId16"/>
    <p:sldId id="400" r:id="rId17"/>
    <p:sldId id="425" r:id="rId18"/>
    <p:sldId id="411" r:id="rId19"/>
    <p:sldId id="415" r:id="rId20"/>
    <p:sldId id="410" r:id="rId21"/>
    <p:sldId id="433" r:id="rId22"/>
    <p:sldId id="396" r:id="rId23"/>
    <p:sldId id="428" r:id="rId24"/>
    <p:sldId id="412" r:id="rId25"/>
    <p:sldId id="401" r:id="rId26"/>
    <p:sldId id="402" r:id="rId27"/>
    <p:sldId id="406" r:id="rId28"/>
    <p:sldId id="440" r:id="rId29"/>
    <p:sldId id="441" r:id="rId30"/>
    <p:sldId id="442" r:id="rId31"/>
    <p:sldId id="443" r:id="rId32"/>
    <p:sldId id="437" r:id="rId33"/>
    <p:sldId id="438" r:id="rId34"/>
    <p:sldId id="43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66FF"/>
    <a:srgbClr val="659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endParaRPr lang="en-US"/>
          </a:p>
        </p:txBody>
      </p:sp>
      <p:sp>
        <p:nvSpPr>
          <p:cNvPr id="532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800B38-DF9A-40BC-9948-746216FC0612}" type="slidenum">
              <a:rPr lang="ar-SA" altLang="ar-SA"/>
              <a:pPr/>
              <a:t>‹#›</a:t>
            </a:fld>
            <a:endParaRPr lang="en-US" altLang="ar-SA"/>
          </a:p>
        </p:txBody>
      </p:sp>
    </p:spTree>
    <p:extLst>
      <p:ext uri="{BB962C8B-B14F-4D97-AF65-F5344CB8AC3E}">
        <p14:creationId xmlns:p14="http://schemas.microsoft.com/office/powerpoint/2010/main" val="1903846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ar-SA"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35A3BE2-DB15-411C-85E7-AF09E428D302}" type="slidenum">
              <a:rPr lang="ar-EG" altLang="ar-SA"/>
              <a:pPr eaLnBrk="1" hangingPunct="1"/>
              <a:t>6</a:t>
            </a:fld>
            <a:endParaRPr lang="ar-EG" altLang="ar-SA"/>
          </a:p>
        </p:txBody>
      </p:sp>
    </p:spTree>
    <p:extLst>
      <p:ext uri="{BB962C8B-B14F-4D97-AF65-F5344CB8AC3E}">
        <p14:creationId xmlns:p14="http://schemas.microsoft.com/office/powerpoint/2010/main" val="239664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ar-SA"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591895E-33C6-4E2F-8DF9-1295FBAB7ADF}" type="slidenum">
              <a:rPr lang="ar-SA" altLang="ar-SA"/>
              <a:pPr eaLnBrk="1" hangingPunct="1"/>
              <a:t>9</a:t>
            </a:fld>
            <a:endParaRPr lang="en-US" altLang="ar-SA"/>
          </a:p>
        </p:txBody>
      </p:sp>
    </p:spTree>
    <p:extLst>
      <p:ext uri="{BB962C8B-B14F-4D97-AF65-F5344CB8AC3E}">
        <p14:creationId xmlns:p14="http://schemas.microsoft.com/office/powerpoint/2010/main" val="1208850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DF9DE01B-3F1C-4010-9742-66DF820226DF}" type="datetime3">
              <a:rPr lang="en-US"/>
              <a:pPr>
                <a:defRPr/>
              </a:pPr>
              <a:t>6 November 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M &amp; M Development</a:t>
            </a:r>
          </a:p>
        </p:txBody>
      </p:sp>
      <p:sp>
        <p:nvSpPr>
          <p:cNvPr id="8" name="Slide Number Placeholder 5"/>
          <p:cNvSpPr>
            <a:spLocks noGrp="1"/>
          </p:cNvSpPr>
          <p:nvPr>
            <p:ph type="sldNum" sz="quarter" idx="12"/>
          </p:nvPr>
        </p:nvSpPr>
        <p:spPr/>
        <p:txBody>
          <a:bodyPr/>
          <a:lstStyle>
            <a:lvl1pPr>
              <a:defRPr/>
            </a:lvl1pPr>
          </a:lstStyle>
          <a:p>
            <a:fld id="{D116142D-869D-4E3D-9B17-A4E3E2E38B5B}" type="slidenum">
              <a:rPr lang="ar-SA" altLang="ar-SA"/>
              <a:pPr/>
              <a:t>‹#›</a:t>
            </a:fld>
            <a:endParaRPr lang="en-US" altLang="ar-SA"/>
          </a:p>
        </p:txBody>
      </p:sp>
    </p:spTree>
    <p:extLst>
      <p:ext uri="{BB962C8B-B14F-4D97-AF65-F5344CB8AC3E}">
        <p14:creationId xmlns:p14="http://schemas.microsoft.com/office/powerpoint/2010/main" val="283163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C7E93D-855C-4102-A4F2-79C7753EEA41}" type="datetime3">
              <a:rPr lang="en-US"/>
              <a:pPr>
                <a:defRPr/>
              </a:pPr>
              <a:t>6 November 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 &amp; M Development</a:t>
            </a:r>
          </a:p>
        </p:txBody>
      </p:sp>
      <p:sp>
        <p:nvSpPr>
          <p:cNvPr id="6" name="Slide Number Placeholder 5"/>
          <p:cNvSpPr>
            <a:spLocks noGrp="1"/>
          </p:cNvSpPr>
          <p:nvPr>
            <p:ph type="sldNum" sz="quarter" idx="12"/>
          </p:nvPr>
        </p:nvSpPr>
        <p:spPr>
          <a:ln/>
        </p:spPr>
        <p:txBody>
          <a:bodyPr/>
          <a:lstStyle>
            <a:lvl1pPr>
              <a:defRPr/>
            </a:lvl1pPr>
          </a:lstStyle>
          <a:p>
            <a:fld id="{DA1BEDCB-A7B8-446C-8162-8657E0773137}" type="slidenum">
              <a:rPr lang="ar-SA" altLang="ar-SA"/>
              <a:pPr/>
              <a:t>‹#›</a:t>
            </a:fld>
            <a:endParaRPr lang="en-US" altLang="ar-SA"/>
          </a:p>
        </p:txBody>
      </p:sp>
    </p:spTree>
    <p:extLst>
      <p:ext uri="{BB962C8B-B14F-4D97-AF65-F5344CB8AC3E}">
        <p14:creationId xmlns:p14="http://schemas.microsoft.com/office/powerpoint/2010/main" val="366137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1DAB1D-1ACD-427B-88E7-81265EAD8E63}" type="datetime3">
              <a:rPr lang="en-US"/>
              <a:pPr>
                <a:defRPr/>
              </a:pPr>
              <a:t>6 November 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 &amp; M Development</a:t>
            </a:r>
          </a:p>
        </p:txBody>
      </p:sp>
      <p:sp>
        <p:nvSpPr>
          <p:cNvPr id="6" name="Slide Number Placeholder 5"/>
          <p:cNvSpPr>
            <a:spLocks noGrp="1"/>
          </p:cNvSpPr>
          <p:nvPr>
            <p:ph type="sldNum" sz="quarter" idx="12"/>
          </p:nvPr>
        </p:nvSpPr>
        <p:spPr>
          <a:ln/>
        </p:spPr>
        <p:txBody>
          <a:bodyPr/>
          <a:lstStyle>
            <a:lvl1pPr>
              <a:defRPr/>
            </a:lvl1pPr>
          </a:lstStyle>
          <a:p>
            <a:fld id="{D065BA0B-8420-45D8-8091-4BA4F8E5EB70}" type="slidenum">
              <a:rPr lang="ar-SA" altLang="ar-SA"/>
              <a:pPr/>
              <a:t>‹#›</a:t>
            </a:fld>
            <a:endParaRPr lang="en-US" altLang="ar-SA"/>
          </a:p>
        </p:txBody>
      </p:sp>
    </p:spTree>
    <p:extLst>
      <p:ext uri="{BB962C8B-B14F-4D97-AF65-F5344CB8AC3E}">
        <p14:creationId xmlns:p14="http://schemas.microsoft.com/office/powerpoint/2010/main" val="298664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34F60A9-2443-4D7C-9B07-D7449CFFB093}" type="datetime3">
              <a:rPr lang="en-US"/>
              <a:pPr>
                <a:defRPr/>
              </a:pPr>
              <a:t>6 November 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 &amp; M Development</a:t>
            </a:r>
          </a:p>
        </p:txBody>
      </p:sp>
      <p:sp>
        <p:nvSpPr>
          <p:cNvPr id="6" name="Slide Number Placeholder 5"/>
          <p:cNvSpPr>
            <a:spLocks noGrp="1"/>
          </p:cNvSpPr>
          <p:nvPr>
            <p:ph type="sldNum" sz="quarter" idx="12"/>
          </p:nvPr>
        </p:nvSpPr>
        <p:spPr>
          <a:ln/>
        </p:spPr>
        <p:txBody>
          <a:bodyPr/>
          <a:lstStyle>
            <a:lvl1pPr>
              <a:defRPr/>
            </a:lvl1pPr>
          </a:lstStyle>
          <a:p>
            <a:fld id="{0332D59C-B56C-4C19-9C63-6838162E35E4}" type="slidenum">
              <a:rPr lang="ar-SA" altLang="ar-SA"/>
              <a:pPr/>
              <a:t>‹#›</a:t>
            </a:fld>
            <a:endParaRPr lang="en-US" altLang="ar-SA"/>
          </a:p>
        </p:txBody>
      </p:sp>
    </p:spTree>
    <p:extLst>
      <p:ext uri="{BB962C8B-B14F-4D97-AF65-F5344CB8AC3E}">
        <p14:creationId xmlns:p14="http://schemas.microsoft.com/office/powerpoint/2010/main" val="120555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7811772-1989-417F-A7B2-11AC25F18FCA}" type="datetime3">
              <a:rPr lang="en-US"/>
              <a:pPr>
                <a:defRPr/>
              </a:pPr>
              <a:t>6 November 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M &amp; M Development</a:t>
            </a:r>
          </a:p>
        </p:txBody>
      </p:sp>
      <p:sp>
        <p:nvSpPr>
          <p:cNvPr id="8" name="Slide Number Placeholder 5"/>
          <p:cNvSpPr>
            <a:spLocks noGrp="1"/>
          </p:cNvSpPr>
          <p:nvPr>
            <p:ph type="sldNum" sz="quarter" idx="12"/>
          </p:nvPr>
        </p:nvSpPr>
        <p:spPr/>
        <p:txBody>
          <a:bodyPr/>
          <a:lstStyle>
            <a:lvl1pPr>
              <a:defRPr/>
            </a:lvl1pPr>
          </a:lstStyle>
          <a:p>
            <a:fld id="{2DB4FD47-97AE-40CD-8667-7270B561EFBD}" type="slidenum">
              <a:rPr lang="ar-SA" altLang="ar-SA"/>
              <a:pPr/>
              <a:t>‹#›</a:t>
            </a:fld>
            <a:endParaRPr lang="en-US" altLang="ar-SA"/>
          </a:p>
        </p:txBody>
      </p:sp>
    </p:spTree>
    <p:extLst>
      <p:ext uri="{BB962C8B-B14F-4D97-AF65-F5344CB8AC3E}">
        <p14:creationId xmlns:p14="http://schemas.microsoft.com/office/powerpoint/2010/main" val="15453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E16202D0-9480-4B18-88CF-5DC64296CE41}" type="datetime3">
              <a:rPr lang="en-US"/>
              <a:pPr>
                <a:defRPr/>
              </a:pPr>
              <a:t>6 November 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 &amp; M Development</a:t>
            </a:r>
          </a:p>
        </p:txBody>
      </p:sp>
      <p:sp>
        <p:nvSpPr>
          <p:cNvPr id="7" name="Slide Number Placeholder 5"/>
          <p:cNvSpPr>
            <a:spLocks noGrp="1"/>
          </p:cNvSpPr>
          <p:nvPr>
            <p:ph type="sldNum" sz="quarter" idx="12"/>
          </p:nvPr>
        </p:nvSpPr>
        <p:spPr>
          <a:ln/>
        </p:spPr>
        <p:txBody>
          <a:bodyPr/>
          <a:lstStyle>
            <a:lvl1pPr>
              <a:defRPr/>
            </a:lvl1pPr>
          </a:lstStyle>
          <a:p>
            <a:fld id="{03AE20CB-66A6-4F03-A3CA-2E9E92E9B70E}" type="slidenum">
              <a:rPr lang="ar-SA" altLang="ar-SA"/>
              <a:pPr/>
              <a:t>‹#›</a:t>
            </a:fld>
            <a:endParaRPr lang="en-US" altLang="ar-SA"/>
          </a:p>
        </p:txBody>
      </p:sp>
    </p:spTree>
    <p:extLst>
      <p:ext uri="{BB962C8B-B14F-4D97-AF65-F5344CB8AC3E}">
        <p14:creationId xmlns:p14="http://schemas.microsoft.com/office/powerpoint/2010/main" val="242230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0A90BE5-05C4-4C08-9ACD-3F708496AB52}" type="datetime3">
              <a:rPr lang="en-US"/>
              <a:pPr>
                <a:defRPr/>
              </a:pPr>
              <a:t>6 November 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M &amp; M Development</a:t>
            </a:r>
          </a:p>
        </p:txBody>
      </p:sp>
      <p:sp>
        <p:nvSpPr>
          <p:cNvPr id="9" name="Slide Number Placeholder 5"/>
          <p:cNvSpPr>
            <a:spLocks noGrp="1"/>
          </p:cNvSpPr>
          <p:nvPr>
            <p:ph type="sldNum" sz="quarter" idx="12"/>
          </p:nvPr>
        </p:nvSpPr>
        <p:spPr>
          <a:ln/>
        </p:spPr>
        <p:txBody>
          <a:bodyPr/>
          <a:lstStyle>
            <a:lvl1pPr>
              <a:defRPr/>
            </a:lvl1pPr>
          </a:lstStyle>
          <a:p>
            <a:fld id="{5658F4CB-0350-4F93-BBD9-CDB459F28D17}" type="slidenum">
              <a:rPr lang="ar-SA" altLang="ar-SA"/>
              <a:pPr/>
              <a:t>‹#›</a:t>
            </a:fld>
            <a:endParaRPr lang="en-US" altLang="ar-SA"/>
          </a:p>
        </p:txBody>
      </p:sp>
    </p:spTree>
    <p:extLst>
      <p:ext uri="{BB962C8B-B14F-4D97-AF65-F5344CB8AC3E}">
        <p14:creationId xmlns:p14="http://schemas.microsoft.com/office/powerpoint/2010/main" val="101428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1C0C81-3C65-4D0C-A2D6-1F4DEEAF4FD1}" type="datetime3">
              <a:rPr lang="en-US"/>
              <a:pPr>
                <a:defRPr/>
              </a:pPr>
              <a:t>6 November 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M &amp; M Development</a:t>
            </a:r>
          </a:p>
        </p:txBody>
      </p:sp>
      <p:sp>
        <p:nvSpPr>
          <p:cNvPr id="5" name="Slide Number Placeholder 5"/>
          <p:cNvSpPr>
            <a:spLocks noGrp="1"/>
          </p:cNvSpPr>
          <p:nvPr>
            <p:ph type="sldNum" sz="quarter" idx="12"/>
          </p:nvPr>
        </p:nvSpPr>
        <p:spPr>
          <a:ln/>
        </p:spPr>
        <p:txBody>
          <a:bodyPr/>
          <a:lstStyle>
            <a:lvl1pPr>
              <a:defRPr/>
            </a:lvl1pPr>
          </a:lstStyle>
          <a:p>
            <a:fld id="{4EE86C26-3571-441A-9A5C-D29689DFEB0A}" type="slidenum">
              <a:rPr lang="ar-SA" altLang="ar-SA"/>
              <a:pPr/>
              <a:t>‹#›</a:t>
            </a:fld>
            <a:endParaRPr lang="en-US" altLang="ar-SA"/>
          </a:p>
        </p:txBody>
      </p:sp>
    </p:spTree>
    <p:extLst>
      <p:ext uri="{BB962C8B-B14F-4D97-AF65-F5344CB8AC3E}">
        <p14:creationId xmlns:p14="http://schemas.microsoft.com/office/powerpoint/2010/main" val="50713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0D1FDC-755D-4F63-9031-1B0B8411C6FC}" type="datetime3">
              <a:rPr lang="en-US"/>
              <a:pPr>
                <a:defRPr/>
              </a:pPr>
              <a:t>6 November 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M &amp; M Development</a:t>
            </a:r>
          </a:p>
        </p:txBody>
      </p:sp>
      <p:sp>
        <p:nvSpPr>
          <p:cNvPr id="4" name="Slide Number Placeholder 5"/>
          <p:cNvSpPr>
            <a:spLocks noGrp="1"/>
          </p:cNvSpPr>
          <p:nvPr>
            <p:ph type="sldNum" sz="quarter" idx="12"/>
          </p:nvPr>
        </p:nvSpPr>
        <p:spPr>
          <a:ln/>
        </p:spPr>
        <p:txBody>
          <a:bodyPr/>
          <a:lstStyle>
            <a:lvl1pPr>
              <a:defRPr/>
            </a:lvl1pPr>
          </a:lstStyle>
          <a:p>
            <a:fld id="{D3B9987C-28D4-42B7-B918-D266ADB627C1}" type="slidenum">
              <a:rPr lang="ar-SA" altLang="ar-SA"/>
              <a:pPr/>
              <a:t>‹#›</a:t>
            </a:fld>
            <a:endParaRPr lang="en-US" altLang="ar-SA"/>
          </a:p>
        </p:txBody>
      </p:sp>
    </p:spTree>
    <p:extLst>
      <p:ext uri="{BB962C8B-B14F-4D97-AF65-F5344CB8AC3E}">
        <p14:creationId xmlns:p14="http://schemas.microsoft.com/office/powerpoint/2010/main" val="350273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2F79CA5E-EADC-4EA0-B435-F9696C2DFC92}" type="datetime3">
              <a:rPr lang="en-US"/>
              <a:pPr>
                <a:defRPr/>
              </a:pPr>
              <a:t>6 November 2016</a:t>
            </a:fld>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r>
              <a:rPr lang="en-US"/>
              <a:t>M &amp; M Development</a:t>
            </a: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E5C24B6-B7C9-4568-BBD9-8DE536DF4D16}" type="slidenum">
              <a:rPr lang="ar-SA" altLang="ar-SA"/>
              <a:pPr/>
              <a:t>‹#›</a:t>
            </a:fld>
            <a:endParaRPr lang="en-US" altLang="ar-SA"/>
          </a:p>
        </p:txBody>
      </p:sp>
    </p:spTree>
    <p:extLst>
      <p:ext uri="{BB962C8B-B14F-4D97-AF65-F5344CB8AC3E}">
        <p14:creationId xmlns:p14="http://schemas.microsoft.com/office/powerpoint/2010/main" val="349315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BB057726-F3BF-4761-91DC-03AA21C1A3BB}" type="datetime3">
              <a:rPr lang="en-US"/>
              <a:pPr>
                <a:defRPr/>
              </a:pPr>
              <a:t>6 November 2016</a:t>
            </a:fld>
            <a:endParaRPr lang="en-US"/>
          </a:p>
        </p:txBody>
      </p:sp>
      <p:sp>
        <p:nvSpPr>
          <p:cNvPr id="8" name="Footer Placeholder 5"/>
          <p:cNvSpPr>
            <a:spLocks noGrp="1"/>
          </p:cNvSpPr>
          <p:nvPr>
            <p:ph type="ftr" sz="quarter" idx="16"/>
          </p:nvPr>
        </p:nvSpPr>
        <p:spPr/>
        <p:txBody>
          <a:bodyPr/>
          <a:lstStyle>
            <a:lvl1pPr>
              <a:defRPr/>
            </a:lvl1pPr>
          </a:lstStyle>
          <a:p>
            <a:pPr>
              <a:defRPr/>
            </a:pPr>
            <a:r>
              <a:rPr lang="en-US"/>
              <a:t>M &amp; M Development</a:t>
            </a:r>
          </a:p>
        </p:txBody>
      </p:sp>
      <p:sp>
        <p:nvSpPr>
          <p:cNvPr id="9" name="Slide Number Placeholder 6"/>
          <p:cNvSpPr>
            <a:spLocks noGrp="1"/>
          </p:cNvSpPr>
          <p:nvPr>
            <p:ph type="sldNum" sz="quarter" idx="17"/>
          </p:nvPr>
        </p:nvSpPr>
        <p:spPr/>
        <p:txBody>
          <a:bodyPr/>
          <a:lstStyle>
            <a:lvl1pPr>
              <a:defRPr/>
            </a:lvl1pPr>
          </a:lstStyle>
          <a:p>
            <a:fld id="{F3ED1049-E959-4C83-80CA-EF3B3AD4BBD2}" type="slidenum">
              <a:rPr lang="ar-SA" altLang="ar-SA"/>
              <a:pPr/>
              <a:t>‹#›</a:t>
            </a:fld>
            <a:endParaRPr lang="en-US" altLang="ar-SA"/>
          </a:p>
        </p:txBody>
      </p:sp>
    </p:spTree>
    <p:extLst>
      <p:ext uri="{BB962C8B-B14F-4D97-AF65-F5344CB8AC3E}">
        <p14:creationId xmlns:p14="http://schemas.microsoft.com/office/powerpoint/2010/main" val="32589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cs typeface="Arial" charset="0"/>
              </a:defRPr>
            </a:lvl1pPr>
          </a:lstStyle>
          <a:p>
            <a:pPr>
              <a:defRPr/>
            </a:pPr>
            <a:fld id="{A681190E-AA81-4703-93FA-25674F61CC64}" type="datetime3">
              <a:rPr lang="en-US"/>
              <a:pPr>
                <a:defRPr/>
              </a:pPr>
              <a:t>6 November 2016</a:t>
            </a:fld>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cs typeface="Arial" charset="0"/>
              </a:defRPr>
            </a:lvl1pPr>
          </a:lstStyle>
          <a:p>
            <a:pPr>
              <a:defRPr/>
            </a:pPr>
            <a:r>
              <a:rPr lang="en-US"/>
              <a:t>M &amp; M Development</a:t>
            </a: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fld id="{B6291513-BD26-4B03-8CB4-00064D841067}" type="slidenum">
              <a:rPr lang="ar-SA"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3876" r:id="rId1"/>
    <p:sldLayoutId id="2147483869" r:id="rId2"/>
    <p:sldLayoutId id="2147483877" r:id="rId3"/>
    <p:sldLayoutId id="2147483870" r:id="rId4"/>
    <p:sldLayoutId id="2147483871" r:id="rId5"/>
    <p:sldLayoutId id="2147483872" r:id="rId6"/>
    <p:sldLayoutId id="2147483873" r:id="rId7"/>
    <p:sldLayoutId id="2147483878" r:id="rId8"/>
    <p:sldLayoutId id="2147483879" r:id="rId9"/>
    <p:sldLayoutId id="2147483874" r:id="rId10"/>
    <p:sldLayoutId id="2147483875" r:id="rId11"/>
  </p:sldLayoutIdLst>
  <p:hf hdr="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219200"/>
            <a:ext cx="7772400" cy="1143000"/>
          </a:xfrm>
        </p:spPr>
        <p:txBody>
          <a:bodyPr>
            <a:normAutofit/>
          </a:bodyPr>
          <a:lstStyle/>
          <a:p>
            <a:pPr algn="ctr" eaLnBrk="1" fontAlgn="auto" hangingPunct="1">
              <a:spcAft>
                <a:spcPts val="0"/>
              </a:spcAft>
              <a:defRPr/>
            </a:pPr>
            <a:r>
              <a:rPr lang="en-US" sz="2800" dirty="0" smtClean="0"/>
              <a:t>Material &amp; Methods Section Preparation </a:t>
            </a:r>
            <a:br>
              <a:rPr lang="en-US" sz="2800" dirty="0" smtClean="0"/>
            </a:br>
            <a:r>
              <a:rPr lang="en-US" sz="2200" dirty="0" smtClean="0"/>
              <a:t>(in the Health Research Proposal)</a:t>
            </a:r>
          </a:p>
        </p:txBody>
      </p:sp>
      <p:sp>
        <p:nvSpPr>
          <p:cNvPr id="2051" name="Rectangle 3"/>
          <p:cNvSpPr>
            <a:spLocks noGrp="1" noChangeArrowheads="1"/>
          </p:cNvSpPr>
          <p:nvPr>
            <p:ph type="subTitle" idx="1"/>
          </p:nvPr>
        </p:nvSpPr>
        <p:spPr>
          <a:xfrm>
            <a:off x="1371600" y="3581400"/>
            <a:ext cx="6248400" cy="2743200"/>
          </a:xfrm>
        </p:spPr>
        <p:txBody>
          <a:bodyPr rtlCol="0"/>
          <a:lstStyle/>
          <a:p>
            <a:pPr marL="635000" indent="-635000" eaLnBrk="1" fontAlgn="auto" hangingPunct="1">
              <a:spcAft>
                <a:spcPts val="0"/>
              </a:spcAft>
              <a:defRPr/>
            </a:pPr>
            <a:r>
              <a:rPr b="1" dirty="0"/>
              <a:t>	</a:t>
            </a:r>
          </a:p>
          <a:p>
            <a:pPr marL="635000" indent="-635000" eaLnBrk="1" fontAlgn="auto" hangingPunct="1">
              <a:spcAft>
                <a:spcPts val="0"/>
              </a:spcAft>
              <a:defRPr/>
            </a:pPr>
            <a:r>
              <a:rPr b="1" dirty="0"/>
              <a:t>	</a:t>
            </a:r>
          </a:p>
          <a:p>
            <a:pPr marL="635000" indent="-635000" eaLnBrk="1" fontAlgn="auto" hangingPunct="1">
              <a:spcAft>
                <a:spcPts val="0"/>
              </a:spcAft>
              <a:defRPr/>
            </a:pPr>
            <a:r>
              <a:rPr sz="1800" dirty="0">
                <a:latin typeface="Times New Roman" pitchFamily="18" charset="0"/>
                <a:cs typeface="Times New Roman" pitchFamily="18" charset="0"/>
              </a:rPr>
              <a:t>Dr. Hayfaa A. </a:t>
            </a:r>
            <a:r>
              <a:rPr sz="1800" dirty="0" err="1">
                <a:latin typeface="Times New Roman" pitchFamily="18" charset="0"/>
                <a:cs typeface="Times New Roman" pitchFamily="18" charset="0"/>
              </a:rPr>
              <a:t>Wahbi</a:t>
            </a:r>
            <a:endParaRPr sz="1800" dirty="0">
              <a:latin typeface="Times New Roman" pitchFamily="18" charset="0"/>
              <a:cs typeface="Times New Roman" pitchFamily="18" charset="0"/>
            </a:endParaRPr>
          </a:p>
          <a:p>
            <a:pPr marL="635000" indent="-635000" eaLnBrk="1" fontAlgn="auto" hangingPunct="1">
              <a:spcAft>
                <a:spcPts val="0"/>
              </a:spcAft>
              <a:defRPr/>
            </a:pPr>
            <a:r>
              <a:rPr lang="en-US" sz="1800" dirty="0" smtClean="0">
                <a:latin typeface="Times New Roman" pitchFamily="18" charset="0"/>
                <a:cs typeface="Times New Roman" pitchFamily="18" charset="0"/>
              </a:rPr>
              <a:t>Associate</a:t>
            </a:r>
            <a:r>
              <a:rPr sz="1800" dirty="0" smtClean="0">
                <a:latin typeface="Times New Roman" pitchFamily="18" charset="0"/>
                <a:cs typeface="Times New Roman" pitchFamily="18" charset="0"/>
              </a:rPr>
              <a:t> </a:t>
            </a:r>
            <a:r>
              <a:rPr sz="1800" dirty="0">
                <a:latin typeface="Times New Roman" pitchFamily="18" charset="0"/>
                <a:cs typeface="Times New Roman" pitchFamily="18" charset="0"/>
              </a:rPr>
              <a:t>professor, </a:t>
            </a:r>
          </a:p>
          <a:p>
            <a:pPr marL="635000" indent="-635000" eaLnBrk="1" fontAlgn="auto" hangingPunct="1">
              <a:spcAft>
                <a:spcPts val="0"/>
              </a:spcAft>
              <a:defRPr/>
            </a:pPr>
            <a:r>
              <a:rPr sz="1800" dirty="0">
                <a:latin typeface="Times New Roman" pitchFamily="18" charset="0"/>
                <a:cs typeface="Times New Roman" pitchFamily="18" charset="0"/>
              </a:rPr>
              <a:t>Chair of EBHC &amp; KT</a:t>
            </a:r>
          </a:p>
          <a:p>
            <a:pPr marL="635000" indent="-635000" eaLnBrk="1" fontAlgn="auto" hangingPunct="1">
              <a:spcAft>
                <a:spcPts val="0"/>
              </a:spcAft>
              <a:defRPr/>
            </a:pPr>
            <a:r>
              <a:rPr sz="1800" dirty="0">
                <a:latin typeface="Times New Roman" pitchFamily="18" charset="0"/>
                <a:cs typeface="Times New Roman" pitchFamily="18" charset="0"/>
              </a:rPr>
              <a:t>College of medicine</a:t>
            </a:r>
          </a:p>
          <a:p>
            <a:pPr marL="635000" indent="-635000" eaLnBrk="1" fontAlgn="auto" hangingPunct="1">
              <a:spcAft>
                <a:spcPts val="0"/>
              </a:spcAft>
              <a:defRPr/>
            </a:pPr>
            <a:r>
              <a:rPr sz="1800" dirty="0">
                <a:latin typeface="Times New Roman" pitchFamily="18" charset="0"/>
                <a:cs typeface="Times New Roman" pitchFamily="18" charset="0"/>
              </a:rPr>
              <a:t>KSU</a:t>
            </a:r>
            <a:endParaRP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Components of M&amp;M Section</a:t>
            </a:r>
          </a:p>
        </p:txBody>
      </p:sp>
      <p:sp>
        <p:nvSpPr>
          <p:cNvPr id="23555" name="Content Placeholder 2"/>
          <p:cNvSpPr>
            <a:spLocks noGrp="1"/>
          </p:cNvSpPr>
          <p:nvPr>
            <p:ph idx="1"/>
          </p:nvPr>
        </p:nvSpPr>
        <p:spPr/>
        <p:txBody>
          <a:bodyPr/>
          <a:lstStyle/>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design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setting</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Sampling </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Tools of data collection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Data management and analysis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Ethical considerations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Pilot study</a:t>
            </a:r>
          </a:p>
          <a:p>
            <a:pPr eaLnBrk="1" hangingPunct="1">
              <a:buFont typeface="Wingdings" panose="05000000000000000000" pitchFamily="2" charset="2"/>
              <a:buChar char="q"/>
            </a:pPr>
            <a:endParaRPr lang="en-US" altLang="ar-SA" sz="2400" b="0" smtClean="0">
              <a:latin typeface="Times New Roman" panose="02020603050405020304" pitchFamily="18" charset="0"/>
              <a:cs typeface="Times New Roman" panose="02020603050405020304" pitchFamily="18" charset="0"/>
            </a:endParaRPr>
          </a:p>
        </p:txBody>
      </p:sp>
      <p:sp>
        <p:nvSpPr>
          <p:cNvPr id="174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5EEC289-CA50-49AD-9635-B5D093134EC1}" type="datetime3">
              <a:rPr lang="en-US" altLang="ar-SA" smtClean="0"/>
              <a:pPr eaLnBrk="1" hangingPunct="1"/>
              <a:t>6 November 2016</a:t>
            </a:fld>
            <a:endParaRPr lang="en-US" altLang="ar-SA" smtClean="0"/>
          </a:p>
        </p:txBody>
      </p:sp>
      <p:sp>
        <p:nvSpPr>
          <p:cNvPr id="2355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2355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F660DE3-0407-4319-A26B-D15E8B2E92D9}" type="slidenum">
              <a:rPr lang="ar-SA" altLang="ar-SA"/>
              <a:pPr eaLnBrk="1" hangingPunct="1"/>
              <a:t>10</a:t>
            </a:fld>
            <a:endParaRPr lang="en-US" altLang="ar-S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23555">
                                            <p:txEl>
                                              <p:pRg st="0" end="0"/>
                                            </p:txEl>
                                          </p:spTgt>
                                        </p:tgtEl>
                                        <p:attrNameLst>
                                          <p:attrName>style.opacity</p:attrName>
                                        </p:attrNameLst>
                                      </p:cBhvr>
                                      <p:to>
                                        <p:strVal val="0.5"/>
                                      </p:to>
                                    </p:set>
                                    <p:animEffect filter="image" prLst="opacity: 0.5">
                                      <p:cBhvr rctx="IE">
                                        <p:cTn id="7" dur="indefinite"/>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nodeType="clickEffect">
                                  <p:stCondLst>
                                    <p:cond delay="0"/>
                                  </p:stCondLst>
                                  <p:childTnLst>
                                    <p:set>
                                      <p:cBhvr rctx="PPT">
                                        <p:cTn id="11" dur="indefinite"/>
                                        <p:tgtEl>
                                          <p:spTgt spid="23555">
                                            <p:txEl>
                                              <p:pRg st="1" end="1"/>
                                            </p:txEl>
                                          </p:spTgt>
                                        </p:tgtEl>
                                        <p:attrNameLst>
                                          <p:attrName>style.opacity</p:attrName>
                                        </p:attrNameLst>
                                      </p:cBhvr>
                                      <p:to>
                                        <p:strVal val="0.5"/>
                                      </p:to>
                                    </p:set>
                                    <p:animEffect filter="image" prLst="opacity: 0.5">
                                      <p:cBhvr rctx="IE">
                                        <p:cTn id="12" dur="indefinite"/>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ED11814-FAAE-46B7-ACF3-86C13E97A898}" type="datetime3">
              <a:rPr lang="en-US" altLang="ar-SA" smtClean="0"/>
              <a:pPr eaLnBrk="1" hangingPunct="1"/>
              <a:t>6 November 2016</a:t>
            </a:fld>
            <a:endParaRPr lang="en-US" altLang="ar-SA" smtClean="0"/>
          </a:p>
        </p:txBody>
      </p:sp>
      <p:sp>
        <p:nvSpPr>
          <p:cNvPr id="9221"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9222"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272AB51-3683-4917-A337-477BC6252C18}" type="slidenum">
              <a:rPr lang="ar-SA" altLang="ar-SA"/>
              <a:pPr eaLnBrk="1" hangingPunct="1"/>
              <a:t>11</a:t>
            </a:fld>
            <a:endParaRPr lang="en-US" altLang="ar-SA"/>
          </a:p>
        </p:txBody>
      </p:sp>
      <p:sp>
        <p:nvSpPr>
          <p:cNvPr id="18437" name="Content Placeholder 2"/>
          <p:cNvSpPr>
            <a:spLocks noGrp="1"/>
          </p:cNvSpPr>
          <p:nvPr>
            <p:ph idx="4294967295"/>
          </p:nvPr>
        </p:nvSpPr>
        <p:spPr>
          <a:xfrm>
            <a:off x="838200" y="838200"/>
            <a:ext cx="8193088" cy="4114800"/>
          </a:xfrm>
        </p:spPr>
        <p:txBody>
          <a:bodyPr/>
          <a:lstStyle/>
          <a:p>
            <a:pPr eaLnBrk="1" hangingPunct="1"/>
            <a:r>
              <a:rPr lang="en-US" altLang="ar-SA" sz="2800" smtClean="0">
                <a:latin typeface="Times New Roman" panose="02020603050405020304" pitchFamily="18" charset="0"/>
                <a:cs typeface="Times New Roman" panose="02020603050405020304" pitchFamily="18" charset="0"/>
              </a:rPr>
              <a:t>Sampling Plan:</a:t>
            </a:r>
          </a:p>
          <a:p>
            <a:pPr lvl="1" eaLnBrk="1" hangingPunct="1"/>
            <a:r>
              <a:rPr lang="en-US" altLang="ar-SA" sz="2800" smtClean="0">
                <a:latin typeface="Times New Roman" panose="02020603050405020304" pitchFamily="18" charset="0"/>
                <a:cs typeface="Times New Roman" panose="02020603050405020304" pitchFamily="18" charset="0"/>
              </a:rPr>
              <a:t>Sample size estimation </a:t>
            </a:r>
          </a:p>
          <a:p>
            <a:pPr lvl="1" eaLnBrk="1" hangingPunct="1"/>
            <a:r>
              <a:rPr lang="en-US" altLang="ar-SA" sz="2800" smtClean="0">
                <a:latin typeface="Times New Roman" panose="02020603050405020304" pitchFamily="18" charset="0"/>
                <a:cs typeface="Times New Roman" panose="02020603050405020304" pitchFamily="18" charset="0"/>
              </a:rPr>
              <a:t>Sampling technique (random, purposive)</a:t>
            </a:r>
          </a:p>
          <a:p>
            <a:pPr lvl="1" eaLnBrk="1" hangingPunct="1"/>
            <a:r>
              <a:rPr lang="en-US" altLang="ar-SA" sz="2800" smtClean="0">
                <a:latin typeface="Times New Roman" panose="02020603050405020304" pitchFamily="18" charset="0"/>
                <a:cs typeface="Times New Roman" panose="02020603050405020304" pitchFamily="18" charset="0"/>
              </a:rPr>
              <a:t>Sample selection (related details)</a:t>
            </a:r>
          </a:p>
          <a:p>
            <a:pPr lvl="1" eaLnBrk="1" hangingPunct="1"/>
            <a:r>
              <a:rPr lang="en-US" altLang="ar-SA" sz="2800" smtClean="0">
                <a:latin typeface="Times New Roman" panose="02020603050405020304" pitchFamily="18" charset="0"/>
                <a:cs typeface="Times New Roman" panose="02020603050405020304" pitchFamily="18" charset="0"/>
              </a:rPr>
              <a:t>Inclusion / exclusion criteria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0F31B4B-1131-439F-8ABB-7457F0530041}"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a:t>M &amp; M Development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7F59984-C1D1-42C5-AF3E-BD558291C857}" type="slidenum">
              <a:rPr lang="ar-SA" altLang="ar-SA">
                <a:solidFill>
                  <a:srgbClr val="FFFFFF"/>
                </a:solidFill>
              </a:rPr>
              <a:pPr eaLnBrk="1" hangingPunct="1"/>
              <a:t>12</a:t>
            </a:fld>
            <a:endParaRPr lang="en-US" altLang="ar-SA">
              <a:solidFill>
                <a:srgbClr val="FFFFFF"/>
              </a:solidFill>
            </a:endParaRPr>
          </a:p>
        </p:txBody>
      </p:sp>
      <p:pic>
        <p:nvPicPr>
          <p:cNvPr id="19461" name="Picture 2"/>
          <p:cNvPicPr>
            <a:picLocks noChangeAspect="1" noChangeArrowheads="1"/>
          </p:cNvPicPr>
          <p:nvPr/>
        </p:nvPicPr>
        <p:blipFill>
          <a:blip r:embed="rId2">
            <a:extLst>
              <a:ext uri="{28A0092B-C50C-407E-A947-70E740481C1C}">
                <a14:useLocalDpi xmlns:a14="http://schemas.microsoft.com/office/drawing/2010/main" val="0"/>
              </a:ext>
            </a:extLst>
          </a:blip>
          <a:srcRect l="6660" t="16406" r="9590" b="15884"/>
          <a:stretch>
            <a:fillRect/>
          </a:stretch>
        </p:blipFill>
        <p:spPr bwMode="auto">
          <a:xfrm>
            <a:off x="0" y="83820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0244"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5FBCD9C-9F12-4B7D-9AEB-E22D5F6AC624}" type="slidenum">
              <a:rPr lang="ar-SA" altLang="ar-SA"/>
              <a:pPr eaLnBrk="1" hangingPunct="1"/>
              <a:t>13</a:t>
            </a:fld>
            <a:endParaRPr lang="en-US" altLang="ar-SA"/>
          </a:p>
        </p:txBody>
      </p:sp>
      <p:sp>
        <p:nvSpPr>
          <p:cNvPr id="20484" name="Rectangle 1"/>
          <p:cNvSpPr>
            <a:spLocks noChangeArrowheads="1"/>
          </p:cNvSpPr>
          <p:nvPr/>
        </p:nvSpPr>
        <p:spPr bwMode="auto">
          <a:xfrm>
            <a:off x="838200" y="1066800"/>
            <a:ext cx="7620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lnSpc>
                <a:spcPct val="150000"/>
              </a:lnSpc>
            </a:pPr>
            <a:r>
              <a:rPr lang="en-US" altLang="ar-SA" sz="2400">
                <a:latin typeface="Times New Roman" panose="02020603050405020304" pitchFamily="18" charset="0"/>
                <a:cs typeface="Times New Roman" panose="02020603050405020304" pitchFamily="18" charset="0"/>
              </a:rPr>
              <a:t>After reviewing the literature, the sample size is based on an expected minimal difference of 30 g of birth weight between infants of women exposed and unexposed to SHS; the birth weight of Saudi newborn was reported to be around 3.100-3.200 kg. At 95% significance level (α =5%) and a power of 80% (β =20%), the minimal sample size required to reject the null hypothesis was 2782 for both groups.</a:t>
            </a:r>
          </a:p>
          <a:p>
            <a:pPr algn="justLow">
              <a:lnSpc>
                <a:spcPct val="150000"/>
              </a:lnSpc>
            </a:pPr>
            <a:r>
              <a:rPr lang="en-US" altLang="ar-SA" sz="2400">
                <a:latin typeface="Times New Roman" panose="02020603050405020304" pitchFamily="18" charset="0"/>
                <a:cs typeface="Times New Roman" panose="02020603050405020304" pitchFamily="18" charset="0"/>
              </a:rPr>
              <a:t>To account for missing data the study will conducted over 12 months</a:t>
            </a:r>
            <a:endParaRPr lang="en-US" altLang="ar-SA" sz="2400" b="1" u="sng">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126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3B5284C-B5E9-4574-A136-9AE31EE5C4B0}" type="slidenum">
              <a:rPr lang="ar-SA" altLang="ar-SA"/>
              <a:pPr eaLnBrk="1" hangingPunct="1"/>
              <a:t>14</a:t>
            </a:fld>
            <a:endParaRPr lang="en-US" altLang="ar-SA"/>
          </a:p>
        </p:txBody>
      </p:sp>
      <p:sp>
        <p:nvSpPr>
          <p:cNvPr id="35842" name="Rectangle 2"/>
          <p:cNvSpPr>
            <a:spLocks noChangeArrowheads="1"/>
          </p:cNvSpPr>
          <p:nvPr/>
        </p:nvSpPr>
        <p:spPr bwMode="auto">
          <a:xfrm>
            <a:off x="914400" y="1066800"/>
            <a:ext cx="7620000" cy="5478463"/>
          </a:xfrm>
          <a:prstGeom prst="rect">
            <a:avLst/>
          </a:prstGeom>
          <a:noFill/>
          <a:ln w="9525">
            <a:noFill/>
            <a:miter lim="800000"/>
            <a:headEnd/>
            <a:tailEnd/>
          </a:ln>
          <a:effectLst/>
        </p:spPr>
        <p:txBody>
          <a:bodyPr tIns="0" bIns="0" anchor="ctr">
            <a:spAutoFit/>
          </a:bodyPr>
          <a:lstStyle/>
          <a:p>
            <a:pPr eaLnBrk="0" hangingPunct="0">
              <a:defRPr/>
            </a:pPr>
            <a:r>
              <a:rPr lang="en-US" sz="2400" b="1" dirty="0">
                <a:solidFill>
                  <a:srgbClr val="659A2A"/>
                </a:solidFill>
                <a:latin typeface="Times New Roman" pitchFamily="18" charset="0"/>
                <a:ea typeface="Calibri" pitchFamily="34" charset="0"/>
                <a:cs typeface="Times New Roman" pitchFamily="18" charset="0"/>
              </a:rPr>
              <a:t>The inclusion criteria for this study will be:</a:t>
            </a:r>
            <a:endParaRPr lang="en-US" sz="2400" b="1" dirty="0">
              <a:solidFill>
                <a:srgbClr val="659A2A"/>
              </a:solidFill>
              <a:latin typeface="Times New Roman" pitchFamily="18" charset="0"/>
              <a:cs typeface="Times New Roman" pitchFamily="18" charset="0"/>
            </a:endParaRPr>
          </a:p>
          <a:p>
            <a:pPr eaLnBrk="0" hangingPunct="0">
              <a:defRPr/>
            </a:pPr>
            <a:endParaRPr lang="en-US" sz="2400" dirty="0">
              <a:latin typeface="Times New Roman" pitchFamily="18" charset="0"/>
              <a:ea typeface="Calibri" pitchFamily="34" charset="0"/>
              <a:cs typeface="Times New Roman" pitchFamily="18" charset="0"/>
            </a:endParaRPr>
          </a:p>
          <a:p>
            <a:pPr marL="457200" indent="-457200">
              <a:buFont typeface="+mj-lt"/>
              <a:buAutoNum type="arabicPeriod"/>
              <a:defRPr/>
            </a:pPr>
            <a:r>
              <a:rPr lang="en-US" sz="2400" dirty="0">
                <a:latin typeface="Times New Roman" pitchFamily="18" charset="0"/>
                <a:cs typeface="Times New Roman" pitchFamily="18" charset="0"/>
              </a:rPr>
              <a:t>Women with singleton pregnancy.</a:t>
            </a:r>
          </a:p>
          <a:p>
            <a:pPr marL="457200" indent="-457200">
              <a:buFont typeface="+mj-lt"/>
              <a:buAutoNum type="arabicPeriod"/>
              <a:defRPr/>
            </a:pPr>
            <a:r>
              <a:rPr lang="en-US" sz="2400" dirty="0">
                <a:latin typeface="Times New Roman" pitchFamily="18" charset="0"/>
                <a:cs typeface="Times New Roman" pitchFamily="18" charset="0"/>
              </a:rPr>
              <a:t>Term delivery (≥ 37 gestation week counted from the last menstrual period and/or early ultra-sound scan).</a:t>
            </a:r>
          </a:p>
          <a:p>
            <a:pPr marL="457200" indent="-457200">
              <a:buFont typeface="+mj-lt"/>
              <a:buAutoNum type="arabicPeriod"/>
              <a:defRPr/>
            </a:pPr>
            <a:r>
              <a:rPr lang="en-US" sz="2400" dirty="0">
                <a:latin typeface="Times New Roman" pitchFamily="18" charset="0"/>
                <a:cs typeface="Times New Roman" pitchFamily="18" charset="0"/>
              </a:rPr>
              <a:t> Women who did not smoke during the index pregnancy and were exposed to SHS (study group).</a:t>
            </a:r>
          </a:p>
          <a:p>
            <a:pPr marL="457200" indent="-457200">
              <a:buFont typeface="+mj-lt"/>
              <a:buAutoNum type="arabicPeriod"/>
              <a:defRPr/>
            </a:pPr>
            <a:r>
              <a:rPr lang="en-US" sz="2400" dirty="0">
                <a:latin typeface="Times New Roman" pitchFamily="18" charset="0"/>
                <a:cs typeface="Times New Roman" pitchFamily="18" charset="0"/>
              </a:rPr>
              <a:t>Women who did not smoke during the index pregnancy and were not exposed to SHS (control group).</a:t>
            </a:r>
          </a:p>
          <a:p>
            <a:pPr eaLnBrk="0" hangingPunct="0">
              <a:defRPr/>
            </a:pPr>
            <a:endParaRPr lang="en-US" sz="2400" dirty="0">
              <a:latin typeface="Times New Roman" pitchFamily="18" charset="0"/>
              <a:ea typeface="Calibri" pitchFamily="34" charset="0"/>
              <a:cs typeface="Times New Roman" pitchFamily="18" charset="0"/>
            </a:endParaRPr>
          </a:p>
          <a:p>
            <a:pPr eaLnBrk="0" hangingPunct="0">
              <a:defRPr/>
            </a:pPr>
            <a:r>
              <a:rPr lang="en-US" sz="2400" b="1" dirty="0">
                <a:solidFill>
                  <a:srgbClr val="FF0000"/>
                </a:solidFill>
                <a:latin typeface="Times New Roman" pitchFamily="18" charset="0"/>
                <a:ea typeface="Calibri" pitchFamily="34" charset="0"/>
                <a:cs typeface="Times New Roman" pitchFamily="18" charset="0"/>
              </a:rPr>
              <a:t>The exclusion criteria will be:</a:t>
            </a:r>
          </a:p>
          <a:p>
            <a:pPr eaLnBrk="0" hangingPunct="0">
              <a:defRPr/>
            </a:pPr>
            <a:r>
              <a:rPr lang="en-US" sz="2400" dirty="0">
                <a:latin typeface="Times New Roman" pitchFamily="18" charset="0"/>
                <a:cs typeface="Times New Roman" pitchFamily="18" charset="0"/>
              </a:rPr>
              <a:t>We will exclude from this study women with unknown smoking status.</a:t>
            </a:r>
          </a:p>
          <a:p>
            <a:pPr eaLnBrk="0" hangingPunct="0">
              <a:defRPr/>
            </a:pPr>
            <a:endParaRPr lang="en-US" sz="2400" dirty="0">
              <a:latin typeface="Times New Roman" pitchFamily="18" charset="0"/>
              <a:cs typeface="Times New Roman" pitchFamily="18" charset="0"/>
            </a:endParaRPr>
          </a:p>
          <a:p>
            <a:pPr eaLnBrk="0" hangingPunct="0">
              <a:defRPr/>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Components of M&amp;M Section</a:t>
            </a:r>
          </a:p>
        </p:txBody>
      </p:sp>
      <p:sp>
        <p:nvSpPr>
          <p:cNvPr id="23555" name="Content Placeholder 2"/>
          <p:cNvSpPr>
            <a:spLocks noGrp="1"/>
          </p:cNvSpPr>
          <p:nvPr>
            <p:ph idx="1"/>
          </p:nvPr>
        </p:nvSpPr>
        <p:spPr/>
        <p:txBody>
          <a:bodyPr/>
          <a:lstStyle/>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design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setting</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Sampling </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Tools of data collection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Data management and analysis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Ethical considerations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Pilot study</a:t>
            </a:r>
          </a:p>
          <a:p>
            <a:pPr eaLnBrk="1" hangingPunct="1">
              <a:buFont typeface="Wingdings" panose="05000000000000000000" pitchFamily="2" charset="2"/>
              <a:buChar char="q"/>
            </a:pPr>
            <a:endParaRPr lang="en-US" altLang="ar-SA" sz="2400" b="0" smtClean="0">
              <a:latin typeface="Times New Roman" panose="02020603050405020304" pitchFamily="18" charset="0"/>
              <a:cs typeface="Times New Roman" panose="02020603050405020304" pitchFamily="18" charset="0"/>
            </a:endParaRPr>
          </a:p>
        </p:txBody>
      </p:sp>
      <p:sp>
        <p:nvSpPr>
          <p:cNvPr id="256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FA4A9E7-9544-4FEA-91BC-15639F596246}" type="datetime3">
              <a:rPr lang="en-US" altLang="ar-SA" smtClean="0"/>
              <a:pPr eaLnBrk="1" hangingPunct="1"/>
              <a:t>6 November 2016</a:t>
            </a:fld>
            <a:endParaRPr lang="en-US" altLang="ar-SA" smtClean="0"/>
          </a:p>
        </p:txBody>
      </p:sp>
      <p:sp>
        <p:nvSpPr>
          <p:cNvPr id="2355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2355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C7BA6A4-F188-457E-BE72-A0DD2C16BAF2}" type="slidenum">
              <a:rPr lang="ar-SA" altLang="ar-SA"/>
              <a:pPr eaLnBrk="1" hangingPunct="1"/>
              <a:t>15</a:t>
            </a:fld>
            <a:endParaRPr lang="en-US" altLang="ar-S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23555">
                                            <p:txEl>
                                              <p:pRg st="0" end="0"/>
                                            </p:txEl>
                                          </p:spTgt>
                                        </p:tgtEl>
                                        <p:attrNameLst>
                                          <p:attrName>style.opacity</p:attrName>
                                        </p:attrNameLst>
                                      </p:cBhvr>
                                      <p:to>
                                        <p:strVal val="0.5"/>
                                      </p:to>
                                    </p:set>
                                    <p:animEffect filter="image" prLst="opacity: 0.5">
                                      <p:cBhvr rctx="IE">
                                        <p:cTn id="7" dur="indefinite"/>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nodeType="clickEffect">
                                  <p:stCondLst>
                                    <p:cond delay="0"/>
                                  </p:stCondLst>
                                  <p:childTnLst>
                                    <p:set>
                                      <p:cBhvr rctx="PPT">
                                        <p:cTn id="11" dur="indefinite"/>
                                        <p:tgtEl>
                                          <p:spTgt spid="23555">
                                            <p:txEl>
                                              <p:pRg st="1" end="1"/>
                                            </p:txEl>
                                          </p:spTgt>
                                        </p:tgtEl>
                                        <p:attrNameLst>
                                          <p:attrName>style.opacity</p:attrName>
                                        </p:attrNameLst>
                                      </p:cBhvr>
                                      <p:to>
                                        <p:strVal val="0.5"/>
                                      </p:to>
                                    </p:set>
                                    <p:animEffect filter="image" prLst="opacity: 0.5">
                                      <p:cBhvr rctx="IE">
                                        <p:cTn id="12" dur="indefinite"/>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nodeType="clickEffect">
                                  <p:stCondLst>
                                    <p:cond delay="0"/>
                                  </p:stCondLst>
                                  <p:childTnLst>
                                    <p:set>
                                      <p:cBhvr rctx="PPT">
                                        <p:cTn id="16" dur="indefinite"/>
                                        <p:tgtEl>
                                          <p:spTgt spid="23555">
                                            <p:txEl>
                                              <p:pRg st="2" end="2"/>
                                            </p:txEl>
                                          </p:spTgt>
                                        </p:tgtEl>
                                        <p:attrNameLst>
                                          <p:attrName>style.opacity</p:attrName>
                                        </p:attrNameLst>
                                      </p:cBhvr>
                                      <p:to>
                                        <p:strVal val="0.5"/>
                                      </p:to>
                                    </p:set>
                                    <p:animEffect filter="image" prLst="opacity: 0.5">
                                      <p:cBhvr rctx="IE">
                                        <p:cTn id="17" dur="indefinite"/>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559FF96-396F-4244-ABB0-85C0B1E09DF9}" type="datetime3">
              <a:rPr lang="en-US" altLang="ar-SA" smtClean="0"/>
              <a:pPr eaLnBrk="1" hangingPunct="1"/>
              <a:t>6 November 2016</a:t>
            </a:fld>
            <a:endParaRPr lang="en-US" altLang="ar-SA" smtClean="0"/>
          </a:p>
        </p:txBody>
      </p:sp>
      <p:sp>
        <p:nvSpPr>
          <p:cNvPr id="12293"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2294"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93B2A16-AC0C-4A81-A9B5-D441A8A5FD13}" type="slidenum">
              <a:rPr lang="ar-SA" altLang="ar-SA"/>
              <a:pPr eaLnBrk="1" hangingPunct="1"/>
              <a:t>16</a:t>
            </a:fld>
            <a:endParaRPr lang="en-US" altLang="ar-SA"/>
          </a:p>
        </p:txBody>
      </p:sp>
      <p:sp>
        <p:nvSpPr>
          <p:cNvPr id="26629" name="Content Placeholder 2"/>
          <p:cNvSpPr>
            <a:spLocks noGrp="1"/>
          </p:cNvSpPr>
          <p:nvPr>
            <p:ph idx="4294967295"/>
          </p:nvPr>
        </p:nvSpPr>
        <p:spPr>
          <a:xfrm>
            <a:off x="914400" y="685800"/>
            <a:ext cx="7239000" cy="4227513"/>
          </a:xfrm>
        </p:spPr>
        <p:txBody>
          <a:bodyPr/>
          <a:lstStyle/>
          <a:p>
            <a:pPr eaLnBrk="1" hangingPunct="1">
              <a:lnSpc>
                <a:spcPct val="200000"/>
              </a:lnSpc>
            </a:pPr>
            <a:r>
              <a:rPr lang="en-US" altLang="ar-SA" sz="2800" smtClean="0">
                <a:latin typeface="Times New Roman" panose="02020603050405020304" pitchFamily="18" charset="0"/>
                <a:cs typeface="Times New Roman" panose="02020603050405020304" pitchFamily="18" charset="0"/>
              </a:rPr>
              <a:t>Data collection methods: </a:t>
            </a:r>
          </a:p>
          <a:p>
            <a:pPr lvl="1" eaLnBrk="1" hangingPunct="1">
              <a:lnSpc>
                <a:spcPct val="200000"/>
              </a:lnSpc>
            </a:pPr>
            <a:r>
              <a:rPr lang="en-US" altLang="ar-SA" sz="2800" smtClean="0">
                <a:latin typeface="Times New Roman" panose="02020603050405020304" pitchFamily="18" charset="0"/>
                <a:cs typeface="Times New Roman" panose="02020603050405020304" pitchFamily="18" charset="0"/>
              </a:rPr>
              <a:t>Form [questionnaire/ case report form] </a:t>
            </a:r>
          </a:p>
          <a:p>
            <a:pPr lvl="1" eaLnBrk="1" hangingPunct="1">
              <a:lnSpc>
                <a:spcPct val="200000"/>
              </a:lnSpc>
            </a:pPr>
            <a:r>
              <a:rPr lang="en-US" altLang="ar-SA" sz="2800" smtClean="0">
                <a:latin typeface="Times New Roman" panose="02020603050405020304" pitchFamily="18" charset="0"/>
                <a:cs typeface="Times New Roman" panose="02020603050405020304" pitchFamily="18" charset="0"/>
              </a:rPr>
              <a:t>Measurements [e.g. biometric / anthropometric] </a:t>
            </a:r>
          </a:p>
          <a:p>
            <a:pPr lvl="1" eaLnBrk="1" hangingPunct="1">
              <a:lnSpc>
                <a:spcPct val="200000"/>
              </a:lnSpc>
            </a:pPr>
            <a:r>
              <a:rPr lang="en-US" altLang="ar-SA" sz="2800" smtClean="0">
                <a:latin typeface="Times New Roman" panose="02020603050405020304" pitchFamily="18" charset="0"/>
                <a:cs typeface="Times New Roman" panose="02020603050405020304" pitchFamily="18" charset="0"/>
              </a:rPr>
              <a:t>Laboratory  investigations [types, referenced techniques / kits for each] </a:t>
            </a:r>
          </a:p>
          <a:p>
            <a:pPr eaLnBrk="1" hangingPunct="1">
              <a:lnSpc>
                <a:spcPct val="200000"/>
              </a:lnSpc>
            </a:pPr>
            <a:endParaRPr lang="en-US" altLang="ar-SA" sz="28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0B6A0F8-287F-43D3-A432-2351A25BB100}"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a:t>M &amp; M Development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6A5CBA5-1B26-4656-9DFE-D3B29B3CA030}" type="slidenum">
              <a:rPr lang="ar-SA" altLang="ar-SA">
                <a:solidFill>
                  <a:srgbClr val="FFFFFF"/>
                </a:solidFill>
              </a:rPr>
              <a:pPr eaLnBrk="1" hangingPunct="1"/>
              <a:t>17</a:t>
            </a:fld>
            <a:endParaRPr lang="en-US" altLang="ar-SA">
              <a:solidFill>
                <a:srgbClr val="FFFFFF"/>
              </a:solidFill>
            </a:endParaRPr>
          </a:p>
        </p:txBody>
      </p:sp>
      <p:pic>
        <p:nvPicPr>
          <p:cNvPr id="27653" name="Picture 2"/>
          <p:cNvPicPr>
            <a:picLocks noChangeAspect="1" noChangeArrowheads="1"/>
          </p:cNvPicPr>
          <p:nvPr/>
        </p:nvPicPr>
        <p:blipFill>
          <a:blip r:embed="rId2">
            <a:extLst>
              <a:ext uri="{28A0092B-C50C-407E-A947-70E740481C1C}">
                <a14:useLocalDpi xmlns:a14="http://schemas.microsoft.com/office/drawing/2010/main" val="0"/>
              </a:ext>
            </a:extLst>
          </a:blip>
          <a:srcRect l="6660" t="16406" r="9590" b="15884"/>
          <a:stretch>
            <a:fillRect/>
          </a:stretch>
        </p:blipFill>
        <p:spPr bwMode="auto">
          <a:xfrm>
            <a:off x="0" y="83820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dirty="0" smtClean="0"/>
              <a:t>M &amp; M Development</a:t>
            </a:r>
          </a:p>
        </p:txBody>
      </p:sp>
      <p:sp>
        <p:nvSpPr>
          <p:cNvPr id="13316"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CE111B6-0D24-4061-BC06-2DD2F9722EE6}" type="slidenum">
              <a:rPr lang="ar-SA" altLang="ar-SA"/>
              <a:pPr eaLnBrk="1" hangingPunct="1"/>
              <a:t>18</a:t>
            </a:fld>
            <a:endParaRPr lang="en-US" altLang="ar-SA"/>
          </a:p>
        </p:txBody>
      </p:sp>
      <p:sp>
        <p:nvSpPr>
          <p:cNvPr id="28676" name="Rectangle 6"/>
          <p:cNvSpPr>
            <a:spLocks noChangeArrowheads="1"/>
          </p:cNvSpPr>
          <p:nvPr/>
        </p:nvSpPr>
        <p:spPr bwMode="auto">
          <a:xfrm>
            <a:off x="685800" y="1066800"/>
            <a:ext cx="7772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200000"/>
              </a:lnSpc>
            </a:pPr>
            <a:r>
              <a:rPr lang="en-US" altLang="ar-SA" sz="2400">
                <a:solidFill>
                  <a:srgbClr val="000000"/>
                </a:solidFill>
                <a:latin typeface="Times New Roman" panose="02020603050405020304" pitchFamily="18" charset="0"/>
                <a:cs typeface="Times New Roman" panose="02020603050405020304" pitchFamily="18" charset="0"/>
              </a:rPr>
              <a:t>Data on SHS exposure will be collected </a:t>
            </a:r>
            <a:r>
              <a:rPr lang="en-US" altLang="ar-SA" sz="2400" u="sng">
                <a:solidFill>
                  <a:srgbClr val="FF0000"/>
                </a:solidFill>
                <a:latin typeface="Times New Roman" panose="02020603050405020304" pitchFamily="18" charset="0"/>
                <a:cs typeface="Times New Roman" panose="02020603050405020304" pitchFamily="18" charset="0"/>
              </a:rPr>
              <a:t>by self-administered questionnaire, </a:t>
            </a:r>
            <a:r>
              <a:rPr lang="en-US" altLang="ar-SA" sz="2400" u="sng">
                <a:latin typeface="Times New Roman" panose="02020603050405020304" pitchFamily="18" charset="0"/>
                <a:cs typeface="Times New Roman" panose="02020603050405020304" pitchFamily="18" charset="0"/>
              </a:rPr>
              <a:t>data on the maternal demographic characteristics and obstetric performance </a:t>
            </a:r>
            <a:r>
              <a:rPr lang="en-US" altLang="ar-SA" sz="2400" u="sng">
                <a:solidFill>
                  <a:srgbClr val="FF0000"/>
                </a:solidFill>
                <a:latin typeface="Times New Roman" panose="02020603050405020304" pitchFamily="18" charset="0"/>
                <a:cs typeface="Times New Roman" panose="02020603050405020304" pitchFamily="18" charset="0"/>
              </a:rPr>
              <a:t>will be collected from maternal medical records </a:t>
            </a:r>
            <a:r>
              <a:rPr lang="en-US" altLang="ar-SA" sz="2400" u="sng">
                <a:latin typeface="Times New Roman" panose="02020603050405020304" pitchFamily="18" charset="0"/>
                <a:cs typeface="Times New Roman" panose="02020603050405020304" pitchFamily="18" charset="0"/>
              </a:rPr>
              <a:t>and data for the neonatal anthropometric measurements which are measured by the attending midwife </a:t>
            </a:r>
            <a:r>
              <a:rPr lang="en-US" altLang="ar-SA" sz="2400" u="sng">
                <a:solidFill>
                  <a:srgbClr val="FF0000"/>
                </a:solidFill>
                <a:latin typeface="Times New Roman" panose="02020603050405020304" pitchFamily="18" charset="0"/>
                <a:cs typeface="Times New Roman" panose="02020603050405020304" pitchFamily="18" charset="0"/>
              </a:rPr>
              <a:t>will be collected from the delivery records.</a:t>
            </a:r>
            <a:r>
              <a:rPr lang="en-US" altLang="ar-SA" sz="2400" u="sng">
                <a:solidFill>
                  <a:srgbClr val="000000"/>
                </a:solidFill>
                <a:latin typeface="Times New Roman" panose="02020603050405020304" pitchFamily="18" charset="0"/>
                <a:cs typeface="Times New Roman" panose="02020603050405020304" pitchFamily="18" charset="0"/>
              </a:rPr>
              <a:t> </a:t>
            </a:r>
            <a:r>
              <a:rPr lang="en-US" altLang="ar-SA" sz="2400" u="sng">
                <a:latin typeface="Times New Roman" panose="02020603050405020304" pitchFamily="18" charset="0"/>
                <a:cs typeface="Times New Roman" panose="02020603050405020304" pitchFamily="18" charset="0"/>
              </a:rPr>
              <a:t>The study will be carried out for 12 months</a:t>
            </a:r>
            <a:endParaRPr lang="en-US" altLang="ar-SA"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A996938-EB19-49DF-A39F-D484DDC9A01D}"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3" name="Footer Placeholder 2"/>
          <p:cNvSpPr>
            <a:spLocks noGrp="1"/>
          </p:cNvSpPr>
          <p:nvPr>
            <p:ph type="ftr" sz="quarter" idx="11"/>
          </p:nvPr>
        </p:nvSpPr>
        <p:spPr>
          <a:xfrm>
            <a:off x="3505200" y="6248400"/>
            <a:ext cx="4724400" cy="274638"/>
          </a:xfrm>
        </p:spPr>
        <p:txBody>
          <a:bodyPr/>
          <a:lstStyle/>
          <a:p>
            <a:pPr>
              <a:defRPr/>
            </a:pPr>
            <a:r>
              <a:rPr lang="en-US"/>
              <a:t>M &amp; M Development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BAD4DBB-F350-4E91-9195-E1B3689875C8}" type="slidenum">
              <a:rPr lang="ar-SA" altLang="ar-SA">
                <a:solidFill>
                  <a:srgbClr val="FFFFFF"/>
                </a:solidFill>
              </a:rPr>
              <a:pPr eaLnBrk="1" hangingPunct="1"/>
              <a:t>19</a:t>
            </a:fld>
            <a:endParaRPr lang="en-US" altLang="ar-SA">
              <a:solidFill>
                <a:srgbClr val="FFFFFF"/>
              </a:solidFill>
            </a:endParaRPr>
          </a:p>
        </p:txBody>
      </p:sp>
      <p:pic>
        <p:nvPicPr>
          <p:cNvPr id="29701" name="Picture 2"/>
          <p:cNvPicPr>
            <a:picLocks noChangeAspect="1" noChangeArrowheads="1"/>
          </p:cNvPicPr>
          <p:nvPr/>
        </p:nvPicPr>
        <p:blipFill>
          <a:blip r:embed="rId2">
            <a:extLst>
              <a:ext uri="{28A0092B-C50C-407E-A947-70E740481C1C}">
                <a14:useLocalDpi xmlns:a14="http://schemas.microsoft.com/office/drawing/2010/main" val="0"/>
              </a:ext>
            </a:extLst>
          </a:blip>
          <a:srcRect l="8858" t="15625" r="6516" b="6772"/>
          <a:stretch>
            <a:fillRect/>
          </a:stretch>
        </p:blipFill>
        <p:spPr bwMode="auto">
          <a:xfrm>
            <a:off x="0" y="83820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smtClean="0">
                <a:latin typeface="Times New Roman" pitchFamily="18" charset="0"/>
                <a:cs typeface="Times New Roman" pitchFamily="18" charset="0"/>
              </a:rPr>
              <a:t>Questions</a:t>
            </a:r>
          </a:p>
        </p:txBody>
      </p:sp>
      <p:sp>
        <p:nvSpPr>
          <p:cNvPr id="3" name="Content Placeholder 2"/>
          <p:cNvSpPr>
            <a:spLocks noGrp="1"/>
          </p:cNvSpPr>
          <p:nvPr>
            <p:ph idx="1"/>
          </p:nvPr>
        </p:nvSpPr>
        <p:spPr>
          <a:xfrm>
            <a:off x="1219200" y="1524000"/>
            <a:ext cx="6705600" cy="4114800"/>
          </a:xfrm>
        </p:spPr>
        <p:txBody>
          <a:bodyPr rtlCol="0">
            <a:normAutofit/>
          </a:bodyPr>
          <a:lstStyle/>
          <a:p>
            <a:pPr marL="635000" indent="-635000" eaLnBrk="1" fontAlgn="auto" hangingPunct="1">
              <a:lnSpc>
                <a:spcPct val="150000"/>
              </a:lnSpc>
              <a:spcAft>
                <a:spcPts val="0"/>
              </a:spcAft>
              <a:buFont typeface="Wingdings" pitchFamily="2" charset="2"/>
              <a:buChar char="Ø"/>
              <a:defRPr/>
            </a:pPr>
            <a:r>
              <a:rPr lang="en-US" sz="2800" b="0" dirty="0" smtClean="0">
                <a:latin typeface="Times New Roman" pitchFamily="18" charset="0"/>
                <a:cs typeface="Times New Roman" pitchFamily="18" charset="0"/>
              </a:rPr>
              <a:t>What are the components of a research proposal</a:t>
            </a:r>
          </a:p>
          <a:p>
            <a:pPr marL="635000" indent="-635000" eaLnBrk="1" fontAlgn="auto" hangingPunct="1">
              <a:lnSpc>
                <a:spcPct val="150000"/>
              </a:lnSpc>
              <a:spcAft>
                <a:spcPts val="0"/>
              </a:spcAft>
              <a:buFont typeface="Wingdings" pitchFamily="2" charset="2"/>
              <a:buChar char="Ø"/>
              <a:defRPr/>
            </a:pPr>
            <a:r>
              <a:rPr lang="en-US" sz="2800" b="0" dirty="0" smtClean="0">
                <a:latin typeface="Times New Roman" pitchFamily="18" charset="0"/>
                <a:cs typeface="Times New Roman" pitchFamily="18" charset="0"/>
              </a:rPr>
              <a:t>What are the components of the Material &amp; Methods section </a:t>
            </a:r>
          </a:p>
          <a:p>
            <a:pPr marL="635000" indent="-635000" eaLnBrk="1" fontAlgn="auto" hangingPunct="1">
              <a:lnSpc>
                <a:spcPct val="150000"/>
              </a:lnSpc>
              <a:spcAft>
                <a:spcPts val="0"/>
              </a:spcAft>
              <a:buFont typeface="Wingdings" pitchFamily="2" charset="2"/>
              <a:buChar char="Ø"/>
              <a:defRPr/>
            </a:pPr>
            <a:r>
              <a:rPr lang="en-US" sz="2800" b="0" dirty="0" smtClean="0">
                <a:latin typeface="Times New Roman" pitchFamily="18" charset="0"/>
                <a:cs typeface="Times New Roman" pitchFamily="18" charset="0"/>
              </a:rPr>
              <a:t>Ethical considerations</a:t>
            </a:r>
          </a:p>
          <a:p>
            <a:pPr marL="635000" indent="-635000" eaLnBrk="1" fontAlgn="auto" hangingPunct="1">
              <a:lnSpc>
                <a:spcPct val="150000"/>
              </a:lnSpc>
              <a:spcAft>
                <a:spcPts val="0"/>
              </a:spcAft>
              <a:defRPr/>
            </a:pPr>
            <a:endParaRPr lang="en-US" sz="2800" b="0" dirty="0" smtClean="0">
              <a:latin typeface="Times New Roman" pitchFamily="18" charset="0"/>
              <a:cs typeface="Times New Roman" pitchFamily="18" charset="0"/>
            </a:endParaRPr>
          </a:p>
          <a:p>
            <a:pPr marL="635000" indent="-635000" eaLnBrk="1" fontAlgn="auto" hangingPunct="1">
              <a:spcAft>
                <a:spcPts val="0"/>
              </a:spcAft>
              <a:buFont typeface="Wingdings" pitchFamily="2" charset="2"/>
              <a:buChar char="Ø"/>
              <a:defRPr/>
            </a:pPr>
            <a:endParaRPr lang="en-US" sz="2800" dirty="0" smtClean="0">
              <a:latin typeface="Times New Roman" pitchFamily="18" charset="0"/>
              <a:cs typeface="Times New Roman" pitchFamily="18" charset="0"/>
            </a:endParaRPr>
          </a:p>
          <a:p>
            <a:pPr eaLnBrk="1" fontAlgn="auto" hangingPunct="1">
              <a:spcAft>
                <a:spcPts val="0"/>
              </a:spcAft>
              <a:defRPr/>
            </a:pPr>
            <a:endParaRPr lang="en-US" sz="2800" dirty="0">
              <a:latin typeface="Times New Roman" pitchFamily="18" charset="0"/>
              <a:cs typeface="Times New Roman" pitchFamily="18" charset="0"/>
            </a:endParaRPr>
          </a:p>
        </p:txBody>
      </p:sp>
      <p:sp>
        <p:nvSpPr>
          <p:cNvPr id="71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787EB40-AFDF-4431-9873-B7332A841340}" type="datetime3">
              <a:rPr lang="en-US" altLang="ar-SA" smtClean="0"/>
              <a:pPr eaLnBrk="1" hangingPunct="1"/>
              <a:t>6 November 2016</a:t>
            </a:fld>
            <a:endParaRPr lang="en-US" altLang="ar-SA" smtClean="0"/>
          </a:p>
        </p:txBody>
      </p:sp>
      <p:sp>
        <p:nvSpPr>
          <p:cNvPr id="4101"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4102"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EF8A53D-A00F-47FF-AFA9-59EE5B67E87E}" type="slidenum">
              <a:rPr lang="ar-SA" altLang="ar-SA"/>
              <a:pPr eaLnBrk="1" hangingPunct="1"/>
              <a:t>2</a:t>
            </a:fld>
            <a:endParaRPr lang="en-US" alt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4340"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4B61A57-46F8-460E-B5C5-66460123F45C}" type="slidenum">
              <a:rPr lang="ar-SA" altLang="ar-SA"/>
              <a:pPr eaLnBrk="1" hangingPunct="1"/>
              <a:t>20</a:t>
            </a:fld>
            <a:endParaRPr lang="en-US" altLang="ar-SA"/>
          </a:p>
        </p:txBody>
      </p:sp>
      <p:sp>
        <p:nvSpPr>
          <p:cNvPr id="30724" name="Rectangle 6"/>
          <p:cNvSpPr>
            <a:spLocks noChangeArrowheads="1"/>
          </p:cNvSpPr>
          <p:nvPr/>
        </p:nvSpPr>
        <p:spPr bwMode="auto">
          <a:xfrm>
            <a:off x="838200" y="1219200"/>
            <a:ext cx="73152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150000"/>
              </a:lnSpc>
            </a:pPr>
            <a:r>
              <a:rPr lang="en-US" altLang="ar-SA">
                <a:solidFill>
                  <a:srgbClr val="0000FF"/>
                </a:solidFill>
              </a:rPr>
              <a:t>The BMI will be calculated for each subject using the maternal weight and height which will be recorded during the booking visit, according to the following equation; BMI=weight (kg) / height (m) </a:t>
            </a:r>
            <a:r>
              <a:rPr lang="en-US" altLang="ar-SA" baseline="30000">
                <a:solidFill>
                  <a:srgbClr val="0000FF"/>
                </a:solidFill>
              </a:rPr>
              <a:t>2</a:t>
            </a:r>
            <a:r>
              <a:rPr lang="en-US" altLang="ar-SA">
                <a:solidFill>
                  <a:srgbClr val="0000FF"/>
                </a:solidFill>
              </a:rPr>
              <a:t>.</a:t>
            </a:r>
          </a:p>
        </p:txBody>
      </p:sp>
      <p:sp>
        <p:nvSpPr>
          <p:cNvPr id="30725" name="Rectangle 7"/>
          <p:cNvSpPr>
            <a:spLocks noChangeArrowheads="1"/>
          </p:cNvSpPr>
          <p:nvPr/>
        </p:nvSpPr>
        <p:spPr bwMode="auto">
          <a:xfrm>
            <a:off x="914400" y="2819400"/>
            <a:ext cx="78486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150000"/>
              </a:lnSpc>
            </a:pPr>
            <a:r>
              <a:rPr lang="en-US" altLang="ar-SA">
                <a:solidFill>
                  <a:srgbClr val="FF0000"/>
                </a:solidFill>
              </a:rPr>
              <a:t>The diagnosis of gestational diabetes will be based on the results of 75g oral glucose tolerance test (OGTT) done between 24-32 weeks gestation and requires that two or more of the venous plasma glucose concentrations exceed the following: fasting, 5.3mmol/l (95 mg/dl), one hour, 10.0mmol/l (180 mg/dl), two hours, 8.6mmol/l (155 mg/dl) and three hours, 7.8mmol/l (140 mg/dl).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Components of M&amp;M Section</a:t>
            </a:r>
          </a:p>
        </p:txBody>
      </p:sp>
      <p:sp>
        <p:nvSpPr>
          <p:cNvPr id="23555" name="Content Placeholder 2"/>
          <p:cNvSpPr>
            <a:spLocks noGrp="1"/>
          </p:cNvSpPr>
          <p:nvPr>
            <p:ph idx="1"/>
          </p:nvPr>
        </p:nvSpPr>
        <p:spPr/>
        <p:txBody>
          <a:bodyPr/>
          <a:lstStyle/>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design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setting</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Sampling </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Tools of data collection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Data management and analysis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Ethical considerations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Pilot study</a:t>
            </a:r>
          </a:p>
          <a:p>
            <a:pPr eaLnBrk="1" hangingPunct="1">
              <a:buFont typeface="Wingdings" panose="05000000000000000000" pitchFamily="2" charset="2"/>
              <a:buChar char="q"/>
            </a:pPr>
            <a:endParaRPr lang="en-US" altLang="ar-SA" sz="2400" b="0" smtClean="0">
              <a:latin typeface="Times New Roman" panose="02020603050405020304" pitchFamily="18" charset="0"/>
              <a:cs typeface="Times New Roman" panose="02020603050405020304" pitchFamily="18" charset="0"/>
            </a:endParaRPr>
          </a:p>
        </p:txBody>
      </p:sp>
      <p:sp>
        <p:nvSpPr>
          <p:cNvPr id="337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700B738-C9AF-4AAD-9D90-91E36F8F81FA}" type="datetime3">
              <a:rPr lang="en-US" altLang="ar-SA" smtClean="0"/>
              <a:pPr eaLnBrk="1" hangingPunct="1"/>
              <a:t>6 November 2016</a:t>
            </a:fld>
            <a:endParaRPr lang="en-US" altLang="ar-SA" smtClean="0"/>
          </a:p>
        </p:txBody>
      </p:sp>
      <p:sp>
        <p:nvSpPr>
          <p:cNvPr id="2355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2355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B698F20-F023-4A87-A502-9DA33C04D90A}" type="slidenum">
              <a:rPr lang="ar-SA" altLang="ar-SA"/>
              <a:pPr eaLnBrk="1" hangingPunct="1"/>
              <a:t>21</a:t>
            </a:fld>
            <a:endParaRPr lang="en-US" altLang="ar-S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23555">
                                            <p:txEl>
                                              <p:pRg st="0" end="0"/>
                                            </p:txEl>
                                          </p:spTgt>
                                        </p:tgtEl>
                                        <p:attrNameLst>
                                          <p:attrName>style.opacity</p:attrName>
                                        </p:attrNameLst>
                                      </p:cBhvr>
                                      <p:to>
                                        <p:strVal val="0.5"/>
                                      </p:to>
                                    </p:set>
                                    <p:animEffect filter="image" prLst="opacity: 0.5">
                                      <p:cBhvr rctx="IE">
                                        <p:cTn id="7" dur="indefinite"/>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nodeType="clickEffect">
                                  <p:stCondLst>
                                    <p:cond delay="0"/>
                                  </p:stCondLst>
                                  <p:childTnLst>
                                    <p:set>
                                      <p:cBhvr rctx="PPT">
                                        <p:cTn id="11" dur="indefinite"/>
                                        <p:tgtEl>
                                          <p:spTgt spid="23555">
                                            <p:txEl>
                                              <p:pRg st="1" end="1"/>
                                            </p:txEl>
                                          </p:spTgt>
                                        </p:tgtEl>
                                        <p:attrNameLst>
                                          <p:attrName>style.opacity</p:attrName>
                                        </p:attrNameLst>
                                      </p:cBhvr>
                                      <p:to>
                                        <p:strVal val="0.5"/>
                                      </p:to>
                                    </p:set>
                                    <p:animEffect filter="image" prLst="opacity: 0.5">
                                      <p:cBhvr rctx="IE">
                                        <p:cTn id="12" dur="indefinite"/>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nodeType="clickEffect">
                                  <p:stCondLst>
                                    <p:cond delay="0"/>
                                  </p:stCondLst>
                                  <p:childTnLst>
                                    <p:set>
                                      <p:cBhvr rctx="PPT">
                                        <p:cTn id="16" dur="indefinite"/>
                                        <p:tgtEl>
                                          <p:spTgt spid="23555">
                                            <p:txEl>
                                              <p:pRg st="2" end="2"/>
                                            </p:txEl>
                                          </p:spTgt>
                                        </p:tgtEl>
                                        <p:attrNameLst>
                                          <p:attrName>style.opacity</p:attrName>
                                        </p:attrNameLst>
                                      </p:cBhvr>
                                      <p:to>
                                        <p:strVal val="0.5"/>
                                      </p:to>
                                    </p:set>
                                    <p:animEffect filter="image" prLst="opacity: 0.5">
                                      <p:cBhvr rctx="IE">
                                        <p:cTn id="17" dur="indefinite"/>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mph" presetSubtype="0" nodeType="clickEffect">
                                  <p:stCondLst>
                                    <p:cond delay="0"/>
                                  </p:stCondLst>
                                  <p:childTnLst>
                                    <p:set>
                                      <p:cBhvr rctx="PPT">
                                        <p:cTn id="21" dur="indefinite"/>
                                        <p:tgtEl>
                                          <p:spTgt spid="23555">
                                            <p:txEl>
                                              <p:pRg st="3" end="3"/>
                                            </p:txEl>
                                          </p:spTgt>
                                        </p:tgtEl>
                                        <p:attrNameLst>
                                          <p:attrName>style.opacity</p:attrName>
                                        </p:attrNameLst>
                                      </p:cBhvr>
                                      <p:to>
                                        <p:strVal val="0.5"/>
                                      </p:to>
                                    </p:set>
                                    <p:animEffect filter="image" prLst="opacity: 0.5">
                                      <p:cBhvr rctx="IE">
                                        <p:cTn id="22" dur="indefinite"/>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3346CEC-FE14-4265-9D71-4206406F8914}" type="datetime3">
              <a:rPr lang="en-US" altLang="ar-SA" smtClean="0"/>
              <a:pPr eaLnBrk="1" hangingPunct="1"/>
              <a:t>6 November 2016</a:t>
            </a:fld>
            <a:endParaRPr lang="en-US" altLang="ar-SA" smtClean="0"/>
          </a:p>
        </p:txBody>
      </p:sp>
      <p:sp>
        <p:nvSpPr>
          <p:cNvPr id="15365"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5366"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D7786D2-7B16-4820-B606-2CED2C98DE2C}" type="slidenum">
              <a:rPr lang="ar-SA" altLang="ar-SA"/>
              <a:pPr eaLnBrk="1" hangingPunct="1"/>
              <a:t>22</a:t>
            </a:fld>
            <a:endParaRPr lang="en-US" altLang="ar-SA"/>
          </a:p>
        </p:txBody>
      </p:sp>
      <p:sp>
        <p:nvSpPr>
          <p:cNvPr id="34821" name="Content Placeholder 2"/>
          <p:cNvSpPr>
            <a:spLocks noGrp="1"/>
          </p:cNvSpPr>
          <p:nvPr>
            <p:ph idx="4294967295"/>
          </p:nvPr>
        </p:nvSpPr>
        <p:spPr>
          <a:xfrm>
            <a:off x="950913" y="1371600"/>
            <a:ext cx="8193087" cy="4114800"/>
          </a:xfrm>
        </p:spPr>
        <p:txBody>
          <a:bodyPr/>
          <a:lstStyle/>
          <a:p>
            <a:pPr eaLnBrk="1" hangingPunct="1">
              <a:lnSpc>
                <a:spcPct val="150000"/>
              </a:lnSpc>
            </a:pPr>
            <a:r>
              <a:rPr lang="en-US" altLang="ar-SA" sz="2400" smtClean="0">
                <a:latin typeface="Times New Roman" panose="02020603050405020304" pitchFamily="18" charset="0"/>
                <a:cs typeface="Times New Roman" panose="02020603050405020304" pitchFamily="18" charset="0"/>
              </a:rPr>
              <a:t>Plan for statistical techniques and methods to be used</a:t>
            </a:r>
          </a:p>
          <a:p>
            <a:pPr lvl="1" eaLnBrk="1" hangingPunct="1">
              <a:lnSpc>
                <a:spcPct val="150000"/>
              </a:lnSpc>
            </a:pPr>
            <a:r>
              <a:rPr lang="en-US" altLang="ar-SA" sz="2400" smtClean="0">
                <a:latin typeface="Times New Roman" panose="02020603050405020304" pitchFamily="18" charset="0"/>
                <a:cs typeface="Times New Roman" panose="02020603050405020304" pitchFamily="18" charset="0"/>
              </a:rPr>
              <a:t>Descriptive</a:t>
            </a:r>
          </a:p>
          <a:p>
            <a:pPr lvl="1" eaLnBrk="1" hangingPunct="1">
              <a:lnSpc>
                <a:spcPct val="150000"/>
              </a:lnSpc>
            </a:pPr>
            <a:r>
              <a:rPr lang="en-US" altLang="ar-SA" sz="2400" smtClean="0">
                <a:latin typeface="Times New Roman" panose="02020603050405020304" pitchFamily="18" charset="0"/>
                <a:cs typeface="Times New Roman" panose="02020603050405020304" pitchFamily="18" charset="0"/>
              </a:rPr>
              <a:t>Analytical</a:t>
            </a:r>
            <a:br>
              <a:rPr lang="en-US" altLang="ar-SA" sz="2400" smtClean="0">
                <a:latin typeface="Times New Roman" panose="02020603050405020304" pitchFamily="18" charset="0"/>
                <a:cs typeface="Times New Roman" panose="02020603050405020304" pitchFamily="18" charset="0"/>
              </a:rPr>
            </a:br>
            <a:r>
              <a:rPr lang="en-US" altLang="ar-SA" sz="2400" smtClean="0">
                <a:latin typeface="Times New Roman" panose="02020603050405020304" pitchFamily="18" charset="0"/>
                <a:cs typeface="Times New Roman" panose="02020603050405020304" pitchFamily="18" charset="0"/>
              </a:rPr>
              <a:t>as related to study objectives / expected outcomes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D1C5B0C-20C6-4EB6-8E14-6A9F120F6A62}"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a:t>M &amp; M Development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92401D2-D377-45FA-A7D5-857619E25BBC}" type="slidenum">
              <a:rPr lang="ar-SA" altLang="ar-SA">
                <a:solidFill>
                  <a:srgbClr val="FFFFFF"/>
                </a:solidFill>
              </a:rPr>
              <a:pPr eaLnBrk="1" hangingPunct="1"/>
              <a:t>23</a:t>
            </a:fld>
            <a:endParaRPr lang="en-US" altLang="ar-SA">
              <a:solidFill>
                <a:srgbClr val="FFFFFF"/>
              </a:solidFill>
            </a:endParaRPr>
          </a:p>
        </p:txBody>
      </p:sp>
      <p:pic>
        <p:nvPicPr>
          <p:cNvPr id="35845" name="Picture 2"/>
          <p:cNvPicPr>
            <a:picLocks noChangeAspect="1" noChangeArrowheads="1"/>
          </p:cNvPicPr>
          <p:nvPr/>
        </p:nvPicPr>
        <p:blipFill>
          <a:blip r:embed="rId2">
            <a:extLst>
              <a:ext uri="{28A0092B-C50C-407E-A947-70E740481C1C}">
                <a14:useLocalDpi xmlns:a14="http://schemas.microsoft.com/office/drawing/2010/main" val="0"/>
              </a:ext>
            </a:extLst>
          </a:blip>
          <a:srcRect l="6660" t="16406" r="9590" b="15884"/>
          <a:stretch>
            <a:fillRect/>
          </a:stretch>
        </p:blipFill>
        <p:spPr bwMode="auto">
          <a:xfrm>
            <a:off x="0" y="83820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638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FA6F673-62A7-4F01-A244-4376E46328C5}" type="slidenum">
              <a:rPr lang="ar-SA" altLang="ar-SA"/>
              <a:pPr eaLnBrk="1" hangingPunct="1"/>
              <a:t>24</a:t>
            </a:fld>
            <a:endParaRPr lang="en-US" altLang="ar-SA"/>
          </a:p>
        </p:txBody>
      </p:sp>
      <p:sp>
        <p:nvSpPr>
          <p:cNvPr id="36868" name="TextBox 7"/>
          <p:cNvSpPr txBox="1">
            <a:spLocks noChangeArrowheads="1"/>
          </p:cNvSpPr>
          <p:nvPr/>
        </p:nvSpPr>
        <p:spPr bwMode="auto">
          <a:xfrm>
            <a:off x="571500" y="685800"/>
            <a:ext cx="8178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ar-SA" sz="2400" b="1">
                <a:latin typeface="Times New Roman" panose="02020603050405020304" pitchFamily="18" charset="0"/>
                <a:cs typeface="Times New Roman" panose="02020603050405020304" pitchFamily="18" charset="0"/>
              </a:rPr>
              <a:t>Statistical analysis</a:t>
            </a:r>
          </a:p>
          <a:p>
            <a:r>
              <a:rPr lang="en-US" altLang="ar-SA" sz="2400">
                <a:latin typeface="Times New Roman" panose="02020603050405020304" pitchFamily="18" charset="0"/>
                <a:cs typeface="Times New Roman" panose="02020603050405020304" pitchFamily="18" charset="0"/>
              </a:rPr>
              <a:t>Statistical analyses will be performed using SPSS, version 18.0 (SPSS Inc., Chicago, IL, USA). Descriptive statistics will be  computed for non-smoking pregnant women exposed and unexposed to SHS. Univariate analyses will be performed to compare the birth weight, infant’s length and head circumference between the two groups as well as to evaluate the baseline characteristics between the groups which we considered as confounding factors. Chi-squared will be used to compare dichotomous outcomes and Student’s t- test will be used to compare continuous outcomes. Stepwise logistic regression models will be used to adjust for potential confounders including maternal age, parity, BMI, GDM and gestational age (37–42 weeks). </a:t>
            </a:r>
            <a:r>
              <a:rPr lang="en-US" altLang="ar-SA" sz="2400" i="1">
                <a:latin typeface="Times New Roman" panose="02020603050405020304" pitchFamily="18" charset="0"/>
                <a:cs typeface="Times New Roman" panose="02020603050405020304" pitchFamily="18" charset="0"/>
              </a:rPr>
              <a:t>P</a:t>
            </a:r>
            <a:r>
              <a:rPr lang="en-US" altLang="ar-SA" sz="2400">
                <a:latin typeface="Times New Roman" panose="02020603050405020304" pitchFamily="18" charset="0"/>
                <a:cs typeface="Times New Roman" panose="02020603050405020304" pitchFamily="18" charset="0"/>
              </a:rPr>
              <a:t> value of &lt; 0.05 will be considered statistically significant.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819150" y="1727200"/>
            <a:ext cx="5651500" cy="1206500"/>
          </a:xfrm>
        </p:spPr>
        <p:txBody>
          <a:bodyPr/>
          <a:lstStyle/>
          <a:p>
            <a:pPr eaLnBrk="1" fontAlgn="auto" hangingPunct="1">
              <a:spcAft>
                <a:spcPts val="0"/>
              </a:spcAft>
              <a:defRPr/>
            </a:pPr>
            <a:r>
              <a:rPr/>
              <a:t>Research ethics</a:t>
            </a:r>
          </a:p>
        </p:txBody>
      </p:sp>
      <p:sp>
        <p:nvSpPr>
          <p:cNvPr id="17411" name="Text Placeholder 2"/>
          <p:cNvSpPr>
            <a:spLocks noGrp="1"/>
          </p:cNvSpPr>
          <p:nvPr>
            <p:ph type="body" idx="1"/>
          </p:nvPr>
        </p:nvSpPr>
        <p:spPr>
          <a:xfrm rot="19140000">
            <a:off x="1216025" y="2468563"/>
            <a:ext cx="6510338" cy="328612"/>
          </a:xfrm>
        </p:spPr>
        <p:txBody>
          <a:bodyPr rtlCol="0"/>
          <a:lstStyle/>
          <a:p>
            <a:pPr eaLnBrk="1" fontAlgn="auto" hangingPunct="1">
              <a:spcAft>
                <a:spcPts val="0"/>
              </a:spcAft>
              <a:defRPr/>
            </a:pPr>
            <a:endParaRPr/>
          </a:p>
        </p:txBody>
      </p:sp>
      <p:sp>
        <p:nvSpPr>
          <p:cNvPr id="409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BCA2344-D30E-4A20-9CB6-B1F3E25CDD6C}" type="datetime3">
              <a:rPr lang="en-US" altLang="ar-SA" smtClean="0"/>
              <a:pPr eaLnBrk="1" hangingPunct="1"/>
              <a:t>6 November 2016</a:t>
            </a:fld>
            <a:endParaRPr lang="en-US" altLang="ar-SA" smtClean="0"/>
          </a:p>
        </p:txBody>
      </p:sp>
      <p:sp>
        <p:nvSpPr>
          <p:cNvPr id="17413"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17414"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B4F1E73-D884-4FF4-BE97-ADBA68FC89A3}" type="slidenum">
              <a:rPr lang="ar-SA" altLang="ar-SA"/>
              <a:pPr eaLnBrk="1" hangingPunct="1"/>
              <a:t>25</a:t>
            </a:fld>
            <a:endParaRPr lang="en-US" alt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sz="3200" dirty="0" smtClean="0"/>
              <a:t>Research Ethics</a:t>
            </a:r>
          </a:p>
        </p:txBody>
      </p:sp>
      <p:sp>
        <p:nvSpPr>
          <p:cNvPr id="18435" name="Rectangle 3"/>
          <p:cNvSpPr>
            <a:spLocks noGrp="1" noChangeArrowheads="1"/>
          </p:cNvSpPr>
          <p:nvPr>
            <p:ph idx="1"/>
          </p:nvPr>
        </p:nvSpPr>
        <p:spPr>
          <a:xfrm>
            <a:off x="838200" y="1066800"/>
            <a:ext cx="7772400" cy="4191000"/>
          </a:xfrm>
        </p:spPr>
        <p:txBody>
          <a:bodyPr rtlCol="0">
            <a:normAutofit fontScale="92500" lnSpcReduction="10000"/>
          </a:bodyPr>
          <a:lstStyle/>
          <a:p>
            <a:pPr algn="just" eaLnBrk="1" fontAlgn="auto" hangingPunct="1">
              <a:lnSpc>
                <a:spcPct val="150000"/>
              </a:lnSpc>
              <a:spcAft>
                <a:spcPts val="0"/>
              </a:spcAft>
              <a:defRPr/>
            </a:pPr>
            <a:r>
              <a:rPr lang="en-US" sz="2400" b="0" dirty="0" smtClean="0">
                <a:solidFill>
                  <a:srgbClr val="000000"/>
                </a:solidFill>
                <a:latin typeface="Times New Roman" pitchFamily="18" charset="0"/>
                <a:cs typeface="Times New Roman" pitchFamily="18" charset="0"/>
              </a:rPr>
              <a:t>Human participation in research projects has contributed to better quality of life through the development of diagnostic tools and successful treatments.</a:t>
            </a:r>
          </a:p>
          <a:p>
            <a:pPr algn="just" eaLnBrk="1" fontAlgn="auto" hangingPunct="1">
              <a:lnSpc>
                <a:spcPct val="150000"/>
              </a:lnSpc>
              <a:spcAft>
                <a:spcPts val="0"/>
              </a:spcAft>
              <a:defRPr/>
            </a:pPr>
            <a:r>
              <a:rPr lang="en-US" sz="2400" b="0" dirty="0" smtClean="0">
                <a:solidFill>
                  <a:srgbClr val="000000"/>
                </a:solidFill>
                <a:latin typeface="Times New Roman" pitchFamily="18" charset="0"/>
                <a:cs typeface="Times New Roman" pitchFamily="18" charset="0"/>
              </a:rPr>
              <a:t>Fundamental ethics need to be included in the design, implementation and evaluation phases of research, especially when involving human subjects.  Such principles are universally agreed upon, and transcend cultural, geographical, economic, legal and political boundaries. </a:t>
            </a:r>
          </a:p>
          <a:p>
            <a:pPr eaLnBrk="1" fontAlgn="auto" hangingPunct="1">
              <a:lnSpc>
                <a:spcPct val="150000"/>
              </a:lnSpc>
              <a:spcAft>
                <a:spcPts val="0"/>
              </a:spcAft>
              <a:defRPr/>
            </a:pPr>
            <a:endParaRPr lang="en-US" sz="2400" b="0" dirty="0" smtClean="0"/>
          </a:p>
        </p:txBody>
      </p:sp>
      <p:sp>
        <p:nvSpPr>
          <p:cNvPr id="18438" name="Footer Placeholder 5"/>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Ethics in HR</a:t>
            </a:r>
          </a:p>
        </p:txBody>
      </p:sp>
      <p:sp>
        <p:nvSpPr>
          <p:cNvPr id="18437" name="Slide Number Placeholder 4"/>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2BBFD16-F4AA-424C-B8F8-0557A7D3C0EB}" type="slidenum">
              <a:rPr lang="ar-SA" altLang="ar-SA"/>
              <a:pPr eaLnBrk="1" hangingPunct="1"/>
              <a:t>26</a:t>
            </a:fld>
            <a:endParaRPr lang="en-US" altLang="ar-S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EC03F42-B646-424E-B23E-CCF3DA4575A4}" type="datetime3">
              <a:rPr lang="en-US" altLang="ar-SA" smtClean="0"/>
              <a:pPr eaLnBrk="1" hangingPunct="1"/>
              <a:t>6 November 2016</a:t>
            </a:fld>
            <a:endParaRPr lang="en-US" altLang="ar-SA" smtClean="0"/>
          </a:p>
        </p:txBody>
      </p:sp>
      <p:sp>
        <p:nvSpPr>
          <p:cNvPr id="22533"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22534"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12AB3E3-70A0-428E-AAED-74CA5E91A081}" type="slidenum">
              <a:rPr lang="ar-SA" altLang="ar-SA"/>
              <a:pPr eaLnBrk="1" hangingPunct="1"/>
              <a:t>27</a:t>
            </a:fld>
            <a:endParaRPr lang="en-US" altLang="ar-SA"/>
          </a:p>
        </p:txBody>
      </p:sp>
      <p:sp>
        <p:nvSpPr>
          <p:cNvPr id="22530" name="Title 1"/>
          <p:cNvSpPr>
            <a:spLocks noGrp="1"/>
          </p:cNvSpPr>
          <p:nvPr>
            <p:ph type="title" idx="4294967295"/>
          </p:nvPr>
        </p:nvSpPr>
        <p:spPr>
          <a:xfrm>
            <a:off x="533400" y="381000"/>
            <a:ext cx="8016875" cy="549275"/>
          </a:xfrm>
        </p:spPr>
        <p:txBody>
          <a:bodyPr>
            <a:normAutofit fontScale="90000"/>
          </a:bodyPr>
          <a:lstStyle/>
          <a:p>
            <a:pPr eaLnBrk="1" fontAlgn="auto" hangingPunct="1">
              <a:spcAft>
                <a:spcPts val="0"/>
              </a:spcAft>
              <a:defRPr/>
            </a:pPr>
            <a:r>
              <a:rPr lang="en-US" b="1" dirty="0" smtClean="0">
                <a:latin typeface="Times New Roman" pitchFamily="18" charset="0"/>
                <a:cs typeface="Times New Roman" pitchFamily="18" charset="0"/>
              </a:rPr>
              <a:t>Expectations of Ethical Considerations</a:t>
            </a:r>
          </a:p>
        </p:txBody>
      </p:sp>
      <p:sp>
        <p:nvSpPr>
          <p:cNvPr id="22531" name="Content Placeholder 2"/>
          <p:cNvSpPr>
            <a:spLocks noGrp="1"/>
          </p:cNvSpPr>
          <p:nvPr>
            <p:ph idx="4294967295"/>
          </p:nvPr>
        </p:nvSpPr>
        <p:spPr>
          <a:xfrm>
            <a:off x="990600" y="1066800"/>
            <a:ext cx="7772400" cy="4114800"/>
          </a:xfrm>
        </p:spPr>
        <p:txBody>
          <a:bodyPr rtlCol="0">
            <a:normAutofit/>
          </a:bodyPr>
          <a:lstStyle/>
          <a:p>
            <a:pPr eaLnBrk="1" fontAlgn="auto" hangingPunct="1">
              <a:spcAft>
                <a:spcPts val="0"/>
              </a:spcAft>
              <a:defRPr/>
            </a:pPr>
            <a:r>
              <a:rPr lang="en-US" sz="2400" b="0" dirty="0" smtClean="0">
                <a:latin typeface="Times New Roman" pitchFamily="18" charset="0"/>
                <a:cs typeface="Times New Roman" pitchFamily="18" charset="0"/>
              </a:rPr>
              <a:t>Design of a bilingual consent form (for written approval of participants)</a:t>
            </a:r>
          </a:p>
          <a:p>
            <a:pPr eaLnBrk="1" fontAlgn="auto" hangingPunct="1">
              <a:spcAft>
                <a:spcPts val="0"/>
              </a:spcAft>
              <a:defRPr/>
            </a:pPr>
            <a:r>
              <a:rPr lang="en-US" sz="2400" b="0" dirty="0" smtClean="0">
                <a:solidFill>
                  <a:srgbClr val="FF0000"/>
                </a:solidFill>
                <a:latin typeface="Times New Roman" pitchFamily="18" charset="0"/>
                <a:cs typeface="Times New Roman" pitchFamily="18" charset="0"/>
              </a:rPr>
              <a:t>Assurance of respect of human rights in research involving</a:t>
            </a:r>
          </a:p>
          <a:p>
            <a:pPr eaLnBrk="1" fontAlgn="auto" hangingPunct="1">
              <a:spcAft>
                <a:spcPts val="0"/>
              </a:spcAft>
              <a:defRPr/>
            </a:pPr>
            <a:r>
              <a:rPr lang="en-US" sz="2400" b="0" dirty="0" smtClean="0">
                <a:solidFill>
                  <a:srgbClr val="FF0000"/>
                </a:solidFill>
                <a:latin typeface="Times New Roman" pitchFamily="18" charset="0"/>
                <a:cs typeface="Times New Roman" pitchFamily="18" charset="0"/>
              </a:rPr>
              <a:t>human subjects, including:</a:t>
            </a:r>
          </a:p>
          <a:p>
            <a:pPr marL="457200" indent="-457200" eaLnBrk="1" fontAlgn="auto" hangingPunct="1">
              <a:spcAft>
                <a:spcPts val="0"/>
              </a:spcAft>
              <a:buFont typeface="+mj-lt"/>
              <a:buAutoNum type="arabicPeriod"/>
              <a:defRPr/>
            </a:pPr>
            <a:r>
              <a:rPr lang="en-US" sz="2400" b="0" dirty="0" smtClean="0">
                <a:latin typeface="Times New Roman" pitchFamily="18" charset="0"/>
                <a:cs typeface="Times New Roman" pitchFamily="18" charset="0"/>
              </a:rPr>
              <a:t>Benefits outweigh risks</a:t>
            </a:r>
          </a:p>
          <a:p>
            <a:pPr marL="457200" indent="-457200" eaLnBrk="1" fontAlgn="auto" hangingPunct="1">
              <a:spcAft>
                <a:spcPts val="0"/>
              </a:spcAft>
              <a:buFont typeface="+mj-lt"/>
              <a:buAutoNum type="arabicPeriod"/>
              <a:defRPr/>
            </a:pPr>
            <a:r>
              <a:rPr lang="en-US" sz="2400" b="0" dirty="0" smtClean="0">
                <a:latin typeface="Times New Roman" pitchFamily="18" charset="0"/>
                <a:cs typeface="Times New Roman" pitchFamily="18" charset="0"/>
              </a:rPr>
              <a:t>Confidentiality</a:t>
            </a:r>
          </a:p>
          <a:p>
            <a:pPr marL="457200" indent="-457200" eaLnBrk="1" fontAlgn="auto" hangingPunct="1">
              <a:spcAft>
                <a:spcPts val="0"/>
              </a:spcAft>
              <a:buFont typeface="+mj-lt"/>
              <a:buAutoNum type="arabicPeriod"/>
              <a:defRPr/>
            </a:pPr>
            <a:r>
              <a:rPr lang="en-US" sz="2400" b="0" dirty="0" smtClean="0">
                <a:latin typeface="Times New Roman" pitchFamily="18" charset="0"/>
                <a:cs typeface="Times New Roman" pitchFamily="18" charset="0"/>
              </a:rPr>
              <a:t>Anonymity</a:t>
            </a:r>
          </a:p>
          <a:p>
            <a:pPr marL="457200" indent="-457200" eaLnBrk="1" fontAlgn="auto" hangingPunct="1">
              <a:spcAft>
                <a:spcPts val="0"/>
              </a:spcAft>
              <a:buFont typeface="+mj-lt"/>
              <a:buAutoNum type="arabicPeriod"/>
              <a:defRPr/>
            </a:pPr>
            <a:r>
              <a:rPr lang="en-US" sz="2400" b="0" dirty="0" smtClean="0">
                <a:latin typeface="Times New Roman" pitchFamily="18" charset="0"/>
                <a:cs typeface="Times New Roman" pitchFamily="18" charset="0"/>
              </a:rPr>
              <a:t>Voluntary participation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Components of M&amp;M Section</a:t>
            </a:r>
          </a:p>
        </p:txBody>
      </p:sp>
      <p:sp>
        <p:nvSpPr>
          <p:cNvPr id="23555" name="Content Placeholder 2"/>
          <p:cNvSpPr>
            <a:spLocks noGrp="1"/>
          </p:cNvSpPr>
          <p:nvPr>
            <p:ph idx="1"/>
          </p:nvPr>
        </p:nvSpPr>
        <p:spPr/>
        <p:txBody>
          <a:bodyPr/>
          <a:lstStyle/>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design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setting</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Sampling </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Tools of data collection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Data management and analysis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Ethical considerations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Pilot study</a:t>
            </a:r>
          </a:p>
          <a:p>
            <a:pPr eaLnBrk="1" hangingPunct="1">
              <a:buFont typeface="Wingdings" panose="05000000000000000000" pitchFamily="2" charset="2"/>
              <a:buChar char="q"/>
            </a:pPr>
            <a:endParaRPr lang="en-US" altLang="ar-SA" sz="2400" b="0" smtClean="0">
              <a:latin typeface="Times New Roman" panose="02020603050405020304" pitchFamily="18" charset="0"/>
              <a:cs typeface="Times New Roman" panose="02020603050405020304" pitchFamily="18" charset="0"/>
            </a:endParaRPr>
          </a:p>
        </p:txBody>
      </p:sp>
      <p:sp>
        <p:nvSpPr>
          <p:cNvPr id="440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98B27EF-C744-4715-BD03-69776B6F434B}" type="datetime3">
              <a:rPr lang="en-US" altLang="ar-SA" smtClean="0"/>
              <a:pPr eaLnBrk="1" hangingPunct="1"/>
              <a:t>6 November 2016</a:t>
            </a:fld>
            <a:endParaRPr lang="en-US" altLang="ar-SA" smtClean="0"/>
          </a:p>
        </p:txBody>
      </p:sp>
      <p:sp>
        <p:nvSpPr>
          <p:cNvPr id="2355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2355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C375C3A-BAEA-4CAE-BEF5-DF7AC782EB64}" type="slidenum">
              <a:rPr lang="ar-SA" altLang="ar-SA"/>
              <a:pPr eaLnBrk="1" hangingPunct="1"/>
              <a:t>28</a:t>
            </a:fld>
            <a:endParaRPr lang="en-US" altLang="ar-S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23555">
                                            <p:txEl>
                                              <p:pRg st="0" end="0"/>
                                            </p:txEl>
                                          </p:spTgt>
                                        </p:tgtEl>
                                        <p:attrNameLst>
                                          <p:attrName>style.opacity</p:attrName>
                                        </p:attrNameLst>
                                      </p:cBhvr>
                                      <p:to>
                                        <p:strVal val="0.5"/>
                                      </p:to>
                                    </p:set>
                                    <p:animEffect filter="image" prLst="opacity: 0.5">
                                      <p:cBhvr rctx="IE">
                                        <p:cTn id="7" dur="indefinite"/>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nodeType="clickEffect">
                                  <p:stCondLst>
                                    <p:cond delay="0"/>
                                  </p:stCondLst>
                                  <p:childTnLst>
                                    <p:set>
                                      <p:cBhvr rctx="PPT">
                                        <p:cTn id="11" dur="indefinite"/>
                                        <p:tgtEl>
                                          <p:spTgt spid="23555">
                                            <p:txEl>
                                              <p:pRg st="1" end="1"/>
                                            </p:txEl>
                                          </p:spTgt>
                                        </p:tgtEl>
                                        <p:attrNameLst>
                                          <p:attrName>style.opacity</p:attrName>
                                        </p:attrNameLst>
                                      </p:cBhvr>
                                      <p:to>
                                        <p:strVal val="0.5"/>
                                      </p:to>
                                    </p:set>
                                    <p:animEffect filter="image" prLst="opacity: 0.5">
                                      <p:cBhvr rctx="IE">
                                        <p:cTn id="12" dur="indefinite"/>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nodeType="clickEffect">
                                  <p:stCondLst>
                                    <p:cond delay="0"/>
                                  </p:stCondLst>
                                  <p:childTnLst>
                                    <p:set>
                                      <p:cBhvr rctx="PPT">
                                        <p:cTn id="16" dur="indefinite"/>
                                        <p:tgtEl>
                                          <p:spTgt spid="23555">
                                            <p:txEl>
                                              <p:pRg st="2" end="2"/>
                                            </p:txEl>
                                          </p:spTgt>
                                        </p:tgtEl>
                                        <p:attrNameLst>
                                          <p:attrName>style.opacity</p:attrName>
                                        </p:attrNameLst>
                                      </p:cBhvr>
                                      <p:to>
                                        <p:strVal val="0.5"/>
                                      </p:to>
                                    </p:set>
                                    <p:animEffect filter="image" prLst="opacity: 0.5">
                                      <p:cBhvr rctx="IE">
                                        <p:cTn id="17" dur="indefinite"/>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mph" presetSubtype="0" nodeType="clickEffect">
                                  <p:stCondLst>
                                    <p:cond delay="0"/>
                                  </p:stCondLst>
                                  <p:childTnLst>
                                    <p:set>
                                      <p:cBhvr rctx="PPT">
                                        <p:cTn id="21" dur="indefinite"/>
                                        <p:tgtEl>
                                          <p:spTgt spid="23555">
                                            <p:txEl>
                                              <p:pRg st="3" end="3"/>
                                            </p:txEl>
                                          </p:spTgt>
                                        </p:tgtEl>
                                        <p:attrNameLst>
                                          <p:attrName>style.opacity</p:attrName>
                                        </p:attrNameLst>
                                      </p:cBhvr>
                                      <p:to>
                                        <p:strVal val="0.5"/>
                                      </p:to>
                                    </p:set>
                                    <p:animEffect filter="image" prLst="opacity: 0.5">
                                      <p:cBhvr rctx="IE">
                                        <p:cTn id="22" dur="indefinite"/>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mph" presetSubtype="0" nodeType="clickEffect">
                                  <p:stCondLst>
                                    <p:cond delay="0"/>
                                  </p:stCondLst>
                                  <p:childTnLst>
                                    <p:set>
                                      <p:cBhvr rctx="PPT">
                                        <p:cTn id="26" dur="indefinite"/>
                                        <p:tgtEl>
                                          <p:spTgt spid="23555">
                                            <p:txEl>
                                              <p:pRg st="4" end="4"/>
                                            </p:txEl>
                                          </p:spTgt>
                                        </p:tgtEl>
                                        <p:attrNameLst>
                                          <p:attrName>style.opacity</p:attrName>
                                        </p:attrNameLst>
                                      </p:cBhvr>
                                      <p:to>
                                        <p:strVal val="0.5"/>
                                      </p:to>
                                    </p:set>
                                    <p:animEffect filter="image" prLst="opacity: 0.5">
                                      <p:cBhvr rctx="IE">
                                        <p:cTn id="27" dur="indefinite"/>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mph" presetSubtype="0" nodeType="clickEffect">
                                  <p:stCondLst>
                                    <p:cond delay="0"/>
                                  </p:stCondLst>
                                  <p:childTnLst>
                                    <p:set>
                                      <p:cBhvr rctx="PPT">
                                        <p:cTn id="31" dur="indefinite"/>
                                        <p:tgtEl>
                                          <p:spTgt spid="23555">
                                            <p:txEl>
                                              <p:pRg st="5" end="5"/>
                                            </p:txEl>
                                          </p:spTgt>
                                        </p:tgtEl>
                                        <p:attrNameLst>
                                          <p:attrName>style.opacity</p:attrName>
                                        </p:attrNameLst>
                                      </p:cBhvr>
                                      <p:to>
                                        <p:strVal val="0.5"/>
                                      </p:to>
                                    </p:set>
                                    <p:animEffect filter="image" prLst="opacity: 0.5">
                                      <p:cBhvr rctx="IE">
                                        <p:cTn id="32" dur="indefinite"/>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A62F38E-E23A-42A4-86F7-CA99BF58F1A8}"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t>M &amp; M Development</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C7DCBC3-81C4-4B50-8FB8-A57B469C6990}" type="slidenum">
              <a:rPr lang="ar-SA" altLang="ar-SA">
                <a:solidFill>
                  <a:srgbClr val="FFFFFF"/>
                </a:solidFill>
              </a:rPr>
              <a:pPr eaLnBrk="1" hangingPunct="1"/>
              <a:t>29</a:t>
            </a:fld>
            <a:endParaRPr lang="en-US" altLang="ar-SA">
              <a:solidFill>
                <a:srgbClr val="FFFFFF"/>
              </a:solidFill>
            </a:endParaRPr>
          </a:p>
        </p:txBody>
      </p:sp>
      <p:sp>
        <p:nvSpPr>
          <p:cNvPr id="7" name="TextBox 6"/>
          <p:cNvSpPr txBox="1"/>
          <p:nvPr/>
        </p:nvSpPr>
        <p:spPr>
          <a:xfrm>
            <a:off x="914400" y="914400"/>
            <a:ext cx="7772400" cy="4462463"/>
          </a:xfrm>
          <a:prstGeom prst="rect">
            <a:avLst/>
          </a:prstGeom>
          <a:noFill/>
        </p:spPr>
        <p:txBody>
          <a:bodyPr>
            <a:spAutoFit/>
          </a:bodyPr>
          <a:lstStyle/>
          <a:p>
            <a:pPr>
              <a:defRPr/>
            </a:pPr>
            <a:r>
              <a:rPr lang="en-US" sz="2800" b="1" dirty="0">
                <a:latin typeface="Times New Roman" pitchFamily="18" charset="0"/>
                <a:cs typeface="Times New Roman" pitchFamily="18" charset="0"/>
              </a:rPr>
              <a:t>The Pilot Study</a:t>
            </a:r>
          </a:p>
          <a:p>
            <a:pPr>
              <a:defRPr/>
            </a:pPr>
            <a:endParaRPr lang="en-US" sz="2800" b="1" dirty="0">
              <a:latin typeface="Times New Roman" pitchFamily="18" charset="0"/>
              <a:cs typeface="Times New Roman" pitchFamily="18" charset="0"/>
            </a:endParaRPr>
          </a:p>
          <a:p>
            <a:pPr>
              <a:defRPr/>
            </a:pPr>
            <a:r>
              <a:rPr lang="en-US" sz="2400" b="1" dirty="0">
                <a:latin typeface="Times New Roman" pitchFamily="18" charset="0"/>
                <a:cs typeface="Times New Roman" pitchFamily="18" charset="0"/>
              </a:rPr>
              <a:t>Purpose of the pilot study:</a:t>
            </a:r>
          </a:p>
          <a:p>
            <a:pPr>
              <a:defRPr/>
            </a:pPr>
            <a:endParaRPr lang="en-US" sz="2400" b="1" dirty="0">
              <a:latin typeface="Times New Roman" pitchFamily="18" charset="0"/>
              <a:cs typeface="Times New Roman" pitchFamily="18" charset="0"/>
            </a:endParaRPr>
          </a:p>
          <a:p>
            <a:pPr marL="457200" indent="-457200">
              <a:lnSpc>
                <a:spcPct val="150000"/>
              </a:lnSpc>
              <a:buFont typeface="+mj-lt"/>
              <a:buAutoNum type="arabicPeriod"/>
              <a:defRPr/>
            </a:pPr>
            <a:r>
              <a:rPr lang="en-US" sz="2400" dirty="0">
                <a:latin typeface="Times New Roman" pitchFamily="18" charset="0"/>
                <a:cs typeface="Times New Roman" pitchFamily="18" charset="0"/>
              </a:rPr>
              <a:t>Estimate the sample size…..????</a:t>
            </a:r>
          </a:p>
          <a:p>
            <a:pPr marL="457200" indent="-457200">
              <a:lnSpc>
                <a:spcPct val="150000"/>
              </a:lnSpc>
              <a:buFont typeface="+mj-lt"/>
              <a:buAutoNum type="arabicPeriod"/>
              <a:defRPr/>
            </a:pPr>
            <a:r>
              <a:rPr lang="en-US" sz="2400" dirty="0">
                <a:latin typeface="Times New Roman" pitchFamily="18" charset="0"/>
                <a:cs typeface="Times New Roman" pitchFamily="18" charset="0"/>
              </a:rPr>
              <a:t>Examine the logistics</a:t>
            </a:r>
          </a:p>
          <a:p>
            <a:pPr marL="457200" indent="-457200">
              <a:lnSpc>
                <a:spcPct val="150000"/>
              </a:lnSpc>
              <a:buFont typeface="+mj-lt"/>
              <a:buAutoNum type="arabicPeriod"/>
              <a:defRPr/>
            </a:pPr>
            <a:r>
              <a:rPr lang="en-US" sz="2400" dirty="0">
                <a:latin typeface="Times New Roman" pitchFamily="18" charset="0"/>
                <a:cs typeface="Times New Roman" pitchFamily="18" charset="0"/>
              </a:rPr>
              <a:t>Test the questionnaire administration</a:t>
            </a:r>
          </a:p>
          <a:p>
            <a:pPr marL="457200" indent="-457200">
              <a:lnSpc>
                <a:spcPct val="150000"/>
              </a:lnSpc>
              <a:buFont typeface="+mj-lt"/>
              <a:buAutoNum type="arabicPeriod"/>
              <a:defRPr/>
            </a:pPr>
            <a:r>
              <a:rPr lang="en-US" sz="2400" dirty="0">
                <a:latin typeface="Times New Roman" pitchFamily="18" charset="0"/>
                <a:cs typeface="Times New Roman" pitchFamily="18" charset="0"/>
              </a:rPr>
              <a:t>Test reliability and validity of the survey…????</a:t>
            </a:r>
          </a:p>
          <a:p>
            <a:pPr>
              <a:lnSpc>
                <a:spcPct val="150000"/>
              </a:lnSpc>
              <a:defRP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6D988BA-89EE-4E20-AB5D-7A923C1A9E0C}"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a:t>M &amp; M Development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E338CE8-A4A4-4C34-B661-2E3A0DCF8BD6}" type="slidenum">
              <a:rPr lang="ar-SA" altLang="ar-SA">
                <a:solidFill>
                  <a:srgbClr val="FFFFFF"/>
                </a:solidFill>
              </a:rPr>
              <a:pPr eaLnBrk="1" hangingPunct="1"/>
              <a:t>3</a:t>
            </a:fld>
            <a:endParaRPr lang="en-US" altLang="ar-SA">
              <a:solidFill>
                <a:srgbClr val="FFFFFF"/>
              </a:solidFill>
            </a:endParaRPr>
          </a:p>
        </p:txBody>
      </p:sp>
      <p:sp>
        <p:nvSpPr>
          <p:cNvPr id="8197" name="Rectangle 6"/>
          <p:cNvSpPr>
            <a:spLocks noChangeArrowheads="1"/>
          </p:cNvSpPr>
          <p:nvPr/>
        </p:nvSpPr>
        <p:spPr bwMode="auto">
          <a:xfrm>
            <a:off x="838200" y="609600"/>
            <a:ext cx="7848600"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150000"/>
              </a:lnSpc>
              <a:buFont typeface="Wingdings" panose="05000000000000000000" pitchFamily="2" charset="2"/>
              <a:buChar char="Ø"/>
            </a:pPr>
            <a:r>
              <a:rPr lang="en-US" altLang="ar-SA" sz="2400">
                <a:latin typeface="Times New Roman" panose="02020603050405020304" pitchFamily="18" charset="0"/>
                <a:cs typeface="Times New Roman" panose="02020603050405020304" pitchFamily="18" charset="0"/>
              </a:rPr>
              <a:t>The M&amp;M section should be directly related to the study question(s), objectives, hypotheses.</a:t>
            </a:r>
          </a:p>
          <a:p>
            <a:pPr eaLnBrk="1" hangingPunct="1">
              <a:lnSpc>
                <a:spcPct val="150000"/>
              </a:lnSpc>
              <a:buFont typeface="Wingdings" panose="05000000000000000000" pitchFamily="2" charset="2"/>
              <a:buChar char="Ø"/>
            </a:pPr>
            <a:endParaRPr lang="en-US" altLang="ar-SA" sz="2400">
              <a:latin typeface="Times New Roman" panose="02020603050405020304" pitchFamily="18" charset="0"/>
              <a:cs typeface="Times New Roman" panose="02020603050405020304" pitchFamily="18" charset="0"/>
            </a:endParaRPr>
          </a:p>
          <a:p>
            <a:pPr eaLnBrk="1" hangingPunct="1">
              <a:lnSpc>
                <a:spcPct val="150000"/>
              </a:lnSpc>
              <a:buFont typeface="Wingdings" panose="05000000000000000000" pitchFamily="2" charset="2"/>
              <a:buChar char="Ø"/>
            </a:pPr>
            <a:r>
              <a:rPr lang="en-US" altLang="ar-SA" sz="2400">
                <a:latin typeface="Times New Roman" panose="02020603050405020304" pitchFamily="18" charset="0"/>
                <a:cs typeface="Times New Roman" panose="02020603050405020304" pitchFamily="18" charset="0"/>
              </a:rPr>
              <a:t>It should be clear, informative, answers all 3 questions.</a:t>
            </a:r>
          </a:p>
          <a:p>
            <a:pPr eaLnBrk="1" hangingPunct="1">
              <a:lnSpc>
                <a:spcPct val="150000"/>
              </a:lnSpc>
              <a:buFont typeface="Wingdings" panose="05000000000000000000" pitchFamily="2" charset="2"/>
              <a:buChar char="Ø"/>
            </a:pPr>
            <a:endParaRPr lang="en-US" altLang="ar-SA" sz="2400">
              <a:latin typeface="Times New Roman" panose="02020603050405020304" pitchFamily="18" charset="0"/>
              <a:cs typeface="Times New Roman" panose="02020603050405020304" pitchFamily="18" charset="0"/>
            </a:endParaRPr>
          </a:p>
          <a:p>
            <a:pPr eaLnBrk="1" hangingPunct="1">
              <a:lnSpc>
                <a:spcPct val="150000"/>
              </a:lnSpc>
              <a:buFont typeface="Wingdings" panose="05000000000000000000" pitchFamily="2" charset="2"/>
              <a:buChar char="Ø"/>
            </a:pPr>
            <a:r>
              <a:rPr lang="en-US" altLang="ar-SA" sz="2400">
                <a:latin typeface="Times New Roman" panose="02020603050405020304" pitchFamily="18" charset="0"/>
                <a:cs typeface="Times New Roman" panose="02020603050405020304" pitchFamily="18" charset="0"/>
              </a:rPr>
              <a:t>Should clearly observe ethical considerations requested by all reviewers of research proposals / funding agencies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DE84F1E-5EE7-4CE0-9128-2D690B3221C7}"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3" name="Footer Placeholder 2"/>
          <p:cNvSpPr>
            <a:spLocks noGrp="1"/>
          </p:cNvSpPr>
          <p:nvPr>
            <p:ph type="ftr" sz="quarter" idx="11"/>
          </p:nvPr>
        </p:nvSpPr>
        <p:spPr/>
        <p:txBody>
          <a:bodyPr/>
          <a:lstStyle/>
          <a:p>
            <a:pPr>
              <a:defRPr/>
            </a:pPr>
            <a:r>
              <a:rPr lang="en-US" smtClean="0"/>
              <a:t>M &amp; M Development</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5515330-5593-44FD-BBC5-4FAF078358BC}" type="slidenum">
              <a:rPr lang="ar-SA" altLang="ar-SA">
                <a:solidFill>
                  <a:srgbClr val="FFFFFF"/>
                </a:solidFill>
              </a:rPr>
              <a:pPr eaLnBrk="1" hangingPunct="1"/>
              <a:t>30</a:t>
            </a:fld>
            <a:endParaRPr lang="en-US" altLang="ar-SA">
              <a:solidFill>
                <a:srgbClr val="FFFFFF"/>
              </a:solidFill>
            </a:endParaRPr>
          </a:p>
        </p:txBody>
      </p:sp>
      <p:sp>
        <p:nvSpPr>
          <p:cNvPr id="46085" name="Rectangle 4"/>
          <p:cNvSpPr>
            <a:spLocks noChangeArrowheads="1"/>
          </p:cNvSpPr>
          <p:nvPr/>
        </p:nvSpPr>
        <p:spPr bwMode="auto">
          <a:xfrm>
            <a:off x="381000" y="609600"/>
            <a:ext cx="8763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ar-SA" sz="2800">
                <a:latin typeface="Times New Roman" panose="02020603050405020304" pitchFamily="18" charset="0"/>
                <a:cs typeface="Times New Roman" panose="02020603050405020304" pitchFamily="18" charset="0"/>
              </a:rPr>
              <a:t>Pilot studies should have a well-defined set of</a:t>
            </a:r>
          </a:p>
          <a:p>
            <a:pPr eaLnBrk="1" hangingPunct="1"/>
            <a:r>
              <a:rPr lang="en-US" altLang="ar-SA" sz="2800">
                <a:latin typeface="Times New Roman" panose="02020603050405020304" pitchFamily="18" charset="0"/>
                <a:cs typeface="Times New Roman" panose="02020603050405020304" pitchFamily="18" charset="0"/>
              </a:rPr>
              <a:t>aims and objectives to ensure methodological rigor and scientific validity.</a:t>
            </a:r>
          </a:p>
          <a:p>
            <a:pPr eaLnBrk="1" hangingPunct="1"/>
            <a:endParaRPr lang="en-US" altLang="ar-SA" sz="2800">
              <a:latin typeface="Times New Roman" panose="02020603050405020304" pitchFamily="18" charset="0"/>
              <a:cs typeface="Times New Roman" panose="02020603050405020304" pitchFamily="18" charset="0"/>
            </a:endParaRPr>
          </a:p>
          <a:p>
            <a:pPr eaLnBrk="1" hangingPunct="1"/>
            <a:r>
              <a:rPr lang="en-US" altLang="ar-SA" sz="2800">
                <a:latin typeface="Times New Roman" panose="02020603050405020304" pitchFamily="18" charset="0"/>
                <a:cs typeface="Times New Roman" panose="02020603050405020304" pitchFamily="18" charset="0"/>
              </a:rPr>
              <a:t>Participants pilot  study should not later be included in the main study </a:t>
            </a:r>
          </a:p>
          <a:p>
            <a:pPr eaLnBrk="1" hangingPunct="1"/>
            <a:endParaRPr lang="en-US" altLang="ar-SA" sz="2800">
              <a:latin typeface="Times New Roman" panose="02020603050405020304" pitchFamily="18" charset="0"/>
              <a:cs typeface="Times New Roman" panose="02020603050405020304" pitchFamily="18" charset="0"/>
            </a:endParaRPr>
          </a:p>
          <a:p>
            <a:pPr eaLnBrk="1" hangingPunct="1"/>
            <a:r>
              <a:rPr lang="en-US" altLang="ar-SA" sz="2800">
                <a:latin typeface="Times New Roman" panose="02020603050405020304" pitchFamily="18" charset="0"/>
                <a:cs typeface="Times New Roman" panose="02020603050405020304" pitchFamily="18" charset="0"/>
              </a:rPr>
              <a:t>The analysis of a pilot study should be mainly</a:t>
            </a:r>
          </a:p>
          <a:p>
            <a:pPr eaLnBrk="1" hangingPunct="1"/>
            <a:r>
              <a:rPr lang="en-US" altLang="ar-SA" sz="2800">
                <a:latin typeface="Times New Roman" panose="02020603050405020304" pitchFamily="18" charset="0"/>
                <a:cs typeface="Times New Roman" panose="02020603050405020304" pitchFamily="18" charset="0"/>
              </a:rPr>
              <a:t>descriptive or should focus on confidence interval</a:t>
            </a:r>
          </a:p>
          <a:p>
            <a:pPr eaLnBrk="1" hangingPunct="1"/>
            <a:r>
              <a:rPr lang="en-US" altLang="ar-SA" sz="2800">
                <a:latin typeface="Times New Roman" panose="02020603050405020304" pitchFamily="18" charset="0"/>
                <a:cs typeface="Times New Roman" panose="02020603050405020304" pitchFamily="18" charset="0"/>
              </a:rPr>
              <a:t>estimation.</a:t>
            </a:r>
          </a:p>
          <a:p>
            <a:pPr eaLnBrk="1" hangingPunct="1"/>
            <a:endParaRPr lang="en-US" altLang="ar-SA"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3334C39-3A2F-443E-AE0B-F7B01B0EBB64}"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3" name="Footer Placeholder 2"/>
          <p:cNvSpPr>
            <a:spLocks noGrp="1"/>
          </p:cNvSpPr>
          <p:nvPr>
            <p:ph type="ftr" sz="quarter" idx="11"/>
          </p:nvPr>
        </p:nvSpPr>
        <p:spPr/>
        <p:txBody>
          <a:bodyPr/>
          <a:lstStyle/>
          <a:p>
            <a:pPr>
              <a:defRPr/>
            </a:pPr>
            <a:r>
              <a:rPr lang="en-US" smtClean="0"/>
              <a:t>M &amp; M Development</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214E827-8191-4A0A-85A9-DD258B6FE1F4}" type="slidenum">
              <a:rPr lang="ar-SA" altLang="ar-SA">
                <a:solidFill>
                  <a:srgbClr val="FFFFFF"/>
                </a:solidFill>
              </a:rPr>
              <a:pPr eaLnBrk="1" hangingPunct="1"/>
              <a:t>31</a:t>
            </a:fld>
            <a:endParaRPr lang="en-US" altLang="ar-SA">
              <a:solidFill>
                <a:srgbClr val="FFFFFF"/>
              </a:solidFill>
            </a:endParaRPr>
          </a:p>
        </p:txBody>
      </p:sp>
      <p:sp>
        <p:nvSpPr>
          <p:cNvPr id="47109" name="Rectangle 4"/>
          <p:cNvSpPr>
            <a:spLocks noChangeArrowheads="1"/>
          </p:cNvSpPr>
          <p:nvPr/>
        </p:nvSpPr>
        <p:spPr bwMode="auto">
          <a:xfrm>
            <a:off x="685800" y="1219200"/>
            <a:ext cx="7772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ar-SA" sz="2800">
                <a:latin typeface="Times New Roman" panose="02020603050405020304" pitchFamily="18" charset="0"/>
                <a:cs typeface="Times New Roman" panose="02020603050405020304" pitchFamily="18" charset="0"/>
              </a:rPr>
              <a:t>Results from hypothesis testing should be treated</a:t>
            </a:r>
          </a:p>
          <a:p>
            <a:pPr eaLnBrk="1" hangingPunct="1"/>
            <a:r>
              <a:rPr lang="en-US" altLang="ar-SA" sz="2800">
                <a:latin typeface="Times New Roman" panose="02020603050405020304" pitchFamily="18" charset="0"/>
                <a:cs typeface="Times New Roman" panose="02020603050405020304" pitchFamily="18" charset="0"/>
              </a:rPr>
              <a:t>as preliminary and interpreted with caution, as no</a:t>
            </a:r>
          </a:p>
          <a:p>
            <a:pPr eaLnBrk="1" hangingPunct="1"/>
            <a:r>
              <a:rPr lang="en-US" altLang="ar-SA" sz="2800">
                <a:latin typeface="Times New Roman" panose="02020603050405020304" pitchFamily="18" charset="0"/>
                <a:cs typeface="Times New Roman" panose="02020603050405020304" pitchFamily="18" charset="0"/>
              </a:rPr>
              <a:t>formal power calculations have been carried out.</a:t>
            </a:r>
          </a:p>
          <a:p>
            <a:pPr eaLnBrk="1" hangingPunct="1"/>
            <a:endParaRPr lang="en-US" altLang="ar-SA" sz="2800">
              <a:latin typeface="Times New Roman" panose="02020603050405020304" pitchFamily="18" charset="0"/>
              <a:cs typeface="Times New Roman" panose="02020603050405020304" pitchFamily="18" charset="0"/>
            </a:endParaRPr>
          </a:p>
          <a:p>
            <a:pPr eaLnBrk="1" hangingPunct="1"/>
            <a:r>
              <a:rPr lang="en-US" altLang="ar-SA" sz="2800">
                <a:latin typeface="Times New Roman" panose="02020603050405020304" pitchFamily="18" charset="0"/>
                <a:cs typeface="Times New Roman" panose="02020603050405020304" pitchFamily="18" charset="0"/>
              </a:rPr>
              <a:t>The temptation not to proceed with the main</a:t>
            </a:r>
          </a:p>
          <a:p>
            <a:pPr eaLnBrk="1" hangingPunct="1"/>
            <a:r>
              <a:rPr lang="en-US" altLang="ar-SA" sz="2800">
                <a:latin typeface="Times New Roman" panose="02020603050405020304" pitchFamily="18" charset="0"/>
                <a:cs typeface="Times New Roman" panose="02020603050405020304" pitchFamily="18" charset="0"/>
              </a:rPr>
              <a:t>study when significant differences are found</a:t>
            </a:r>
          </a:p>
          <a:p>
            <a:pPr eaLnBrk="1" hangingPunct="1"/>
            <a:r>
              <a:rPr lang="en-US" altLang="ar-SA" sz="2800">
                <a:latin typeface="Times New Roman" panose="02020603050405020304" pitchFamily="18" charset="0"/>
                <a:cs typeface="Times New Roman" panose="02020603050405020304" pitchFamily="18" charset="0"/>
              </a:rPr>
              <a:t>should be avoided.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C10B2AD-2710-4ADB-8051-23EAEA4BBA92}"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3" name="Footer Placeholder 2"/>
          <p:cNvSpPr>
            <a:spLocks noGrp="1"/>
          </p:cNvSpPr>
          <p:nvPr>
            <p:ph type="ftr" sz="quarter" idx="11"/>
          </p:nvPr>
        </p:nvSpPr>
        <p:spPr/>
        <p:txBody>
          <a:bodyPr/>
          <a:lstStyle/>
          <a:p>
            <a:pPr>
              <a:defRPr/>
            </a:pPr>
            <a:r>
              <a:rPr lang="en-US"/>
              <a:t>M &amp; M Development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81FEDE2-9705-4DDE-A170-B4B6D037649A}" type="slidenum">
              <a:rPr lang="ar-SA" altLang="ar-SA">
                <a:solidFill>
                  <a:srgbClr val="FFFFFF"/>
                </a:solidFill>
              </a:rPr>
              <a:pPr eaLnBrk="1" hangingPunct="1"/>
              <a:t>32</a:t>
            </a:fld>
            <a:endParaRPr lang="en-US" altLang="ar-SA">
              <a:solidFill>
                <a:srgbClr val="FFFFFF"/>
              </a:solidFill>
            </a:endParaRPr>
          </a:p>
        </p:txBody>
      </p:sp>
      <p:sp>
        <p:nvSpPr>
          <p:cNvPr id="5" name="Rectangle 4"/>
          <p:cNvSpPr/>
          <p:nvPr/>
        </p:nvSpPr>
        <p:spPr>
          <a:xfrm>
            <a:off x="685800" y="1371600"/>
            <a:ext cx="7956157" cy="2585323"/>
          </a:xfrm>
          <a:prstGeom prst="rect">
            <a:avLst/>
          </a:prstGeom>
          <a:noFill/>
        </p:spPr>
        <p:txBody>
          <a:bodyPr>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rPr>
              <a:t>Important …..Before you Start your Proposal….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C3F2600-07BA-4702-94DE-AEC2C48E555B}"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3" name="Footer Placeholder 2"/>
          <p:cNvSpPr>
            <a:spLocks noGrp="1"/>
          </p:cNvSpPr>
          <p:nvPr>
            <p:ph type="ftr" sz="quarter" idx="11"/>
          </p:nvPr>
        </p:nvSpPr>
        <p:spPr/>
        <p:txBody>
          <a:bodyPr/>
          <a:lstStyle/>
          <a:p>
            <a:pPr>
              <a:defRPr/>
            </a:pPr>
            <a:r>
              <a:rPr lang="en-US"/>
              <a:t>M &amp; M Development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C6878D0-DFD3-4762-8165-131CF8B1AFE2}" type="slidenum">
              <a:rPr lang="ar-SA" altLang="ar-SA">
                <a:solidFill>
                  <a:srgbClr val="FFFFFF"/>
                </a:solidFill>
              </a:rPr>
              <a:pPr eaLnBrk="1" hangingPunct="1"/>
              <a:t>33</a:t>
            </a:fld>
            <a:endParaRPr lang="en-US" altLang="ar-SA">
              <a:solidFill>
                <a:srgbClr val="FFFFFF"/>
              </a:solidFill>
            </a:endParaRPr>
          </a:p>
        </p:txBody>
      </p:sp>
      <p:sp>
        <p:nvSpPr>
          <p:cNvPr id="5" name="Rectangle 4"/>
          <p:cNvSpPr/>
          <p:nvPr/>
        </p:nvSpPr>
        <p:spPr>
          <a:xfrm>
            <a:off x="1219200" y="685800"/>
            <a:ext cx="7336499" cy="3416320"/>
          </a:xfrm>
          <a:prstGeom prst="rect">
            <a:avLst/>
          </a:prstGeom>
          <a:noFill/>
        </p:spPr>
        <p:txBody>
          <a:bodyPr>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rPr>
              <a:t>You Have to Read Many Studies Addressing the Same Research 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5E3DC33-301F-49D4-A761-5E4A9DFC3310}"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3" name="Footer Placeholder 2"/>
          <p:cNvSpPr>
            <a:spLocks noGrp="1"/>
          </p:cNvSpPr>
          <p:nvPr>
            <p:ph type="ftr" sz="quarter" idx="11"/>
          </p:nvPr>
        </p:nvSpPr>
        <p:spPr/>
        <p:txBody>
          <a:bodyPr/>
          <a:lstStyle/>
          <a:p>
            <a:pPr>
              <a:defRPr/>
            </a:pPr>
            <a:r>
              <a:rPr lang="en-US"/>
              <a:t>M &amp; M Development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F6C2BE0-1CB3-49DB-80DC-45C82AF303DB}" type="slidenum">
              <a:rPr lang="ar-SA" altLang="ar-SA">
                <a:solidFill>
                  <a:srgbClr val="FFFFFF"/>
                </a:solidFill>
              </a:rPr>
              <a:pPr eaLnBrk="1" hangingPunct="1"/>
              <a:t>34</a:t>
            </a:fld>
            <a:endParaRPr lang="en-US" altLang="ar-SA">
              <a:solidFill>
                <a:srgbClr val="FFFFFF"/>
              </a:solidFill>
            </a:endParaRPr>
          </a:p>
        </p:txBody>
      </p:sp>
      <p:pic>
        <p:nvPicPr>
          <p:cNvPr id="50181" name="Picture 2"/>
          <p:cNvPicPr>
            <a:picLocks noChangeAspect="1" noChangeArrowheads="1"/>
          </p:cNvPicPr>
          <p:nvPr/>
        </p:nvPicPr>
        <p:blipFill>
          <a:blip r:embed="rId2">
            <a:extLst>
              <a:ext uri="{28A0092B-C50C-407E-A947-70E740481C1C}">
                <a14:useLocalDpi xmlns:a14="http://schemas.microsoft.com/office/drawing/2010/main" val="0"/>
              </a:ext>
            </a:extLst>
          </a:blip>
          <a:srcRect l="5199" t="11198" r="7613" b="14584"/>
          <a:stretch>
            <a:fillRect/>
          </a:stretch>
        </p:blipFill>
        <p:spPr bwMode="auto">
          <a:xfrm>
            <a:off x="50800" y="76200"/>
            <a:ext cx="90678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1066800" y="0"/>
            <a:ext cx="7391400" cy="1600200"/>
          </a:xfrm>
        </p:spPr>
        <p:txBody>
          <a:bodyPr/>
          <a:lstStyle/>
          <a:p>
            <a:pPr eaLnBrk="1" fontAlgn="auto" hangingPunct="1">
              <a:spcAft>
                <a:spcPts val="0"/>
              </a:spcAft>
              <a:defRPr/>
            </a:pPr>
            <a:r>
              <a:rPr lang="en-US" smtClean="0"/>
              <a:t>Proposal Components</a:t>
            </a:r>
          </a:p>
        </p:txBody>
      </p:sp>
      <p:sp>
        <p:nvSpPr>
          <p:cNvPr id="192515" name="Rectangle 3"/>
          <p:cNvSpPr>
            <a:spLocks noGrp="1" noChangeArrowheads="1"/>
          </p:cNvSpPr>
          <p:nvPr>
            <p:ph idx="1"/>
          </p:nvPr>
        </p:nvSpPr>
        <p:spPr>
          <a:xfrm>
            <a:off x="1066800" y="1295400"/>
            <a:ext cx="7315200" cy="4114800"/>
          </a:xfrm>
        </p:spPr>
        <p:txBody>
          <a:bodyPr rtlCol="0">
            <a:normAutofit lnSpcReduction="10000"/>
          </a:bodyPr>
          <a:lstStyle/>
          <a:p>
            <a:pPr eaLnBrk="1" fontAlgn="auto" hangingPunct="1">
              <a:spcAft>
                <a:spcPts val="0"/>
              </a:spcAft>
              <a:defRPr/>
            </a:pPr>
            <a:r>
              <a:rPr lang="en-US" sz="2400" b="0" dirty="0" smtClean="0">
                <a:latin typeface="Times New Roman" pitchFamily="18" charset="0"/>
                <a:cs typeface="Times New Roman" pitchFamily="18" charset="0"/>
              </a:rPr>
              <a:t>Executive Summary</a:t>
            </a:r>
          </a:p>
          <a:p>
            <a:pPr eaLnBrk="1" fontAlgn="auto" hangingPunct="1">
              <a:spcAft>
                <a:spcPts val="0"/>
              </a:spcAft>
              <a:defRPr/>
            </a:pPr>
            <a:r>
              <a:rPr lang="en-US" sz="2400" b="0" dirty="0" smtClean="0">
                <a:latin typeface="Times New Roman" pitchFamily="18" charset="0"/>
                <a:cs typeface="Times New Roman" pitchFamily="18" charset="0"/>
              </a:rPr>
              <a:t>Literature review &amp; rationale</a:t>
            </a:r>
          </a:p>
          <a:p>
            <a:pPr eaLnBrk="1" fontAlgn="auto" hangingPunct="1">
              <a:spcAft>
                <a:spcPts val="0"/>
              </a:spcAft>
              <a:defRPr/>
            </a:pPr>
            <a:r>
              <a:rPr lang="en-US" sz="2400" b="0" dirty="0" smtClean="0">
                <a:latin typeface="Times New Roman" pitchFamily="18" charset="0"/>
                <a:cs typeface="Times New Roman" pitchFamily="18" charset="0"/>
              </a:rPr>
              <a:t>Objectives &amp; hypothesis</a:t>
            </a:r>
          </a:p>
          <a:p>
            <a:pPr eaLnBrk="1" fontAlgn="auto" hangingPunct="1">
              <a:spcAft>
                <a:spcPts val="0"/>
              </a:spcAft>
              <a:defRPr/>
            </a:pPr>
            <a:r>
              <a:rPr lang="en-US" sz="2400" b="0" dirty="0" smtClean="0">
                <a:latin typeface="Times New Roman" pitchFamily="18" charset="0"/>
                <a:cs typeface="Times New Roman" pitchFamily="18" charset="0"/>
              </a:rPr>
              <a:t>Material &amp; Methods </a:t>
            </a:r>
          </a:p>
          <a:p>
            <a:pPr eaLnBrk="1" fontAlgn="auto" hangingPunct="1">
              <a:spcAft>
                <a:spcPts val="0"/>
              </a:spcAft>
              <a:defRPr/>
            </a:pPr>
            <a:r>
              <a:rPr lang="en-US" sz="2400" b="0" dirty="0" smtClean="0">
                <a:latin typeface="Times New Roman" pitchFamily="18" charset="0"/>
                <a:cs typeface="Times New Roman" pitchFamily="18" charset="0"/>
              </a:rPr>
              <a:t>Ethical considerations</a:t>
            </a:r>
          </a:p>
          <a:p>
            <a:pPr eaLnBrk="1" fontAlgn="auto" hangingPunct="1">
              <a:spcAft>
                <a:spcPts val="0"/>
              </a:spcAft>
              <a:defRPr/>
            </a:pPr>
            <a:r>
              <a:rPr lang="en-US" sz="2400" b="0" dirty="0" smtClean="0">
                <a:latin typeface="Times New Roman" pitchFamily="18" charset="0"/>
                <a:cs typeface="Times New Roman" pitchFamily="18" charset="0"/>
              </a:rPr>
              <a:t>Timeline (chronogram) </a:t>
            </a:r>
          </a:p>
          <a:p>
            <a:pPr eaLnBrk="1" fontAlgn="auto" hangingPunct="1">
              <a:spcAft>
                <a:spcPts val="0"/>
              </a:spcAft>
              <a:defRPr/>
            </a:pPr>
            <a:r>
              <a:rPr lang="en-US" sz="2400" b="0" dirty="0" smtClean="0">
                <a:latin typeface="Times New Roman" pitchFamily="18" charset="0"/>
                <a:cs typeface="Times New Roman" pitchFamily="18" charset="0"/>
              </a:rPr>
              <a:t>Budget</a:t>
            </a:r>
          </a:p>
          <a:p>
            <a:pPr eaLnBrk="1" fontAlgn="auto" hangingPunct="1">
              <a:spcAft>
                <a:spcPts val="0"/>
              </a:spcAft>
              <a:defRPr/>
            </a:pPr>
            <a:r>
              <a:rPr lang="en-US" sz="2400" b="0" dirty="0" smtClean="0">
                <a:latin typeface="Times New Roman" pitchFamily="18" charset="0"/>
                <a:cs typeface="Times New Roman" pitchFamily="18" charset="0"/>
              </a:rPr>
              <a:t>References</a:t>
            </a:r>
          </a:p>
          <a:p>
            <a:pPr eaLnBrk="1" fontAlgn="auto" hangingPunct="1">
              <a:spcAft>
                <a:spcPts val="0"/>
              </a:spcAft>
              <a:defRPr/>
            </a:pPr>
            <a:r>
              <a:rPr lang="en-US" sz="2400" b="0" dirty="0" smtClean="0">
                <a:latin typeface="Times New Roman" pitchFamily="18" charset="0"/>
                <a:cs typeface="Times New Roman" pitchFamily="18" charset="0"/>
              </a:rPr>
              <a:t>Investigating team</a:t>
            </a:r>
          </a:p>
          <a:p>
            <a:pPr eaLnBrk="1" fontAlgn="auto" hangingPunct="1">
              <a:spcAft>
                <a:spcPts val="0"/>
              </a:spcAft>
              <a:buFont typeface="Wingdings" pitchFamily="2" charset="2"/>
              <a:buNone/>
              <a:defRPr/>
            </a:pPr>
            <a:endParaRPr lang="en-US" b="0" dirty="0" smtClean="0">
              <a:latin typeface="Times New Roman" pitchFamily="18" charset="0"/>
              <a:cs typeface="Times New Roman" pitchFamily="18" charset="0"/>
            </a:endParaRPr>
          </a:p>
          <a:p>
            <a:pPr eaLnBrk="1" fontAlgn="auto" hangingPunct="1">
              <a:spcAft>
                <a:spcPts val="0"/>
              </a:spcAft>
              <a:defRPr/>
            </a:pPr>
            <a:endParaRPr lang="en-US" b="0" dirty="0" smtClean="0">
              <a:latin typeface="Times New Roman" pitchFamily="18" charset="0"/>
              <a:cs typeface="Times New Roman" pitchFamily="18" charset="0"/>
            </a:endParaRPr>
          </a:p>
          <a:p>
            <a:pPr eaLnBrk="1" fontAlgn="auto" hangingPunct="1">
              <a:spcAft>
                <a:spcPts val="0"/>
              </a:spcAft>
              <a:defRPr/>
            </a:pPr>
            <a:endParaRPr lang="en-US" sz="2000" b="0" dirty="0" smtClean="0">
              <a:latin typeface="Times New Roman" pitchFamily="18" charset="0"/>
              <a:cs typeface="Times New Roman" pitchFamily="18" charset="0"/>
            </a:endParaRPr>
          </a:p>
        </p:txBody>
      </p:sp>
      <p:sp>
        <p:nvSpPr>
          <p:cNvPr id="922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7076DE2-0166-46C3-BEDF-3C6DF9B67AA6}" type="datetime3">
              <a:rPr lang="en-US" altLang="ar-SA" smtClean="0"/>
              <a:pPr eaLnBrk="1" hangingPunct="1"/>
              <a:t>6 November 2016</a:t>
            </a:fld>
            <a:endParaRPr lang="en-US" altLang="ar-SA" smtClean="0"/>
          </a:p>
        </p:txBody>
      </p:sp>
      <p:sp>
        <p:nvSpPr>
          <p:cNvPr id="5123"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5126" name="Slide Number Placeholder 5"/>
          <p:cNvSpPr>
            <a:spLocks noGrp="1"/>
          </p:cNvSpPr>
          <p:nvPr>
            <p:ph type="sldNum" sz="quarter" idx="12"/>
          </p:nvPr>
        </p:nvSpPr>
        <p:spPr>
          <a:extLst/>
        </p:spPr>
        <p:txBody>
          <a:bodyPr rtlCol="0"/>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endParaRPr lang="en-US" sz="165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500"/>
                                        <p:tgtEl>
                                          <p:spTgt spid="192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wipe(left)">
                                      <p:cBhvr>
                                        <p:cTn id="12" dur="500"/>
                                        <p:tgtEl>
                                          <p:spTgt spid="192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wipe(left)">
                                      <p:cBhvr>
                                        <p:cTn id="17" dur="500"/>
                                        <p:tgtEl>
                                          <p:spTgt spid="1925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wipe(left)">
                                      <p:cBhvr>
                                        <p:cTn id="22" dur="500"/>
                                        <p:tgtEl>
                                          <p:spTgt spid="1925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5">
                                            <p:txEl>
                                              <p:pRg st="4" end="4"/>
                                            </p:txEl>
                                          </p:spTgt>
                                        </p:tgtEl>
                                        <p:attrNameLst>
                                          <p:attrName>style.visibility</p:attrName>
                                        </p:attrNameLst>
                                      </p:cBhvr>
                                      <p:to>
                                        <p:strVal val="visible"/>
                                      </p:to>
                                    </p:set>
                                    <p:animEffect transition="in" filter="wipe(left)">
                                      <p:cBhvr>
                                        <p:cTn id="27" dur="500"/>
                                        <p:tgtEl>
                                          <p:spTgt spid="1925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515">
                                            <p:txEl>
                                              <p:pRg st="5" end="5"/>
                                            </p:txEl>
                                          </p:spTgt>
                                        </p:tgtEl>
                                        <p:attrNameLst>
                                          <p:attrName>style.visibility</p:attrName>
                                        </p:attrNameLst>
                                      </p:cBhvr>
                                      <p:to>
                                        <p:strVal val="visible"/>
                                      </p:to>
                                    </p:set>
                                    <p:animEffect transition="in" filter="wipe(left)">
                                      <p:cBhvr>
                                        <p:cTn id="32" dur="500"/>
                                        <p:tgtEl>
                                          <p:spTgt spid="1925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2515">
                                            <p:txEl>
                                              <p:pRg st="6" end="6"/>
                                            </p:txEl>
                                          </p:spTgt>
                                        </p:tgtEl>
                                        <p:attrNameLst>
                                          <p:attrName>style.visibility</p:attrName>
                                        </p:attrNameLst>
                                      </p:cBhvr>
                                      <p:to>
                                        <p:strVal val="visible"/>
                                      </p:to>
                                    </p:set>
                                    <p:animEffect transition="in" filter="wipe(left)">
                                      <p:cBhvr>
                                        <p:cTn id="37" dur="500"/>
                                        <p:tgtEl>
                                          <p:spTgt spid="1925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2515">
                                            <p:txEl>
                                              <p:pRg st="7" end="7"/>
                                            </p:txEl>
                                          </p:spTgt>
                                        </p:tgtEl>
                                        <p:attrNameLst>
                                          <p:attrName>style.visibility</p:attrName>
                                        </p:attrNameLst>
                                      </p:cBhvr>
                                      <p:to>
                                        <p:strVal val="visible"/>
                                      </p:to>
                                    </p:set>
                                    <p:animEffect transition="in" filter="wipe(left)">
                                      <p:cBhvr>
                                        <p:cTn id="42" dur="500"/>
                                        <p:tgtEl>
                                          <p:spTgt spid="19251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92515">
                                            <p:txEl>
                                              <p:pRg st="8" end="8"/>
                                            </p:txEl>
                                          </p:spTgt>
                                        </p:tgtEl>
                                        <p:attrNameLst>
                                          <p:attrName>style.visibility</p:attrName>
                                        </p:attrNameLst>
                                      </p:cBhvr>
                                      <p:to>
                                        <p:strVal val="visible"/>
                                      </p:to>
                                    </p:set>
                                    <p:animEffect transition="in" filter="wipe(left)">
                                      <p:cBhvr>
                                        <p:cTn id="47" dur="500"/>
                                        <p:tgtEl>
                                          <p:spTgt spid="192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Components of M&amp;M Section</a:t>
            </a:r>
          </a:p>
        </p:txBody>
      </p:sp>
      <p:sp>
        <p:nvSpPr>
          <p:cNvPr id="10243" name="Content Placeholder 2"/>
          <p:cNvSpPr>
            <a:spLocks noGrp="1"/>
          </p:cNvSpPr>
          <p:nvPr>
            <p:ph idx="1"/>
          </p:nvPr>
        </p:nvSpPr>
        <p:spPr/>
        <p:txBody>
          <a:bodyPr/>
          <a:lstStyle/>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design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Study setting</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Sampling </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Tools of data collection</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Data management and analysis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Ethical considerations</a:t>
            </a:r>
          </a:p>
          <a:p>
            <a:pPr eaLnBrk="1" hangingPunct="1">
              <a:buFont typeface="Wingdings" panose="05000000000000000000" pitchFamily="2" charset="2"/>
              <a:buChar char="q"/>
            </a:pPr>
            <a:r>
              <a:rPr lang="en-US" altLang="ar-SA" sz="2400" b="0" smtClean="0">
                <a:latin typeface="Times New Roman" panose="02020603050405020304" pitchFamily="18" charset="0"/>
                <a:cs typeface="Times New Roman" panose="02020603050405020304" pitchFamily="18" charset="0"/>
              </a:rPr>
              <a:t>Pilot study</a:t>
            </a:r>
          </a:p>
          <a:p>
            <a:pPr eaLnBrk="1" hangingPunct="1">
              <a:buFont typeface="Wingdings" panose="05000000000000000000" pitchFamily="2" charset="2"/>
              <a:buChar char="q"/>
            </a:pPr>
            <a:endParaRPr lang="en-US" altLang="ar-SA" sz="2400" b="0" smtClean="0">
              <a:latin typeface="Times New Roman" panose="02020603050405020304" pitchFamily="18" charset="0"/>
              <a:cs typeface="Times New Roman" panose="02020603050405020304" pitchFamily="18" charset="0"/>
            </a:endParaRPr>
          </a:p>
        </p:txBody>
      </p:sp>
      <p:sp>
        <p:nvSpPr>
          <p:cNvPr id="102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4EAB408-932A-4E0B-8F32-B895AFF462FB}" type="datetime3">
              <a:rPr lang="en-US" altLang="ar-SA" smtClean="0"/>
              <a:pPr eaLnBrk="1" hangingPunct="1"/>
              <a:t>6 November 2016</a:t>
            </a:fld>
            <a:endParaRPr lang="en-US" altLang="ar-SA" smtClean="0"/>
          </a:p>
        </p:txBody>
      </p:sp>
      <p:sp>
        <p:nvSpPr>
          <p:cNvPr id="2355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
        <p:nvSpPr>
          <p:cNvPr id="23558"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F51BB1E-21D0-47D3-849D-1AB18B106DC7}" type="slidenum">
              <a:rPr lang="ar-SA" altLang="ar-SA"/>
              <a:pPr eaLnBrk="1" hangingPunct="1"/>
              <a:t>5</a:t>
            </a:fld>
            <a:endParaRPr lang="en-US" alt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09600" y="457200"/>
            <a:ext cx="7521575" cy="549275"/>
          </a:xfrm>
        </p:spPr>
        <p:txBody>
          <a:bodyPr/>
          <a:lstStyle/>
          <a:p>
            <a:pPr eaLnBrk="1" fontAlgn="auto" hangingPunct="1">
              <a:spcAft>
                <a:spcPts val="0"/>
              </a:spcAft>
              <a:defRPr/>
            </a:pPr>
            <a:r>
              <a:rPr lang="en-US" dirty="0" smtClean="0">
                <a:solidFill>
                  <a:srgbClr val="FF0000"/>
                </a:solidFill>
                <a:latin typeface="Times New Roman" pitchFamily="18" charset="0"/>
                <a:cs typeface="Times New Roman" pitchFamily="18" charset="0"/>
              </a:rPr>
              <a:t>Material and Method section</a:t>
            </a:r>
            <a:endParaRPr lang="en-US" dirty="0" smtClean="0">
              <a:solidFill>
                <a:srgbClr val="FF0000"/>
              </a:solidFill>
            </a:endParaRPr>
          </a:p>
        </p:txBody>
      </p:sp>
      <p:sp>
        <p:nvSpPr>
          <p:cNvPr id="11267" name="Rectangle 3"/>
          <p:cNvSpPr>
            <a:spLocks noGrp="1" noChangeArrowheads="1"/>
          </p:cNvSpPr>
          <p:nvPr>
            <p:ph idx="1"/>
          </p:nvPr>
        </p:nvSpPr>
        <p:spPr>
          <a:xfrm>
            <a:off x="609600" y="1219200"/>
            <a:ext cx="7772400" cy="3997325"/>
          </a:xfrm>
        </p:spPr>
        <p:txBody>
          <a:bodyPr/>
          <a:lstStyle/>
          <a:p>
            <a:pPr eaLnBrk="1" hangingPunct="1">
              <a:buFont typeface="Wingdings" panose="05000000000000000000" pitchFamily="2" charset="2"/>
              <a:buNone/>
            </a:pPr>
            <a:r>
              <a:rPr lang="en-US" altLang="ar-SA" sz="3600" b="0" smtClean="0">
                <a:latin typeface="Times New Roman" panose="02020603050405020304" pitchFamily="18" charset="0"/>
                <a:cs typeface="Times New Roman" panose="02020603050405020304" pitchFamily="18" charset="0"/>
              </a:rPr>
              <a:t>An informative material &amp; methods</a:t>
            </a:r>
          </a:p>
          <a:p>
            <a:pPr eaLnBrk="1" hangingPunct="1">
              <a:buFont typeface="Wingdings" panose="05000000000000000000" pitchFamily="2" charset="2"/>
              <a:buNone/>
            </a:pPr>
            <a:r>
              <a:rPr lang="en-US" altLang="ar-SA" sz="3600" b="0" smtClean="0">
                <a:latin typeface="Times New Roman" panose="02020603050405020304" pitchFamily="18" charset="0"/>
                <a:cs typeface="Times New Roman" panose="02020603050405020304" pitchFamily="18" charset="0"/>
              </a:rPr>
              <a:t>should answer the following questions:</a:t>
            </a:r>
          </a:p>
          <a:p>
            <a:pPr eaLnBrk="1" hangingPunct="1"/>
            <a:endParaRPr lang="en-US" altLang="ar-SA" sz="1400" b="0" smtClean="0">
              <a:latin typeface="Times New Roman" panose="02020603050405020304" pitchFamily="18" charset="0"/>
              <a:cs typeface="Times New Roman" panose="02020603050405020304" pitchFamily="18" charset="0"/>
            </a:endParaRPr>
          </a:p>
          <a:p>
            <a:pPr eaLnBrk="1" hangingPunct="1"/>
            <a:r>
              <a:rPr lang="en-US" altLang="ar-SA" sz="3600" b="0" smtClean="0">
                <a:solidFill>
                  <a:srgbClr val="0070C0"/>
                </a:solidFill>
                <a:latin typeface="Times New Roman" panose="02020603050405020304" pitchFamily="18" charset="0"/>
                <a:cs typeface="Times New Roman" panose="02020603050405020304" pitchFamily="18" charset="0"/>
              </a:rPr>
              <a:t>How is the study designed ?</a:t>
            </a:r>
          </a:p>
          <a:p>
            <a:pPr eaLnBrk="1" hangingPunct="1"/>
            <a:r>
              <a:rPr lang="en-US" altLang="ar-SA" sz="3600" b="0" smtClean="0">
                <a:solidFill>
                  <a:srgbClr val="0070C0"/>
                </a:solidFill>
                <a:latin typeface="Times New Roman" panose="02020603050405020304" pitchFamily="18" charset="0"/>
                <a:cs typeface="Times New Roman" panose="02020603050405020304" pitchFamily="18" charset="0"/>
              </a:rPr>
              <a:t>How will the study be carried out ?</a:t>
            </a:r>
          </a:p>
          <a:p>
            <a:pPr eaLnBrk="1" hangingPunct="1"/>
            <a:r>
              <a:rPr lang="en-US" altLang="ar-SA" sz="3600" b="0" smtClean="0">
                <a:solidFill>
                  <a:srgbClr val="0070C0"/>
                </a:solidFill>
                <a:latin typeface="Times New Roman" panose="02020603050405020304" pitchFamily="18" charset="0"/>
                <a:cs typeface="Times New Roman" panose="02020603050405020304" pitchFamily="18" charset="0"/>
              </a:rPr>
              <a:t>How will the data be analyzed ?</a:t>
            </a:r>
          </a:p>
        </p:txBody>
      </p:sp>
      <p:sp>
        <p:nvSpPr>
          <p:cNvPr id="112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2D9E057-19F4-466A-B8CC-3B4D9B09EA2C}" type="datetime3">
              <a:rPr lang="en-US" altLang="ar-SA" smtClean="0"/>
              <a:pPr eaLnBrk="1" hangingPunct="1"/>
              <a:t>6 November 2016</a:t>
            </a:fld>
            <a:endParaRPr lang="en-US" altLang="ar-SA" smtClean="0"/>
          </a:p>
        </p:txBody>
      </p:sp>
      <p:sp>
        <p:nvSpPr>
          <p:cNvPr id="6147"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smtClean="0"/>
              <a:t>M &amp; M Development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474B7EA-8864-47A4-8F5A-5FA6C62DB2C8}"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a:t>M &amp; M Development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5047834-13C3-4FE1-9A59-BBA347296DBA}" type="slidenum">
              <a:rPr lang="ar-SA" altLang="ar-SA">
                <a:solidFill>
                  <a:srgbClr val="FFFFFF"/>
                </a:solidFill>
              </a:rPr>
              <a:pPr eaLnBrk="1" hangingPunct="1"/>
              <a:t>7</a:t>
            </a:fld>
            <a:endParaRPr lang="en-US" altLang="ar-SA">
              <a:solidFill>
                <a:srgbClr val="FFFFFF"/>
              </a:solidFill>
            </a:endParaRPr>
          </a:p>
        </p:txBody>
      </p:sp>
      <p:sp>
        <p:nvSpPr>
          <p:cNvPr id="7" name="Rectangle 6"/>
          <p:cNvSpPr/>
          <p:nvPr/>
        </p:nvSpPr>
        <p:spPr>
          <a:xfrm>
            <a:off x="2587755" y="2044005"/>
            <a:ext cx="3895618" cy="923330"/>
          </a:xfrm>
          <a:prstGeom prst="rect">
            <a:avLst/>
          </a:prstGeom>
          <a:noFill/>
        </p:spPr>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rPr>
              <a:t>EXAMPLES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D646C20-6E63-4D6C-A7EF-8757DD7A0A7C}" type="datetime3">
              <a:rPr lang="en-US" altLang="ar-SA" smtClean="0">
                <a:solidFill>
                  <a:srgbClr val="FFFFFF"/>
                </a:solidFill>
              </a:rPr>
              <a:pPr eaLnBrk="1" hangingPunct="1"/>
              <a:t>6 November 2016</a:t>
            </a:fld>
            <a:endParaRPr lang="en-US" altLang="ar-SA" smtClean="0">
              <a:solidFill>
                <a:srgbClr val="FFFFFF"/>
              </a:solidFill>
            </a:endParaRPr>
          </a:p>
        </p:txBody>
      </p:sp>
      <p:sp>
        <p:nvSpPr>
          <p:cNvPr id="5" name="Footer Placeholder 4"/>
          <p:cNvSpPr>
            <a:spLocks noGrp="1"/>
          </p:cNvSpPr>
          <p:nvPr>
            <p:ph type="ftr" sz="quarter" idx="11"/>
          </p:nvPr>
        </p:nvSpPr>
        <p:spPr/>
        <p:txBody>
          <a:bodyPr/>
          <a:lstStyle/>
          <a:p>
            <a:pPr>
              <a:defRPr/>
            </a:pPr>
            <a:r>
              <a:rPr lang="en-US"/>
              <a:t>M &amp; M Development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2BB9969-F2AC-4697-BA7D-DC35A878111B}" type="slidenum">
              <a:rPr lang="ar-SA" altLang="ar-SA">
                <a:solidFill>
                  <a:srgbClr val="FFFFFF"/>
                </a:solidFill>
              </a:rPr>
              <a:pPr eaLnBrk="1" hangingPunct="1"/>
              <a:t>8</a:t>
            </a:fld>
            <a:endParaRPr lang="en-US" altLang="ar-SA">
              <a:solidFill>
                <a:srgbClr val="FFFFFF"/>
              </a:solidFill>
            </a:endParaRP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l="6660" t="16406" r="9590" b="15884"/>
          <a:stretch>
            <a:fillRect/>
          </a:stretch>
        </p:blipFill>
        <p:spPr bwMode="auto">
          <a:xfrm>
            <a:off x="0" y="83820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Footer Placeholder 4"/>
          <p:cNvSpPr>
            <a:spLocks noGrp="1"/>
          </p:cNvSpPr>
          <p:nvPr>
            <p:ph type="ftr" sz="quarter" idx="11"/>
          </p:nvPr>
        </p:nvSpPr>
        <p:spPr>
          <a:extLst/>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defRPr/>
            </a:pPr>
            <a:r>
              <a:rPr lang="en-US" dirty="0" smtClean="0"/>
              <a:t>M &amp; M Development</a:t>
            </a:r>
          </a:p>
        </p:txBody>
      </p:sp>
      <p:sp>
        <p:nvSpPr>
          <p:cNvPr id="8196" name="Slide Number Placeholder 5"/>
          <p:cNvSpPr>
            <a:spLocks noGrp="1"/>
          </p:cNvSpPr>
          <p:nvPr>
            <p:ph type="sldNum" sz="quarter" idx="12"/>
          </p:nvPr>
        </p:nvSpPr>
        <p:spPr>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8924015-67C0-4C25-A8DB-9079F7026011}" type="slidenum">
              <a:rPr lang="ar-SA" altLang="ar-SA"/>
              <a:pPr eaLnBrk="1" hangingPunct="1"/>
              <a:t>9</a:t>
            </a:fld>
            <a:endParaRPr lang="en-US" altLang="ar-SA"/>
          </a:p>
        </p:txBody>
      </p:sp>
      <p:sp>
        <p:nvSpPr>
          <p:cNvPr id="14340" name="Rectangle 6"/>
          <p:cNvSpPr>
            <a:spLocks noChangeArrowheads="1"/>
          </p:cNvSpPr>
          <p:nvPr/>
        </p:nvSpPr>
        <p:spPr bwMode="auto">
          <a:xfrm>
            <a:off x="762000" y="533400"/>
            <a:ext cx="739140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200000"/>
              </a:lnSpc>
            </a:pPr>
            <a:r>
              <a:rPr lang="en-US" altLang="ar-SA" sz="2400">
                <a:latin typeface="Times New Roman" panose="02020603050405020304" pitchFamily="18" charset="0"/>
                <a:cs typeface="Times New Roman" panose="02020603050405020304" pitchFamily="18" charset="0"/>
              </a:rPr>
              <a:t>We will use </a:t>
            </a:r>
            <a:r>
              <a:rPr lang="en-US" altLang="ar-SA" sz="2400">
                <a:solidFill>
                  <a:srgbClr val="FF0000"/>
                </a:solidFill>
                <a:latin typeface="Times New Roman" panose="02020603050405020304" pitchFamily="18" charset="0"/>
                <a:cs typeface="Times New Roman" panose="02020603050405020304" pitchFamily="18" charset="0"/>
              </a:rPr>
              <a:t>a </a:t>
            </a:r>
            <a:r>
              <a:rPr lang="en-US" altLang="ar-SA" sz="2400" u="sng">
                <a:solidFill>
                  <a:srgbClr val="FF0000"/>
                </a:solidFill>
                <a:latin typeface="Times New Roman" panose="02020603050405020304" pitchFamily="18" charset="0"/>
                <a:cs typeface="Times New Roman" panose="02020603050405020304" pitchFamily="18" charset="0"/>
              </a:rPr>
              <a:t>retrospective cohort study design </a:t>
            </a:r>
            <a:r>
              <a:rPr lang="en-US" altLang="ar-SA" sz="2400">
                <a:latin typeface="Times New Roman" panose="02020603050405020304" pitchFamily="18" charset="0"/>
                <a:cs typeface="Times New Roman" panose="02020603050405020304" pitchFamily="18" charset="0"/>
              </a:rPr>
              <a:t>to quantify the effects of maternal exposure to second-hand smoke on the neonatal anthropometric measurements. Each consecutive </a:t>
            </a:r>
            <a:r>
              <a:rPr lang="en-US" altLang="ar-SA" sz="2400" u="sng">
                <a:solidFill>
                  <a:srgbClr val="FF0000"/>
                </a:solidFill>
                <a:latin typeface="Times New Roman" panose="02020603050405020304" pitchFamily="18" charset="0"/>
                <a:cs typeface="Times New Roman" panose="02020603050405020304" pitchFamily="18" charset="0"/>
              </a:rPr>
              <a:t>women who delivered in King Khalid University Hospital</a:t>
            </a:r>
            <a:r>
              <a:rPr lang="en-US" altLang="ar-SA" sz="2400">
                <a:latin typeface="Times New Roman" panose="02020603050405020304" pitchFamily="18" charset="0"/>
                <a:cs typeface="Times New Roman" panose="02020603050405020304" pitchFamily="18" charset="0"/>
              </a:rPr>
              <a:t>, meets the inclusion criteria and consents to the study will be included. </a:t>
            </a:r>
            <a:endParaRPr lang="en-US" altLang="ar-SA" sz="24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3843</TotalTime>
  <Words>1261</Words>
  <Application>Microsoft Office PowerPoint</Application>
  <PresentationFormat>On-screen Show (4:3)</PresentationFormat>
  <Paragraphs>235</Paragraphs>
  <Slides>34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Tahoma</vt:lpstr>
      <vt:lpstr>Arial</vt:lpstr>
      <vt:lpstr>Franklin Gothic Medium</vt:lpstr>
      <vt:lpstr>Franklin Gothic Book</vt:lpstr>
      <vt:lpstr>Wingdings</vt:lpstr>
      <vt:lpstr>Tunga</vt:lpstr>
      <vt:lpstr>Times New Roman</vt:lpstr>
      <vt:lpstr>Calibri</vt:lpstr>
      <vt:lpstr>Angles</vt:lpstr>
      <vt:lpstr>Material &amp; Methods Section Preparation  (in the Health Research Proposal)</vt:lpstr>
      <vt:lpstr>Questions</vt:lpstr>
      <vt:lpstr>PowerPoint Presentation</vt:lpstr>
      <vt:lpstr>Proposal Components</vt:lpstr>
      <vt:lpstr>Components of M&amp;M Section</vt:lpstr>
      <vt:lpstr>Material and Method section</vt:lpstr>
      <vt:lpstr>PowerPoint Presentation</vt:lpstr>
      <vt:lpstr>PowerPoint Presentation</vt:lpstr>
      <vt:lpstr>PowerPoint Presentation</vt:lpstr>
      <vt:lpstr>Components of M&amp;M Section</vt:lpstr>
      <vt:lpstr>PowerPoint Presentation</vt:lpstr>
      <vt:lpstr>PowerPoint Presentation</vt:lpstr>
      <vt:lpstr>PowerPoint Presentation</vt:lpstr>
      <vt:lpstr>PowerPoint Presentation</vt:lpstr>
      <vt:lpstr>Components of M&amp;M Section</vt:lpstr>
      <vt:lpstr>PowerPoint Presentation</vt:lpstr>
      <vt:lpstr>PowerPoint Presentation</vt:lpstr>
      <vt:lpstr>PowerPoint Presentation</vt:lpstr>
      <vt:lpstr>PowerPoint Presentation</vt:lpstr>
      <vt:lpstr>PowerPoint Presentation</vt:lpstr>
      <vt:lpstr>Components of M&amp;M Section</vt:lpstr>
      <vt:lpstr>PowerPoint Presentation</vt:lpstr>
      <vt:lpstr>PowerPoint Presentation</vt:lpstr>
      <vt:lpstr>PowerPoint Presentation</vt:lpstr>
      <vt:lpstr>Research ethics</vt:lpstr>
      <vt:lpstr>Research Ethics</vt:lpstr>
      <vt:lpstr>Expectations of Ethical Considerations</vt:lpstr>
      <vt:lpstr>Components of M&amp;M Section</vt:lpstr>
      <vt:lpstr>PowerPoint Presentation</vt:lpstr>
      <vt:lpstr>PowerPoint Presentation</vt:lpstr>
      <vt:lpstr>PowerPoint Presentation</vt:lpstr>
      <vt:lpstr>PowerPoint Presentation</vt:lpstr>
      <vt:lpstr>PowerPoint Presentation</vt:lpstr>
      <vt:lpstr>PowerPoint Presentation</vt:lpstr>
    </vt:vector>
  </TitlesOfParts>
  <Company>AUB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Folic Acid in Prevention of Neural Tube Defects</dc:title>
  <dc:creator>AUB</dc:creator>
  <cp:lastModifiedBy>Hayfaa A Wahabi</cp:lastModifiedBy>
  <cp:revision>221</cp:revision>
  <dcterms:created xsi:type="dcterms:W3CDTF">2004-08-12T09:00:15Z</dcterms:created>
  <dcterms:modified xsi:type="dcterms:W3CDTF">2016-11-07T06:03:55Z</dcterms:modified>
</cp:coreProperties>
</file>