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76" r:id="rId3"/>
    <p:sldId id="280" r:id="rId4"/>
    <p:sldId id="282" r:id="rId5"/>
    <p:sldId id="283" r:id="rId6"/>
    <p:sldId id="284" r:id="rId7"/>
    <p:sldId id="287" r:id="rId8"/>
    <p:sldId id="258" r:id="rId9"/>
    <p:sldId id="302" r:id="rId10"/>
    <p:sldId id="303" r:id="rId11"/>
    <p:sldId id="279" r:id="rId12"/>
    <p:sldId id="289" r:id="rId13"/>
    <p:sldId id="290" r:id="rId14"/>
    <p:sldId id="304" r:id="rId15"/>
    <p:sldId id="305" r:id="rId16"/>
    <p:sldId id="306" r:id="rId17"/>
    <p:sldId id="307" r:id="rId18"/>
    <p:sldId id="291" r:id="rId19"/>
    <p:sldId id="259" r:id="rId20"/>
    <p:sldId id="292" r:id="rId21"/>
    <p:sldId id="288" r:id="rId22"/>
    <p:sldId id="285" r:id="rId23"/>
    <p:sldId id="286" r:id="rId24"/>
    <p:sldId id="264" r:id="rId25"/>
    <p:sldId id="266" r:id="rId26"/>
    <p:sldId id="267" r:id="rId27"/>
    <p:sldId id="265" r:id="rId28"/>
    <p:sldId id="268" r:id="rId29"/>
    <p:sldId id="269" r:id="rId30"/>
    <p:sldId id="270" r:id="rId31"/>
    <p:sldId id="261" r:id="rId32"/>
    <p:sldId id="293" r:id="rId33"/>
    <p:sldId id="294" r:id="rId34"/>
    <p:sldId id="271" r:id="rId35"/>
    <p:sldId id="272" r:id="rId36"/>
    <p:sldId id="295" r:id="rId37"/>
    <p:sldId id="296" r:id="rId38"/>
    <p:sldId id="262" r:id="rId39"/>
    <p:sldId id="274" r:id="rId40"/>
    <p:sldId id="301" r:id="rId41"/>
    <p:sldId id="275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      Research Question,            	Objectives &amp; 	Hypotheses</a:t>
            </a:r>
            <a:br>
              <a:rPr lang="de-DE" altLang="en-US" dirty="0" smtClean="0"/>
            </a:br>
            <a:endParaRPr lang="de-DE" altLang="en-US" sz="2800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dirty="0" err="1" smtClean="0">
                <a:solidFill>
                  <a:srgbClr val="002060"/>
                </a:solidFill>
              </a:rPr>
              <a:t>Dr.Shaik</a:t>
            </a:r>
            <a:r>
              <a:rPr lang="en-US" altLang="en-US" sz="2800" smtClean="0">
                <a:solidFill>
                  <a:srgbClr val="002060"/>
                </a:solidFill>
              </a:rPr>
              <a:t> Shaffi Ahamed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58534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66843"/>
            <a:ext cx="8534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What is a Research Question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narrowed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measurable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able to do research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estrogen associated with a lower risk of osteoporosis in women 60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–Does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plant-based diet reduce serum cholesterol levels in patients with cardiovascular disease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structured intensive diabetes education program help patients with type 2 diabetes control their blood glucose levels?.</a:t>
            </a:r>
          </a:p>
        </p:txBody>
      </p:sp>
    </p:spTree>
    <p:extLst>
      <p:ext uri="{BB962C8B-B14F-4D97-AF65-F5344CB8AC3E}">
        <p14:creationId xmlns:p14="http://schemas.microsoft.com/office/powerpoint/2010/main" val="30611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>
                <a:solidFill>
                  <a:srgbClr val="FF0000"/>
                </a:solidFill>
              </a:rPr>
              <a:t>How  &amp; from where to get ideas to formulate   a  Research  Question ? </a:t>
            </a:r>
            <a:r>
              <a:rPr lang="en-US" altLang="en-US" sz="2400" dirty="0" smtClean="0">
                <a:solidFill>
                  <a:srgbClr val="FF0000"/>
                </a:solidFill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Discuss, collaborate and get input from your colleagues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items required to support feasibility of my research question 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Your background knowledge reflects in the question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The challenge in developing an appropriate research question,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goes in the research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or condition of interest</a:t>
            </a:r>
          </a:p>
          <a:p>
            <a:r>
              <a:rPr lang="en-US" dirty="0" smtClean="0"/>
              <a:t>Population </a:t>
            </a:r>
            <a:endParaRPr lang="en-US" dirty="0"/>
          </a:p>
          <a:p>
            <a:r>
              <a:rPr lang="en-US" dirty="0" smtClean="0"/>
              <a:t>Intervention </a:t>
            </a:r>
            <a:r>
              <a:rPr lang="en-US" dirty="0"/>
              <a:t>to be tested</a:t>
            </a:r>
          </a:p>
          <a:p>
            <a:r>
              <a:rPr lang="en-US" dirty="0" smtClean="0"/>
              <a:t>Comparison </a:t>
            </a:r>
            <a:r>
              <a:rPr lang="en-US" dirty="0"/>
              <a:t>group(s) -- placebo? Existing treatment?</a:t>
            </a:r>
          </a:p>
          <a:p>
            <a:r>
              <a:rPr lang="en-US" dirty="0" smtClean="0"/>
              <a:t>Outcome </a:t>
            </a:r>
            <a:r>
              <a:rPr lang="en-US" dirty="0"/>
              <a:t>measures</a:t>
            </a:r>
          </a:p>
        </p:txBody>
      </p:sp>
    </p:spTree>
    <p:extLst>
      <p:ext uri="{BB962C8B-B14F-4D97-AF65-F5344CB8AC3E}">
        <p14:creationId xmlns:p14="http://schemas.microsoft.com/office/powerpoint/2010/main" val="39328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Should women take hormones to prevent bone loss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taking estrogen after menopause reduce the likelihood of bone density loss in women over 60 years of age, compared to women not taking estrogen?</a:t>
            </a:r>
          </a:p>
        </p:txBody>
      </p:sp>
    </p:spTree>
    <p:extLst>
      <p:ext uri="{BB962C8B-B14F-4D97-AF65-F5344CB8AC3E}">
        <p14:creationId xmlns:p14="http://schemas.microsoft.com/office/powerpoint/2010/main" val="23143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Can a vegetarian diet reduce cardiovascular disease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an entirely plant- based (vegan) diet reduce blood serum cholesterol levels in men over 50 years old with lipid levels &gt; … compared to a meat- based diet?</a:t>
            </a:r>
          </a:p>
        </p:txBody>
      </p:sp>
    </p:spTree>
    <p:extLst>
      <p:ext uri="{BB962C8B-B14F-4D97-AF65-F5344CB8AC3E}">
        <p14:creationId xmlns:p14="http://schemas.microsoft.com/office/powerpoint/2010/main" val="15184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</a:t>
            </a:r>
            <a:r>
              <a:rPr lang="en-US" dirty="0"/>
              <a:t>: Can diabetic patients be taught to control their blood glucose levels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Can a structured intensive diabetes education program help adult patients with Type 2 diabetes control their blood glucose levels, compared to patients receiving standard instructions?</a:t>
            </a:r>
          </a:p>
        </p:txBody>
      </p:sp>
    </p:spTree>
    <p:extLst>
      <p:ext uri="{BB962C8B-B14F-4D97-AF65-F5344CB8AC3E}">
        <p14:creationId xmlns:p14="http://schemas.microsoft.com/office/powerpoint/2010/main" val="24613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</a:t>
            </a:r>
          </a:p>
          <a:p>
            <a:pPr eaLnBrk="1" hangingPunct="1"/>
            <a:r>
              <a:rPr lang="en-US" altLang="en-US" dirty="0" smtClean="0"/>
              <a:t>Relational: associations between two variables in a group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Comparable: associations between two or more variables (differences)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</a:rPr>
              <a:t>RESEARCH QUESTIONS(examples)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</a:t>
            </a:r>
            <a:r>
              <a:rPr lang="en-US" altLang="en-US" sz="2800" dirty="0" smtClean="0"/>
              <a:t>hat is the level of knowledge of “Biostatistics” among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drug “A” better than drug “B” in the management of hepatic failure in patients with Cirrhosis?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alcoholism related to the development of Cirrhosis liver?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78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Describe the study hypotheses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70104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Evaluation of Research Question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and appropriate is the idea ?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Critique appropriateness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Merit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Relationship of proposal to problem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17341A-F504-4123-BFC3-5EB7C411AE5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Feasible: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smtClean="0"/>
              <a:t>Interesting</a:t>
            </a:r>
            <a:r>
              <a:rPr lang="en-US" altLang="en-US" sz="2800" b="1" smtClean="0"/>
              <a:t>:</a:t>
            </a:r>
            <a:endParaRPr lang="en-US" altLang="en-US" sz="9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Ethical: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 Relevant:</a:t>
            </a:r>
            <a:endParaRPr lang="en-US" altLang="en-US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Getting the answer intrigues 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Goals</a:t>
            </a:r>
            <a:r>
              <a:rPr lang="en-US" alt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describes the aim of the work in broad terms ( over a longer time period)</a:t>
            </a:r>
          </a:p>
        </p:txBody>
      </p:sp>
    </p:spTree>
    <p:extLst>
      <p:ext uri="{BB962C8B-B14F-4D97-AF65-F5344CB8AC3E}">
        <p14:creationId xmlns:p14="http://schemas.microsoft.com/office/powerpoint/2010/main" val="3050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Primary objectives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/>
              <a:t>(bound to be achieved)</a:t>
            </a:r>
          </a:p>
          <a:p>
            <a:pPr lvl="1" eaLnBrk="1" hangingPunct="1"/>
            <a:r>
              <a:rPr lang="en-US" altLang="en-US" dirty="0" smtClean="0"/>
              <a:t>Secondary objectives </a:t>
            </a:r>
            <a:r>
              <a:rPr lang="en-US" altLang="en-US" dirty="0" smtClean="0">
                <a:sym typeface="Wingdings" pitchFamily="2" charset="2"/>
              </a:rPr>
              <a:t> (by the way)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Goal &amp; 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goal (aim) and 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also help in the prioritization process.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val="3139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research objectives should be:</a:t>
            </a:r>
          </a:p>
          <a:p>
            <a:pPr lvl="1" eaLnBrk="1" hangingPunct="1"/>
            <a:r>
              <a:rPr lang="en-US" altLang="en-US" sz="2000" dirty="0" smtClean="0"/>
              <a:t>Closely related to the research question</a:t>
            </a:r>
          </a:p>
          <a:p>
            <a:pPr lvl="1" eaLnBrk="1" hangingPunct="1"/>
            <a:r>
              <a:rPr lang="en-US" altLang="en-US" sz="2000" dirty="0" smtClean="0"/>
              <a:t>Covering all aspects of the problem</a:t>
            </a:r>
          </a:p>
          <a:p>
            <a:pPr lvl="1" eaLnBrk="1" hangingPunct="1"/>
            <a:r>
              <a:rPr lang="en-US" altLang="en-US" sz="2000" dirty="0" smtClean="0"/>
              <a:t>Very specific</a:t>
            </a:r>
          </a:p>
          <a:p>
            <a:pPr lvl="1" eaLnBrk="1" hangingPunct="1"/>
            <a:r>
              <a:rPr lang="en-US" altLang="en-US" sz="2000" dirty="0" smtClean="0"/>
              <a:t>Ordered in a logical sequence</a:t>
            </a:r>
          </a:p>
          <a:p>
            <a:pPr lvl="1" eaLnBrk="1" hangingPunct="1"/>
            <a:r>
              <a:rPr lang="en-US" altLang="en-US" sz="2000" dirty="0" smtClean="0"/>
              <a:t>Stated in action verbs that could be evaluated e.g.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 smtClean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 smtClean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val="416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89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Properly formulated, specific objectives will facilitate the development of your research </a:t>
            </a:r>
            <a:r>
              <a:rPr lang="en-US" altLang="en-US" u="sng" dirty="0" smtClean="0"/>
              <a:t>methodology</a:t>
            </a:r>
            <a:r>
              <a:rPr lang="en-US" altLang="en-US" dirty="0" smtClean="0"/>
              <a:t> and will help to orient the </a:t>
            </a:r>
            <a:r>
              <a:rPr lang="en-US" altLang="en-US" u="sng" dirty="0" smtClean="0"/>
              <a:t>collection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analysis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interpretation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utilization</a:t>
            </a:r>
            <a:r>
              <a:rPr lang="en-US" altLang="en-US" dirty="0" smtClean="0"/>
              <a:t> of data.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  </a:t>
            </a:r>
            <a:endParaRPr lang="en-US" altLang="en-US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the past xx weeks related to </a:t>
            </a:r>
            <a:r>
              <a:rPr lang="en-US" altLang="en-US" sz="2800" dirty="0" err="1" smtClean="0"/>
              <a:t>hypercholestrolemia</a:t>
            </a:r>
            <a:r>
              <a:rPr lang="en-US" altLang="en-US" sz="2800" dirty="0" smtClean="0"/>
              <a:t> in Saudi 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a period of xx 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 Objective1: </a:t>
            </a:r>
            <a:r>
              <a:rPr lang="en-US" altLang="en-US" sz="2800" dirty="0" smtClean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Objective 2: </a:t>
            </a:r>
            <a:r>
              <a:rPr lang="en-US" altLang="en-US" sz="2800" dirty="0" smtClean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Objective3: </a:t>
            </a:r>
            <a:r>
              <a:rPr lang="en-US" altLang="en-US" sz="2800" dirty="0" smtClean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0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 can be defined as a prediction or explanation of the relationship between one or more </a:t>
            </a:r>
            <a:r>
              <a:rPr lang="en-US" altLang="en-US" sz="24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independent variables</a:t>
            </a: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(PREDISPOSING/RISK FACTORS) and one </a:t>
            </a:r>
            <a:r>
              <a:rPr lang="en-US" altLang="en-US" sz="24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dependent variable</a:t>
            </a: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 must be emphasized that hypotheses are not meant to be disorganized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val="23018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 smtClean="0"/>
          </a:p>
          <a:p>
            <a:pPr eaLnBrk="1" hangingPunct="1">
              <a:buFontTx/>
              <a:buNone/>
            </a:pPr>
            <a:r>
              <a:rPr lang="en-US" altLang="en-US" u="sng" dirty="0" smtClean="0"/>
              <a:t>Descriptive:</a:t>
            </a:r>
          </a:p>
          <a:p>
            <a:pPr eaLnBrk="1" hangingPunct="1"/>
            <a:r>
              <a:rPr lang="en-US" altLang="en-US" dirty="0" smtClean="0"/>
              <a:t>It is hypothesized that average daily intake of saturated fat in Saudi adult population is more than 20% of the recommended intake when measured by xxx test and </a:t>
            </a:r>
            <a:r>
              <a:rPr lang="en-US" altLang="en-US" dirty="0" err="1" smtClean="0"/>
              <a:t>yyy</a:t>
            </a:r>
            <a:r>
              <a:rPr lang="en-US" altLang="en-US" dirty="0" smtClean="0"/>
              <a:t> 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Objective: </a:t>
            </a:r>
            <a:r>
              <a:rPr lang="en-US" altLang="en-US" dirty="0" smtClean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 smtClean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 smtClean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82296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Hypothesis-examples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reducing CVD mortality  by 30%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reactive airway disease by 20%.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val="1644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600200"/>
            <a:ext cx="754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Community  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public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awareness, knowledge, and attitudes of the general public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awareness, knowledge and attitudes of the general public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 smtClean="0"/>
              <a:t>Glycemic control in diabetic patients KKUH January –December 2009 </a:t>
            </a:r>
            <a:br>
              <a:rPr lang="en-US" altLang="en-US" sz="1800" b="1" smtClean="0"/>
            </a:br>
            <a:r>
              <a:rPr lang="en-US" altLang="en-US" sz="1800" b="1" smtClean="0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4" imgW="5968501" imgH="4023709" progId="Excel.Sheet.8">
                  <p:embed/>
                </p:oleObj>
              </mc:Choice>
              <mc:Fallback>
                <p:oleObj r:id="rId4" imgW="5968501" imgH="4023709" progId="Excel.Sheet.8">
                  <p:embed/>
                  <p:pic>
                    <p:nvPicPr>
                      <p:cNvPr id="0" name="Picture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198688"/>
                        <a:ext cx="5969000" cy="402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2 ( Cross sectional study)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Area : Psychiatry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Topic: Body Dysmorphic Disorders ( BDD)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Goal: To contribute, by finding  the prevalence of BDD and its associated factors in Saudi females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Objective: To  Quantify the prevalence of BDD among female medical students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Hypothesis: It is hypothesis that, the prevalence of BDD among female medical students is around 10%.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3: </a:t>
            </a:r>
            <a:r>
              <a:rPr lang="en-US" altLang="en-US" sz="2400" dirty="0" smtClean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question: Does hypocholesterolemic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 Hypothesis: The risk of MI among patients treated with hypocholesterolemic agent “A” is lower than the risk among patients not treated with hypocholesterolemic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0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Summary 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 smtClean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 smtClean="0"/>
              <a:t>Learn about current trends and 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 smtClean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42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B </a:t>
            </a:r>
            <a:r>
              <a:rPr lang="en-US" alt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Designing Clinical Research. 3</a:t>
            </a:r>
            <a:r>
              <a:rPr lang="en-US" altLang="en-US" sz="1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. Wolters Kluwer Health Lippincott Williams and Wilkins 2007.</a:t>
            </a:r>
          </a:p>
          <a:p>
            <a:pPr eaLnBrk="1" hangingPunct="1"/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P Schuster  &amp; William J Powers.  Translational and Experimental Clinical Research. Introduction: Lippincott Williams and Wilkins 2005.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Cummings SR, Browner WS, and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SB. “Conceiving the research question.” In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SB, Cummings SR, Browner WS, Grady D, Hearst N, and Newman TB. Designing Clinical Research. 2nd edition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Philadelphia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Lippincott Williams &amp; Wilkins, 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2001.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Fletcher 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Fletcher SW, Wagner EG. Clinical Epidemiology: the essentials. 3rd edition. Baltimore: Williams and Wilkins, 1996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Sackett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DL, Haynes RB,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Guyott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Tugwell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Clinical Epidemiology: a basic science for clinical medicine. 2nd edition. Boston: Little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Brown and Company, 1991.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dirty="0" smtClean="0"/>
              <a:t>How to reduce  the prevalence of DM? </a:t>
            </a:r>
          </a:p>
          <a:p>
            <a:r>
              <a:rPr lang="en-US" altLang="en-US" dirty="0" smtClean="0"/>
              <a:t>How to increase,  well controlled HbA1c? </a:t>
            </a:r>
          </a:p>
          <a:p>
            <a:pPr>
              <a:buFont typeface="Georgia" pitchFamily="18" charset="0"/>
              <a:buNone/>
            </a:pPr>
            <a:endParaRPr lang="en-US" altLang="en-US" dirty="0" smtClean="0"/>
          </a:p>
          <a:p>
            <a:pPr>
              <a:buFont typeface="Georgia" pitchFamily="18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Do I have, time for this topic at this point during my course? </a:t>
            </a:r>
          </a:p>
          <a:p>
            <a:pPr eaLnBrk="1" hangingPunct="1"/>
            <a:r>
              <a:rPr lang="en-US" altLang="en-US" sz="2600" dirty="0" smtClean="0"/>
              <a:t>Is this really the burning topic for me?  </a:t>
            </a:r>
          </a:p>
          <a:p>
            <a:pPr eaLnBrk="1" hangingPunct="1"/>
            <a:r>
              <a:rPr lang="en-US" altLang="en-US" sz="2600" dirty="0" smtClean="0"/>
              <a:t>Will this be worth it? </a:t>
            </a:r>
          </a:p>
          <a:p>
            <a:pPr eaLnBrk="1" hangingPunct="1"/>
            <a:r>
              <a:rPr lang="en-US" altLang="en-US" sz="2600" dirty="0" smtClean="0"/>
              <a:t>Is this a major and relevant public health problem or is it too mysterious? </a:t>
            </a:r>
          </a:p>
          <a:p>
            <a:pPr eaLnBrk="1" hangingPunct="1"/>
            <a:r>
              <a:rPr lang="en-US" altLang="en-US" sz="2600" dirty="0" smtClean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 smtClean="0"/>
              <a:t>Will available methods answer  my questions?</a:t>
            </a:r>
          </a:p>
          <a:p>
            <a:pPr eaLnBrk="1" hangingPunct="1"/>
            <a:r>
              <a:rPr lang="en-US" altLang="en-US" sz="2600" dirty="0" smtClean="0"/>
              <a:t>What are the ethical and human subject issues here? </a:t>
            </a:r>
          </a:p>
          <a:p>
            <a:pPr eaLnBrk="1" hangingPunct="1"/>
            <a:endParaRPr lang="en-US" altLang="en-US" sz="26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QUEST</a:t>
            </a:r>
            <a:r>
              <a:rPr lang="en-US" altLang="en-US" dirty="0" smtClean="0">
                <a:solidFill>
                  <a:srgbClr val="FF0000"/>
                </a:solidFill>
              </a:rPr>
              <a:t>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80010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IT SHOULD BE CLEAR, 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val="160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Research Question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with a general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–Should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take hormones to prevent bone loss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vegetarian diet reverse cardiovascular disease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diabetic patients be taught to control their blood glucose levels?</a:t>
            </a:r>
          </a:p>
        </p:txBody>
      </p:sp>
    </p:spTree>
    <p:extLst>
      <p:ext uri="{BB962C8B-B14F-4D97-AF65-F5344CB8AC3E}">
        <p14:creationId xmlns:p14="http://schemas.microsoft.com/office/powerpoint/2010/main" val="9358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2107</Words>
  <Application>Microsoft Office PowerPoint</Application>
  <PresentationFormat>On-screen Show (4:3)</PresentationFormat>
  <Paragraphs>329</Paragraphs>
  <Slides>43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Pixel</vt:lpstr>
      <vt:lpstr>Microsoft Excel 97-2003 Worksheet</vt:lpstr>
      <vt:lpstr>      Research Question,             Objectives &amp;  Hypotheses </vt:lpstr>
      <vt:lpstr>SESSION OBJECTIVES</vt:lpstr>
      <vt:lpstr>PowerPoint Presentation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PowerPoint Presentation</vt:lpstr>
      <vt:lpstr>PowerPoint Presentation</vt:lpstr>
      <vt:lpstr>How  &amp; from where to get ideas to formulate   a  Research  Question ?  </vt:lpstr>
      <vt:lpstr>REQUIREMENTS</vt:lpstr>
      <vt:lpstr>Subject knowledge</vt:lpstr>
      <vt:lpstr>What goes in the research question?</vt:lpstr>
      <vt:lpstr>Sample research question </vt:lpstr>
      <vt:lpstr>Sample research question</vt:lpstr>
      <vt:lpstr>Sample research question</vt:lpstr>
      <vt:lpstr>Types of Research Questions </vt:lpstr>
      <vt:lpstr>RESEARCH QUESTIONS(examples)</vt:lpstr>
      <vt:lpstr>Relational  &amp; Comparable </vt:lpstr>
      <vt:lpstr>Evaluation of Research Question </vt:lpstr>
      <vt:lpstr>PowerPoint Presentation</vt:lpstr>
      <vt:lpstr>FINER criteria: a good research question</vt:lpstr>
      <vt:lpstr>Goals and Objectives</vt:lpstr>
      <vt:lpstr>Goals </vt:lpstr>
      <vt:lpstr>Objectives</vt:lpstr>
      <vt:lpstr>Research Goal &amp; Objectives</vt:lpstr>
      <vt:lpstr>Research Objectives</vt:lpstr>
      <vt:lpstr>SMART Objectives</vt:lpstr>
      <vt:lpstr>Research objectives</vt:lpstr>
      <vt:lpstr>PowerPoint Presentation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PowerPoint Presentation</vt:lpstr>
      <vt:lpstr>Example 1: (KAP Study)</vt:lpstr>
      <vt:lpstr>Example 2 ( Cross sectional study)</vt:lpstr>
      <vt:lpstr>Example 3: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3422</cp:lastModifiedBy>
  <cp:revision>28</cp:revision>
  <dcterms:created xsi:type="dcterms:W3CDTF">2014-09-03T07:02:37Z</dcterms:created>
  <dcterms:modified xsi:type="dcterms:W3CDTF">2016-09-26T06:28:11Z</dcterms:modified>
</cp:coreProperties>
</file>