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1"/>
  </p:notesMasterIdLst>
  <p:sldIdLst>
    <p:sldId id="256" r:id="rId2"/>
    <p:sldId id="257" r:id="rId3"/>
    <p:sldId id="296" r:id="rId4"/>
    <p:sldId id="289" r:id="rId5"/>
    <p:sldId id="297" r:id="rId6"/>
    <p:sldId id="298" r:id="rId7"/>
    <p:sldId id="306" r:id="rId8"/>
    <p:sldId id="313" r:id="rId9"/>
    <p:sldId id="314" r:id="rId10"/>
    <p:sldId id="315" r:id="rId11"/>
    <p:sldId id="309" r:id="rId12"/>
    <p:sldId id="311" r:id="rId13"/>
    <p:sldId id="310" r:id="rId14"/>
    <p:sldId id="312" r:id="rId15"/>
    <p:sldId id="307" r:id="rId16"/>
    <p:sldId id="308" r:id="rId17"/>
    <p:sldId id="299" r:id="rId18"/>
    <p:sldId id="301" r:id="rId19"/>
    <p:sldId id="300" r:id="rId20"/>
    <p:sldId id="302" r:id="rId21"/>
    <p:sldId id="293" r:id="rId22"/>
    <p:sldId id="290" r:id="rId23"/>
    <p:sldId id="303" r:id="rId24"/>
    <p:sldId id="291" r:id="rId25"/>
    <p:sldId id="292" r:id="rId26"/>
    <p:sldId id="305" r:id="rId27"/>
    <p:sldId id="304" r:id="rId28"/>
    <p:sldId id="295" r:id="rId29"/>
    <p:sldId id="294" r:id="rId3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93719" autoAdjust="0"/>
  </p:normalViewPr>
  <p:slideViewPr>
    <p:cSldViewPr>
      <p:cViewPr>
        <p:scale>
          <a:sx n="66" d="100"/>
          <a:sy n="66" d="100"/>
        </p:scale>
        <p:origin x="504" y="48"/>
      </p:cViewPr>
      <p:guideLst>
        <p:guide orient="horz" pos="2160"/>
        <p:guide pos="3831"/>
      </p:guideLst>
    </p:cSldViewPr>
  </p:slideViewPr>
  <p:outlineViewPr>
    <p:cViewPr>
      <p:scale>
        <a:sx n="33" d="100"/>
        <a:sy n="33" d="100"/>
      </p:scale>
      <p:origin x="0" y="160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9A3006-3836-4610-86E0-C82160751BB1}" type="datetimeFigureOut">
              <a:rPr lang="en-US" smtClean="0"/>
              <a:t>17-Sep-16</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99831-AD2A-46B0-8972-538FC78A8B9F}" type="slidenum">
              <a:rPr lang="en-US" smtClean="0"/>
              <a:t>‹#›</a:t>
            </a:fld>
            <a:endParaRPr lang="en-US"/>
          </a:p>
        </p:txBody>
      </p:sp>
    </p:spTree>
    <p:extLst>
      <p:ext uri="{BB962C8B-B14F-4D97-AF65-F5344CB8AC3E}">
        <p14:creationId xmlns:p14="http://schemas.microsoft.com/office/powerpoint/2010/main" val="63720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4FA5D78-A71A-4FC1-BAD6-9491D215D292}"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10</a:t>
            </a:fld>
            <a:endParaRPr lang="en-US" smtClean="0"/>
          </a:p>
        </p:txBody>
      </p:sp>
    </p:spTree>
    <p:extLst>
      <p:ext uri="{BB962C8B-B14F-4D97-AF65-F5344CB8AC3E}">
        <p14:creationId xmlns:p14="http://schemas.microsoft.com/office/powerpoint/2010/main" val="3072138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11</a:t>
            </a:fld>
            <a:endParaRPr lang="en-US" smtClean="0"/>
          </a:p>
        </p:txBody>
      </p:sp>
    </p:spTree>
    <p:extLst>
      <p:ext uri="{BB962C8B-B14F-4D97-AF65-F5344CB8AC3E}">
        <p14:creationId xmlns:p14="http://schemas.microsoft.com/office/powerpoint/2010/main" val="3026107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12</a:t>
            </a:fld>
            <a:endParaRPr lang="en-US" smtClean="0"/>
          </a:p>
        </p:txBody>
      </p:sp>
    </p:spTree>
    <p:extLst>
      <p:ext uri="{BB962C8B-B14F-4D97-AF65-F5344CB8AC3E}">
        <p14:creationId xmlns:p14="http://schemas.microsoft.com/office/powerpoint/2010/main" val="3267915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13</a:t>
            </a:fld>
            <a:endParaRPr lang="en-US" smtClean="0"/>
          </a:p>
        </p:txBody>
      </p:sp>
    </p:spTree>
    <p:extLst>
      <p:ext uri="{BB962C8B-B14F-4D97-AF65-F5344CB8AC3E}">
        <p14:creationId xmlns:p14="http://schemas.microsoft.com/office/powerpoint/2010/main" val="2637967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14</a:t>
            </a:fld>
            <a:endParaRPr lang="en-US" smtClean="0"/>
          </a:p>
        </p:txBody>
      </p:sp>
    </p:spTree>
    <p:extLst>
      <p:ext uri="{BB962C8B-B14F-4D97-AF65-F5344CB8AC3E}">
        <p14:creationId xmlns:p14="http://schemas.microsoft.com/office/powerpoint/2010/main" val="3499408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15</a:t>
            </a:fld>
            <a:endParaRPr lang="en-US" smtClean="0"/>
          </a:p>
        </p:txBody>
      </p:sp>
    </p:spTree>
    <p:extLst>
      <p:ext uri="{BB962C8B-B14F-4D97-AF65-F5344CB8AC3E}">
        <p14:creationId xmlns:p14="http://schemas.microsoft.com/office/powerpoint/2010/main" val="3034739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16</a:t>
            </a:fld>
            <a:endParaRPr lang="en-US" smtClean="0"/>
          </a:p>
        </p:txBody>
      </p:sp>
    </p:spTree>
    <p:extLst>
      <p:ext uri="{BB962C8B-B14F-4D97-AF65-F5344CB8AC3E}">
        <p14:creationId xmlns:p14="http://schemas.microsoft.com/office/powerpoint/2010/main" val="4127808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Deliberation</a:t>
            </a:r>
            <a:r>
              <a:rPr lang="en-US" baseline="0" dirty="0" smtClean="0"/>
              <a:t> is the process of thoughtfully weighing options </a:t>
            </a:r>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17</a:t>
            </a:fld>
            <a:endParaRPr lang="en-US" smtClean="0"/>
          </a:p>
        </p:txBody>
      </p:sp>
    </p:spTree>
    <p:extLst>
      <p:ext uri="{BB962C8B-B14F-4D97-AF65-F5344CB8AC3E}">
        <p14:creationId xmlns:p14="http://schemas.microsoft.com/office/powerpoint/2010/main" val="2835473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18</a:t>
            </a:fld>
            <a:endParaRPr lang="en-US" smtClean="0"/>
          </a:p>
        </p:txBody>
      </p:sp>
    </p:spTree>
    <p:extLst>
      <p:ext uri="{BB962C8B-B14F-4D97-AF65-F5344CB8AC3E}">
        <p14:creationId xmlns:p14="http://schemas.microsoft.com/office/powerpoint/2010/main" val="3630938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19</a:t>
            </a:fld>
            <a:endParaRPr lang="en-US" smtClean="0"/>
          </a:p>
        </p:txBody>
      </p:sp>
    </p:spTree>
    <p:extLst>
      <p:ext uri="{BB962C8B-B14F-4D97-AF65-F5344CB8AC3E}">
        <p14:creationId xmlns:p14="http://schemas.microsoft.com/office/powerpoint/2010/main" val="60885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20</a:t>
            </a:fld>
            <a:endParaRPr lang="en-US" smtClean="0"/>
          </a:p>
        </p:txBody>
      </p:sp>
    </p:spTree>
    <p:extLst>
      <p:ext uri="{BB962C8B-B14F-4D97-AF65-F5344CB8AC3E}">
        <p14:creationId xmlns:p14="http://schemas.microsoft.com/office/powerpoint/2010/main" val="420022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21</a:t>
            </a:fld>
            <a:endParaRPr lang="en-US" smtClean="0"/>
          </a:p>
        </p:txBody>
      </p:sp>
    </p:spTree>
    <p:extLst>
      <p:ext uri="{BB962C8B-B14F-4D97-AF65-F5344CB8AC3E}">
        <p14:creationId xmlns:p14="http://schemas.microsoft.com/office/powerpoint/2010/main" val="1023960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22</a:t>
            </a:fld>
            <a:endParaRPr lang="en-US" smtClean="0"/>
          </a:p>
        </p:txBody>
      </p:sp>
    </p:spTree>
    <p:extLst>
      <p:ext uri="{BB962C8B-B14F-4D97-AF65-F5344CB8AC3E}">
        <p14:creationId xmlns:p14="http://schemas.microsoft.com/office/powerpoint/2010/main" val="4144825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23</a:t>
            </a:fld>
            <a:endParaRPr lang="en-US" smtClean="0"/>
          </a:p>
        </p:txBody>
      </p:sp>
    </p:spTree>
    <p:extLst>
      <p:ext uri="{BB962C8B-B14F-4D97-AF65-F5344CB8AC3E}">
        <p14:creationId xmlns:p14="http://schemas.microsoft.com/office/powerpoint/2010/main" val="1392147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24</a:t>
            </a:fld>
            <a:endParaRPr lang="en-US" smtClean="0"/>
          </a:p>
        </p:txBody>
      </p:sp>
    </p:spTree>
    <p:extLst>
      <p:ext uri="{BB962C8B-B14F-4D97-AF65-F5344CB8AC3E}">
        <p14:creationId xmlns:p14="http://schemas.microsoft.com/office/powerpoint/2010/main" val="3418734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25</a:t>
            </a:fld>
            <a:endParaRPr lang="en-US" smtClean="0"/>
          </a:p>
        </p:txBody>
      </p:sp>
    </p:spTree>
    <p:extLst>
      <p:ext uri="{BB962C8B-B14F-4D97-AF65-F5344CB8AC3E}">
        <p14:creationId xmlns:p14="http://schemas.microsoft.com/office/powerpoint/2010/main" val="2570517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26</a:t>
            </a:fld>
            <a:endParaRPr lang="en-US" smtClean="0"/>
          </a:p>
        </p:txBody>
      </p:sp>
    </p:spTree>
    <p:extLst>
      <p:ext uri="{BB962C8B-B14F-4D97-AF65-F5344CB8AC3E}">
        <p14:creationId xmlns:p14="http://schemas.microsoft.com/office/powerpoint/2010/main" val="5420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27</a:t>
            </a:fld>
            <a:endParaRPr lang="en-US" smtClean="0"/>
          </a:p>
        </p:txBody>
      </p:sp>
    </p:spTree>
    <p:extLst>
      <p:ext uri="{BB962C8B-B14F-4D97-AF65-F5344CB8AC3E}">
        <p14:creationId xmlns:p14="http://schemas.microsoft.com/office/powerpoint/2010/main" val="231725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28</a:t>
            </a:fld>
            <a:endParaRPr lang="en-US" smtClean="0"/>
          </a:p>
        </p:txBody>
      </p:sp>
    </p:spTree>
    <p:extLst>
      <p:ext uri="{BB962C8B-B14F-4D97-AF65-F5344CB8AC3E}">
        <p14:creationId xmlns:p14="http://schemas.microsoft.com/office/powerpoint/2010/main" val="2264167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29</a:t>
            </a:fld>
            <a:endParaRPr lang="en-US" smtClean="0"/>
          </a:p>
        </p:txBody>
      </p:sp>
    </p:spTree>
    <p:extLst>
      <p:ext uri="{BB962C8B-B14F-4D97-AF65-F5344CB8AC3E}">
        <p14:creationId xmlns:p14="http://schemas.microsoft.com/office/powerpoint/2010/main" val="3149503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3</a:t>
            </a:fld>
            <a:endParaRPr lang="en-US" smtClean="0"/>
          </a:p>
        </p:txBody>
      </p:sp>
    </p:spTree>
    <p:extLst>
      <p:ext uri="{BB962C8B-B14F-4D97-AF65-F5344CB8AC3E}">
        <p14:creationId xmlns:p14="http://schemas.microsoft.com/office/powerpoint/2010/main" val="362572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5</a:t>
            </a:fld>
            <a:endParaRPr lang="en-US" smtClean="0"/>
          </a:p>
        </p:txBody>
      </p:sp>
    </p:spTree>
    <p:extLst>
      <p:ext uri="{BB962C8B-B14F-4D97-AF65-F5344CB8AC3E}">
        <p14:creationId xmlns:p14="http://schemas.microsoft.com/office/powerpoint/2010/main" val="15171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6</a:t>
            </a:fld>
            <a:endParaRPr lang="en-US" smtClean="0"/>
          </a:p>
        </p:txBody>
      </p:sp>
    </p:spTree>
    <p:extLst>
      <p:ext uri="{BB962C8B-B14F-4D97-AF65-F5344CB8AC3E}">
        <p14:creationId xmlns:p14="http://schemas.microsoft.com/office/powerpoint/2010/main" val="1239845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7</a:t>
            </a:fld>
            <a:endParaRPr lang="en-US" smtClean="0"/>
          </a:p>
        </p:txBody>
      </p:sp>
    </p:spTree>
    <p:extLst>
      <p:ext uri="{BB962C8B-B14F-4D97-AF65-F5344CB8AC3E}">
        <p14:creationId xmlns:p14="http://schemas.microsoft.com/office/powerpoint/2010/main" val="3518119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8</a:t>
            </a:fld>
            <a:endParaRPr lang="en-US" smtClean="0"/>
          </a:p>
        </p:txBody>
      </p:sp>
    </p:spTree>
    <p:extLst>
      <p:ext uri="{BB962C8B-B14F-4D97-AF65-F5344CB8AC3E}">
        <p14:creationId xmlns:p14="http://schemas.microsoft.com/office/powerpoint/2010/main" val="36191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C1AC72-8F9B-43EE-95FB-ED56730F6FC3}" type="slidenum">
              <a:rPr lang="en-US" smtClean="0"/>
              <a:pPr eaLnBrk="1" hangingPunct="1"/>
              <a:t>9</a:t>
            </a:fld>
            <a:endParaRPr lang="en-US" smtClean="0"/>
          </a:p>
        </p:txBody>
      </p:sp>
    </p:spTree>
    <p:extLst>
      <p:ext uri="{BB962C8B-B14F-4D97-AF65-F5344CB8AC3E}">
        <p14:creationId xmlns:p14="http://schemas.microsoft.com/office/powerpoint/2010/main" val="3950910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12161838"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62" y="6053328"/>
            <a:ext cx="299181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37754" y="6044184"/>
            <a:ext cx="902408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1808" y="4038600"/>
            <a:ext cx="8614635"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1808" y="6050037"/>
            <a:ext cx="8918681"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348" y="6068699"/>
            <a:ext cx="2736414"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17-Sep-16</a:t>
            </a:fld>
            <a:endParaRPr lang="en-US" sz="2000" dirty="0">
              <a:solidFill>
                <a:srgbClr val="FFFFFF"/>
              </a:solidFill>
            </a:endParaRPr>
          </a:p>
        </p:txBody>
      </p:sp>
      <p:sp>
        <p:nvSpPr>
          <p:cNvPr id="17" name="Footer Placeholder 16"/>
          <p:cNvSpPr>
            <a:spLocks noGrp="1"/>
          </p:cNvSpPr>
          <p:nvPr>
            <p:ph type="ftr" sz="quarter" idx="11"/>
          </p:nvPr>
        </p:nvSpPr>
        <p:spPr>
          <a:xfrm>
            <a:off x="2773645" y="236539"/>
            <a:ext cx="7803846"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10641608" y="228600"/>
            <a:ext cx="1114835"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17-Sep-16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984" y="609601"/>
            <a:ext cx="2736414"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8092" y="609600"/>
            <a:ext cx="7398451"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15984" y="6248403"/>
            <a:ext cx="2939111" cy="365125"/>
          </a:xfrm>
        </p:spPr>
        <p:txBody>
          <a:bodyPr/>
          <a:lstStyle/>
          <a:p>
            <a:pPr eaLnBrk="1" latinLnBrk="0" hangingPunct="1"/>
            <a:fld id="{23A271A1-F6D6-438B-A432-4747EE7ECD40}" type="datetimeFigureOut">
              <a:rPr lang="en-US" smtClean="0"/>
              <a:pPr eaLnBrk="1" latinLnBrk="0" hangingPunct="1"/>
              <a:t>17-Sep-16</a:t>
            </a:fld>
            <a:endParaRPr lang="en-US" dirty="0"/>
          </a:p>
        </p:txBody>
      </p:sp>
      <p:sp>
        <p:nvSpPr>
          <p:cNvPr id="5" name="Footer Placeholder 4"/>
          <p:cNvSpPr>
            <a:spLocks noGrp="1"/>
          </p:cNvSpPr>
          <p:nvPr>
            <p:ph type="ftr" sz="quarter" idx="11"/>
          </p:nvPr>
        </p:nvSpPr>
        <p:spPr>
          <a:xfrm>
            <a:off x="608094" y="6248208"/>
            <a:ext cx="7412926" cy="365125"/>
          </a:xfrm>
        </p:spPr>
        <p:txBody>
          <a:bodyPr/>
          <a:lstStyle/>
          <a:p>
            <a:endParaRPr kumimoji="0" lang="en-US" dirty="0"/>
          </a:p>
        </p:txBody>
      </p:sp>
      <p:sp>
        <p:nvSpPr>
          <p:cNvPr id="7" name="Rectangle 6"/>
          <p:cNvSpPr/>
          <p:nvPr/>
        </p:nvSpPr>
        <p:spPr bwMode="white">
          <a:xfrm>
            <a:off x="8108315" y="0"/>
            <a:ext cx="425664"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69124" y="609600"/>
            <a:ext cx="304046"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69124" y="0"/>
            <a:ext cx="304046"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54447" y="104119"/>
            <a:ext cx="533400" cy="325162"/>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4843" y="228600"/>
            <a:ext cx="10844306" cy="990600"/>
          </a:xfrm>
        </p:spPr>
        <p:txBody>
          <a:bodyPr>
            <a:normAutofit/>
          </a:bodyPr>
          <a:lstStyle>
            <a:lvl1pPr>
              <a:defRPr sz="3600"/>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17-Sep-16</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8" name="Content Placeholder 7"/>
          <p:cNvSpPr>
            <a:spLocks noGrp="1"/>
          </p:cNvSpPr>
          <p:nvPr>
            <p:ph sz="quarter" idx="1"/>
          </p:nvPr>
        </p:nvSpPr>
        <p:spPr>
          <a:xfrm>
            <a:off x="814843" y="1600200"/>
            <a:ext cx="10844306"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4276" y="2743200"/>
            <a:ext cx="9473988"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61838"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2927"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4276" y="1600200"/>
            <a:ext cx="10337562"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4276" y="1600200"/>
            <a:ext cx="10134865"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17-Sep-16</a:t>
            </a:fld>
            <a:endParaRPr lang="en-US"/>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0789" y="1589567"/>
            <a:ext cx="5168781"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43887" y="1589567"/>
            <a:ext cx="5168781"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17-Sep-16</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9440" y="273050"/>
            <a:ext cx="10844306"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0789" y="2438400"/>
            <a:ext cx="5168781"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384965" y="2438400"/>
            <a:ext cx="5168781"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17-Sep-16</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810789" y="1752600"/>
            <a:ext cx="5168781"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384965" y="1752600"/>
            <a:ext cx="5168781"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17-Sep-16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17-Sep-16</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709441"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789" y="273050"/>
            <a:ext cx="10742957"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17-Sep-16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810789" y="1752600"/>
            <a:ext cx="2128322"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1808" y="1752600"/>
            <a:ext cx="8513287"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28322" y="5486400"/>
            <a:ext cx="972947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62" y="4572000"/>
            <a:ext cx="12161838"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62" y="4663440"/>
            <a:ext cx="194589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55351" y="4654296"/>
            <a:ext cx="10106487"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28322" y="4648200"/>
            <a:ext cx="972947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25624" y="0"/>
            <a:ext cx="133780"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10589" y="6248401"/>
            <a:ext cx="3547203" cy="365125"/>
          </a:xfrm>
        </p:spPr>
        <p:txBody>
          <a:bodyPr rtlCol="0"/>
          <a:lstStyle/>
          <a:p>
            <a:pPr eaLnBrk="1" latinLnBrk="0" hangingPunct="1"/>
            <a:fld id="{23A271A1-F6D6-438B-A432-4747EE7ECD40}" type="datetimeFigureOut">
              <a:rPr lang="en-US" smtClean="0"/>
              <a:pPr eaLnBrk="1" latinLnBrk="0" hangingPunct="1"/>
              <a:t>17-Sep-16</a:t>
            </a:fld>
            <a:endParaRPr lang="en-US"/>
          </a:p>
        </p:txBody>
      </p:sp>
      <p:sp>
        <p:nvSpPr>
          <p:cNvPr id="13" name="Slide Number Placeholder 12"/>
          <p:cNvSpPr>
            <a:spLocks noGrp="1"/>
          </p:cNvSpPr>
          <p:nvPr>
            <p:ph type="sldNum" sz="quarter" idx="11"/>
          </p:nvPr>
        </p:nvSpPr>
        <p:spPr>
          <a:xfrm>
            <a:off x="0" y="4667249"/>
            <a:ext cx="1925624"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2128322" y="6248207"/>
            <a:ext cx="6080919" cy="365125"/>
          </a:xfrm>
        </p:spPr>
        <p:txBody>
          <a:bodyPr rtlCol="0"/>
          <a:lstStyle/>
          <a:p>
            <a:endParaRPr kumimoji="0" lang="en-US" dirty="0"/>
          </a:p>
        </p:txBody>
      </p:sp>
      <p:sp>
        <p:nvSpPr>
          <p:cNvPr id="3" name="Picture Placeholder 2"/>
          <p:cNvSpPr>
            <a:spLocks noGrp="1"/>
          </p:cNvSpPr>
          <p:nvPr>
            <p:ph type="pic" idx="1"/>
          </p:nvPr>
        </p:nvSpPr>
        <p:spPr>
          <a:xfrm>
            <a:off x="2075620" y="0"/>
            <a:ext cx="10086218"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0789" y="228600"/>
            <a:ext cx="10844306"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4843" y="1600200"/>
            <a:ext cx="10844306"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07892" y="6248401"/>
            <a:ext cx="3547203"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17-Sep-16</a:t>
            </a:fld>
            <a:endParaRPr lang="en-US" sz="1400" dirty="0">
              <a:solidFill>
                <a:schemeClr val="tx2"/>
              </a:solidFill>
            </a:endParaRPr>
          </a:p>
        </p:txBody>
      </p:sp>
      <p:sp>
        <p:nvSpPr>
          <p:cNvPr id="3" name="Footer Placeholder 2"/>
          <p:cNvSpPr>
            <a:spLocks noGrp="1"/>
          </p:cNvSpPr>
          <p:nvPr>
            <p:ph type="ftr" sz="quarter" idx="3"/>
          </p:nvPr>
        </p:nvSpPr>
        <p:spPr>
          <a:xfrm>
            <a:off x="810790" y="6248207"/>
            <a:ext cx="7210229"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12161838"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09441"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5452" y="1280160"/>
            <a:ext cx="11376386"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09441"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who.int/ethics/research/e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p:txBody>
          <a:bodyPr/>
          <a:lstStyle/>
          <a:p>
            <a:pPr algn="l" eaLnBrk="1" hangingPunct="1"/>
            <a:r>
              <a:rPr lang="en-US" b="1" dirty="0" smtClean="0">
                <a:solidFill>
                  <a:schemeClr val="accent4"/>
                </a:solidFill>
              </a:rPr>
              <a:t>ETHICS IN BIOMEDICAL RESEARCH</a:t>
            </a:r>
            <a:endParaRPr lang="en-US" b="1" dirty="0" smtClean="0">
              <a:solidFill>
                <a:schemeClr val="accent4"/>
              </a:solidFill>
            </a:endParaRPr>
          </a:p>
        </p:txBody>
      </p:sp>
      <p:sp>
        <p:nvSpPr>
          <p:cNvPr id="3" name="Subtitle 2"/>
          <p:cNvSpPr>
            <a:spLocks noGrp="1"/>
          </p:cNvSpPr>
          <p:nvPr>
            <p:ph type="subTitle" idx="1"/>
          </p:nvPr>
        </p:nvSpPr>
        <p:spPr/>
        <p:txBody>
          <a:bodyPr>
            <a:normAutofit/>
          </a:bodyPr>
          <a:lstStyle/>
          <a:p>
            <a:pPr algn="l" eaLnBrk="1" fontAlgn="auto" hangingPunct="1">
              <a:spcAft>
                <a:spcPts val="0"/>
              </a:spcAft>
              <a:buFont typeface="Wingdings 3"/>
              <a:buNone/>
              <a:defRPr/>
            </a:pPr>
            <a:endParaRPr lang="en-US" sz="2400" b="1" dirty="0"/>
          </a:p>
        </p:txBody>
      </p:sp>
    </p:spTree>
    <p:extLst>
      <p:ext uri="{BB962C8B-B14F-4D97-AF65-F5344CB8AC3E}">
        <p14:creationId xmlns:p14="http://schemas.microsoft.com/office/powerpoint/2010/main" val="189513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814843" y="228600"/>
            <a:ext cx="10844306" cy="990600"/>
          </a:xfrm>
        </p:spPr>
        <p:txBody>
          <a:bodyPr>
            <a:normAutofit/>
          </a:bodyPr>
          <a:lstStyle/>
          <a:p>
            <a:pPr eaLnBrk="1" hangingPunct="1"/>
            <a:r>
              <a:rPr lang="en-US" sz="3200" b="1" dirty="0" smtClean="0"/>
              <a:t>ETHICS IN CLINICAL TRIALS (RCT)</a:t>
            </a:r>
            <a:endParaRPr lang="en-US" sz="3200" b="1" dirty="0" smtClean="0"/>
          </a:p>
        </p:txBody>
      </p:sp>
      <p:sp>
        <p:nvSpPr>
          <p:cNvPr id="36867" name="Content Placeholder 4"/>
          <p:cNvSpPr>
            <a:spLocks noGrp="1"/>
          </p:cNvSpPr>
          <p:nvPr>
            <p:ph sz="quarter" idx="1"/>
          </p:nvPr>
        </p:nvSpPr>
        <p:spPr>
          <a:xfrm>
            <a:off x="798158" y="1828800"/>
            <a:ext cx="10828464" cy="3810000"/>
          </a:xfrm>
        </p:spPr>
        <p:txBody>
          <a:bodyPr>
            <a:noAutofit/>
          </a:bodyPr>
          <a:lstStyle/>
          <a:p>
            <a:pPr>
              <a:buFont typeface="Wingdings" panose="05000000000000000000" pitchFamily="2" charset="2"/>
              <a:buChar char="Ø"/>
            </a:pPr>
            <a:r>
              <a:rPr lang="en-US" altLang="en-US" sz="2400" dirty="0"/>
              <a:t>RCT is the gold standard in the chain of evidence in medical </a:t>
            </a:r>
            <a:r>
              <a:rPr lang="en-US" altLang="en-US" sz="2400" dirty="0" smtClean="0"/>
              <a:t>practice</a:t>
            </a:r>
            <a:endParaRPr lang="en-US" altLang="en-US" sz="2000" dirty="0"/>
          </a:p>
          <a:p>
            <a:pPr>
              <a:buFont typeface="Wingdings" panose="05000000000000000000" pitchFamily="2" charset="2"/>
              <a:buChar char="Ø"/>
            </a:pPr>
            <a:endParaRPr lang="en-US" altLang="en-US" sz="2000" dirty="0"/>
          </a:p>
          <a:p>
            <a:pPr>
              <a:buFont typeface="Wingdings" panose="05000000000000000000" pitchFamily="2" charset="2"/>
              <a:buChar char="Ø"/>
            </a:pPr>
            <a:r>
              <a:rPr lang="en-US" altLang="en-US" sz="2400" dirty="0" smtClean="0"/>
              <a:t>RCT have major ethical issues as it involve the deliberate application of an intervention.</a:t>
            </a:r>
          </a:p>
          <a:p>
            <a:pPr>
              <a:buFont typeface="Wingdings" panose="05000000000000000000" pitchFamily="2" charset="2"/>
              <a:buChar char="Ø"/>
            </a:pPr>
            <a:endParaRPr lang="en-US" altLang="en-US" sz="2400" dirty="0" smtClean="0"/>
          </a:p>
          <a:p>
            <a:pPr>
              <a:buFont typeface="Wingdings" panose="05000000000000000000" pitchFamily="2" charset="2"/>
              <a:buChar char="Ø"/>
            </a:pPr>
            <a:r>
              <a:rPr lang="en-US" altLang="en-US" sz="2400" dirty="0" smtClean="0"/>
              <a:t>Investment </a:t>
            </a:r>
            <a:r>
              <a:rPr lang="en-US" altLang="en-US" sz="2400" dirty="0"/>
              <a:t>in clinical trials is estimated to </a:t>
            </a:r>
            <a:r>
              <a:rPr lang="en-US" altLang="en-US" sz="2400" dirty="0" smtClean="0"/>
              <a:t>be $ 30 billion with annual growth of 12% </a:t>
            </a:r>
            <a:endParaRPr lang="en-US" altLang="en-US" sz="2400" dirty="0"/>
          </a:p>
          <a:p>
            <a:pPr>
              <a:buFont typeface="Wingdings" panose="05000000000000000000" pitchFamily="2" charset="2"/>
              <a:buChar char="Ø"/>
            </a:pPr>
            <a:endParaRPr lang="en-US" altLang="en-US" sz="2000" dirty="0"/>
          </a:p>
          <a:p>
            <a:pPr>
              <a:buFont typeface="Wingdings" panose="05000000000000000000" pitchFamily="2" charset="2"/>
              <a:buChar char="Ø"/>
            </a:pPr>
            <a:r>
              <a:rPr lang="en-US" altLang="en-US" sz="2400" dirty="0" smtClean="0"/>
              <a:t>A </a:t>
            </a:r>
            <a:r>
              <a:rPr lang="en-US" altLang="en-US" sz="2400" dirty="0"/>
              <a:t>quarter of clinical trials is conducted in developing countries </a:t>
            </a:r>
            <a:r>
              <a:rPr lang="en-US" altLang="en-US" sz="2400" dirty="0" smtClean="0"/>
              <a:t>without strict ethical review </a:t>
            </a:r>
            <a:r>
              <a:rPr lang="en-US" altLang="en-US" sz="2400" b="1" dirty="0">
                <a:solidFill>
                  <a:srgbClr val="FFFFFF"/>
                </a:solidFill>
              </a:rPr>
              <a:t>review</a:t>
            </a:r>
            <a:r>
              <a:rPr lang="en-US" altLang="en-US" sz="1800" b="1" dirty="0">
                <a:solidFill>
                  <a:srgbClr val="FFFFFF"/>
                </a:solidFill>
              </a:rPr>
              <a:t>.   </a:t>
            </a:r>
            <a:endParaRPr lang="en-US" altLang="en-US" sz="2400" b="1" dirty="0">
              <a:solidFill>
                <a:srgbClr val="FFFFFF"/>
              </a:solidFill>
            </a:endParaRPr>
          </a:p>
        </p:txBody>
      </p:sp>
    </p:spTree>
    <p:extLst>
      <p:ext uri="{BB962C8B-B14F-4D97-AF65-F5344CB8AC3E}">
        <p14:creationId xmlns:p14="http://schemas.microsoft.com/office/powerpoint/2010/main" val="2480678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TUSKEGEE SYPHILIS EXPERIMENT (1931 – 1972)</a:t>
            </a:r>
            <a:endParaRPr lang="en-US" sz="3200" b="1" dirty="0" smtClean="0"/>
          </a:p>
        </p:txBody>
      </p:sp>
      <p:sp>
        <p:nvSpPr>
          <p:cNvPr id="36867" name="Content Placeholder 4"/>
          <p:cNvSpPr>
            <a:spLocks noGrp="1"/>
          </p:cNvSpPr>
          <p:nvPr>
            <p:ph sz="quarter" idx="1"/>
          </p:nvPr>
        </p:nvSpPr>
        <p:spPr>
          <a:xfrm>
            <a:off x="814843" y="1676400"/>
            <a:ext cx="10941816" cy="4419600"/>
          </a:xfrm>
        </p:spPr>
        <p:txBody>
          <a:bodyPr>
            <a:noAutofit/>
          </a:bodyPr>
          <a:lstStyle/>
          <a:p>
            <a:pPr marL="0" indent="0" algn="justLow">
              <a:spcBef>
                <a:spcPts val="0"/>
              </a:spcBef>
              <a:spcAft>
                <a:spcPts val="1800"/>
              </a:spcAft>
              <a:buNone/>
              <a:tabLst>
                <a:tab pos="0" algn="l"/>
              </a:tabLst>
            </a:pPr>
            <a:r>
              <a:rPr lang="en-US" altLang="en-US" sz="2400" dirty="0" smtClean="0"/>
              <a:t>To study the natural history of syphilis, 600 low-income </a:t>
            </a:r>
            <a:r>
              <a:rPr lang="en-US" altLang="en-US" sz="2400" dirty="0"/>
              <a:t>African-American males, 400 of whom were infected with syphilis, were monitored for 40 years. </a:t>
            </a:r>
            <a:endParaRPr lang="en-US" altLang="en-US" sz="2400" dirty="0" smtClean="0"/>
          </a:p>
          <a:p>
            <a:pPr marL="0" indent="0" algn="justLow">
              <a:spcBef>
                <a:spcPts val="0"/>
              </a:spcBef>
              <a:spcAft>
                <a:spcPts val="1800"/>
              </a:spcAft>
              <a:buNone/>
              <a:tabLst>
                <a:tab pos="0" algn="l"/>
              </a:tabLst>
            </a:pPr>
            <a:r>
              <a:rPr lang="en-US" altLang="en-US" sz="2400" dirty="0" smtClean="0"/>
              <a:t>Free </a:t>
            </a:r>
            <a:r>
              <a:rPr lang="en-US" altLang="en-US" sz="2400" dirty="0"/>
              <a:t>medical examinations were given; however, subjects were not told about their disease. Even though a proven cure (penicillin) became available in the 1950s, the study continued until 1972 with participants being denied treatment. </a:t>
            </a:r>
            <a:endParaRPr lang="en-US" altLang="en-US" sz="2400" dirty="0" smtClean="0"/>
          </a:p>
          <a:p>
            <a:pPr marL="0" indent="0" algn="justLow">
              <a:spcBef>
                <a:spcPts val="0"/>
              </a:spcBef>
              <a:spcAft>
                <a:spcPts val="1800"/>
              </a:spcAft>
              <a:buNone/>
              <a:tabLst>
                <a:tab pos="0" algn="l"/>
              </a:tabLst>
            </a:pPr>
            <a:r>
              <a:rPr lang="en-US" altLang="en-US" sz="2400" dirty="0" smtClean="0"/>
              <a:t>In some cases, when subjects were diagnosed as having syphilis by other physicians, researchers intervened to prevent treatment. Many subjects died of syphilis during the study. </a:t>
            </a:r>
          </a:p>
          <a:p>
            <a:pPr marL="0" indent="0" algn="justLow">
              <a:spcBef>
                <a:spcPts val="0"/>
              </a:spcBef>
              <a:spcAft>
                <a:spcPts val="1800"/>
              </a:spcAft>
              <a:buNone/>
              <a:tabLst>
                <a:tab pos="0" algn="l"/>
              </a:tabLst>
            </a:pPr>
            <a:r>
              <a:rPr lang="en-US" altLang="en-US" sz="2400" dirty="0" smtClean="0"/>
              <a:t>The study was stopped in 1973 after its existence was publicized and it became a political embarrassment. In 1997, under mounting pressure, President Clinton apologized to the study subjects and their families. </a:t>
            </a:r>
          </a:p>
          <a:p>
            <a:pPr marL="0" indent="0" algn="justLow">
              <a:lnSpc>
                <a:spcPct val="150000"/>
              </a:lnSpc>
              <a:spcBef>
                <a:spcPts val="0"/>
              </a:spcBef>
              <a:buNone/>
            </a:pPr>
            <a:endParaRPr lang="en-US" altLang="en-US" sz="2800" dirty="0"/>
          </a:p>
        </p:txBody>
      </p:sp>
    </p:spTree>
    <p:extLst>
      <p:ext uri="{BB962C8B-B14F-4D97-AF65-F5344CB8AC3E}">
        <p14:creationId xmlns:p14="http://schemas.microsoft.com/office/powerpoint/2010/main" val="2146429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CINCINNATI RADIATION EXPERIMENT (1960 – 1972)</a:t>
            </a:r>
            <a:endParaRPr lang="en-US" sz="3200" b="1" dirty="0" smtClean="0"/>
          </a:p>
        </p:txBody>
      </p:sp>
      <p:sp>
        <p:nvSpPr>
          <p:cNvPr id="36867" name="Content Placeholder 4"/>
          <p:cNvSpPr>
            <a:spLocks noGrp="1"/>
          </p:cNvSpPr>
          <p:nvPr>
            <p:ph sz="quarter" idx="1"/>
          </p:nvPr>
        </p:nvSpPr>
        <p:spPr>
          <a:xfrm>
            <a:off x="814843" y="1676400"/>
            <a:ext cx="10941816" cy="4419600"/>
          </a:xfrm>
        </p:spPr>
        <p:txBody>
          <a:bodyPr>
            <a:noAutofit/>
          </a:bodyPr>
          <a:lstStyle/>
          <a:p>
            <a:pPr marL="0" indent="0">
              <a:lnSpc>
                <a:spcPct val="150000"/>
              </a:lnSpc>
              <a:spcAft>
                <a:spcPts val="600"/>
              </a:spcAft>
              <a:buNone/>
            </a:pPr>
            <a:r>
              <a:rPr lang="en-US" altLang="en-US" sz="2400" dirty="0" smtClean="0"/>
              <a:t>Cancer patients – mostly black </a:t>
            </a:r>
            <a:r>
              <a:rPr lang="en-US" altLang="en-US" sz="2400" dirty="0"/>
              <a:t>of below-average intelligence who were charity </a:t>
            </a:r>
            <a:r>
              <a:rPr lang="en-US" altLang="en-US" sz="2400" dirty="0" smtClean="0"/>
              <a:t>patients – were </a:t>
            </a:r>
            <a:r>
              <a:rPr lang="en-US" altLang="en-US" sz="2400" dirty="0"/>
              <a:t>exposed to large doses of whole body radiation as part of an experiment sponsored by the U.S. military. </a:t>
            </a:r>
          </a:p>
          <a:p>
            <a:pPr marL="0" indent="0">
              <a:lnSpc>
                <a:spcPct val="150000"/>
              </a:lnSpc>
              <a:spcAft>
                <a:spcPts val="600"/>
              </a:spcAft>
              <a:buNone/>
            </a:pPr>
            <a:r>
              <a:rPr lang="en-US" altLang="en-US" sz="2400" i="1" dirty="0"/>
              <a:t>None</a:t>
            </a:r>
            <a:r>
              <a:rPr lang="en-US" altLang="en-US" sz="2400" dirty="0"/>
              <a:t> of the subjects gave informed consent, they thought they were receiving treatment for their cancer. Subjects experienced nausea and vomiting from acute radiation sickness, pain from burns on their bodies, and some died prematurely as result of radiation exposure</a:t>
            </a:r>
            <a:r>
              <a:rPr lang="en-US" altLang="en-US" sz="2400" b="1" dirty="0"/>
              <a:t>.</a:t>
            </a:r>
            <a:r>
              <a:rPr lang="en-US" altLang="en-US" sz="2000" dirty="0"/>
              <a:t/>
            </a:r>
            <a:br>
              <a:rPr lang="en-US" altLang="en-US" sz="2000" dirty="0"/>
            </a:br>
            <a:endParaRPr lang="en-US" altLang="en-US" sz="2000" dirty="0"/>
          </a:p>
          <a:p>
            <a:pPr marL="0" indent="0" algn="justLow">
              <a:lnSpc>
                <a:spcPct val="150000"/>
              </a:lnSpc>
              <a:spcBef>
                <a:spcPts val="0"/>
              </a:spcBef>
              <a:buNone/>
            </a:pPr>
            <a:endParaRPr lang="en-US" altLang="en-US" sz="2800" dirty="0"/>
          </a:p>
        </p:txBody>
      </p:sp>
    </p:spTree>
    <p:extLst>
      <p:ext uri="{BB962C8B-B14F-4D97-AF65-F5344CB8AC3E}">
        <p14:creationId xmlns:p14="http://schemas.microsoft.com/office/powerpoint/2010/main" val="2315033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r>
              <a:rPr lang="en-US" sz="3200" b="1" dirty="0" smtClean="0"/>
              <a:t>TROVAFLOXACIN MESYLATE </a:t>
            </a:r>
            <a:r>
              <a:rPr lang="en-US" sz="3200" b="1" dirty="0" smtClean="0"/>
              <a:t>TRIAL IN NIGERIA – 1996 </a:t>
            </a:r>
            <a:endParaRPr lang="en-US" sz="3200" b="1" dirty="0" smtClean="0"/>
          </a:p>
        </p:txBody>
      </p:sp>
      <p:sp>
        <p:nvSpPr>
          <p:cNvPr id="36867" name="Content Placeholder 4"/>
          <p:cNvSpPr>
            <a:spLocks noGrp="1"/>
          </p:cNvSpPr>
          <p:nvPr>
            <p:ph sz="quarter" idx="1"/>
          </p:nvPr>
        </p:nvSpPr>
        <p:spPr>
          <a:xfrm>
            <a:off x="814843" y="1600200"/>
            <a:ext cx="10979064" cy="4953000"/>
          </a:xfrm>
        </p:spPr>
        <p:txBody>
          <a:bodyPr>
            <a:normAutofit fontScale="85000" lnSpcReduction="10000"/>
          </a:bodyPr>
          <a:lstStyle/>
          <a:p>
            <a:pPr algn="justLow">
              <a:lnSpc>
                <a:spcPct val="120000"/>
              </a:lnSpc>
              <a:spcBef>
                <a:spcPts val="600"/>
              </a:spcBef>
              <a:buFont typeface="Wingdings" panose="05000000000000000000" pitchFamily="2" charset="2"/>
              <a:buChar char="Ø"/>
              <a:defRPr/>
            </a:pPr>
            <a:r>
              <a:rPr lang="en-US" sz="2400" dirty="0" smtClean="0"/>
              <a:t>Pfizer</a:t>
            </a:r>
            <a:r>
              <a:rPr lang="en-US" sz="2400" dirty="0"/>
              <a:t>, </a:t>
            </a:r>
            <a:r>
              <a:rPr lang="en-US" sz="2400" dirty="0" smtClean="0"/>
              <a:t>sought </a:t>
            </a:r>
            <a:r>
              <a:rPr lang="en-US" sz="2400" dirty="0"/>
              <a:t>to gain the approval of the U.S. Food and Drug Administration </a:t>
            </a:r>
            <a:r>
              <a:rPr lang="en-US" sz="2400" dirty="0" smtClean="0"/>
              <a:t>for </a:t>
            </a:r>
            <a:r>
              <a:rPr lang="en-US" sz="2400" dirty="0"/>
              <a:t>the use </a:t>
            </a:r>
            <a:r>
              <a:rPr lang="en-US" sz="2400" dirty="0" smtClean="0"/>
              <a:t>on children </a:t>
            </a:r>
            <a:r>
              <a:rPr lang="en-US" sz="2400" dirty="0"/>
              <a:t>of its new antibiotic, </a:t>
            </a:r>
            <a:r>
              <a:rPr lang="en-US" sz="2400" dirty="0" err="1"/>
              <a:t>Trovafloxacin</a:t>
            </a:r>
            <a:r>
              <a:rPr lang="en-US" sz="2400" dirty="0"/>
              <a:t> </a:t>
            </a:r>
            <a:r>
              <a:rPr lang="en-US" sz="2400" dirty="0" err="1"/>
              <a:t>Mesylate</a:t>
            </a:r>
            <a:r>
              <a:rPr lang="en-US" sz="2400" dirty="0"/>
              <a:t>, marketed as "</a:t>
            </a:r>
            <a:r>
              <a:rPr lang="en-US" sz="2400" dirty="0" err="1"/>
              <a:t>Trovan</a:t>
            </a:r>
            <a:r>
              <a:rPr lang="en-US" sz="2400" dirty="0"/>
              <a:t>." </a:t>
            </a:r>
            <a:endParaRPr lang="en-US" sz="2400" dirty="0" smtClean="0"/>
          </a:p>
          <a:p>
            <a:pPr algn="justLow">
              <a:lnSpc>
                <a:spcPct val="120000"/>
              </a:lnSpc>
              <a:spcBef>
                <a:spcPts val="600"/>
              </a:spcBef>
              <a:buFont typeface="Wingdings" panose="05000000000000000000" pitchFamily="2" charset="2"/>
              <a:buChar char="Ø"/>
              <a:defRPr/>
            </a:pPr>
            <a:r>
              <a:rPr lang="en-US" sz="2400" dirty="0" smtClean="0"/>
              <a:t>In </a:t>
            </a:r>
            <a:r>
              <a:rPr lang="en-US" sz="2400" dirty="0"/>
              <a:t>April 1996, </a:t>
            </a:r>
            <a:r>
              <a:rPr lang="en-US" sz="2400" dirty="0" smtClean="0"/>
              <a:t>with Nigerian partners, they recruited 200 sick </a:t>
            </a:r>
            <a:r>
              <a:rPr lang="en-US" sz="2400" dirty="0"/>
              <a:t>children </a:t>
            </a:r>
            <a:r>
              <a:rPr lang="en-US" sz="2400" dirty="0" smtClean="0"/>
              <a:t>in Infectious Diseases Hospital and </a:t>
            </a:r>
            <a:r>
              <a:rPr lang="en-US" sz="2400" dirty="0"/>
              <a:t>gave half of the children </a:t>
            </a:r>
            <a:r>
              <a:rPr lang="en-US" sz="2400" dirty="0" err="1"/>
              <a:t>Trovan</a:t>
            </a:r>
            <a:r>
              <a:rPr lang="en-US" sz="2400" dirty="0"/>
              <a:t> and the other half </a:t>
            </a:r>
            <a:r>
              <a:rPr lang="en-US" sz="2400" dirty="0" smtClean="0"/>
              <a:t>Ceftriaxone, FDA-approved </a:t>
            </a:r>
            <a:r>
              <a:rPr lang="en-US" sz="2400" dirty="0"/>
              <a:t>antibiotic </a:t>
            </a:r>
            <a:endParaRPr lang="en-US" sz="2400" dirty="0" smtClean="0"/>
          </a:p>
          <a:p>
            <a:pPr algn="justLow">
              <a:lnSpc>
                <a:spcPct val="120000"/>
              </a:lnSpc>
              <a:spcBef>
                <a:spcPts val="600"/>
              </a:spcBef>
              <a:buFont typeface="Wingdings" panose="05000000000000000000" pitchFamily="2" charset="2"/>
              <a:buChar char="Ø"/>
              <a:defRPr/>
            </a:pPr>
            <a:r>
              <a:rPr lang="en-US" sz="2400" dirty="0" smtClean="0"/>
              <a:t>Pfizer </a:t>
            </a:r>
            <a:r>
              <a:rPr lang="en-US" sz="2400" dirty="0"/>
              <a:t>knew that </a:t>
            </a:r>
            <a:r>
              <a:rPr lang="en-US" sz="2400" dirty="0" err="1"/>
              <a:t>Trovan</a:t>
            </a:r>
            <a:r>
              <a:rPr lang="en-US" sz="2400" dirty="0"/>
              <a:t> had never previously been tested on children in the form being used and that animal tests showed that </a:t>
            </a:r>
            <a:r>
              <a:rPr lang="en-US" sz="2400" dirty="0" err="1"/>
              <a:t>Trovan</a:t>
            </a:r>
            <a:r>
              <a:rPr lang="en-US" sz="2400" dirty="0"/>
              <a:t> had life-threatening side effects, including joint disease, abnormal cartilage growth, liver damage, and </a:t>
            </a:r>
            <a:r>
              <a:rPr lang="en-US" sz="2400" dirty="0" smtClean="0"/>
              <a:t>degenerative </a:t>
            </a:r>
            <a:r>
              <a:rPr lang="en-US" sz="2400" dirty="0"/>
              <a:t>bone condition. </a:t>
            </a:r>
            <a:endParaRPr lang="en-US" sz="2400" dirty="0" smtClean="0"/>
          </a:p>
          <a:p>
            <a:pPr algn="justLow">
              <a:lnSpc>
                <a:spcPct val="120000"/>
              </a:lnSpc>
              <a:spcBef>
                <a:spcPts val="600"/>
              </a:spcBef>
              <a:buFont typeface="Wingdings" panose="05000000000000000000" pitchFamily="2" charset="2"/>
              <a:buChar char="Ø"/>
              <a:defRPr/>
            </a:pPr>
            <a:r>
              <a:rPr lang="en-US" sz="2400" dirty="0" smtClean="0"/>
              <a:t>Pfizer </a:t>
            </a:r>
            <a:r>
              <a:rPr lang="en-US" sz="2400" dirty="0"/>
              <a:t>purportedly gave the children who were in the Ceftriaxone control group a deliberately low dose in order to misrepresent the effectiveness of </a:t>
            </a:r>
            <a:r>
              <a:rPr lang="en-US" sz="2400" dirty="0" err="1"/>
              <a:t>Trovan</a:t>
            </a:r>
            <a:r>
              <a:rPr lang="en-US" sz="2400" dirty="0"/>
              <a:t> in relation to Ceftriaxone. After approximately two weeks, Pfizer allegedly concluded the experiment and left without administering follow-up care. </a:t>
            </a:r>
            <a:endParaRPr lang="en-US" sz="2400" dirty="0" smtClean="0"/>
          </a:p>
          <a:p>
            <a:pPr algn="justLow">
              <a:lnSpc>
                <a:spcPct val="120000"/>
              </a:lnSpc>
              <a:spcBef>
                <a:spcPts val="600"/>
              </a:spcBef>
              <a:buFont typeface="Wingdings" panose="05000000000000000000" pitchFamily="2" charset="2"/>
              <a:buChar char="Ø"/>
              <a:defRPr/>
            </a:pPr>
            <a:r>
              <a:rPr lang="en-US" sz="2400" dirty="0" smtClean="0"/>
              <a:t>The </a:t>
            </a:r>
            <a:r>
              <a:rPr lang="en-US" sz="2400" dirty="0"/>
              <a:t>tests caused the deaths of </a:t>
            </a:r>
            <a:r>
              <a:rPr lang="en-US" sz="2400" dirty="0" smtClean="0"/>
              <a:t>11 </a:t>
            </a:r>
            <a:r>
              <a:rPr lang="en-US" sz="2400" dirty="0"/>
              <a:t>children, five of whom had taken </a:t>
            </a:r>
            <a:r>
              <a:rPr lang="en-US" sz="2400" dirty="0" err="1"/>
              <a:t>Trovan</a:t>
            </a:r>
            <a:r>
              <a:rPr lang="en-US" sz="2400" dirty="0"/>
              <a:t> and six of whom had taken the lowered dose of Ceftriaxone, and left many others blind, deaf, paralyzed, or brain-damaged. </a:t>
            </a:r>
            <a:endParaRPr lang="en-US" altLang="en-US" sz="2800" dirty="0"/>
          </a:p>
        </p:txBody>
      </p:sp>
    </p:spTree>
    <p:extLst>
      <p:ext uri="{BB962C8B-B14F-4D97-AF65-F5344CB8AC3E}">
        <p14:creationId xmlns:p14="http://schemas.microsoft.com/office/powerpoint/2010/main" val="2173376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BREACHING ETHICS IN </a:t>
            </a:r>
            <a:r>
              <a:rPr lang="en-US" sz="3200" b="1" smtClean="0"/>
              <a:t>CLINICAL TRIAL IN INDIA</a:t>
            </a:r>
            <a:endParaRPr lang="en-US" sz="3200" b="1" dirty="0" smtClean="0"/>
          </a:p>
        </p:txBody>
      </p:sp>
      <p:sp>
        <p:nvSpPr>
          <p:cNvPr id="36867" name="Content Placeholder 4"/>
          <p:cNvSpPr>
            <a:spLocks noGrp="1"/>
          </p:cNvSpPr>
          <p:nvPr>
            <p:ph sz="quarter" idx="1"/>
          </p:nvPr>
        </p:nvSpPr>
        <p:spPr>
          <a:xfrm>
            <a:off x="594519" y="1828800"/>
            <a:ext cx="11199388" cy="4267200"/>
          </a:xfrm>
        </p:spPr>
        <p:txBody>
          <a:bodyPr>
            <a:noAutofit/>
          </a:bodyPr>
          <a:lstStyle/>
          <a:p>
            <a:pPr algn="justLow">
              <a:lnSpc>
                <a:spcPct val="150000"/>
              </a:lnSpc>
              <a:spcBef>
                <a:spcPts val="0"/>
              </a:spcBef>
              <a:buFont typeface="Wingdings" panose="05000000000000000000" pitchFamily="2" charset="2"/>
              <a:buChar char="Ø"/>
            </a:pPr>
            <a:r>
              <a:rPr lang="en-US" altLang="en-US" sz="2400" dirty="0" smtClean="0"/>
              <a:t>India - 2001</a:t>
            </a:r>
            <a:r>
              <a:rPr lang="en-US" altLang="en-US" sz="2400" dirty="0"/>
              <a:t>: </a:t>
            </a:r>
            <a:r>
              <a:rPr lang="en-US" altLang="en-US" sz="2400" dirty="0" smtClean="0"/>
              <a:t>Clinical </a:t>
            </a:r>
            <a:r>
              <a:rPr lang="en-US" altLang="en-US" sz="2400" dirty="0"/>
              <a:t>trial of </a:t>
            </a:r>
            <a:r>
              <a:rPr lang="en-US" altLang="en-US" sz="2400" dirty="0" err="1"/>
              <a:t>nordihydroguairetic</a:t>
            </a:r>
            <a:r>
              <a:rPr lang="en-US" altLang="en-US" sz="2400" dirty="0"/>
              <a:t> </a:t>
            </a:r>
            <a:r>
              <a:rPr lang="en-US" altLang="en-US" sz="2400" dirty="0" smtClean="0"/>
              <a:t>acid; </a:t>
            </a:r>
            <a:r>
              <a:rPr lang="en-US" altLang="en-US" sz="2400" dirty="0"/>
              <a:t>a chemical with anti-cancer properties was tested </a:t>
            </a:r>
            <a:r>
              <a:rPr lang="en-US" altLang="en-US" sz="2400" dirty="0" smtClean="0"/>
              <a:t>for  </a:t>
            </a:r>
            <a:r>
              <a:rPr lang="en-US" altLang="en-US" sz="2400" dirty="0"/>
              <a:t>a US-based researcher in 26 </a:t>
            </a:r>
            <a:r>
              <a:rPr lang="en-US" altLang="en-US" sz="2400" dirty="0" smtClean="0"/>
              <a:t>unsuspecting (not aware) cancer </a:t>
            </a:r>
            <a:r>
              <a:rPr lang="en-US" altLang="en-US" sz="2400" dirty="0"/>
              <a:t>patients. Two  died and a third one turned critical.</a:t>
            </a:r>
          </a:p>
          <a:p>
            <a:pPr>
              <a:lnSpc>
                <a:spcPct val="150000"/>
              </a:lnSpc>
              <a:spcBef>
                <a:spcPts val="0"/>
              </a:spcBef>
              <a:buFont typeface="Wingdings" panose="05000000000000000000" pitchFamily="2" charset="2"/>
              <a:buChar char="Ø"/>
            </a:pPr>
            <a:endParaRPr lang="en-US" altLang="en-US" sz="2400" dirty="0"/>
          </a:p>
          <a:p>
            <a:pPr>
              <a:lnSpc>
                <a:spcPct val="150000"/>
              </a:lnSpc>
              <a:spcBef>
                <a:spcPts val="0"/>
              </a:spcBef>
              <a:buFont typeface="Wingdings" panose="05000000000000000000" pitchFamily="2" charset="2"/>
              <a:buChar char="Ø"/>
            </a:pPr>
            <a:r>
              <a:rPr lang="en-US" altLang="en-US" sz="2400" dirty="0" smtClean="0"/>
              <a:t>India - 2003</a:t>
            </a:r>
            <a:r>
              <a:rPr lang="en-US" altLang="en-US" sz="2400" dirty="0"/>
              <a:t>: </a:t>
            </a:r>
            <a:r>
              <a:rPr lang="en-US" altLang="en-US" sz="2400" dirty="0" smtClean="0"/>
              <a:t>More </a:t>
            </a:r>
            <a:r>
              <a:rPr lang="en-US" altLang="en-US" sz="2400" dirty="0"/>
              <a:t>than 400 women </a:t>
            </a:r>
            <a:r>
              <a:rPr lang="en-US" altLang="en-US" sz="2400" dirty="0" smtClean="0"/>
              <a:t>who </a:t>
            </a:r>
            <a:r>
              <a:rPr lang="en-US" altLang="en-US" sz="2400" dirty="0"/>
              <a:t>had been trying to conceive were enrolled without  their knowledge or consent to take part in clinical trial to see if a drug called </a:t>
            </a:r>
            <a:r>
              <a:rPr lang="en-US" altLang="en-US" sz="2400" dirty="0" err="1"/>
              <a:t>letrozole</a:t>
            </a:r>
            <a:r>
              <a:rPr lang="en-US" altLang="en-US" sz="2400" dirty="0"/>
              <a:t> </a:t>
            </a:r>
            <a:r>
              <a:rPr lang="en-US" altLang="en-US" sz="2400" dirty="0" smtClean="0"/>
              <a:t>induces </a:t>
            </a:r>
            <a:r>
              <a:rPr lang="en-US" altLang="en-US" sz="2400" dirty="0"/>
              <a:t>ovulation.   </a:t>
            </a:r>
          </a:p>
          <a:p>
            <a:pPr marL="0" indent="0" algn="justLow">
              <a:lnSpc>
                <a:spcPct val="150000"/>
              </a:lnSpc>
              <a:spcBef>
                <a:spcPts val="0"/>
              </a:spcBef>
              <a:buNone/>
            </a:pPr>
            <a:endParaRPr lang="en-US" altLang="en-US" sz="2800" dirty="0"/>
          </a:p>
        </p:txBody>
      </p:sp>
    </p:spTree>
    <p:extLst>
      <p:ext uri="{BB962C8B-B14F-4D97-AF65-F5344CB8AC3E}">
        <p14:creationId xmlns:p14="http://schemas.microsoft.com/office/powerpoint/2010/main" val="2409332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RESPONSIBILITIES OF IMPLEMENTATION OF RESEARCH ETHICS</a:t>
            </a:r>
            <a:endParaRPr lang="en-US" sz="3200" b="1" dirty="0" smtClean="0"/>
          </a:p>
        </p:txBody>
      </p:sp>
      <p:sp>
        <p:nvSpPr>
          <p:cNvPr id="36867" name="Content Placeholder 4"/>
          <p:cNvSpPr>
            <a:spLocks noGrp="1"/>
          </p:cNvSpPr>
          <p:nvPr>
            <p:ph sz="quarter" idx="1"/>
          </p:nvPr>
        </p:nvSpPr>
        <p:spPr>
          <a:xfrm>
            <a:off x="814843" y="1828800"/>
            <a:ext cx="10979064" cy="4267200"/>
          </a:xfrm>
        </p:spPr>
        <p:txBody>
          <a:bodyPr>
            <a:noAutofit/>
          </a:bodyPr>
          <a:lstStyle/>
          <a:p>
            <a:pPr algn="justLow">
              <a:spcBef>
                <a:spcPts val="0"/>
              </a:spcBef>
              <a:spcAft>
                <a:spcPts val="1800"/>
              </a:spcAft>
              <a:buFont typeface="Wingdings" pitchFamily="2" charset="2"/>
              <a:buChar char="Ø"/>
              <a:defRPr/>
            </a:pPr>
            <a:r>
              <a:rPr lang="en-US" sz="2400" dirty="0" smtClean="0">
                <a:cs typeface="Arial" charset="0"/>
              </a:rPr>
              <a:t>Investigators </a:t>
            </a:r>
          </a:p>
          <a:p>
            <a:pPr algn="justLow">
              <a:spcBef>
                <a:spcPts val="0"/>
              </a:spcBef>
              <a:spcAft>
                <a:spcPts val="1800"/>
              </a:spcAft>
              <a:buFont typeface="Wingdings" pitchFamily="2" charset="2"/>
              <a:buChar char="Ø"/>
              <a:defRPr/>
            </a:pPr>
            <a:r>
              <a:rPr lang="en-US" sz="2400" dirty="0" smtClean="0">
                <a:cs typeface="Arial" charset="0"/>
              </a:rPr>
              <a:t>Research institutions</a:t>
            </a:r>
          </a:p>
          <a:p>
            <a:pPr algn="justLow">
              <a:spcBef>
                <a:spcPts val="0"/>
              </a:spcBef>
              <a:spcAft>
                <a:spcPts val="1800"/>
              </a:spcAft>
              <a:buFont typeface="Wingdings" pitchFamily="2" charset="2"/>
              <a:buChar char="Ø"/>
              <a:defRPr/>
            </a:pPr>
            <a:r>
              <a:rPr lang="en-US" sz="2400" dirty="0" smtClean="0">
                <a:cs typeface="Arial" charset="0"/>
              </a:rPr>
              <a:t>National Drug Regulatory Agency </a:t>
            </a:r>
          </a:p>
          <a:p>
            <a:pPr algn="justLow">
              <a:spcBef>
                <a:spcPts val="0"/>
              </a:spcBef>
              <a:spcAft>
                <a:spcPts val="1800"/>
              </a:spcAft>
              <a:buFont typeface="Wingdings" pitchFamily="2" charset="2"/>
              <a:buChar char="Ø"/>
              <a:defRPr/>
            </a:pPr>
            <a:r>
              <a:rPr lang="en-US" sz="2400" dirty="0" smtClean="0">
                <a:cs typeface="Arial" charset="0"/>
              </a:rPr>
              <a:t>Editors of scientific journal </a:t>
            </a:r>
          </a:p>
          <a:p>
            <a:pPr algn="justLow">
              <a:spcBef>
                <a:spcPts val="0"/>
              </a:spcBef>
              <a:spcAft>
                <a:spcPts val="1800"/>
              </a:spcAft>
              <a:buFont typeface="Wingdings" pitchFamily="2" charset="2"/>
              <a:buChar char="Ø"/>
              <a:defRPr/>
            </a:pPr>
            <a:r>
              <a:rPr lang="en-US" sz="2400" dirty="0" smtClean="0">
                <a:cs typeface="Arial" charset="0"/>
              </a:rPr>
              <a:t>Funding agencies and organizations </a:t>
            </a:r>
          </a:p>
          <a:p>
            <a:pPr marL="0" indent="0" algn="justLow">
              <a:spcBef>
                <a:spcPts val="0"/>
              </a:spcBef>
              <a:spcAft>
                <a:spcPts val="1800"/>
              </a:spcAft>
              <a:buNone/>
              <a:defRPr/>
            </a:pPr>
            <a:endParaRPr lang="en-US" sz="2400" dirty="0"/>
          </a:p>
        </p:txBody>
      </p:sp>
    </p:spTree>
    <p:extLst>
      <p:ext uri="{BB962C8B-B14F-4D97-AF65-F5344CB8AC3E}">
        <p14:creationId xmlns:p14="http://schemas.microsoft.com/office/powerpoint/2010/main" val="4044695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HISTORY OF GUIELINES OF RESEARCH ETHICS</a:t>
            </a:r>
            <a:endParaRPr lang="en-US" sz="3200" b="1" dirty="0" smtClean="0"/>
          </a:p>
        </p:txBody>
      </p:sp>
      <p:sp>
        <p:nvSpPr>
          <p:cNvPr id="36867" name="Content Placeholder 4"/>
          <p:cNvSpPr>
            <a:spLocks noGrp="1"/>
          </p:cNvSpPr>
          <p:nvPr>
            <p:ph sz="quarter" idx="1"/>
          </p:nvPr>
        </p:nvSpPr>
        <p:spPr>
          <a:xfrm>
            <a:off x="814843" y="1828800"/>
            <a:ext cx="10844306" cy="4572000"/>
          </a:xfrm>
        </p:spPr>
        <p:txBody>
          <a:bodyPr>
            <a:noAutofit/>
          </a:bodyPr>
          <a:lstStyle/>
          <a:p>
            <a:pPr>
              <a:lnSpc>
                <a:spcPct val="80000"/>
              </a:lnSpc>
              <a:spcBef>
                <a:spcPts val="0"/>
              </a:spcBef>
              <a:spcAft>
                <a:spcPts val="1200"/>
              </a:spcAft>
              <a:buFont typeface="Arial" panose="020B0604020202020204" pitchFamily="34" charset="0"/>
              <a:buChar char="•"/>
            </a:pPr>
            <a:r>
              <a:rPr lang="en-US" altLang="en-US" sz="2400" dirty="0"/>
              <a:t>Nuremberg Code (1947)</a:t>
            </a:r>
          </a:p>
          <a:p>
            <a:pPr>
              <a:lnSpc>
                <a:spcPct val="80000"/>
              </a:lnSpc>
              <a:spcBef>
                <a:spcPts val="0"/>
              </a:spcBef>
              <a:spcAft>
                <a:spcPts val="1200"/>
              </a:spcAft>
              <a:buFont typeface="Arial" panose="020B0604020202020204" pitchFamily="34" charset="0"/>
              <a:buChar char="•"/>
            </a:pPr>
            <a:r>
              <a:rPr lang="en-US" altLang="en-US" sz="2400" dirty="0" smtClean="0"/>
              <a:t>Declaration </a:t>
            </a:r>
            <a:r>
              <a:rPr lang="en-US" altLang="en-US" sz="2400" dirty="0"/>
              <a:t>of Helsinki (</a:t>
            </a:r>
            <a:r>
              <a:rPr lang="en-US" altLang="en-US" sz="2400" dirty="0" smtClean="0"/>
              <a:t>1964; revised </a:t>
            </a:r>
            <a:r>
              <a:rPr lang="en-US" altLang="en-US" sz="2400" dirty="0"/>
              <a:t>1975, 1983, 1989,1996,2000 &amp; </a:t>
            </a:r>
            <a:r>
              <a:rPr lang="en-US" altLang="en-US" sz="2400" dirty="0" smtClean="0"/>
              <a:t>2008</a:t>
            </a:r>
          </a:p>
          <a:p>
            <a:pPr>
              <a:lnSpc>
                <a:spcPct val="80000"/>
              </a:lnSpc>
              <a:spcBef>
                <a:spcPts val="0"/>
              </a:spcBef>
              <a:spcAft>
                <a:spcPts val="1200"/>
              </a:spcAft>
              <a:buFont typeface="Arial" panose="020B0604020202020204" pitchFamily="34" charset="0"/>
              <a:buChar char="•"/>
            </a:pPr>
            <a:r>
              <a:rPr lang="en-US" altLang="en-US" sz="2400" dirty="0" smtClean="0"/>
              <a:t>Belmont </a:t>
            </a:r>
            <a:r>
              <a:rPr lang="en-US" altLang="en-US" sz="2400" dirty="0"/>
              <a:t>Report (1979).</a:t>
            </a:r>
          </a:p>
          <a:p>
            <a:pPr>
              <a:lnSpc>
                <a:spcPct val="80000"/>
              </a:lnSpc>
              <a:spcBef>
                <a:spcPts val="0"/>
              </a:spcBef>
              <a:spcAft>
                <a:spcPts val="1200"/>
              </a:spcAft>
              <a:buFont typeface="Arial" panose="020B0604020202020204" pitchFamily="34" charset="0"/>
              <a:buChar char="•"/>
            </a:pPr>
            <a:r>
              <a:rPr lang="en-US" altLang="en-US" sz="2400" dirty="0" smtClean="0"/>
              <a:t>Universal </a:t>
            </a:r>
            <a:r>
              <a:rPr lang="en-US" altLang="en-US" sz="2400" dirty="0"/>
              <a:t>Declaration on the human Genome and Human Rights, UNESCO 1997.</a:t>
            </a:r>
          </a:p>
          <a:p>
            <a:pPr>
              <a:lnSpc>
                <a:spcPct val="80000"/>
              </a:lnSpc>
              <a:spcBef>
                <a:spcPts val="0"/>
              </a:spcBef>
              <a:spcAft>
                <a:spcPts val="1200"/>
              </a:spcAft>
              <a:buFont typeface="Arial" panose="020B0604020202020204" pitchFamily="34" charset="0"/>
              <a:buChar char="•"/>
            </a:pPr>
            <a:r>
              <a:rPr lang="en-US" altLang="en-US" sz="2400" dirty="0" smtClean="0"/>
              <a:t>Operational guidelines </a:t>
            </a:r>
            <a:r>
              <a:rPr lang="en-US" altLang="en-US" sz="2400" dirty="0"/>
              <a:t>for ethics committees </a:t>
            </a:r>
            <a:r>
              <a:rPr lang="en-US" altLang="en-US" sz="2400" dirty="0" smtClean="0"/>
              <a:t>reviewing biomedical </a:t>
            </a:r>
            <a:r>
              <a:rPr lang="en-US" altLang="en-US" sz="2400" dirty="0"/>
              <a:t>research </a:t>
            </a:r>
            <a:r>
              <a:rPr lang="en-US" altLang="en-US" sz="2400" dirty="0" smtClean="0"/>
              <a:t>(WHO, 2000)</a:t>
            </a:r>
          </a:p>
          <a:p>
            <a:pPr>
              <a:lnSpc>
                <a:spcPct val="80000"/>
              </a:lnSpc>
              <a:spcBef>
                <a:spcPts val="0"/>
              </a:spcBef>
              <a:spcAft>
                <a:spcPts val="1200"/>
              </a:spcAft>
              <a:buFont typeface="Arial" panose="020B0604020202020204" pitchFamily="34" charset="0"/>
              <a:buChar char="•"/>
            </a:pPr>
            <a:r>
              <a:rPr lang="en-US" altLang="en-US" sz="2400" dirty="0" smtClean="0"/>
              <a:t>Ethical </a:t>
            </a:r>
            <a:r>
              <a:rPr lang="en-US" altLang="en-US" sz="2400" dirty="0"/>
              <a:t>and policy issues in International Research: Clinical trials in developing countries </a:t>
            </a:r>
            <a:r>
              <a:rPr lang="en-US" altLang="en-US" sz="2400" dirty="0" smtClean="0"/>
              <a:t>2001.</a:t>
            </a:r>
          </a:p>
          <a:p>
            <a:pPr>
              <a:lnSpc>
                <a:spcPct val="80000"/>
              </a:lnSpc>
              <a:spcBef>
                <a:spcPts val="0"/>
              </a:spcBef>
              <a:spcAft>
                <a:spcPts val="1200"/>
              </a:spcAft>
              <a:buFont typeface="Arial" panose="020B0604020202020204" pitchFamily="34" charset="0"/>
              <a:buChar char="•"/>
            </a:pPr>
            <a:r>
              <a:rPr lang="en-US" altLang="en-US" sz="2400" dirty="0" smtClean="0"/>
              <a:t>Universal </a:t>
            </a:r>
            <a:r>
              <a:rPr lang="en-US" altLang="en-US" sz="2400" dirty="0"/>
              <a:t>Declaration on Bioethics &amp; Human Rights, UNESCO (</a:t>
            </a:r>
            <a:r>
              <a:rPr lang="en-US" altLang="en-US" sz="2400" dirty="0" smtClean="0"/>
              <a:t>2005)</a:t>
            </a:r>
          </a:p>
          <a:p>
            <a:pPr>
              <a:lnSpc>
                <a:spcPct val="80000"/>
              </a:lnSpc>
              <a:spcBef>
                <a:spcPts val="0"/>
              </a:spcBef>
              <a:spcAft>
                <a:spcPts val="1200"/>
              </a:spcAft>
              <a:buFont typeface="Arial" panose="020B0604020202020204" pitchFamily="34" charset="0"/>
              <a:buChar char="•"/>
            </a:pPr>
            <a:r>
              <a:rPr lang="en-US" altLang="en-US" sz="2400" dirty="0" smtClean="0"/>
              <a:t>Ethics  </a:t>
            </a:r>
            <a:r>
              <a:rPr lang="en-US" altLang="en-US" sz="2400" dirty="0"/>
              <a:t>of research related to health care in developing countries: a follow up discussion Report </a:t>
            </a:r>
            <a:r>
              <a:rPr lang="en-US" altLang="en-US" sz="2400" dirty="0" smtClean="0"/>
              <a:t>2005</a:t>
            </a:r>
            <a:endParaRPr lang="en-US" altLang="en-US" sz="2400" dirty="0"/>
          </a:p>
          <a:p>
            <a:pPr marL="0" indent="0">
              <a:lnSpc>
                <a:spcPct val="80000"/>
              </a:lnSpc>
              <a:spcBef>
                <a:spcPts val="0"/>
              </a:spcBef>
              <a:spcAft>
                <a:spcPts val="1200"/>
              </a:spcAft>
              <a:buNone/>
            </a:pPr>
            <a:r>
              <a:rPr lang="en-US" altLang="en-US" sz="2400" dirty="0" smtClean="0"/>
              <a:t> </a:t>
            </a:r>
            <a:endParaRPr lang="en-US" altLang="en-US" sz="2400" dirty="0"/>
          </a:p>
          <a:p>
            <a:pPr marL="0" indent="0" algn="justLow">
              <a:spcBef>
                <a:spcPts val="0"/>
              </a:spcBef>
              <a:spcAft>
                <a:spcPts val="1800"/>
              </a:spcAft>
              <a:buNone/>
              <a:defRPr/>
            </a:pPr>
            <a:endParaRPr lang="en-US" sz="2400" dirty="0"/>
          </a:p>
        </p:txBody>
      </p:sp>
    </p:spTree>
    <p:extLst>
      <p:ext uri="{BB962C8B-B14F-4D97-AF65-F5344CB8AC3E}">
        <p14:creationId xmlns:p14="http://schemas.microsoft.com/office/powerpoint/2010/main" val="3772557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ETHICAL PRINCIPLES: RESPECT OF PERSONS </a:t>
            </a:r>
            <a:endParaRPr lang="en-US" sz="3200" b="1" dirty="0" smtClean="0"/>
          </a:p>
        </p:txBody>
      </p:sp>
      <p:sp>
        <p:nvSpPr>
          <p:cNvPr id="36867" name="Content Placeholder 4"/>
          <p:cNvSpPr>
            <a:spLocks noGrp="1"/>
          </p:cNvSpPr>
          <p:nvPr>
            <p:ph sz="quarter" idx="1"/>
          </p:nvPr>
        </p:nvSpPr>
        <p:spPr>
          <a:xfrm>
            <a:off x="713495" y="1981200"/>
            <a:ext cx="10945654" cy="4114800"/>
          </a:xfrm>
        </p:spPr>
        <p:txBody>
          <a:bodyPr>
            <a:noAutofit/>
          </a:bodyPr>
          <a:lstStyle/>
          <a:p>
            <a:pPr marL="0" indent="0">
              <a:lnSpc>
                <a:spcPct val="90000"/>
              </a:lnSpc>
              <a:buNone/>
            </a:pPr>
            <a:r>
              <a:rPr lang="en-US" altLang="en-US" sz="2800" dirty="0" smtClean="0"/>
              <a:t>1. Respect </a:t>
            </a:r>
            <a:r>
              <a:rPr lang="en-US" altLang="en-US" sz="2800" dirty="0"/>
              <a:t>for </a:t>
            </a:r>
            <a:r>
              <a:rPr lang="en-US" altLang="en-US" sz="2800" dirty="0" smtClean="0"/>
              <a:t>autonomy</a:t>
            </a:r>
            <a:endParaRPr lang="en-US" altLang="en-US" sz="2800" dirty="0"/>
          </a:p>
          <a:p>
            <a:pPr marL="0" indent="0" algn="just">
              <a:lnSpc>
                <a:spcPct val="90000"/>
              </a:lnSpc>
              <a:buNone/>
            </a:pPr>
            <a:endParaRPr lang="en-US" altLang="en-US" sz="2800" dirty="0" smtClean="0"/>
          </a:p>
          <a:p>
            <a:pPr algn="just">
              <a:lnSpc>
                <a:spcPct val="90000"/>
              </a:lnSpc>
              <a:buFont typeface="Wingdings" panose="05000000000000000000" pitchFamily="2" charset="2"/>
              <a:buChar char="Ø"/>
            </a:pPr>
            <a:r>
              <a:rPr lang="en-US" sz="2400" dirty="0"/>
              <a:t>An </a:t>
            </a:r>
            <a:r>
              <a:rPr lang="en-US" sz="2400" dirty="0" smtClean="0"/>
              <a:t>“autonomous person” </a:t>
            </a:r>
            <a:r>
              <a:rPr lang="en-US" sz="2400" dirty="0"/>
              <a:t>is an individual capable of deliberation about personal goals and of acting under the direction of such </a:t>
            </a:r>
            <a:r>
              <a:rPr lang="en-US" sz="2400" dirty="0" smtClean="0"/>
              <a:t>deliberation</a:t>
            </a:r>
          </a:p>
          <a:p>
            <a:pPr marL="0" indent="0" algn="just">
              <a:lnSpc>
                <a:spcPct val="90000"/>
              </a:lnSpc>
              <a:buNone/>
            </a:pPr>
            <a:endParaRPr lang="en-US" sz="2400" dirty="0" smtClean="0"/>
          </a:p>
          <a:p>
            <a:pPr algn="just">
              <a:lnSpc>
                <a:spcPct val="90000"/>
              </a:lnSpc>
              <a:buFont typeface="Wingdings" panose="05000000000000000000" pitchFamily="2" charset="2"/>
              <a:buChar char="Ø"/>
            </a:pPr>
            <a:r>
              <a:rPr lang="en-US" altLang="en-US" sz="2400" dirty="0" smtClean="0"/>
              <a:t>People </a:t>
            </a:r>
            <a:r>
              <a:rPr lang="en-US" altLang="en-US" sz="2400" dirty="0"/>
              <a:t>capable of deliberation about their personal choices should  be treated  with respect for their capacity for self </a:t>
            </a:r>
            <a:r>
              <a:rPr lang="en-US" altLang="en-US" sz="2400" dirty="0" smtClean="0"/>
              <a:t>determination</a:t>
            </a:r>
          </a:p>
          <a:p>
            <a:pPr algn="just">
              <a:lnSpc>
                <a:spcPct val="90000"/>
              </a:lnSpc>
              <a:buFont typeface="Wingdings" panose="05000000000000000000" pitchFamily="2" charset="2"/>
              <a:buChar char="Ø"/>
            </a:pPr>
            <a:endParaRPr lang="en-US" altLang="en-US" sz="2400" dirty="0"/>
          </a:p>
          <a:p>
            <a:pPr algn="just">
              <a:lnSpc>
                <a:spcPct val="90000"/>
              </a:lnSpc>
              <a:buFont typeface="Wingdings" panose="05000000000000000000" pitchFamily="2" charset="2"/>
              <a:buChar char="Ø"/>
            </a:pPr>
            <a:r>
              <a:rPr lang="en-US" altLang="en-US" sz="2400" dirty="0" smtClean="0"/>
              <a:t>People with </a:t>
            </a:r>
            <a:r>
              <a:rPr lang="en-US" altLang="en-US" sz="2400" dirty="0"/>
              <a:t>impaired or diminished autonomy </a:t>
            </a:r>
            <a:r>
              <a:rPr lang="en-US" altLang="en-US" sz="2400" dirty="0" smtClean="0"/>
              <a:t>are protected against </a:t>
            </a:r>
            <a:r>
              <a:rPr lang="en-US" altLang="en-US" sz="2400" dirty="0"/>
              <a:t>harm or </a:t>
            </a:r>
            <a:r>
              <a:rPr lang="en-US" altLang="en-US" sz="2400" dirty="0" smtClean="0"/>
              <a:t>abuse</a:t>
            </a:r>
            <a:endParaRPr lang="en-US" altLang="en-US" sz="2400" dirty="0"/>
          </a:p>
        </p:txBody>
      </p:sp>
    </p:spTree>
    <p:extLst>
      <p:ext uri="{BB962C8B-B14F-4D97-AF65-F5344CB8AC3E}">
        <p14:creationId xmlns:p14="http://schemas.microsoft.com/office/powerpoint/2010/main" val="1812461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ETHICAL PRINCIPLES: RESPECT OF PERSONS </a:t>
            </a:r>
            <a:endParaRPr lang="en-US" sz="3200" b="1" dirty="0" smtClean="0"/>
          </a:p>
        </p:txBody>
      </p:sp>
      <p:sp>
        <p:nvSpPr>
          <p:cNvPr id="36867" name="Content Placeholder 4"/>
          <p:cNvSpPr>
            <a:spLocks noGrp="1"/>
          </p:cNvSpPr>
          <p:nvPr>
            <p:ph sz="quarter" idx="1"/>
          </p:nvPr>
        </p:nvSpPr>
        <p:spPr>
          <a:xfrm>
            <a:off x="814843" y="1828800"/>
            <a:ext cx="10844306" cy="4267200"/>
          </a:xfrm>
        </p:spPr>
        <p:txBody>
          <a:bodyPr>
            <a:noAutofit/>
          </a:bodyPr>
          <a:lstStyle/>
          <a:p>
            <a:pPr marL="0" indent="0">
              <a:lnSpc>
                <a:spcPct val="90000"/>
              </a:lnSpc>
              <a:spcBef>
                <a:spcPts val="0"/>
              </a:spcBef>
              <a:spcAft>
                <a:spcPts val="2400"/>
              </a:spcAft>
              <a:buNone/>
            </a:pPr>
            <a:r>
              <a:rPr lang="en-US" altLang="en-US" sz="2800" dirty="0" smtClean="0"/>
              <a:t>2. Respect of privacy</a:t>
            </a:r>
          </a:p>
          <a:p>
            <a:pPr marL="0" indent="0" algn="just">
              <a:lnSpc>
                <a:spcPct val="90000"/>
              </a:lnSpc>
              <a:buNone/>
            </a:pPr>
            <a:r>
              <a:rPr lang="en-US" sz="2800" dirty="0" smtClean="0"/>
              <a:t>Privacy of participants is respected by ensuring confidentiality of information obtained during all phases of the research </a:t>
            </a:r>
          </a:p>
          <a:p>
            <a:pPr marL="0" indent="0" algn="just">
              <a:lnSpc>
                <a:spcPct val="90000"/>
              </a:lnSpc>
              <a:buNone/>
            </a:pPr>
            <a:endParaRPr lang="en-US" sz="2800" dirty="0" smtClean="0"/>
          </a:p>
          <a:p>
            <a:pPr marL="0" indent="0" algn="just">
              <a:lnSpc>
                <a:spcPct val="90000"/>
              </a:lnSpc>
              <a:buNone/>
            </a:pPr>
            <a:endParaRPr lang="en-US" sz="2800" dirty="0"/>
          </a:p>
          <a:p>
            <a:pPr marL="0" indent="0">
              <a:lnSpc>
                <a:spcPct val="90000"/>
              </a:lnSpc>
              <a:spcBef>
                <a:spcPts val="0"/>
              </a:spcBef>
              <a:spcAft>
                <a:spcPts val="2400"/>
              </a:spcAft>
              <a:buNone/>
            </a:pPr>
            <a:r>
              <a:rPr lang="en-US" altLang="en-US" sz="2800" dirty="0" smtClean="0"/>
              <a:t>3. Respect of culture </a:t>
            </a:r>
            <a:endParaRPr lang="en-US" altLang="en-US" sz="2800" dirty="0"/>
          </a:p>
          <a:p>
            <a:pPr marL="0" indent="0" algn="just">
              <a:lnSpc>
                <a:spcPct val="90000"/>
              </a:lnSpc>
              <a:buNone/>
            </a:pPr>
            <a:r>
              <a:rPr lang="en-US" sz="2800" dirty="0" smtClean="0"/>
              <a:t>Respect of the values of the community and having their approval for the implementation of the research</a:t>
            </a:r>
            <a:endParaRPr lang="en-US" sz="2800" dirty="0"/>
          </a:p>
          <a:p>
            <a:pPr marL="0" indent="0" algn="just">
              <a:lnSpc>
                <a:spcPct val="90000"/>
              </a:lnSpc>
              <a:buNone/>
            </a:pPr>
            <a:endParaRPr lang="en-US" sz="2800" dirty="0" smtClean="0"/>
          </a:p>
          <a:p>
            <a:pPr marL="0" indent="0" algn="just">
              <a:lnSpc>
                <a:spcPct val="90000"/>
              </a:lnSpc>
              <a:buNone/>
            </a:pPr>
            <a:endParaRPr lang="en-US" sz="2400" dirty="0" smtClean="0"/>
          </a:p>
        </p:txBody>
      </p:sp>
    </p:spTree>
    <p:extLst>
      <p:ext uri="{BB962C8B-B14F-4D97-AF65-F5344CB8AC3E}">
        <p14:creationId xmlns:p14="http://schemas.microsoft.com/office/powerpoint/2010/main" val="4272412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ETHICAL PRINCIPLES: BENEFICENCE</a:t>
            </a:r>
            <a:endParaRPr lang="en-US" sz="3200" b="1" dirty="0" smtClean="0"/>
          </a:p>
        </p:txBody>
      </p:sp>
      <p:sp>
        <p:nvSpPr>
          <p:cNvPr id="36867" name="Content Placeholder 4"/>
          <p:cNvSpPr>
            <a:spLocks noGrp="1"/>
          </p:cNvSpPr>
          <p:nvPr>
            <p:ph sz="quarter" idx="1"/>
          </p:nvPr>
        </p:nvSpPr>
        <p:spPr>
          <a:xfrm>
            <a:off x="713495" y="1981200"/>
            <a:ext cx="10945654" cy="4114800"/>
          </a:xfrm>
        </p:spPr>
        <p:txBody>
          <a:bodyPr>
            <a:noAutofit/>
          </a:bodyPr>
          <a:lstStyle/>
          <a:p>
            <a:pPr marL="0" indent="0">
              <a:lnSpc>
                <a:spcPct val="90000"/>
              </a:lnSpc>
              <a:buNone/>
            </a:pPr>
            <a:endParaRPr lang="en-US" altLang="en-US" sz="2800" dirty="0" smtClean="0"/>
          </a:p>
          <a:p>
            <a:pPr algn="just">
              <a:lnSpc>
                <a:spcPct val="90000"/>
              </a:lnSpc>
              <a:buFont typeface="Wingdings" panose="05000000000000000000" pitchFamily="2" charset="2"/>
              <a:buChar char="Ø"/>
            </a:pPr>
            <a:r>
              <a:rPr lang="en-US" sz="2400" dirty="0" smtClean="0"/>
              <a:t>Beneficence goes beyond act of kindness to strict obligations</a:t>
            </a:r>
          </a:p>
          <a:p>
            <a:pPr algn="just">
              <a:lnSpc>
                <a:spcPct val="90000"/>
              </a:lnSpc>
              <a:buFont typeface="Wingdings" panose="05000000000000000000" pitchFamily="2" charset="2"/>
              <a:buChar char="Ø"/>
            </a:pPr>
            <a:endParaRPr lang="en-US" sz="2400" dirty="0" smtClean="0"/>
          </a:p>
          <a:p>
            <a:pPr algn="just">
              <a:lnSpc>
                <a:spcPct val="90000"/>
              </a:lnSpc>
              <a:buFont typeface="Wingdings" panose="05000000000000000000" pitchFamily="2" charset="2"/>
              <a:buChar char="Ø"/>
            </a:pPr>
            <a:r>
              <a:rPr lang="en-US" altLang="en-US" sz="2400" dirty="0" smtClean="0"/>
              <a:t>Beneficence includes </a:t>
            </a:r>
          </a:p>
          <a:p>
            <a:pPr lvl="1" algn="just">
              <a:lnSpc>
                <a:spcPct val="90000"/>
              </a:lnSpc>
              <a:buFont typeface="Wingdings" panose="05000000000000000000" pitchFamily="2" charset="2"/>
              <a:buChar char="Ø"/>
            </a:pPr>
            <a:r>
              <a:rPr lang="en-US" altLang="en-US" sz="2100" dirty="0" smtClean="0"/>
              <a:t>Don’t harm (physical, psychological, loss of a job)</a:t>
            </a:r>
          </a:p>
          <a:p>
            <a:pPr lvl="1" algn="just">
              <a:lnSpc>
                <a:spcPct val="90000"/>
              </a:lnSpc>
              <a:buFont typeface="Wingdings" panose="05000000000000000000" pitchFamily="2" charset="2"/>
              <a:buChar char="Ø"/>
            </a:pPr>
            <a:r>
              <a:rPr lang="en-US" altLang="en-US" sz="2100" dirty="0" smtClean="0"/>
              <a:t>Maximize benefits and minimize harms </a:t>
            </a:r>
          </a:p>
          <a:p>
            <a:pPr marL="365760" lvl="1" indent="0" algn="just">
              <a:lnSpc>
                <a:spcPct val="90000"/>
              </a:lnSpc>
              <a:buNone/>
            </a:pPr>
            <a:endParaRPr lang="en-US" altLang="en-US" sz="2100" dirty="0" smtClean="0"/>
          </a:p>
          <a:p>
            <a:pPr algn="just">
              <a:lnSpc>
                <a:spcPct val="90000"/>
              </a:lnSpc>
              <a:buFont typeface="Wingdings" panose="05000000000000000000" pitchFamily="2" charset="2"/>
              <a:buChar char="Ø"/>
            </a:pPr>
            <a:r>
              <a:rPr lang="en-US" altLang="en-US" sz="2400" dirty="0" smtClean="0"/>
              <a:t>Competency of the researchers ensure the welfare of participants  </a:t>
            </a:r>
            <a:endParaRPr lang="en-US" altLang="en-US" sz="2400" dirty="0"/>
          </a:p>
        </p:txBody>
      </p:sp>
    </p:spTree>
    <p:extLst>
      <p:ext uri="{BB962C8B-B14F-4D97-AF65-F5344CB8AC3E}">
        <p14:creationId xmlns:p14="http://schemas.microsoft.com/office/powerpoint/2010/main" val="670388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LEARNING OBJECTIVES</a:t>
            </a:r>
          </a:p>
        </p:txBody>
      </p:sp>
      <p:sp>
        <p:nvSpPr>
          <p:cNvPr id="36867" name="Content Placeholder 4"/>
          <p:cNvSpPr>
            <a:spLocks noGrp="1"/>
          </p:cNvSpPr>
          <p:nvPr>
            <p:ph sz="quarter" idx="1"/>
          </p:nvPr>
        </p:nvSpPr>
        <p:spPr>
          <a:xfrm>
            <a:off x="608092" y="1676400"/>
            <a:ext cx="10945654" cy="4267200"/>
          </a:xfrm>
        </p:spPr>
        <p:txBody>
          <a:bodyPr>
            <a:normAutofit/>
          </a:bodyPr>
          <a:lstStyle/>
          <a:p>
            <a:pPr>
              <a:lnSpc>
                <a:spcPct val="150000"/>
              </a:lnSpc>
              <a:spcBef>
                <a:spcPts val="0"/>
              </a:spcBef>
              <a:buFont typeface="Wingdings" panose="05000000000000000000" pitchFamily="2" charset="2"/>
              <a:buChar char="Ø"/>
            </a:pPr>
            <a:r>
              <a:rPr lang="en-US" altLang="en-US" sz="2800" dirty="0" smtClean="0"/>
              <a:t>Define the term “ethics” </a:t>
            </a:r>
            <a:r>
              <a:rPr lang="en-US" altLang="en-US" sz="2800" dirty="0"/>
              <a:t>in health </a:t>
            </a:r>
            <a:r>
              <a:rPr lang="en-US" altLang="en-US" sz="2800" dirty="0" smtClean="0"/>
              <a:t>research</a:t>
            </a:r>
            <a:endParaRPr lang="en-US" altLang="en-US" sz="2800" dirty="0"/>
          </a:p>
          <a:p>
            <a:pPr>
              <a:lnSpc>
                <a:spcPct val="150000"/>
              </a:lnSpc>
              <a:spcBef>
                <a:spcPts val="0"/>
              </a:spcBef>
              <a:buFont typeface="Wingdings" panose="05000000000000000000" pitchFamily="2" charset="2"/>
              <a:buChar char="Ø"/>
            </a:pPr>
            <a:r>
              <a:rPr lang="en-US" altLang="en-US" sz="2800" dirty="0" smtClean="0"/>
              <a:t>Recognize </a:t>
            </a:r>
            <a:r>
              <a:rPr lang="en-US" altLang="en-US" sz="2800" dirty="0"/>
              <a:t>the need for </a:t>
            </a:r>
            <a:r>
              <a:rPr lang="en-US" altLang="en-US" sz="2800" dirty="0" smtClean="0"/>
              <a:t>adherence to ethical principles </a:t>
            </a:r>
            <a:r>
              <a:rPr lang="en-US" altLang="en-US" sz="2800" dirty="0"/>
              <a:t>in </a:t>
            </a:r>
            <a:r>
              <a:rPr lang="en-US" altLang="en-US" sz="2800" dirty="0" smtClean="0"/>
              <a:t>health research</a:t>
            </a:r>
            <a:endParaRPr lang="en-US" altLang="en-US" sz="2800" dirty="0"/>
          </a:p>
          <a:p>
            <a:pPr>
              <a:lnSpc>
                <a:spcPct val="150000"/>
              </a:lnSpc>
              <a:spcBef>
                <a:spcPts val="0"/>
              </a:spcBef>
              <a:buFont typeface="Wingdings" panose="05000000000000000000" pitchFamily="2" charset="2"/>
              <a:buChar char="Ø"/>
            </a:pPr>
            <a:r>
              <a:rPr lang="en-US" altLang="en-US" sz="2800" dirty="0" smtClean="0"/>
              <a:t>Describe </a:t>
            </a:r>
            <a:r>
              <a:rPr lang="en-US" altLang="en-US" sz="2800" dirty="0"/>
              <a:t>the general </a:t>
            </a:r>
            <a:r>
              <a:rPr lang="en-US" altLang="en-US" sz="2800" dirty="0" smtClean="0"/>
              <a:t>ethical principles in health research</a:t>
            </a:r>
            <a:endParaRPr lang="en-US" altLang="en-US" sz="2800" dirty="0"/>
          </a:p>
          <a:p>
            <a:pPr>
              <a:lnSpc>
                <a:spcPct val="150000"/>
              </a:lnSpc>
              <a:spcBef>
                <a:spcPts val="0"/>
              </a:spcBef>
              <a:buFont typeface="Wingdings" panose="05000000000000000000" pitchFamily="2" charset="2"/>
              <a:buChar char="Ø"/>
            </a:pPr>
            <a:r>
              <a:rPr lang="en-US" altLang="en-US" sz="2800" dirty="0" smtClean="0"/>
              <a:t>Justify </a:t>
            </a:r>
            <a:r>
              <a:rPr lang="en-US" altLang="en-US" sz="2800" dirty="0"/>
              <a:t>the role of ethical committee in </a:t>
            </a:r>
            <a:r>
              <a:rPr lang="en-US" altLang="en-US" sz="2800" dirty="0" smtClean="0"/>
              <a:t>health research</a:t>
            </a:r>
            <a:endParaRPr lang="en-US" altLang="en-US" sz="2800" dirty="0"/>
          </a:p>
        </p:txBody>
      </p:sp>
    </p:spTree>
    <p:extLst>
      <p:ext uri="{BB962C8B-B14F-4D97-AF65-F5344CB8AC3E}">
        <p14:creationId xmlns:p14="http://schemas.microsoft.com/office/powerpoint/2010/main" val="55243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ETHICAL PRINCIPLES: JUSTICE</a:t>
            </a:r>
            <a:endParaRPr lang="en-US" sz="3200" b="1" dirty="0" smtClean="0"/>
          </a:p>
        </p:txBody>
      </p:sp>
      <p:sp>
        <p:nvSpPr>
          <p:cNvPr id="36867" name="Content Placeholder 4"/>
          <p:cNvSpPr>
            <a:spLocks noGrp="1"/>
          </p:cNvSpPr>
          <p:nvPr>
            <p:ph sz="quarter" idx="1"/>
          </p:nvPr>
        </p:nvSpPr>
        <p:spPr>
          <a:xfrm>
            <a:off x="814843" y="1600200"/>
            <a:ext cx="10945654" cy="4419600"/>
          </a:xfrm>
        </p:spPr>
        <p:txBody>
          <a:bodyPr>
            <a:noAutofit/>
          </a:bodyPr>
          <a:lstStyle/>
          <a:p>
            <a:pPr marL="0" indent="0">
              <a:lnSpc>
                <a:spcPct val="90000"/>
              </a:lnSpc>
              <a:buNone/>
            </a:pPr>
            <a:endParaRPr lang="en-US" altLang="en-US" sz="2800" dirty="0" smtClean="0"/>
          </a:p>
          <a:p>
            <a:pPr algn="just">
              <a:lnSpc>
                <a:spcPct val="150000"/>
              </a:lnSpc>
              <a:spcBef>
                <a:spcPts val="0"/>
              </a:spcBef>
              <a:buFont typeface="Wingdings" panose="05000000000000000000" pitchFamily="2" charset="2"/>
              <a:buChar char="Ø"/>
            </a:pPr>
            <a:r>
              <a:rPr lang="en-US" sz="2400" dirty="0" smtClean="0"/>
              <a:t>Justice is used in the sense of “fairness”</a:t>
            </a:r>
          </a:p>
          <a:p>
            <a:pPr algn="just">
              <a:lnSpc>
                <a:spcPct val="150000"/>
              </a:lnSpc>
              <a:spcBef>
                <a:spcPts val="0"/>
              </a:spcBef>
              <a:buFont typeface="Wingdings" panose="05000000000000000000" pitchFamily="2" charset="2"/>
              <a:buChar char="Ø"/>
            </a:pPr>
            <a:r>
              <a:rPr lang="en-US" sz="2400" dirty="0" smtClean="0"/>
              <a:t>It is related to who will receive the benefits and who will bear the burden?</a:t>
            </a:r>
          </a:p>
          <a:p>
            <a:pPr algn="just">
              <a:lnSpc>
                <a:spcPct val="150000"/>
              </a:lnSpc>
              <a:spcBef>
                <a:spcPts val="0"/>
              </a:spcBef>
              <a:buFont typeface="Wingdings" panose="05000000000000000000" pitchFamily="2" charset="2"/>
              <a:buChar char="Ø"/>
            </a:pPr>
            <a:r>
              <a:rPr lang="en-US" sz="2400" dirty="0" smtClean="0"/>
              <a:t>The principle is the equitable distribution of the benefits and the burden (distributive justice)</a:t>
            </a:r>
          </a:p>
          <a:p>
            <a:pPr algn="just">
              <a:lnSpc>
                <a:spcPct val="150000"/>
              </a:lnSpc>
              <a:spcBef>
                <a:spcPts val="0"/>
              </a:spcBef>
              <a:buFont typeface="Wingdings" panose="05000000000000000000" pitchFamily="2" charset="2"/>
              <a:buChar char="Ø"/>
            </a:pPr>
            <a:r>
              <a:rPr lang="en-US" sz="2400" dirty="0" smtClean="0"/>
              <a:t>Each person is treated according to what is morally right and proper to him or her</a:t>
            </a:r>
          </a:p>
          <a:p>
            <a:pPr algn="just">
              <a:lnSpc>
                <a:spcPct val="150000"/>
              </a:lnSpc>
              <a:spcBef>
                <a:spcPts val="0"/>
              </a:spcBef>
              <a:buFont typeface="Wingdings" panose="05000000000000000000" pitchFamily="2" charset="2"/>
              <a:buChar char="Ø"/>
            </a:pPr>
            <a:r>
              <a:rPr lang="en-US" sz="2400" dirty="0" smtClean="0"/>
              <a:t>Research project should not be limited to under-privileged communities; who are likely to bear more the burden   </a:t>
            </a:r>
          </a:p>
          <a:p>
            <a:pPr marL="0" indent="0" algn="just">
              <a:lnSpc>
                <a:spcPct val="90000"/>
              </a:lnSpc>
              <a:buNone/>
            </a:pPr>
            <a:endParaRPr lang="en-US" sz="2400" dirty="0" smtClean="0"/>
          </a:p>
          <a:p>
            <a:pPr>
              <a:buFont typeface="Arial" panose="020B0604020202020204" pitchFamily="34" charset="0"/>
              <a:buChar char="•"/>
              <a:defRPr/>
            </a:pPr>
            <a:endParaRPr lang="en-US" sz="2400" b="1" dirty="0"/>
          </a:p>
          <a:p>
            <a:pPr>
              <a:buNone/>
              <a:defRPr/>
            </a:pPr>
            <a:endParaRPr lang="en-US" sz="2400" b="1" dirty="0"/>
          </a:p>
          <a:p>
            <a:pPr>
              <a:buFont typeface="Arial" panose="020B0604020202020204" pitchFamily="34" charset="0"/>
              <a:buChar char="•"/>
              <a:defRPr/>
            </a:pPr>
            <a:endParaRPr lang="en-US" sz="2400" b="1" dirty="0">
              <a:solidFill>
                <a:srgbClr val="FFFF00"/>
              </a:solidFill>
            </a:endParaRPr>
          </a:p>
          <a:p>
            <a:pPr>
              <a:buNone/>
              <a:defRPr/>
            </a:pPr>
            <a:r>
              <a:rPr lang="en-US" sz="2400" dirty="0"/>
              <a:t> </a:t>
            </a:r>
          </a:p>
          <a:p>
            <a:pPr marL="0" indent="0">
              <a:buNone/>
              <a:defRPr/>
            </a:pPr>
            <a:endParaRPr lang="en-US" sz="2400" b="1" dirty="0"/>
          </a:p>
          <a:p>
            <a:pPr>
              <a:buNone/>
              <a:defRPr/>
            </a:pPr>
            <a:endParaRPr lang="en-US" sz="2400" b="1" dirty="0"/>
          </a:p>
          <a:p>
            <a:pPr marL="0" indent="0">
              <a:buNone/>
              <a:defRPr/>
            </a:pPr>
            <a:endParaRPr lang="en-US" sz="2400" b="1" dirty="0"/>
          </a:p>
          <a:p>
            <a:pPr algn="just">
              <a:lnSpc>
                <a:spcPct val="90000"/>
              </a:lnSpc>
              <a:buFont typeface="Wingdings" panose="05000000000000000000" pitchFamily="2" charset="2"/>
              <a:buChar char="Ø"/>
            </a:pPr>
            <a:endParaRPr lang="en-US" sz="2400" dirty="0" smtClean="0"/>
          </a:p>
        </p:txBody>
      </p:sp>
    </p:spTree>
    <p:extLst>
      <p:ext uri="{BB962C8B-B14F-4D97-AF65-F5344CB8AC3E}">
        <p14:creationId xmlns:p14="http://schemas.microsoft.com/office/powerpoint/2010/main" val="1302992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2800" b="1" dirty="0" smtClean="0"/>
              <a:t>INFORMED CONSENT</a:t>
            </a:r>
            <a:endParaRPr lang="en-US" sz="2800" b="1" dirty="0" smtClean="0"/>
          </a:p>
        </p:txBody>
      </p:sp>
      <p:sp>
        <p:nvSpPr>
          <p:cNvPr id="36867" name="Content Placeholder 4"/>
          <p:cNvSpPr>
            <a:spLocks noGrp="1"/>
          </p:cNvSpPr>
          <p:nvPr>
            <p:ph sz="quarter" idx="1"/>
          </p:nvPr>
        </p:nvSpPr>
        <p:spPr>
          <a:xfrm>
            <a:off x="713495" y="1752600"/>
            <a:ext cx="10945654" cy="4724400"/>
          </a:xfrm>
        </p:spPr>
        <p:txBody>
          <a:bodyPr>
            <a:noAutofit/>
          </a:bodyPr>
          <a:lstStyle/>
          <a:p>
            <a:pPr marL="0" indent="0" algn="just">
              <a:lnSpc>
                <a:spcPct val="90000"/>
              </a:lnSpc>
              <a:buNone/>
            </a:pPr>
            <a:r>
              <a:rPr lang="en-US" altLang="en-US" sz="2400" dirty="0"/>
              <a:t>T</a:t>
            </a:r>
            <a:r>
              <a:rPr lang="en-US" altLang="en-US" sz="2400" dirty="0" smtClean="0"/>
              <a:t>he </a:t>
            </a:r>
            <a:r>
              <a:rPr lang="en-US" altLang="en-US" sz="2400" dirty="0"/>
              <a:t>process of providing </a:t>
            </a:r>
            <a:r>
              <a:rPr lang="en-US" altLang="en-US" sz="2400" dirty="0" smtClean="0"/>
              <a:t>research </a:t>
            </a:r>
            <a:r>
              <a:rPr lang="en-US" altLang="en-US" sz="2400" dirty="0"/>
              <a:t>participants with information </a:t>
            </a:r>
            <a:r>
              <a:rPr lang="en-US" altLang="en-US" sz="2400" dirty="0" smtClean="0"/>
              <a:t>that enables </a:t>
            </a:r>
            <a:r>
              <a:rPr lang="en-US" altLang="en-US" sz="2400" dirty="0"/>
              <a:t>them to make an informed decision </a:t>
            </a:r>
            <a:r>
              <a:rPr lang="en-US" altLang="en-US" sz="2400" dirty="0" smtClean="0"/>
              <a:t>regarding their participation. It includes</a:t>
            </a:r>
          </a:p>
          <a:p>
            <a:pPr algn="just">
              <a:lnSpc>
                <a:spcPct val="90000"/>
              </a:lnSpc>
              <a:buFont typeface="Wingdings" panose="05000000000000000000" pitchFamily="2" charset="2"/>
              <a:buNone/>
            </a:pPr>
            <a:endParaRPr lang="en-US" altLang="en-US" sz="1000" dirty="0"/>
          </a:p>
          <a:p>
            <a:pPr algn="just">
              <a:lnSpc>
                <a:spcPct val="90000"/>
              </a:lnSpc>
              <a:spcBef>
                <a:spcPts val="0"/>
              </a:spcBef>
              <a:buFont typeface="Wingdings" panose="05000000000000000000" pitchFamily="2" charset="2"/>
              <a:buChar char="Ø"/>
            </a:pPr>
            <a:r>
              <a:rPr lang="en-US" altLang="en-US" sz="2000" dirty="0" smtClean="0"/>
              <a:t>Purpose of </a:t>
            </a:r>
            <a:r>
              <a:rPr lang="en-US" altLang="en-US" sz="2000" dirty="0"/>
              <a:t>the research and </a:t>
            </a:r>
            <a:r>
              <a:rPr lang="en-US" altLang="en-US" sz="2000" dirty="0" smtClean="0"/>
              <a:t>procedures </a:t>
            </a:r>
            <a:r>
              <a:rPr lang="en-US" altLang="en-US" sz="2000" dirty="0"/>
              <a:t>to be followed</a:t>
            </a:r>
            <a:r>
              <a:rPr lang="en-US" altLang="en-US" sz="2000" dirty="0" smtClean="0"/>
              <a:t>.</a:t>
            </a:r>
            <a:endParaRPr lang="en-US" altLang="en-US" sz="2000" dirty="0"/>
          </a:p>
          <a:p>
            <a:pPr algn="just">
              <a:lnSpc>
                <a:spcPct val="90000"/>
              </a:lnSpc>
              <a:spcBef>
                <a:spcPts val="0"/>
              </a:spcBef>
              <a:buFont typeface="Wingdings" panose="05000000000000000000" pitchFamily="2" charset="2"/>
              <a:buChar char="Ø"/>
            </a:pPr>
            <a:endParaRPr lang="en-US" altLang="en-US" sz="2000" dirty="0"/>
          </a:p>
          <a:p>
            <a:pPr algn="just">
              <a:lnSpc>
                <a:spcPct val="90000"/>
              </a:lnSpc>
              <a:spcBef>
                <a:spcPts val="0"/>
              </a:spcBef>
              <a:buFont typeface="Wingdings" panose="05000000000000000000" pitchFamily="2" charset="2"/>
              <a:buChar char="Ø"/>
            </a:pPr>
            <a:r>
              <a:rPr lang="en-US" altLang="en-US" sz="2000" dirty="0" smtClean="0"/>
              <a:t>Potential </a:t>
            </a:r>
            <a:r>
              <a:rPr lang="en-US" altLang="en-US" sz="2000" dirty="0"/>
              <a:t>risks or discomforts </a:t>
            </a:r>
            <a:r>
              <a:rPr lang="en-US" altLang="en-US" sz="2000" dirty="0" smtClean="0"/>
              <a:t>involved and obligations of the research team</a:t>
            </a:r>
            <a:endParaRPr lang="en-US" altLang="en-US" sz="2000" dirty="0"/>
          </a:p>
          <a:p>
            <a:pPr algn="just">
              <a:lnSpc>
                <a:spcPct val="90000"/>
              </a:lnSpc>
              <a:spcBef>
                <a:spcPts val="0"/>
              </a:spcBef>
              <a:buFont typeface="Wingdings" panose="05000000000000000000" pitchFamily="2" charset="2"/>
              <a:buChar char="Ø"/>
            </a:pPr>
            <a:endParaRPr lang="en-US" altLang="en-US" sz="2000" dirty="0"/>
          </a:p>
          <a:p>
            <a:pPr algn="just">
              <a:lnSpc>
                <a:spcPct val="90000"/>
              </a:lnSpc>
              <a:spcBef>
                <a:spcPts val="0"/>
              </a:spcBef>
              <a:buFont typeface="Wingdings" panose="05000000000000000000" pitchFamily="2" charset="2"/>
              <a:buChar char="Ø"/>
            </a:pPr>
            <a:r>
              <a:rPr lang="en-US" altLang="en-US" sz="2000" dirty="0" smtClean="0"/>
              <a:t>Potential </a:t>
            </a:r>
            <a:r>
              <a:rPr lang="en-US" altLang="en-US" sz="2000" dirty="0"/>
              <a:t>benefits </a:t>
            </a:r>
            <a:r>
              <a:rPr lang="en-US" altLang="en-US" sz="2000" dirty="0" smtClean="0"/>
              <a:t>from participation</a:t>
            </a:r>
            <a:endParaRPr lang="en-US" altLang="en-US" sz="2000" dirty="0"/>
          </a:p>
          <a:p>
            <a:pPr algn="just">
              <a:lnSpc>
                <a:spcPct val="90000"/>
              </a:lnSpc>
              <a:spcBef>
                <a:spcPts val="0"/>
              </a:spcBef>
              <a:buFont typeface="Wingdings" panose="05000000000000000000" pitchFamily="2" charset="2"/>
              <a:buChar char="Ø"/>
            </a:pPr>
            <a:endParaRPr lang="en-US" altLang="en-US" sz="2000" dirty="0"/>
          </a:p>
          <a:p>
            <a:pPr algn="just">
              <a:lnSpc>
                <a:spcPct val="90000"/>
              </a:lnSpc>
              <a:spcBef>
                <a:spcPts val="0"/>
              </a:spcBef>
              <a:buFont typeface="Wingdings" panose="05000000000000000000" pitchFamily="2" charset="2"/>
              <a:buChar char="Ø"/>
            </a:pPr>
            <a:r>
              <a:rPr lang="en-US" altLang="en-US" sz="2000" dirty="0" smtClean="0"/>
              <a:t>Anonymity of participation </a:t>
            </a:r>
          </a:p>
          <a:p>
            <a:pPr algn="just">
              <a:lnSpc>
                <a:spcPct val="90000"/>
              </a:lnSpc>
              <a:spcBef>
                <a:spcPts val="0"/>
              </a:spcBef>
              <a:buFont typeface="Wingdings" panose="05000000000000000000" pitchFamily="2" charset="2"/>
              <a:buChar char="Ø"/>
            </a:pPr>
            <a:endParaRPr lang="en-US" altLang="en-US" sz="2000" dirty="0"/>
          </a:p>
          <a:p>
            <a:pPr algn="just">
              <a:lnSpc>
                <a:spcPct val="90000"/>
              </a:lnSpc>
              <a:spcBef>
                <a:spcPts val="0"/>
              </a:spcBef>
              <a:buFont typeface="Wingdings" panose="05000000000000000000" pitchFamily="2" charset="2"/>
              <a:buChar char="Ø"/>
            </a:pPr>
            <a:r>
              <a:rPr lang="en-US" altLang="en-US" sz="2000" dirty="0" smtClean="0"/>
              <a:t>Means of maintaining confidentiality of information  </a:t>
            </a:r>
            <a:endParaRPr lang="en-US" altLang="en-US" sz="2000" dirty="0"/>
          </a:p>
          <a:p>
            <a:pPr algn="just">
              <a:lnSpc>
                <a:spcPct val="90000"/>
              </a:lnSpc>
              <a:spcBef>
                <a:spcPts val="0"/>
              </a:spcBef>
              <a:buFont typeface="Wingdings" panose="05000000000000000000" pitchFamily="2" charset="2"/>
              <a:buChar char="Ø"/>
            </a:pPr>
            <a:endParaRPr lang="en-US" altLang="en-US" sz="2000" dirty="0"/>
          </a:p>
          <a:p>
            <a:pPr algn="just">
              <a:lnSpc>
                <a:spcPct val="90000"/>
              </a:lnSpc>
              <a:spcBef>
                <a:spcPts val="0"/>
              </a:spcBef>
              <a:buFont typeface="Wingdings" panose="05000000000000000000" pitchFamily="2" charset="2"/>
              <a:buChar char="Ø"/>
            </a:pPr>
            <a:r>
              <a:rPr lang="en-US" altLang="en-US" sz="2000" dirty="0" smtClean="0"/>
              <a:t>Autonomy; voluntary participation and withdrawal without adverse consequences </a:t>
            </a:r>
            <a:endParaRPr lang="en-US" altLang="en-US" sz="2000" dirty="0"/>
          </a:p>
          <a:p>
            <a:pPr marL="0" indent="0" algn="just">
              <a:lnSpc>
                <a:spcPct val="90000"/>
              </a:lnSpc>
              <a:spcBef>
                <a:spcPts val="0"/>
              </a:spcBef>
              <a:buNone/>
            </a:pPr>
            <a:r>
              <a:rPr lang="en-US" altLang="en-US" sz="2000" dirty="0"/>
              <a:t>  </a:t>
            </a:r>
          </a:p>
          <a:p>
            <a:pPr algn="just">
              <a:lnSpc>
                <a:spcPct val="90000"/>
              </a:lnSpc>
              <a:spcBef>
                <a:spcPts val="0"/>
              </a:spcBef>
              <a:buFont typeface="Wingdings" panose="05000000000000000000" pitchFamily="2" charset="2"/>
              <a:buChar char="Ø"/>
            </a:pPr>
            <a:r>
              <a:rPr lang="en-US" altLang="en-US" sz="2000" dirty="0" smtClean="0"/>
              <a:t>Names and contact details of member of the research team the </a:t>
            </a:r>
            <a:r>
              <a:rPr lang="en-US" altLang="en-US" sz="2000" dirty="0"/>
              <a:t>participants may contact </a:t>
            </a:r>
            <a:r>
              <a:rPr lang="en-US" altLang="en-US" sz="2000" dirty="0" smtClean="0"/>
              <a:t>for questions </a:t>
            </a:r>
            <a:endParaRPr lang="en-US" altLang="en-US" sz="2000" dirty="0"/>
          </a:p>
        </p:txBody>
      </p:sp>
    </p:spTree>
    <p:extLst>
      <p:ext uri="{BB962C8B-B14F-4D97-AF65-F5344CB8AC3E}">
        <p14:creationId xmlns:p14="http://schemas.microsoft.com/office/powerpoint/2010/main" val="3146132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2800" b="1" dirty="0" smtClean="0"/>
              <a:t>ASSENT: CONSENT FROM MINORS</a:t>
            </a:r>
            <a:endParaRPr lang="en-US" sz="2800" b="1" dirty="0" smtClean="0"/>
          </a:p>
        </p:txBody>
      </p:sp>
      <p:sp>
        <p:nvSpPr>
          <p:cNvPr id="36867" name="Content Placeholder 4"/>
          <p:cNvSpPr>
            <a:spLocks noGrp="1"/>
          </p:cNvSpPr>
          <p:nvPr>
            <p:ph sz="quarter" idx="1"/>
          </p:nvPr>
        </p:nvSpPr>
        <p:spPr>
          <a:xfrm>
            <a:off x="713495" y="2209800"/>
            <a:ext cx="10945654" cy="3429000"/>
          </a:xfrm>
        </p:spPr>
        <p:txBody>
          <a:bodyPr>
            <a:noAutofit/>
          </a:bodyPr>
          <a:lstStyle/>
          <a:p>
            <a:pPr algn="just">
              <a:lnSpc>
                <a:spcPct val="200000"/>
              </a:lnSpc>
              <a:spcBef>
                <a:spcPts val="0"/>
              </a:spcBef>
              <a:buFont typeface="Wingdings" panose="05000000000000000000" pitchFamily="2" charset="2"/>
              <a:buChar char="Ø"/>
            </a:pPr>
            <a:r>
              <a:rPr lang="en-US" altLang="en-US" sz="2400" dirty="0" smtClean="0"/>
              <a:t>It is obtained from minors (≥ 12 years) </a:t>
            </a:r>
          </a:p>
          <a:p>
            <a:pPr algn="just">
              <a:lnSpc>
                <a:spcPct val="200000"/>
              </a:lnSpc>
              <a:spcBef>
                <a:spcPts val="0"/>
              </a:spcBef>
              <a:buFont typeface="Wingdings" panose="05000000000000000000" pitchFamily="2" charset="2"/>
              <a:buChar char="Ø"/>
            </a:pPr>
            <a:r>
              <a:rPr lang="en-US" altLang="en-US" sz="2400" dirty="0" smtClean="0"/>
              <a:t>It is obtained following the consenting of parents; not a substitute </a:t>
            </a:r>
          </a:p>
          <a:p>
            <a:pPr algn="just">
              <a:lnSpc>
                <a:spcPct val="200000"/>
              </a:lnSpc>
              <a:spcBef>
                <a:spcPts val="0"/>
              </a:spcBef>
              <a:buFont typeface="Wingdings" panose="05000000000000000000" pitchFamily="2" charset="2"/>
              <a:buChar char="Ø"/>
            </a:pPr>
            <a:r>
              <a:rPr lang="en-US" altLang="en-US" sz="2400" dirty="0" smtClean="0"/>
              <a:t>It contains the same information included in the consent form but in simpler terms</a:t>
            </a:r>
            <a:endParaRPr lang="en-US" altLang="en-US" sz="2400" dirty="0"/>
          </a:p>
          <a:p>
            <a:pPr algn="just">
              <a:lnSpc>
                <a:spcPct val="200000"/>
              </a:lnSpc>
              <a:spcBef>
                <a:spcPts val="0"/>
              </a:spcBef>
              <a:buFont typeface="Wingdings" panose="05000000000000000000" pitchFamily="2" charset="2"/>
              <a:buChar char="Ø"/>
            </a:pPr>
            <a:r>
              <a:rPr lang="en-US" altLang="en-US" sz="2400" dirty="0"/>
              <a:t>Minors should be intellectually capable to comprehend and take decision accordingly </a:t>
            </a:r>
          </a:p>
          <a:p>
            <a:pPr marL="0" indent="0" algn="just">
              <a:lnSpc>
                <a:spcPct val="200000"/>
              </a:lnSpc>
              <a:spcBef>
                <a:spcPts val="0"/>
              </a:spcBef>
              <a:buNone/>
            </a:pPr>
            <a:endParaRPr lang="en-US" altLang="en-US" sz="2400" dirty="0" smtClean="0"/>
          </a:p>
        </p:txBody>
      </p:sp>
    </p:spTree>
    <p:extLst>
      <p:ext uri="{BB962C8B-B14F-4D97-AF65-F5344CB8AC3E}">
        <p14:creationId xmlns:p14="http://schemas.microsoft.com/office/powerpoint/2010/main" val="578995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2800" b="1" dirty="0" smtClean="0"/>
              <a:t>RIGHTS OF PARTICIPANTS ADDRESSED IN INFORMED CONSENT</a:t>
            </a:r>
            <a:endParaRPr lang="en-US" sz="2800" b="1" dirty="0" smtClean="0"/>
          </a:p>
        </p:txBody>
      </p:sp>
      <p:sp>
        <p:nvSpPr>
          <p:cNvPr id="36867" name="Content Placeholder 4"/>
          <p:cNvSpPr>
            <a:spLocks noGrp="1"/>
          </p:cNvSpPr>
          <p:nvPr>
            <p:ph sz="quarter" idx="1"/>
          </p:nvPr>
        </p:nvSpPr>
        <p:spPr>
          <a:xfrm>
            <a:off x="670719" y="1600200"/>
            <a:ext cx="4986424" cy="4606636"/>
          </a:xfrm>
        </p:spPr>
        <p:txBody>
          <a:bodyPr>
            <a:noAutofit/>
          </a:bodyPr>
          <a:lstStyle/>
          <a:p>
            <a:pPr marL="0" indent="0" algn="just">
              <a:lnSpc>
                <a:spcPct val="150000"/>
              </a:lnSpc>
              <a:spcBef>
                <a:spcPts val="0"/>
              </a:spcBef>
              <a:buNone/>
            </a:pPr>
            <a:r>
              <a:rPr lang="en-US" altLang="en-US" sz="2400" dirty="0" smtClean="0"/>
              <a:t>Knowledge of </a:t>
            </a:r>
          </a:p>
          <a:p>
            <a:pPr marL="0" indent="0" algn="just">
              <a:lnSpc>
                <a:spcPct val="150000"/>
              </a:lnSpc>
              <a:spcBef>
                <a:spcPts val="0"/>
              </a:spcBef>
              <a:buNone/>
            </a:pPr>
            <a:endParaRPr lang="en-US" altLang="en-US" sz="2400" dirty="0" smtClean="0"/>
          </a:p>
          <a:p>
            <a:pPr algn="just">
              <a:lnSpc>
                <a:spcPct val="150000"/>
              </a:lnSpc>
              <a:spcBef>
                <a:spcPts val="0"/>
              </a:spcBef>
              <a:buFont typeface="Wingdings" panose="05000000000000000000" pitchFamily="2" charset="2"/>
              <a:buChar char="Ø"/>
            </a:pPr>
            <a:r>
              <a:rPr lang="en-US" altLang="en-US" sz="2400" dirty="0"/>
              <a:t>T</a:t>
            </a:r>
            <a:r>
              <a:rPr lang="en-US" altLang="en-US" sz="2400" dirty="0" smtClean="0"/>
              <a:t>he researcher </a:t>
            </a:r>
          </a:p>
          <a:p>
            <a:pPr algn="just">
              <a:lnSpc>
                <a:spcPct val="150000"/>
              </a:lnSpc>
              <a:spcBef>
                <a:spcPts val="0"/>
              </a:spcBef>
              <a:buFont typeface="Wingdings" panose="05000000000000000000" pitchFamily="2" charset="2"/>
              <a:buChar char="Ø"/>
            </a:pPr>
            <a:r>
              <a:rPr lang="en-US" altLang="en-US" sz="2400" dirty="0" smtClean="0"/>
              <a:t>Sponsoring institution </a:t>
            </a:r>
          </a:p>
          <a:p>
            <a:pPr algn="just">
              <a:lnSpc>
                <a:spcPct val="150000"/>
              </a:lnSpc>
              <a:spcBef>
                <a:spcPts val="0"/>
              </a:spcBef>
              <a:buFont typeface="Wingdings" panose="05000000000000000000" pitchFamily="2" charset="2"/>
              <a:buChar char="Ø"/>
            </a:pPr>
            <a:r>
              <a:rPr lang="en-US" altLang="en-US" sz="2400" dirty="0" smtClean="0"/>
              <a:t>Purpose of the research </a:t>
            </a:r>
          </a:p>
          <a:p>
            <a:pPr algn="just">
              <a:lnSpc>
                <a:spcPct val="150000"/>
              </a:lnSpc>
              <a:spcBef>
                <a:spcPts val="0"/>
              </a:spcBef>
              <a:buFont typeface="Wingdings" panose="05000000000000000000" pitchFamily="2" charset="2"/>
              <a:buChar char="Ø"/>
            </a:pPr>
            <a:r>
              <a:rPr lang="en-US" altLang="en-US" sz="2400" dirty="0" smtClean="0"/>
              <a:t>Risks and benefits </a:t>
            </a:r>
          </a:p>
          <a:p>
            <a:pPr algn="just">
              <a:lnSpc>
                <a:spcPct val="150000"/>
              </a:lnSpc>
              <a:spcBef>
                <a:spcPts val="0"/>
              </a:spcBef>
              <a:buFont typeface="Wingdings" panose="05000000000000000000" pitchFamily="2" charset="2"/>
              <a:buChar char="Ø"/>
            </a:pPr>
            <a:r>
              <a:rPr lang="en-US" altLang="en-US" sz="2400" dirty="0" smtClean="0"/>
              <a:t>Method of selecting participants</a:t>
            </a:r>
          </a:p>
          <a:p>
            <a:pPr algn="just">
              <a:lnSpc>
                <a:spcPct val="150000"/>
              </a:lnSpc>
              <a:spcBef>
                <a:spcPts val="0"/>
              </a:spcBef>
              <a:buFont typeface="Wingdings" panose="05000000000000000000" pitchFamily="2" charset="2"/>
              <a:buChar char="Ø"/>
            </a:pPr>
            <a:r>
              <a:rPr lang="en-US" altLang="en-US" sz="2400" dirty="0" smtClean="0"/>
              <a:t>What is expected from participants</a:t>
            </a:r>
          </a:p>
          <a:p>
            <a:pPr marL="0" indent="0" algn="just">
              <a:lnSpc>
                <a:spcPct val="150000"/>
              </a:lnSpc>
              <a:spcBef>
                <a:spcPts val="0"/>
              </a:spcBef>
              <a:buNone/>
            </a:pPr>
            <a:r>
              <a:rPr lang="en-US" altLang="en-US" sz="2400" dirty="0" smtClean="0"/>
              <a:t> </a:t>
            </a:r>
          </a:p>
          <a:p>
            <a:pPr algn="just">
              <a:lnSpc>
                <a:spcPct val="150000"/>
              </a:lnSpc>
              <a:spcBef>
                <a:spcPts val="0"/>
              </a:spcBef>
              <a:buFont typeface="Wingdings" panose="05000000000000000000" pitchFamily="2" charset="2"/>
              <a:buChar char="Ø"/>
            </a:pPr>
            <a:endParaRPr lang="en-US" altLang="en-US" sz="2400" dirty="0"/>
          </a:p>
          <a:p>
            <a:pPr marL="0" indent="0" algn="just">
              <a:lnSpc>
                <a:spcPct val="150000"/>
              </a:lnSpc>
              <a:spcBef>
                <a:spcPts val="0"/>
              </a:spcBef>
              <a:buNone/>
            </a:pPr>
            <a:endParaRPr lang="en-US" altLang="en-US" sz="2400" dirty="0" smtClean="0"/>
          </a:p>
        </p:txBody>
      </p:sp>
      <p:sp>
        <p:nvSpPr>
          <p:cNvPr id="4" name="Content Placeholder 4"/>
          <p:cNvSpPr txBox="1">
            <a:spLocks/>
          </p:cNvSpPr>
          <p:nvPr/>
        </p:nvSpPr>
        <p:spPr>
          <a:xfrm>
            <a:off x="6256551" y="2819400"/>
            <a:ext cx="5402598" cy="338743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buFont typeface="Wingdings" panose="05000000000000000000" pitchFamily="2" charset="2"/>
              <a:buChar char="Ø"/>
            </a:pPr>
            <a:r>
              <a:rPr lang="en-US" altLang="en-US" sz="2400" dirty="0" smtClean="0"/>
              <a:t>Obligation of researchers in case of adverse events  </a:t>
            </a:r>
          </a:p>
          <a:p>
            <a:pPr algn="just">
              <a:lnSpc>
                <a:spcPct val="200000"/>
              </a:lnSpc>
              <a:spcBef>
                <a:spcPts val="0"/>
              </a:spcBef>
              <a:buFont typeface="Wingdings" panose="05000000000000000000" pitchFamily="2" charset="2"/>
              <a:buChar char="Ø"/>
            </a:pPr>
            <a:r>
              <a:rPr lang="en-US" altLang="en-US" sz="2400" dirty="0" smtClean="0"/>
              <a:t>Guarantee for confidentiality </a:t>
            </a:r>
          </a:p>
          <a:p>
            <a:pPr algn="just">
              <a:lnSpc>
                <a:spcPct val="200000"/>
              </a:lnSpc>
              <a:spcBef>
                <a:spcPts val="0"/>
              </a:spcBef>
              <a:buFont typeface="Wingdings" panose="05000000000000000000" pitchFamily="2" charset="2"/>
              <a:buChar char="Ø"/>
            </a:pPr>
            <a:r>
              <a:rPr lang="en-US" altLang="en-US" sz="2400" dirty="0" smtClean="0"/>
              <a:t>Voluntary participation </a:t>
            </a:r>
          </a:p>
          <a:p>
            <a:pPr algn="just">
              <a:lnSpc>
                <a:spcPct val="150000"/>
              </a:lnSpc>
              <a:spcBef>
                <a:spcPts val="0"/>
              </a:spcBef>
              <a:buFont typeface="Wingdings" panose="05000000000000000000" pitchFamily="2" charset="2"/>
              <a:buChar char="Ø"/>
            </a:pPr>
            <a:r>
              <a:rPr lang="en-US" altLang="en-US" sz="2400" dirty="0" smtClean="0"/>
              <a:t>Right to withdraw at any stage </a:t>
            </a:r>
          </a:p>
          <a:p>
            <a:pPr algn="just">
              <a:lnSpc>
                <a:spcPct val="200000"/>
              </a:lnSpc>
              <a:spcBef>
                <a:spcPts val="0"/>
              </a:spcBef>
              <a:buFont typeface="Wingdings" panose="05000000000000000000" pitchFamily="2" charset="2"/>
              <a:buChar char="Ø"/>
            </a:pPr>
            <a:r>
              <a:rPr lang="en-US" altLang="en-US" sz="2400" dirty="0" smtClean="0"/>
              <a:t>Names of person to contact for question</a:t>
            </a:r>
          </a:p>
          <a:p>
            <a:pPr marL="0" indent="0" algn="just">
              <a:lnSpc>
                <a:spcPct val="200000"/>
              </a:lnSpc>
              <a:spcBef>
                <a:spcPts val="0"/>
              </a:spcBef>
              <a:buFont typeface="Wingdings"/>
              <a:buNone/>
            </a:pPr>
            <a:r>
              <a:rPr lang="en-US" altLang="en-US" sz="2400" dirty="0" smtClean="0"/>
              <a:t> </a:t>
            </a:r>
          </a:p>
          <a:p>
            <a:pPr algn="just">
              <a:lnSpc>
                <a:spcPct val="200000"/>
              </a:lnSpc>
              <a:spcBef>
                <a:spcPts val="0"/>
              </a:spcBef>
              <a:buFont typeface="Wingdings" panose="05000000000000000000" pitchFamily="2" charset="2"/>
              <a:buChar char="Ø"/>
            </a:pPr>
            <a:endParaRPr lang="en-US" altLang="en-US" sz="2400" dirty="0" smtClean="0"/>
          </a:p>
          <a:p>
            <a:pPr marL="0" indent="0" algn="just">
              <a:lnSpc>
                <a:spcPct val="200000"/>
              </a:lnSpc>
              <a:spcBef>
                <a:spcPts val="0"/>
              </a:spcBef>
              <a:buFont typeface="Wingdings"/>
              <a:buNone/>
            </a:pPr>
            <a:endParaRPr lang="en-US" altLang="en-US" sz="2400" dirty="0" smtClean="0"/>
          </a:p>
        </p:txBody>
      </p:sp>
    </p:spTree>
    <p:extLst>
      <p:ext uri="{BB962C8B-B14F-4D97-AF65-F5344CB8AC3E}">
        <p14:creationId xmlns:p14="http://schemas.microsoft.com/office/powerpoint/2010/main" val="1060098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2800" b="1" dirty="0" smtClean="0"/>
              <a:t>INFORMED CONSENT</a:t>
            </a:r>
            <a:endParaRPr lang="en-US" sz="2800" b="1" dirty="0" smtClean="0"/>
          </a:p>
        </p:txBody>
      </p:sp>
      <p:sp>
        <p:nvSpPr>
          <p:cNvPr id="36867" name="Content Placeholder 4"/>
          <p:cNvSpPr>
            <a:spLocks noGrp="1"/>
          </p:cNvSpPr>
          <p:nvPr>
            <p:ph sz="quarter" idx="1"/>
          </p:nvPr>
        </p:nvSpPr>
        <p:spPr>
          <a:xfrm>
            <a:off x="713495" y="1752600"/>
            <a:ext cx="10945654" cy="4648200"/>
          </a:xfrm>
        </p:spPr>
        <p:txBody>
          <a:bodyPr>
            <a:noAutofit/>
          </a:bodyPr>
          <a:lstStyle/>
          <a:p>
            <a:pPr marL="0" indent="0" algn="just">
              <a:lnSpc>
                <a:spcPct val="90000"/>
              </a:lnSpc>
              <a:spcBef>
                <a:spcPts val="0"/>
              </a:spcBef>
              <a:spcAft>
                <a:spcPts val="1800"/>
              </a:spcAft>
              <a:buNone/>
            </a:pPr>
            <a:r>
              <a:rPr lang="en-US" altLang="en-US" sz="2800" dirty="0" smtClean="0"/>
              <a:t>Principles:</a:t>
            </a:r>
          </a:p>
          <a:p>
            <a:pPr marL="457200" indent="-457200" algn="just">
              <a:lnSpc>
                <a:spcPct val="90000"/>
              </a:lnSpc>
              <a:spcBef>
                <a:spcPts val="0"/>
              </a:spcBef>
              <a:spcAft>
                <a:spcPts val="1800"/>
              </a:spcAft>
              <a:buFont typeface="+mj-lt"/>
              <a:buAutoNum type="arabicPeriod"/>
            </a:pPr>
            <a:r>
              <a:rPr lang="en-US" altLang="en-US" sz="2800" dirty="0" smtClean="0"/>
              <a:t>No deception; Information stated should be accurate and complete</a:t>
            </a:r>
            <a:endParaRPr lang="en-US" altLang="en-US" sz="2800" dirty="0"/>
          </a:p>
          <a:p>
            <a:pPr marL="457200" indent="-457200" algn="just">
              <a:lnSpc>
                <a:spcPct val="90000"/>
              </a:lnSpc>
              <a:spcBef>
                <a:spcPts val="0"/>
              </a:spcBef>
              <a:spcAft>
                <a:spcPts val="1800"/>
              </a:spcAft>
              <a:buFont typeface="+mj-lt"/>
              <a:buAutoNum type="arabicPeriod"/>
            </a:pPr>
            <a:r>
              <a:rPr lang="en-US" altLang="en-US" sz="2800" dirty="0" smtClean="0"/>
              <a:t>No coercion; consent should be without any pressure or threat</a:t>
            </a:r>
          </a:p>
          <a:p>
            <a:pPr marL="457200" indent="-457200" algn="just">
              <a:lnSpc>
                <a:spcPct val="90000"/>
              </a:lnSpc>
              <a:spcBef>
                <a:spcPts val="0"/>
              </a:spcBef>
              <a:spcAft>
                <a:spcPts val="1800"/>
              </a:spcAft>
              <a:buFont typeface="+mj-lt"/>
              <a:buAutoNum type="arabicPeriod"/>
            </a:pPr>
            <a:r>
              <a:rPr lang="en-US" altLang="en-US" sz="2800" dirty="0" smtClean="0"/>
              <a:t>No motivation through financial reward, gifts or special services; only payment of out of pocket expenses as transportation is allowed</a:t>
            </a:r>
          </a:p>
          <a:p>
            <a:pPr marL="457200" indent="-457200" algn="just">
              <a:lnSpc>
                <a:spcPct val="90000"/>
              </a:lnSpc>
              <a:spcBef>
                <a:spcPts val="0"/>
              </a:spcBef>
              <a:spcAft>
                <a:spcPts val="1800"/>
              </a:spcAft>
              <a:buFont typeface="+mj-lt"/>
              <a:buAutoNum type="arabicPeriod"/>
            </a:pPr>
            <a:r>
              <a:rPr lang="en-US" altLang="en-US" sz="2800" dirty="0"/>
              <a:t>Written consent from illiterate persons should be taken in the presence of a literate witness not related to the research team </a:t>
            </a:r>
          </a:p>
          <a:p>
            <a:pPr marL="457200" indent="-457200" algn="just">
              <a:lnSpc>
                <a:spcPct val="90000"/>
              </a:lnSpc>
              <a:spcBef>
                <a:spcPts val="0"/>
              </a:spcBef>
              <a:spcAft>
                <a:spcPts val="1800"/>
              </a:spcAft>
              <a:buFont typeface="+mj-lt"/>
              <a:buAutoNum type="arabicPeriod"/>
            </a:pPr>
            <a:r>
              <a:rPr lang="en-US" altLang="en-US" sz="2800" dirty="0" smtClean="0"/>
              <a:t>Consent from legal guardian is sought for those who are legally incompetent; unable to comprehend and to take an informed decision</a:t>
            </a:r>
          </a:p>
        </p:txBody>
      </p:sp>
    </p:spTree>
    <p:extLst>
      <p:ext uri="{BB962C8B-B14F-4D97-AF65-F5344CB8AC3E}">
        <p14:creationId xmlns:p14="http://schemas.microsoft.com/office/powerpoint/2010/main" val="504632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2800" b="1" dirty="0" smtClean="0"/>
              <a:t>INSTITUTIONAL REVIEW BOARD (IRB)</a:t>
            </a:r>
            <a:endParaRPr lang="en-US" sz="2800" b="1" dirty="0" smtClean="0"/>
          </a:p>
        </p:txBody>
      </p:sp>
      <p:sp>
        <p:nvSpPr>
          <p:cNvPr id="36867" name="Content Placeholder 4"/>
          <p:cNvSpPr>
            <a:spLocks noGrp="1"/>
          </p:cNvSpPr>
          <p:nvPr>
            <p:ph sz="quarter" idx="1"/>
          </p:nvPr>
        </p:nvSpPr>
        <p:spPr>
          <a:xfrm>
            <a:off x="814843" y="1752600"/>
            <a:ext cx="10945654" cy="4800600"/>
          </a:xfrm>
        </p:spPr>
        <p:txBody>
          <a:bodyPr>
            <a:noAutofit/>
          </a:bodyPr>
          <a:lstStyle/>
          <a:p>
            <a:pPr marL="0" indent="0" algn="just">
              <a:lnSpc>
                <a:spcPct val="150000"/>
              </a:lnSpc>
              <a:buNone/>
            </a:pPr>
            <a:r>
              <a:rPr lang="en-US" altLang="en-US" sz="2400" dirty="0" smtClean="0"/>
              <a:t>Board </a:t>
            </a:r>
            <a:r>
              <a:rPr lang="en-US" altLang="en-US" sz="2400" dirty="0"/>
              <a:t>consisting of professionals and lay people who review research proposals to </a:t>
            </a:r>
            <a:r>
              <a:rPr lang="en-US" altLang="en-US" sz="2400" dirty="0" smtClean="0"/>
              <a:t>ensure that it follows the ethical standards of scientific research </a:t>
            </a:r>
            <a:endParaRPr lang="en-US" altLang="en-US" sz="2400" dirty="0"/>
          </a:p>
          <a:p>
            <a:pPr algn="just">
              <a:lnSpc>
                <a:spcPct val="90000"/>
              </a:lnSpc>
              <a:buFont typeface="Wingdings" panose="05000000000000000000" pitchFamily="2" charset="2"/>
              <a:buNone/>
            </a:pPr>
            <a:endParaRPr lang="en-US" altLang="en-US" sz="2400" dirty="0"/>
          </a:p>
          <a:p>
            <a:pPr marL="365760" lvl="1" indent="0" algn="just">
              <a:lnSpc>
                <a:spcPct val="90000"/>
              </a:lnSpc>
              <a:spcBef>
                <a:spcPts val="1800"/>
              </a:spcBef>
              <a:buNone/>
            </a:pPr>
            <a:r>
              <a:rPr lang="en-US" altLang="en-US" sz="2400" dirty="0" smtClean="0"/>
              <a:t>Categories </a:t>
            </a:r>
            <a:r>
              <a:rPr lang="en-US" altLang="en-US" sz="2400" dirty="0"/>
              <a:t>of review </a:t>
            </a:r>
            <a:endParaRPr lang="en-US" altLang="en-US" sz="2400" dirty="0" smtClean="0"/>
          </a:p>
          <a:p>
            <a:pPr lvl="1" algn="just">
              <a:lnSpc>
                <a:spcPct val="90000"/>
              </a:lnSpc>
              <a:spcBef>
                <a:spcPts val="1800"/>
              </a:spcBef>
              <a:buClr>
                <a:schemeClr val="accent2"/>
              </a:buClr>
              <a:buFont typeface="Wingdings" panose="05000000000000000000" pitchFamily="2" charset="2"/>
              <a:buChar char="Ø"/>
            </a:pPr>
            <a:r>
              <a:rPr lang="en-US" altLang="en-US" sz="2400" dirty="0" smtClean="0"/>
              <a:t>Exempt studies</a:t>
            </a:r>
          </a:p>
          <a:p>
            <a:pPr lvl="1" algn="just">
              <a:lnSpc>
                <a:spcPct val="90000"/>
              </a:lnSpc>
              <a:spcBef>
                <a:spcPts val="1800"/>
              </a:spcBef>
              <a:buClr>
                <a:schemeClr val="accent2"/>
              </a:buClr>
              <a:buFont typeface="Wingdings" panose="05000000000000000000" pitchFamily="2" charset="2"/>
              <a:buChar char="Ø"/>
            </a:pPr>
            <a:r>
              <a:rPr lang="en-US" altLang="en-US" sz="2400" dirty="0" smtClean="0"/>
              <a:t>Expedited review (Fast track)</a:t>
            </a:r>
          </a:p>
          <a:p>
            <a:pPr lvl="1" algn="just">
              <a:lnSpc>
                <a:spcPct val="90000"/>
              </a:lnSpc>
              <a:spcBef>
                <a:spcPts val="1800"/>
              </a:spcBef>
              <a:buClr>
                <a:schemeClr val="accent2"/>
              </a:buClr>
              <a:buFont typeface="Wingdings" panose="05000000000000000000" pitchFamily="2" charset="2"/>
              <a:buChar char="Ø"/>
            </a:pPr>
            <a:r>
              <a:rPr lang="en-US" altLang="en-US" sz="2400" dirty="0" smtClean="0"/>
              <a:t>Full </a:t>
            </a:r>
            <a:r>
              <a:rPr lang="en-US" altLang="en-US" sz="2400" dirty="0"/>
              <a:t>board review</a:t>
            </a:r>
          </a:p>
          <a:p>
            <a:pPr lvl="1" algn="just">
              <a:lnSpc>
                <a:spcPct val="90000"/>
              </a:lnSpc>
              <a:buFont typeface="Wingdings" panose="05000000000000000000" pitchFamily="2" charset="2"/>
              <a:buNone/>
            </a:pPr>
            <a:endParaRPr lang="en-US" altLang="en-US" sz="2400" dirty="0">
              <a:effectLst>
                <a:outerShdw blurRad="38100" dist="38100" dir="2700000" algn="tl">
                  <a:srgbClr val="C0C0C0"/>
                </a:outerShdw>
              </a:effectLst>
            </a:endParaRPr>
          </a:p>
        </p:txBody>
      </p:sp>
    </p:spTree>
    <p:extLst>
      <p:ext uri="{BB962C8B-B14F-4D97-AF65-F5344CB8AC3E}">
        <p14:creationId xmlns:p14="http://schemas.microsoft.com/office/powerpoint/2010/main" val="132361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ROLE OF RESEARCH ETHICS COMMITTEE (REC)</a:t>
            </a:r>
            <a:endParaRPr lang="en-US" sz="3200" b="1" dirty="0" smtClean="0"/>
          </a:p>
        </p:txBody>
      </p:sp>
      <p:sp>
        <p:nvSpPr>
          <p:cNvPr id="36867" name="Content Placeholder 4"/>
          <p:cNvSpPr>
            <a:spLocks noGrp="1"/>
          </p:cNvSpPr>
          <p:nvPr>
            <p:ph sz="quarter" idx="1"/>
          </p:nvPr>
        </p:nvSpPr>
        <p:spPr>
          <a:xfrm>
            <a:off x="814843" y="1981200"/>
            <a:ext cx="10945654" cy="4572000"/>
          </a:xfrm>
        </p:spPr>
        <p:txBody>
          <a:bodyPr>
            <a:noAutofit/>
          </a:bodyPr>
          <a:lstStyle/>
          <a:p>
            <a:pPr marL="0" indent="0">
              <a:lnSpc>
                <a:spcPct val="150000"/>
              </a:lnSpc>
              <a:spcBef>
                <a:spcPts val="0"/>
              </a:spcBef>
              <a:buNone/>
            </a:pPr>
            <a:r>
              <a:rPr lang="en-US" altLang="en-US" sz="2800" dirty="0" smtClean="0"/>
              <a:t>Make sure that the presented research meets ethical standards by providing answers to the following:</a:t>
            </a:r>
          </a:p>
          <a:p>
            <a:pPr>
              <a:lnSpc>
                <a:spcPct val="150000"/>
              </a:lnSpc>
              <a:spcBef>
                <a:spcPts val="0"/>
              </a:spcBef>
              <a:buFont typeface="Arial" panose="020B0604020202020204" pitchFamily="34" charset="0"/>
              <a:buChar char="•"/>
            </a:pPr>
            <a:r>
              <a:rPr lang="en-US" altLang="en-US" sz="2800" dirty="0" smtClean="0"/>
              <a:t>Is the research justified? </a:t>
            </a:r>
            <a:endParaRPr lang="en-US" altLang="en-US" sz="2800" dirty="0"/>
          </a:p>
          <a:p>
            <a:pPr>
              <a:lnSpc>
                <a:spcPct val="150000"/>
              </a:lnSpc>
              <a:spcBef>
                <a:spcPts val="0"/>
              </a:spcBef>
              <a:buFont typeface="Arial" panose="020B0604020202020204" pitchFamily="34" charset="0"/>
              <a:buChar char="•"/>
            </a:pPr>
            <a:r>
              <a:rPr lang="en-US" altLang="en-US" sz="2800" dirty="0"/>
              <a:t>Have risks to the participants been minimized?</a:t>
            </a:r>
          </a:p>
          <a:p>
            <a:pPr>
              <a:lnSpc>
                <a:spcPct val="150000"/>
              </a:lnSpc>
              <a:spcBef>
                <a:spcPts val="0"/>
              </a:spcBef>
              <a:buFont typeface="Arial" panose="020B0604020202020204" pitchFamily="34" charset="0"/>
              <a:buChar char="•"/>
            </a:pPr>
            <a:r>
              <a:rPr lang="en-US" altLang="en-US" sz="2800" dirty="0"/>
              <a:t>Have benefits </a:t>
            </a:r>
            <a:r>
              <a:rPr lang="en-US" altLang="en-US" sz="2800" dirty="0" smtClean="0"/>
              <a:t>to participants been </a:t>
            </a:r>
            <a:r>
              <a:rPr lang="en-US" altLang="en-US" sz="2800" dirty="0"/>
              <a:t>maximized?</a:t>
            </a:r>
          </a:p>
          <a:p>
            <a:pPr>
              <a:lnSpc>
                <a:spcPct val="150000"/>
              </a:lnSpc>
              <a:spcBef>
                <a:spcPts val="0"/>
              </a:spcBef>
              <a:buFont typeface="Arial" panose="020B0604020202020204" pitchFamily="34" charset="0"/>
              <a:buChar char="•"/>
            </a:pPr>
            <a:r>
              <a:rPr lang="en-US" altLang="en-US" sz="2800" dirty="0"/>
              <a:t>Has the process of informed consent been optimized?</a:t>
            </a:r>
          </a:p>
          <a:p>
            <a:pPr>
              <a:lnSpc>
                <a:spcPct val="150000"/>
              </a:lnSpc>
              <a:spcBef>
                <a:spcPts val="0"/>
              </a:spcBef>
              <a:buFont typeface="Arial" panose="020B0604020202020204" pitchFamily="34" charset="0"/>
              <a:buChar char="•"/>
            </a:pPr>
            <a:r>
              <a:rPr lang="en-US" altLang="en-US" sz="2800" dirty="0"/>
              <a:t>Would I allow my mother, my child, myself to participate in this </a:t>
            </a:r>
            <a:r>
              <a:rPr lang="en-US" altLang="en-US" sz="2800" dirty="0" smtClean="0"/>
              <a:t>research? </a:t>
            </a:r>
            <a:endParaRPr lang="en-US" altLang="en-US" sz="2800" dirty="0"/>
          </a:p>
          <a:p>
            <a:pPr lvl="1" algn="just">
              <a:lnSpc>
                <a:spcPct val="90000"/>
              </a:lnSpc>
              <a:buFont typeface="Wingdings" panose="05000000000000000000" pitchFamily="2" charset="2"/>
              <a:buNone/>
            </a:pPr>
            <a:endParaRPr lang="en-US" altLang="en-US" sz="2400" dirty="0">
              <a:effectLst>
                <a:outerShdw blurRad="38100" dist="38100" dir="2700000" algn="tl">
                  <a:srgbClr val="C0C0C0"/>
                </a:outerShdw>
              </a:effectLst>
            </a:endParaRPr>
          </a:p>
        </p:txBody>
      </p:sp>
    </p:spTree>
    <p:extLst>
      <p:ext uri="{BB962C8B-B14F-4D97-AF65-F5344CB8AC3E}">
        <p14:creationId xmlns:p14="http://schemas.microsoft.com/office/powerpoint/2010/main" val="3917910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COMPOSITION OF NATIONAL ETHICS COMMITTEE IN EMRO</a:t>
            </a:r>
            <a:endParaRPr lang="en-US" sz="3200" b="1" dirty="0" smtClean="0"/>
          </a:p>
        </p:txBody>
      </p:sp>
      <p:sp>
        <p:nvSpPr>
          <p:cNvPr id="36867" name="Content Placeholder 4"/>
          <p:cNvSpPr>
            <a:spLocks noGrp="1"/>
          </p:cNvSpPr>
          <p:nvPr>
            <p:ph sz="quarter" idx="1"/>
          </p:nvPr>
        </p:nvSpPr>
        <p:spPr>
          <a:xfrm>
            <a:off x="814843" y="1524000"/>
            <a:ext cx="10945654" cy="5181600"/>
          </a:xfrm>
        </p:spPr>
        <p:txBody>
          <a:bodyPr>
            <a:noAutofit/>
          </a:bodyPr>
          <a:lstStyle/>
          <a:p>
            <a:pPr marL="0" indent="0" algn="just">
              <a:spcBef>
                <a:spcPts val="0"/>
              </a:spcBef>
              <a:buNone/>
            </a:pPr>
            <a:r>
              <a:rPr lang="en-US" altLang="en-US" sz="2400" dirty="0"/>
              <a:t>Human Rights Council                        </a:t>
            </a:r>
            <a:r>
              <a:rPr lang="en-US" altLang="en-US" sz="2400" dirty="0" smtClean="0"/>
              <a:t>		13</a:t>
            </a:r>
            <a:r>
              <a:rPr lang="en-US" altLang="en-US" sz="2400" dirty="0"/>
              <a:t>% (2/15)</a:t>
            </a:r>
          </a:p>
          <a:p>
            <a:pPr marL="0" indent="0" algn="just">
              <a:spcBef>
                <a:spcPts val="0"/>
              </a:spcBef>
              <a:buNone/>
            </a:pPr>
            <a:r>
              <a:rPr lang="en-US" altLang="en-US" sz="2400" dirty="0"/>
              <a:t>Bioethicist                                             </a:t>
            </a:r>
            <a:r>
              <a:rPr lang="en-US" altLang="en-US" sz="2400" dirty="0" smtClean="0"/>
              <a:t>	13</a:t>
            </a:r>
            <a:r>
              <a:rPr lang="en-US" altLang="en-US" sz="2400" dirty="0"/>
              <a:t>% (2/15)</a:t>
            </a:r>
          </a:p>
          <a:p>
            <a:pPr marL="0" indent="0" algn="just">
              <a:spcBef>
                <a:spcPts val="0"/>
              </a:spcBef>
              <a:buNone/>
            </a:pPr>
            <a:r>
              <a:rPr lang="en-US" altLang="en-US" sz="2400" dirty="0"/>
              <a:t>Journalist                                              </a:t>
            </a:r>
            <a:r>
              <a:rPr lang="en-US" altLang="en-US" sz="2400" dirty="0" smtClean="0"/>
              <a:t>	13</a:t>
            </a:r>
            <a:r>
              <a:rPr lang="en-US" altLang="en-US" sz="2400" dirty="0"/>
              <a:t>% (2/15)</a:t>
            </a:r>
          </a:p>
          <a:p>
            <a:pPr marL="0" indent="0" algn="just">
              <a:spcBef>
                <a:spcPts val="0"/>
              </a:spcBef>
              <a:buNone/>
            </a:pPr>
            <a:r>
              <a:rPr lang="en-US" altLang="en-US" sz="2400" dirty="0"/>
              <a:t>Community Member                        </a:t>
            </a:r>
            <a:r>
              <a:rPr lang="en-US" altLang="en-US" sz="2400" dirty="0" smtClean="0"/>
              <a:t>		13</a:t>
            </a:r>
            <a:r>
              <a:rPr lang="en-US" altLang="en-US" sz="2400" dirty="0"/>
              <a:t>% (2/15)</a:t>
            </a:r>
          </a:p>
          <a:p>
            <a:pPr marL="0" indent="0" algn="just">
              <a:spcBef>
                <a:spcPts val="0"/>
              </a:spcBef>
              <a:buNone/>
            </a:pPr>
            <a:r>
              <a:rPr lang="en-US" altLang="en-US" sz="2400" dirty="0"/>
              <a:t>Religious                                               </a:t>
            </a:r>
            <a:r>
              <a:rPr lang="en-US" altLang="en-US" sz="2400" dirty="0" smtClean="0"/>
              <a:t>	33</a:t>
            </a:r>
            <a:r>
              <a:rPr lang="en-US" altLang="en-US" sz="2400" dirty="0"/>
              <a:t>% (5/15)</a:t>
            </a:r>
          </a:p>
          <a:p>
            <a:pPr marL="0" indent="0" algn="just">
              <a:spcBef>
                <a:spcPts val="0"/>
              </a:spcBef>
              <a:buNone/>
            </a:pPr>
            <a:r>
              <a:rPr lang="en-US" altLang="en-US" sz="2400" dirty="0"/>
              <a:t>Legal Expert                                         </a:t>
            </a:r>
            <a:r>
              <a:rPr lang="en-US" altLang="en-US" sz="2400" dirty="0" smtClean="0"/>
              <a:t>	60</a:t>
            </a:r>
            <a:r>
              <a:rPr lang="en-US" altLang="en-US" sz="2400" dirty="0"/>
              <a:t>% (9/15)</a:t>
            </a:r>
          </a:p>
          <a:p>
            <a:pPr marL="0" indent="0" algn="just">
              <a:spcBef>
                <a:spcPts val="0"/>
              </a:spcBef>
              <a:buNone/>
            </a:pPr>
            <a:r>
              <a:rPr lang="en-US" altLang="en-US" sz="2400" dirty="0"/>
              <a:t>Pharmacy                                              </a:t>
            </a:r>
            <a:r>
              <a:rPr lang="en-US" altLang="en-US" sz="2400" dirty="0" smtClean="0"/>
              <a:t>	13</a:t>
            </a:r>
            <a:r>
              <a:rPr lang="en-US" altLang="en-US" sz="2400" dirty="0"/>
              <a:t>% (2/15)</a:t>
            </a:r>
          </a:p>
          <a:p>
            <a:pPr marL="0" indent="0" algn="just">
              <a:spcBef>
                <a:spcPts val="0"/>
              </a:spcBef>
              <a:buNone/>
            </a:pPr>
            <a:r>
              <a:rPr lang="en-US" altLang="en-US" sz="2400" dirty="0"/>
              <a:t>Nurse                                                      </a:t>
            </a:r>
            <a:r>
              <a:rPr lang="en-US" altLang="en-US" sz="2400" dirty="0" smtClean="0"/>
              <a:t>	20</a:t>
            </a:r>
            <a:r>
              <a:rPr lang="en-US" altLang="en-US" sz="2400" dirty="0"/>
              <a:t>% (3/15)</a:t>
            </a:r>
          </a:p>
          <a:p>
            <a:pPr marL="0" indent="0" algn="just">
              <a:spcBef>
                <a:spcPts val="0"/>
              </a:spcBef>
              <a:buNone/>
            </a:pPr>
            <a:r>
              <a:rPr lang="en-US" altLang="en-US" sz="2400" dirty="0"/>
              <a:t>Epidemiologist                                   </a:t>
            </a:r>
            <a:r>
              <a:rPr lang="en-US" altLang="en-US" sz="2400" dirty="0" smtClean="0"/>
              <a:t>	13</a:t>
            </a:r>
            <a:r>
              <a:rPr lang="en-US" altLang="en-US" sz="2400" dirty="0"/>
              <a:t>% (2/15)</a:t>
            </a:r>
          </a:p>
          <a:p>
            <a:pPr marL="0" indent="0" algn="just">
              <a:spcBef>
                <a:spcPts val="0"/>
              </a:spcBef>
              <a:buNone/>
            </a:pPr>
            <a:r>
              <a:rPr lang="en-US" altLang="en-US" sz="2400" dirty="0"/>
              <a:t>Public Health                                       </a:t>
            </a:r>
            <a:r>
              <a:rPr lang="en-US" altLang="en-US" sz="2400" dirty="0" smtClean="0"/>
              <a:t>	13</a:t>
            </a:r>
            <a:r>
              <a:rPr lang="en-US" altLang="en-US" sz="2400" dirty="0"/>
              <a:t>% (2/15)</a:t>
            </a:r>
          </a:p>
          <a:p>
            <a:pPr marL="0" indent="0" algn="just">
              <a:spcBef>
                <a:spcPts val="0"/>
              </a:spcBef>
              <a:buNone/>
            </a:pPr>
            <a:r>
              <a:rPr lang="en-US" altLang="en-US" sz="2400" dirty="0"/>
              <a:t>Social Scientist                                   </a:t>
            </a:r>
            <a:r>
              <a:rPr lang="en-US" altLang="en-US" sz="2400" dirty="0" smtClean="0"/>
              <a:t>	27</a:t>
            </a:r>
            <a:r>
              <a:rPr lang="en-US" altLang="en-US" sz="2400" dirty="0"/>
              <a:t>% (4/15)</a:t>
            </a:r>
          </a:p>
          <a:p>
            <a:pPr marL="0" indent="0" algn="just">
              <a:spcBef>
                <a:spcPts val="0"/>
              </a:spcBef>
              <a:buNone/>
            </a:pPr>
            <a:r>
              <a:rPr lang="en-US" altLang="en-US" sz="2400" dirty="0"/>
              <a:t>Scientist                                                 </a:t>
            </a:r>
            <a:r>
              <a:rPr lang="en-US" altLang="en-US" sz="2400" dirty="0" smtClean="0"/>
              <a:t>	33</a:t>
            </a:r>
            <a:r>
              <a:rPr lang="en-US" altLang="en-US" sz="2400" dirty="0"/>
              <a:t>% (5/15)</a:t>
            </a:r>
          </a:p>
          <a:p>
            <a:pPr marL="0" indent="0" algn="just">
              <a:spcBef>
                <a:spcPts val="0"/>
              </a:spcBef>
              <a:buNone/>
            </a:pPr>
            <a:r>
              <a:rPr lang="en-US" altLang="en-US" sz="2400" dirty="0"/>
              <a:t>Medical Doctor                                 </a:t>
            </a:r>
            <a:r>
              <a:rPr lang="en-US" altLang="en-US" sz="2400" dirty="0" smtClean="0"/>
              <a:t>	100</a:t>
            </a:r>
            <a:r>
              <a:rPr lang="en-US" altLang="en-US" sz="2400" dirty="0"/>
              <a:t>% (15/15)</a:t>
            </a:r>
          </a:p>
          <a:p>
            <a:pPr marL="0" indent="0" algn="just">
              <a:spcBef>
                <a:spcPts val="0"/>
              </a:spcBef>
              <a:buNone/>
            </a:pPr>
            <a:r>
              <a:rPr lang="en-US" altLang="en-US" sz="2400" dirty="0"/>
              <a:t>National Ministry                              </a:t>
            </a:r>
            <a:r>
              <a:rPr lang="en-US" altLang="en-US" sz="2400" dirty="0" smtClean="0"/>
              <a:t>	40</a:t>
            </a:r>
            <a:r>
              <a:rPr lang="en-US" altLang="en-US" sz="2400" dirty="0"/>
              <a:t>% (6/15)</a:t>
            </a:r>
          </a:p>
          <a:p>
            <a:pPr lvl="1" algn="just">
              <a:lnSpc>
                <a:spcPct val="90000"/>
              </a:lnSpc>
              <a:buFont typeface="Wingdings" panose="05000000000000000000" pitchFamily="2" charset="2"/>
              <a:buNone/>
            </a:pPr>
            <a:endParaRPr lang="en-US" altLang="en-US" sz="2400" dirty="0">
              <a:effectLst>
                <a:outerShdw blurRad="38100" dist="38100" dir="2700000" algn="tl">
                  <a:srgbClr val="C0C0C0"/>
                </a:outerShdw>
              </a:effectLst>
            </a:endParaRPr>
          </a:p>
        </p:txBody>
      </p:sp>
    </p:spTree>
    <p:extLst>
      <p:ext uri="{BB962C8B-B14F-4D97-AF65-F5344CB8AC3E}">
        <p14:creationId xmlns:p14="http://schemas.microsoft.com/office/powerpoint/2010/main" val="817923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36095"/>
            <a:ext cx="12253118" cy="6810157"/>
          </a:xfrm>
          <a:prstGeom prst="rect">
            <a:avLst/>
          </a:prstGeom>
        </p:spPr>
      </p:pic>
    </p:spTree>
    <p:extLst>
      <p:ext uri="{BB962C8B-B14F-4D97-AF65-F5344CB8AC3E}">
        <p14:creationId xmlns:p14="http://schemas.microsoft.com/office/powerpoint/2010/main" val="307315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2800" b="1" dirty="0" smtClean="0"/>
              <a:t>RESOURCES</a:t>
            </a:r>
            <a:endParaRPr lang="en-US" sz="2800" b="1" dirty="0" smtClean="0"/>
          </a:p>
        </p:txBody>
      </p:sp>
      <p:sp>
        <p:nvSpPr>
          <p:cNvPr id="36867" name="Content Placeholder 4"/>
          <p:cNvSpPr>
            <a:spLocks noGrp="1"/>
          </p:cNvSpPr>
          <p:nvPr>
            <p:ph sz="quarter" idx="1"/>
          </p:nvPr>
        </p:nvSpPr>
        <p:spPr>
          <a:xfrm>
            <a:off x="814843" y="1752600"/>
            <a:ext cx="10945654" cy="4800600"/>
          </a:xfrm>
        </p:spPr>
        <p:txBody>
          <a:bodyPr>
            <a:noAutofit/>
          </a:bodyPr>
          <a:lstStyle/>
          <a:p>
            <a:pPr marL="457200" indent="-457200">
              <a:buFont typeface="+mj-lt"/>
              <a:buAutoNum type="arabicPeriod"/>
            </a:pPr>
            <a:endParaRPr lang="en-US" altLang="en-US" sz="2400" dirty="0"/>
          </a:p>
          <a:p>
            <a:pPr marL="457200" indent="-457200">
              <a:buFont typeface="+mj-lt"/>
              <a:buAutoNum type="arabicPeriod"/>
            </a:pPr>
            <a:r>
              <a:rPr lang="en-US" altLang="en-US" sz="2400" dirty="0">
                <a:hlinkClick r:id="rId3"/>
              </a:rPr>
              <a:t>http://www.who.int/ethics/research/en</a:t>
            </a:r>
            <a:r>
              <a:rPr lang="en-US" altLang="en-US" sz="2400" dirty="0" smtClean="0">
                <a:hlinkClick r:id="rId3"/>
              </a:rPr>
              <a:t>/</a:t>
            </a:r>
            <a:endParaRPr lang="en-US" altLang="en-US" sz="2400" dirty="0" smtClean="0"/>
          </a:p>
          <a:p>
            <a:pPr marL="457200" indent="-457200">
              <a:buFont typeface="+mj-lt"/>
              <a:buAutoNum type="arabicPeriod"/>
            </a:pPr>
            <a:endParaRPr lang="en-US" altLang="en-US" sz="2400" dirty="0"/>
          </a:p>
          <a:p>
            <a:pPr marL="457200" indent="-457200">
              <a:buFont typeface="+mj-lt"/>
              <a:buAutoNum type="arabicPeriod"/>
            </a:pPr>
            <a:r>
              <a:rPr lang="en-US" altLang="en-US" sz="2400" dirty="0" err="1" smtClean="0"/>
              <a:t>Abou</a:t>
            </a:r>
            <a:r>
              <a:rPr lang="en-US" altLang="en-US" sz="2400" dirty="0" smtClean="0"/>
              <a:t>-Zaid </a:t>
            </a:r>
            <a:r>
              <a:rPr lang="en-US" altLang="en-US" sz="2400" dirty="0"/>
              <a:t>A ,Afzal M , Silverman HJ.  Capacity mapping of national ethics committees in EMR.  BMC Medical Ethics 2009;10:8</a:t>
            </a:r>
          </a:p>
          <a:p>
            <a:pPr marL="457200" indent="-457200">
              <a:buFont typeface="+mj-lt"/>
              <a:buAutoNum type="arabicPeriod"/>
            </a:pPr>
            <a:endParaRPr lang="en-US" altLang="en-US" sz="2400" dirty="0"/>
          </a:p>
          <a:p>
            <a:pPr marL="457200" indent="-457200">
              <a:buFont typeface="+mj-lt"/>
              <a:buAutoNum type="arabicPeriod"/>
            </a:pPr>
            <a:r>
              <a:rPr lang="en-US" altLang="en-US" sz="2400" dirty="0"/>
              <a:t>Creswell JW.  Research Design. Quantitative , Qualitative, and Mixed Methods. 3</a:t>
            </a:r>
            <a:r>
              <a:rPr lang="en-US" altLang="en-US" sz="2400" baseline="30000" dirty="0"/>
              <a:t>rd</a:t>
            </a:r>
            <a:r>
              <a:rPr lang="en-US" altLang="en-US" sz="2400" dirty="0"/>
              <a:t> edition. Chapter 3. Writing Strategies and Ethical Considerations. Pages 64-65.  Sage Publishers 2003 </a:t>
            </a:r>
          </a:p>
          <a:p>
            <a:pPr lvl="1" algn="just">
              <a:lnSpc>
                <a:spcPct val="90000"/>
              </a:lnSpc>
              <a:buFont typeface="Wingdings" panose="05000000000000000000" pitchFamily="2" charset="2"/>
              <a:buNone/>
            </a:pPr>
            <a:r>
              <a:rPr lang="en-US" altLang="en-US" sz="2400" dirty="0" smtClean="0">
                <a:effectLst>
                  <a:outerShdw blurRad="38100" dist="38100" dir="2700000" algn="tl">
                    <a:srgbClr val="C0C0C0"/>
                  </a:outerShdw>
                </a:effectLst>
              </a:rPr>
              <a:t>          </a:t>
            </a:r>
            <a:endParaRPr lang="en-US" altLang="en-US" sz="2400" dirty="0">
              <a:effectLst>
                <a:outerShdw blurRad="38100" dist="38100" dir="2700000" algn="tl">
                  <a:srgbClr val="C0C0C0"/>
                </a:outerShdw>
              </a:effectLst>
            </a:endParaRPr>
          </a:p>
        </p:txBody>
      </p:sp>
    </p:spTree>
    <p:extLst>
      <p:ext uri="{BB962C8B-B14F-4D97-AF65-F5344CB8AC3E}">
        <p14:creationId xmlns:p14="http://schemas.microsoft.com/office/powerpoint/2010/main" val="3639966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PERFORMANCE </a:t>
            </a:r>
            <a:r>
              <a:rPr lang="en-US" sz="3200" b="1" dirty="0" smtClean="0"/>
              <a:t>OBJECTIVE</a:t>
            </a:r>
            <a:endParaRPr lang="en-US" sz="3200" b="1" dirty="0" smtClean="0"/>
          </a:p>
        </p:txBody>
      </p:sp>
      <p:sp>
        <p:nvSpPr>
          <p:cNvPr id="36867" name="Content Placeholder 4"/>
          <p:cNvSpPr>
            <a:spLocks noGrp="1"/>
          </p:cNvSpPr>
          <p:nvPr>
            <p:ph sz="quarter" idx="1"/>
          </p:nvPr>
        </p:nvSpPr>
        <p:spPr>
          <a:xfrm>
            <a:off x="687969" y="2590800"/>
            <a:ext cx="5549027" cy="2133600"/>
          </a:xfrm>
        </p:spPr>
        <p:txBody>
          <a:bodyPr>
            <a:normAutofit/>
          </a:bodyPr>
          <a:lstStyle/>
          <a:p>
            <a:pPr marL="0" indent="0">
              <a:lnSpc>
                <a:spcPct val="150000"/>
              </a:lnSpc>
              <a:spcBef>
                <a:spcPts val="0"/>
              </a:spcBef>
              <a:buNone/>
            </a:pPr>
            <a:r>
              <a:rPr lang="en-US" altLang="en-US" sz="2800" dirty="0" smtClean="0"/>
              <a:t>Follow the ethical principles while conducting research involving human subjects</a:t>
            </a:r>
            <a:endParaRPr lang="en-US" altLang="en-US" sz="2800" dirty="0"/>
          </a:p>
        </p:txBody>
      </p:sp>
      <p:pic>
        <p:nvPicPr>
          <p:cNvPr id="2" name="Picture 1"/>
          <p:cNvPicPr>
            <a:picLocks noChangeAspect="1"/>
          </p:cNvPicPr>
          <p:nvPr/>
        </p:nvPicPr>
        <p:blipFill>
          <a:blip r:embed="rId3"/>
          <a:stretch>
            <a:fillRect/>
          </a:stretch>
        </p:blipFill>
        <p:spPr>
          <a:xfrm>
            <a:off x="6995319" y="1828800"/>
            <a:ext cx="4838700" cy="3870960"/>
          </a:xfrm>
          <a:prstGeom prst="rect">
            <a:avLst/>
          </a:prstGeom>
        </p:spPr>
      </p:pic>
    </p:spTree>
    <p:extLst>
      <p:ext uri="{BB962C8B-B14F-4D97-AF65-F5344CB8AC3E}">
        <p14:creationId xmlns:p14="http://schemas.microsoft.com/office/powerpoint/2010/main" val="3355734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ETHICS: DEFINITION</a:t>
            </a:r>
            <a:endParaRPr lang="en-US" sz="3200" b="1" dirty="0" smtClean="0"/>
          </a:p>
        </p:txBody>
      </p:sp>
      <p:sp>
        <p:nvSpPr>
          <p:cNvPr id="36867" name="Content Placeholder 4"/>
          <p:cNvSpPr>
            <a:spLocks noGrp="1"/>
          </p:cNvSpPr>
          <p:nvPr>
            <p:ph sz="quarter" idx="1"/>
          </p:nvPr>
        </p:nvSpPr>
        <p:spPr>
          <a:xfrm>
            <a:off x="713495" y="2362200"/>
            <a:ext cx="10945654" cy="3429000"/>
          </a:xfrm>
        </p:spPr>
        <p:txBody>
          <a:bodyPr>
            <a:noAutofit/>
          </a:bodyPr>
          <a:lstStyle/>
          <a:p>
            <a:pPr algn="just">
              <a:lnSpc>
                <a:spcPct val="90000"/>
              </a:lnSpc>
              <a:buFont typeface="Arial" panose="020B0604020202020204" pitchFamily="34" charset="0"/>
              <a:buChar char="•"/>
            </a:pPr>
            <a:r>
              <a:rPr lang="en-US" altLang="en-US" sz="2800" dirty="0" smtClean="0"/>
              <a:t>Moral principles that govern a person’s behavior or the conducting of an activity</a:t>
            </a:r>
          </a:p>
          <a:p>
            <a:pPr algn="just">
              <a:lnSpc>
                <a:spcPct val="90000"/>
              </a:lnSpc>
              <a:buFont typeface="Arial" panose="020B0604020202020204" pitchFamily="34" charset="0"/>
              <a:buChar char="•"/>
            </a:pPr>
            <a:endParaRPr lang="en-US" altLang="en-US" sz="2800" dirty="0" smtClean="0"/>
          </a:p>
          <a:p>
            <a:pPr algn="just">
              <a:lnSpc>
                <a:spcPct val="90000"/>
              </a:lnSpc>
              <a:buFont typeface="Arial" panose="020B0604020202020204" pitchFamily="34" charset="0"/>
              <a:buChar char="•"/>
            </a:pPr>
            <a:endParaRPr lang="en-US" altLang="en-US" sz="2800" dirty="0"/>
          </a:p>
          <a:p>
            <a:pPr algn="just">
              <a:lnSpc>
                <a:spcPct val="90000"/>
              </a:lnSpc>
              <a:buFont typeface="Arial" panose="020B0604020202020204" pitchFamily="34" charset="0"/>
              <a:buChar char="•"/>
            </a:pPr>
            <a:r>
              <a:rPr lang="en-US" altLang="en-US" sz="2800" dirty="0" smtClean="0"/>
              <a:t>The branch of knowledge that deals with moral principles</a:t>
            </a:r>
          </a:p>
          <a:p>
            <a:pPr marL="0" indent="0" algn="just">
              <a:lnSpc>
                <a:spcPct val="90000"/>
              </a:lnSpc>
              <a:buNone/>
            </a:pPr>
            <a:endParaRPr lang="en-US" altLang="en-US" sz="2400" dirty="0" smtClean="0"/>
          </a:p>
          <a:p>
            <a:pPr marL="0" indent="0" algn="just">
              <a:lnSpc>
                <a:spcPct val="90000"/>
              </a:lnSpc>
              <a:buNone/>
            </a:pPr>
            <a:endParaRPr lang="en-US" altLang="en-US" sz="2400" dirty="0"/>
          </a:p>
          <a:p>
            <a:pPr marL="0" indent="0" algn="just">
              <a:lnSpc>
                <a:spcPct val="90000"/>
              </a:lnSpc>
              <a:buNone/>
            </a:pPr>
            <a:r>
              <a:rPr lang="en-US" altLang="en-US" sz="2400" dirty="0" smtClean="0"/>
              <a:t>								</a:t>
            </a:r>
          </a:p>
          <a:p>
            <a:pPr marL="0" indent="0" algn="just">
              <a:lnSpc>
                <a:spcPct val="90000"/>
              </a:lnSpc>
              <a:buNone/>
            </a:pPr>
            <a:r>
              <a:rPr lang="en-US" altLang="en-US" sz="2400" dirty="0"/>
              <a:t>	</a:t>
            </a:r>
            <a:r>
              <a:rPr lang="en-US" altLang="en-US" sz="2400" dirty="0" smtClean="0"/>
              <a:t>							</a:t>
            </a:r>
            <a:r>
              <a:rPr lang="en-US" altLang="en-US" sz="2000" dirty="0" smtClean="0"/>
              <a:t>Source: Oxford Dictionary </a:t>
            </a:r>
            <a:endParaRPr lang="en-US" altLang="en-US" sz="2400" dirty="0" smtClean="0"/>
          </a:p>
        </p:txBody>
      </p:sp>
    </p:spTree>
    <p:extLst>
      <p:ext uri="{BB962C8B-B14F-4D97-AF65-F5344CB8AC3E}">
        <p14:creationId xmlns:p14="http://schemas.microsoft.com/office/powerpoint/2010/main" val="1670260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ETHICS IN HEALTH RESEARCH</a:t>
            </a:r>
            <a:endParaRPr lang="en-US" sz="3200" b="1" dirty="0" smtClean="0"/>
          </a:p>
        </p:txBody>
      </p:sp>
      <p:sp>
        <p:nvSpPr>
          <p:cNvPr id="36867" name="Content Placeholder 4"/>
          <p:cNvSpPr>
            <a:spLocks noGrp="1"/>
          </p:cNvSpPr>
          <p:nvPr>
            <p:ph sz="quarter" idx="1"/>
          </p:nvPr>
        </p:nvSpPr>
        <p:spPr>
          <a:xfrm>
            <a:off x="713495" y="2362200"/>
            <a:ext cx="10945654" cy="3429000"/>
          </a:xfrm>
        </p:spPr>
        <p:txBody>
          <a:bodyPr>
            <a:noAutofit/>
          </a:bodyPr>
          <a:lstStyle/>
          <a:p>
            <a:pPr marL="0" indent="0" algn="justLow">
              <a:lnSpc>
                <a:spcPct val="150000"/>
              </a:lnSpc>
              <a:spcBef>
                <a:spcPts val="0"/>
              </a:spcBef>
              <a:buNone/>
            </a:pPr>
            <a:r>
              <a:rPr lang="en-US" altLang="en-US" sz="2800" dirty="0"/>
              <a:t>The rules or standards ( moral principles) governing the conduct of researchers during planning, implementation, </a:t>
            </a:r>
            <a:r>
              <a:rPr lang="en-US" altLang="en-US" sz="2800" dirty="0" smtClean="0"/>
              <a:t>data analysis, data interpretation </a:t>
            </a:r>
            <a:r>
              <a:rPr lang="en-US" altLang="en-US" sz="2800" dirty="0"/>
              <a:t>and publication of health research.</a:t>
            </a:r>
          </a:p>
        </p:txBody>
      </p:sp>
    </p:spTree>
    <p:extLst>
      <p:ext uri="{BB962C8B-B14F-4D97-AF65-F5344CB8AC3E}">
        <p14:creationId xmlns:p14="http://schemas.microsoft.com/office/powerpoint/2010/main" val="3526514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GROWING INTEREST IN RESEARCH ETHICS</a:t>
            </a:r>
            <a:endParaRPr lang="en-US" sz="3200" b="1" dirty="0" smtClean="0"/>
          </a:p>
        </p:txBody>
      </p:sp>
      <p:sp>
        <p:nvSpPr>
          <p:cNvPr id="36867" name="Content Placeholder 4"/>
          <p:cNvSpPr>
            <a:spLocks noGrp="1"/>
          </p:cNvSpPr>
          <p:nvPr>
            <p:ph sz="quarter" idx="1"/>
          </p:nvPr>
        </p:nvSpPr>
        <p:spPr>
          <a:xfrm>
            <a:off x="848253" y="1828800"/>
            <a:ext cx="10945654" cy="4267200"/>
          </a:xfrm>
        </p:spPr>
        <p:txBody>
          <a:bodyPr>
            <a:noAutofit/>
          </a:bodyPr>
          <a:lstStyle/>
          <a:p>
            <a:pPr>
              <a:lnSpc>
                <a:spcPct val="150000"/>
              </a:lnSpc>
              <a:spcBef>
                <a:spcPts val="0"/>
              </a:spcBef>
              <a:buFont typeface="Wingdings" pitchFamily="2" charset="2"/>
              <a:buChar char="Ø"/>
              <a:defRPr/>
            </a:pPr>
            <a:r>
              <a:rPr lang="en-US" sz="2800" dirty="0"/>
              <a:t>Major expansion of health </a:t>
            </a:r>
            <a:r>
              <a:rPr lang="en-US" sz="2800" dirty="0" smtClean="0"/>
              <a:t>research</a:t>
            </a:r>
            <a:endParaRPr lang="en-US" sz="2800" dirty="0"/>
          </a:p>
          <a:p>
            <a:pPr>
              <a:lnSpc>
                <a:spcPct val="150000"/>
              </a:lnSpc>
              <a:spcBef>
                <a:spcPts val="0"/>
              </a:spcBef>
              <a:buFont typeface="Wingdings" pitchFamily="2" charset="2"/>
              <a:buChar char="Ø"/>
              <a:defRPr/>
            </a:pPr>
            <a:r>
              <a:rPr lang="en-US" sz="2800" dirty="0"/>
              <a:t>Significant public &amp; private investment in </a:t>
            </a:r>
            <a:r>
              <a:rPr lang="en-US" sz="2800" dirty="0" smtClean="0"/>
              <a:t>research</a:t>
            </a:r>
            <a:endParaRPr lang="en-US" sz="2800" dirty="0"/>
          </a:p>
          <a:p>
            <a:pPr>
              <a:lnSpc>
                <a:spcPct val="150000"/>
              </a:lnSpc>
              <a:spcBef>
                <a:spcPts val="0"/>
              </a:spcBef>
              <a:buFont typeface="Wingdings" pitchFamily="2" charset="2"/>
              <a:buChar char="Ø"/>
              <a:defRPr/>
            </a:pPr>
            <a:r>
              <a:rPr lang="en-US" sz="2800" dirty="0"/>
              <a:t>Increasing need for experimentation on human </a:t>
            </a:r>
            <a:r>
              <a:rPr lang="en-US" sz="2800" dirty="0" smtClean="0"/>
              <a:t>subjects</a:t>
            </a:r>
          </a:p>
          <a:p>
            <a:pPr>
              <a:lnSpc>
                <a:spcPct val="150000"/>
              </a:lnSpc>
              <a:spcBef>
                <a:spcPts val="0"/>
              </a:spcBef>
              <a:buFont typeface="Wingdings" pitchFamily="2" charset="2"/>
              <a:buChar char="Ø"/>
              <a:defRPr/>
            </a:pPr>
            <a:r>
              <a:rPr lang="en-US" sz="2800" dirty="0" smtClean="0"/>
              <a:t>Increasing </a:t>
            </a:r>
            <a:r>
              <a:rPr lang="en-US" sz="2800" dirty="0"/>
              <a:t>acceptance and appreciation of </a:t>
            </a:r>
            <a:r>
              <a:rPr lang="en-US" sz="2800" dirty="0" smtClean="0"/>
              <a:t>human rights</a:t>
            </a:r>
            <a:endParaRPr lang="en-US" sz="2800" dirty="0"/>
          </a:p>
          <a:p>
            <a:pPr>
              <a:lnSpc>
                <a:spcPct val="150000"/>
              </a:lnSpc>
              <a:spcBef>
                <a:spcPts val="0"/>
              </a:spcBef>
              <a:buFont typeface="Wingdings" pitchFamily="2" charset="2"/>
              <a:buChar char="Ø"/>
              <a:defRPr/>
            </a:pPr>
            <a:r>
              <a:rPr lang="en-US" sz="2800" dirty="0"/>
              <a:t>New </a:t>
            </a:r>
            <a:r>
              <a:rPr lang="en-US" sz="2800" dirty="0" smtClean="0"/>
              <a:t>areas of research with considerable ethical concerns such as organ transplant, assisted reproduction, genomics etc…. </a:t>
            </a:r>
            <a:endParaRPr lang="en-US" sz="2800" dirty="0"/>
          </a:p>
          <a:p>
            <a:pPr marL="0" indent="0" algn="justLow">
              <a:lnSpc>
                <a:spcPct val="150000"/>
              </a:lnSpc>
              <a:spcBef>
                <a:spcPts val="0"/>
              </a:spcBef>
              <a:buNone/>
            </a:pPr>
            <a:endParaRPr lang="en-US" altLang="en-US" sz="2800" dirty="0"/>
          </a:p>
        </p:txBody>
      </p:sp>
    </p:spTree>
    <p:extLst>
      <p:ext uri="{BB962C8B-B14F-4D97-AF65-F5344CB8AC3E}">
        <p14:creationId xmlns:p14="http://schemas.microsoft.com/office/powerpoint/2010/main" val="4138692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GLOBALIZATION OF ETHICS</a:t>
            </a:r>
            <a:endParaRPr lang="en-US" sz="3200" b="1" dirty="0" smtClean="0"/>
          </a:p>
        </p:txBody>
      </p:sp>
      <p:sp>
        <p:nvSpPr>
          <p:cNvPr id="36867" name="Content Placeholder 4"/>
          <p:cNvSpPr>
            <a:spLocks noGrp="1"/>
          </p:cNvSpPr>
          <p:nvPr>
            <p:ph sz="quarter" idx="1"/>
          </p:nvPr>
        </p:nvSpPr>
        <p:spPr>
          <a:xfrm>
            <a:off x="594519" y="1828800"/>
            <a:ext cx="11199388" cy="4267200"/>
          </a:xfrm>
        </p:spPr>
        <p:txBody>
          <a:bodyPr>
            <a:noAutofit/>
          </a:bodyPr>
          <a:lstStyle/>
          <a:p>
            <a:pPr algn="justLow">
              <a:spcBef>
                <a:spcPts val="0"/>
              </a:spcBef>
              <a:spcAft>
                <a:spcPts val="1800"/>
              </a:spcAft>
              <a:buFont typeface="Wingdings" pitchFamily="2" charset="2"/>
              <a:buChar char="Ø"/>
              <a:defRPr/>
            </a:pPr>
            <a:r>
              <a:rPr lang="en-NZ" sz="2400" dirty="0">
                <a:cs typeface="Arial" charset="0"/>
              </a:rPr>
              <a:t>C</a:t>
            </a:r>
            <a:r>
              <a:rPr lang="en-NZ" sz="2400" dirty="0" smtClean="0">
                <a:cs typeface="Arial" charset="0"/>
              </a:rPr>
              <a:t>ollaboration </a:t>
            </a:r>
            <a:r>
              <a:rPr lang="en-NZ" sz="2400" dirty="0">
                <a:cs typeface="Arial" charset="0"/>
              </a:rPr>
              <a:t>between researchers in developed </a:t>
            </a:r>
            <a:r>
              <a:rPr lang="en-NZ" sz="2400" dirty="0" smtClean="0">
                <a:cs typeface="Arial" charset="0"/>
              </a:rPr>
              <a:t>and </a:t>
            </a:r>
            <a:r>
              <a:rPr lang="en-NZ" sz="2400" dirty="0">
                <a:cs typeface="Arial" charset="0"/>
              </a:rPr>
              <a:t>developing </a:t>
            </a:r>
            <a:r>
              <a:rPr lang="en-NZ" sz="2400" dirty="0" smtClean="0">
                <a:cs typeface="Arial" charset="0"/>
              </a:rPr>
              <a:t>countries</a:t>
            </a:r>
            <a:endParaRPr lang="en-NZ" sz="2400" dirty="0">
              <a:cs typeface="Arial" charset="0"/>
            </a:endParaRPr>
          </a:p>
          <a:p>
            <a:pPr algn="justLow">
              <a:spcBef>
                <a:spcPts val="0"/>
              </a:spcBef>
              <a:spcAft>
                <a:spcPts val="1800"/>
              </a:spcAft>
              <a:buFont typeface="Wingdings" pitchFamily="2" charset="2"/>
              <a:buChar char="Ø"/>
              <a:defRPr/>
            </a:pPr>
            <a:r>
              <a:rPr lang="en-NZ" sz="2400" dirty="0" smtClean="0">
                <a:cs typeface="Arial" charset="0"/>
              </a:rPr>
              <a:t>Multi-centre </a:t>
            </a:r>
            <a:r>
              <a:rPr lang="en-NZ" sz="2400" dirty="0">
                <a:cs typeface="Arial" charset="0"/>
              </a:rPr>
              <a:t>trials</a:t>
            </a:r>
            <a:r>
              <a:rPr lang="en-US" sz="2400" dirty="0">
                <a:cs typeface="Arial" charset="0"/>
              </a:rPr>
              <a:t> specially funded by drug </a:t>
            </a:r>
            <a:r>
              <a:rPr lang="en-US" sz="2400" dirty="0" smtClean="0">
                <a:cs typeface="Arial" charset="0"/>
              </a:rPr>
              <a:t>companies</a:t>
            </a:r>
            <a:endParaRPr lang="en-US" sz="2400" dirty="0">
              <a:cs typeface="Arial" charset="0"/>
            </a:endParaRPr>
          </a:p>
          <a:p>
            <a:pPr algn="justLow">
              <a:spcBef>
                <a:spcPts val="0"/>
              </a:spcBef>
              <a:spcAft>
                <a:spcPts val="1800"/>
              </a:spcAft>
              <a:buFont typeface="Wingdings" pitchFamily="2" charset="2"/>
              <a:buChar char="Ø"/>
              <a:defRPr/>
            </a:pPr>
            <a:r>
              <a:rPr lang="en-NZ" sz="2400" dirty="0" smtClean="0">
                <a:cs typeface="Arial" charset="0"/>
              </a:rPr>
              <a:t>Tissue </a:t>
            </a:r>
            <a:r>
              <a:rPr lang="en-NZ" sz="2400" dirty="0">
                <a:cs typeface="Arial" charset="0"/>
              </a:rPr>
              <a:t>and information moves across </a:t>
            </a:r>
            <a:r>
              <a:rPr lang="en-NZ" sz="2400" dirty="0" smtClean="0">
                <a:cs typeface="Arial" charset="0"/>
              </a:rPr>
              <a:t>borders</a:t>
            </a:r>
            <a:endParaRPr lang="en-NZ" sz="2400" dirty="0">
              <a:cs typeface="Arial" charset="0"/>
            </a:endParaRPr>
          </a:p>
          <a:p>
            <a:pPr algn="justLow">
              <a:spcBef>
                <a:spcPts val="0"/>
              </a:spcBef>
              <a:spcAft>
                <a:spcPts val="1800"/>
              </a:spcAft>
              <a:buFont typeface="Wingdings" pitchFamily="2" charset="2"/>
              <a:buChar char="Ø"/>
              <a:defRPr/>
            </a:pPr>
            <a:r>
              <a:rPr lang="en-NZ" sz="2400" dirty="0" smtClean="0">
                <a:cs typeface="Arial" charset="0"/>
              </a:rPr>
              <a:t>International networks</a:t>
            </a:r>
            <a:endParaRPr lang="en-NZ" sz="2400" dirty="0">
              <a:cs typeface="Arial" charset="0"/>
            </a:endParaRPr>
          </a:p>
          <a:p>
            <a:pPr algn="justLow">
              <a:spcBef>
                <a:spcPts val="0"/>
              </a:spcBef>
              <a:spcAft>
                <a:spcPts val="1800"/>
              </a:spcAft>
              <a:buFont typeface="Wingdings" pitchFamily="2" charset="2"/>
              <a:buChar char="Ø"/>
              <a:defRPr/>
            </a:pPr>
            <a:r>
              <a:rPr lang="en-US" sz="2400" dirty="0" smtClean="0"/>
              <a:t>Risks  </a:t>
            </a:r>
            <a:r>
              <a:rPr lang="en-US" sz="2400" dirty="0"/>
              <a:t>may be </a:t>
            </a:r>
            <a:r>
              <a:rPr lang="en-US" sz="2400" dirty="0" smtClean="0"/>
              <a:t>endured by countries </a:t>
            </a:r>
            <a:r>
              <a:rPr lang="en-US" sz="2400" dirty="0"/>
              <a:t>that </a:t>
            </a:r>
            <a:r>
              <a:rPr lang="en-US" sz="2400" dirty="0" smtClean="0"/>
              <a:t>do not enforce research ethics while benefits goes to countries enforcing it</a:t>
            </a:r>
            <a:endParaRPr lang="en-US" sz="2400" dirty="0"/>
          </a:p>
          <a:p>
            <a:pPr algn="justLow">
              <a:spcBef>
                <a:spcPts val="0"/>
              </a:spcBef>
              <a:spcAft>
                <a:spcPts val="1800"/>
              </a:spcAft>
              <a:buFont typeface="Wingdings" pitchFamily="2" charset="2"/>
              <a:buChar char="Ø"/>
              <a:defRPr/>
            </a:pPr>
            <a:r>
              <a:rPr lang="en-US" sz="2400" dirty="0" smtClean="0"/>
              <a:t>Health research as </a:t>
            </a:r>
            <a:r>
              <a:rPr lang="en-US" sz="2400" dirty="0"/>
              <a:t>an engine to economic </a:t>
            </a:r>
            <a:r>
              <a:rPr lang="en-US" sz="2400" dirty="0" smtClean="0"/>
              <a:t>development </a:t>
            </a:r>
            <a:r>
              <a:rPr lang="en-US" sz="2400" dirty="0"/>
              <a:t>may push research beyond ethical standards. </a:t>
            </a:r>
          </a:p>
          <a:p>
            <a:pPr marL="0" indent="0" algn="justLow">
              <a:lnSpc>
                <a:spcPct val="150000"/>
              </a:lnSpc>
              <a:spcBef>
                <a:spcPts val="0"/>
              </a:spcBef>
              <a:buNone/>
            </a:pPr>
            <a:endParaRPr lang="en-US" altLang="en-US" sz="2800" dirty="0"/>
          </a:p>
        </p:txBody>
      </p:sp>
    </p:spTree>
    <p:extLst>
      <p:ext uri="{BB962C8B-B14F-4D97-AF65-F5344CB8AC3E}">
        <p14:creationId xmlns:p14="http://schemas.microsoft.com/office/powerpoint/2010/main" val="90383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normAutofit/>
          </a:bodyPr>
          <a:lstStyle/>
          <a:p>
            <a:pPr eaLnBrk="1" hangingPunct="1"/>
            <a:r>
              <a:rPr lang="en-US" sz="3200" b="1" dirty="0" smtClean="0"/>
              <a:t>RESEARCH INVOLVING HUMAN SUBJECTS</a:t>
            </a:r>
            <a:endParaRPr lang="en-US" sz="3200" b="1" dirty="0" smtClean="0"/>
          </a:p>
        </p:txBody>
      </p:sp>
      <p:sp>
        <p:nvSpPr>
          <p:cNvPr id="36867" name="Content Placeholder 4"/>
          <p:cNvSpPr>
            <a:spLocks noGrp="1"/>
          </p:cNvSpPr>
          <p:nvPr>
            <p:ph sz="quarter" idx="1"/>
          </p:nvPr>
        </p:nvSpPr>
        <p:spPr>
          <a:xfrm>
            <a:off x="814843" y="1981200"/>
            <a:ext cx="10455740" cy="3657600"/>
          </a:xfrm>
        </p:spPr>
        <p:txBody>
          <a:bodyPr>
            <a:noAutofit/>
          </a:bodyPr>
          <a:lstStyle/>
          <a:p>
            <a:pPr algn="justLow">
              <a:lnSpc>
                <a:spcPct val="150000"/>
              </a:lnSpc>
              <a:spcBef>
                <a:spcPts val="1200"/>
              </a:spcBef>
              <a:buFont typeface="Wingdings" panose="05000000000000000000" pitchFamily="2" charset="2"/>
              <a:buChar char="Ø"/>
            </a:pPr>
            <a:r>
              <a:rPr lang="en-US" altLang="en-US" sz="2400" dirty="0" smtClean="0"/>
              <a:t>Research should consider a balance </a:t>
            </a:r>
            <a:r>
              <a:rPr lang="en-US" altLang="en-US" sz="2400" dirty="0"/>
              <a:t>between potential risk of harm </a:t>
            </a:r>
            <a:r>
              <a:rPr lang="en-US" altLang="en-US" sz="2400" dirty="0" smtClean="0"/>
              <a:t>to participants and </a:t>
            </a:r>
            <a:r>
              <a:rPr lang="en-US" altLang="en-US" sz="2400" dirty="0"/>
              <a:t>the possible benefits </a:t>
            </a:r>
            <a:r>
              <a:rPr lang="en-US" altLang="en-US" sz="2400" dirty="0" smtClean="0"/>
              <a:t>to </a:t>
            </a:r>
            <a:r>
              <a:rPr lang="en-US" altLang="en-US" sz="2400" dirty="0"/>
              <a:t>society at </a:t>
            </a:r>
            <a:r>
              <a:rPr lang="en-US" altLang="en-US" sz="2400" dirty="0" smtClean="0"/>
              <a:t>large</a:t>
            </a:r>
            <a:endParaRPr lang="en-US" altLang="en-US" sz="2400" dirty="0"/>
          </a:p>
          <a:p>
            <a:pPr algn="justLow">
              <a:lnSpc>
                <a:spcPct val="150000"/>
              </a:lnSpc>
              <a:spcBef>
                <a:spcPts val="1200"/>
              </a:spcBef>
              <a:buFont typeface="Wingdings" panose="05000000000000000000" pitchFamily="2" charset="2"/>
              <a:buChar char="Ø"/>
            </a:pPr>
            <a:endParaRPr lang="en-US" altLang="en-US" sz="2400" dirty="0"/>
          </a:p>
          <a:p>
            <a:pPr algn="justLow">
              <a:lnSpc>
                <a:spcPct val="150000"/>
              </a:lnSpc>
              <a:spcBef>
                <a:spcPts val="1200"/>
              </a:spcBef>
              <a:buFont typeface="Wingdings" panose="05000000000000000000" pitchFamily="2" charset="2"/>
              <a:buChar char="Ø"/>
            </a:pPr>
            <a:r>
              <a:rPr lang="en-US" altLang="en-US" sz="2400" dirty="0"/>
              <a:t>During research implementation reviews the ethics at least annually.  </a:t>
            </a:r>
          </a:p>
          <a:p>
            <a:pPr marL="0" indent="0" algn="justLow">
              <a:lnSpc>
                <a:spcPct val="150000"/>
              </a:lnSpc>
              <a:spcBef>
                <a:spcPts val="0"/>
              </a:spcBef>
              <a:buNone/>
            </a:pPr>
            <a:endParaRPr lang="en-US" altLang="en-US" sz="2800" dirty="0"/>
          </a:p>
        </p:txBody>
      </p:sp>
    </p:spTree>
    <p:extLst>
      <p:ext uri="{BB962C8B-B14F-4D97-AF65-F5344CB8AC3E}">
        <p14:creationId xmlns:p14="http://schemas.microsoft.com/office/powerpoint/2010/main" val="274574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814843" y="228600"/>
            <a:ext cx="10844306" cy="990600"/>
          </a:xfrm>
        </p:spPr>
        <p:txBody>
          <a:bodyPr>
            <a:normAutofit/>
          </a:bodyPr>
          <a:lstStyle/>
          <a:p>
            <a:pPr eaLnBrk="1" hangingPunct="1"/>
            <a:r>
              <a:rPr lang="en-US" sz="3200" b="1" dirty="0" smtClean="0"/>
              <a:t>SURVEY OF LOCAL POPULATION</a:t>
            </a:r>
            <a:endParaRPr lang="en-US" sz="3200" b="1" dirty="0" smtClean="0"/>
          </a:p>
        </p:txBody>
      </p:sp>
      <p:sp>
        <p:nvSpPr>
          <p:cNvPr id="36867" name="Content Placeholder 4"/>
          <p:cNvSpPr>
            <a:spLocks noGrp="1"/>
          </p:cNvSpPr>
          <p:nvPr>
            <p:ph sz="quarter" idx="1"/>
          </p:nvPr>
        </p:nvSpPr>
        <p:spPr>
          <a:xfrm>
            <a:off x="814843" y="1981200"/>
            <a:ext cx="10455740" cy="3657600"/>
          </a:xfrm>
        </p:spPr>
        <p:txBody>
          <a:bodyPr>
            <a:noAutofit/>
          </a:bodyPr>
          <a:lstStyle/>
          <a:p>
            <a:pPr algn="justLow">
              <a:lnSpc>
                <a:spcPct val="150000"/>
              </a:lnSpc>
              <a:buFont typeface="Wingdings" panose="05000000000000000000" pitchFamily="2" charset="2"/>
              <a:buChar char="Ø"/>
            </a:pPr>
            <a:r>
              <a:rPr lang="en-US" altLang="en-US" sz="2400" dirty="0"/>
              <a:t>Local health authority approval</a:t>
            </a:r>
          </a:p>
          <a:p>
            <a:pPr algn="justLow">
              <a:lnSpc>
                <a:spcPct val="150000"/>
              </a:lnSpc>
              <a:buFont typeface="Wingdings" panose="05000000000000000000" pitchFamily="2" charset="2"/>
              <a:buChar char="Ø"/>
            </a:pPr>
            <a:r>
              <a:rPr lang="en-US" altLang="en-US" sz="2400" dirty="0"/>
              <a:t>Inform local  health practitioners </a:t>
            </a:r>
            <a:r>
              <a:rPr lang="en-US" altLang="en-US" sz="2400" dirty="0" smtClean="0"/>
              <a:t>about the study</a:t>
            </a:r>
            <a:endParaRPr lang="en-US" altLang="en-US" sz="2400" dirty="0"/>
          </a:p>
          <a:p>
            <a:pPr algn="justLow">
              <a:lnSpc>
                <a:spcPct val="150000"/>
              </a:lnSpc>
              <a:buFont typeface="Wingdings" panose="05000000000000000000" pitchFamily="2" charset="2"/>
              <a:buChar char="Ø"/>
            </a:pPr>
            <a:r>
              <a:rPr lang="en-US" altLang="en-US" sz="2400" dirty="0"/>
              <a:t>Informed individual consent in </a:t>
            </a:r>
            <a:r>
              <a:rPr lang="en-US" altLang="en-US" sz="2400" dirty="0" smtClean="0"/>
              <a:t>physical or </a:t>
            </a:r>
            <a:r>
              <a:rPr lang="en-US" altLang="en-US" sz="2400" dirty="0"/>
              <a:t>lab investigations. (e.g. IDA)</a:t>
            </a:r>
          </a:p>
          <a:p>
            <a:pPr algn="justLow">
              <a:lnSpc>
                <a:spcPct val="150000"/>
              </a:lnSpc>
              <a:buFont typeface="Wingdings" panose="05000000000000000000" pitchFamily="2" charset="2"/>
              <a:buChar char="Ø"/>
            </a:pPr>
            <a:r>
              <a:rPr lang="en-US" altLang="en-US" sz="2400" dirty="0"/>
              <a:t>Inform about any </a:t>
            </a:r>
            <a:r>
              <a:rPr lang="en-US" altLang="en-US" sz="2400" dirty="0" smtClean="0"/>
              <a:t>consequences</a:t>
            </a:r>
            <a:endParaRPr lang="en-US" altLang="en-US" sz="2400" dirty="0"/>
          </a:p>
          <a:p>
            <a:pPr algn="justLow">
              <a:lnSpc>
                <a:spcPct val="150000"/>
              </a:lnSpc>
              <a:buFont typeface="Wingdings" panose="05000000000000000000" pitchFamily="2" charset="2"/>
              <a:buChar char="Ø"/>
            </a:pPr>
            <a:r>
              <a:rPr lang="en-US" altLang="en-US" sz="2400" dirty="0"/>
              <a:t>Right to </a:t>
            </a:r>
            <a:r>
              <a:rPr lang="en-US" altLang="en-US" sz="2400" dirty="0" smtClean="0"/>
              <a:t>withdraw</a:t>
            </a:r>
            <a:endParaRPr lang="en-US" altLang="en-US" sz="2400" dirty="0"/>
          </a:p>
        </p:txBody>
      </p:sp>
    </p:spTree>
    <p:extLst>
      <p:ext uri="{BB962C8B-B14F-4D97-AF65-F5344CB8AC3E}">
        <p14:creationId xmlns:p14="http://schemas.microsoft.com/office/powerpoint/2010/main" val="4025038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10831</TotalTime>
  <Words>1719</Words>
  <Application>Microsoft Office PowerPoint</Application>
  <PresentationFormat>Custom</PresentationFormat>
  <Paragraphs>233</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Tw Cen MT</vt:lpstr>
      <vt:lpstr>Wingdings</vt:lpstr>
      <vt:lpstr>Wingdings 2</vt:lpstr>
      <vt:lpstr>Wingdings 3</vt:lpstr>
      <vt:lpstr>Median</vt:lpstr>
      <vt:lpstr>ETHICS IN BIOMEDICAL RESEARCH</vt:lpstr>
      <vt:lpstr>LEARNING OBJECTIVES</vt:lpstr>
      <vt:lpstr>PERFORMANCE OBJECTIVE</vt:lpstr>
      <vt:lpstr>ETHICS: DEFINITION</vt:lpstr>
      <vt:lpstr>ETHICS IN HEALTH RESEARCH</vt:lpstr>
      <vt:lpstr>GROWING INTEREST IN RESEARCH ETHICS</vt:lpstr>
      <vt:lpstr>GLOBALIZATION OF ETHICS</vt:lpstr>
      <vt:lpstr>RESEARCH INVOLVING HUMAN SUBJECTS</vt:lpstr>
      <vt:lpstr>SURVEY OF LOCAL POPULATION</vt:lpstr>
      <vt:lpstr>ETHICS IN CLINICAL TRIALS (RCT)</vt:lpstr>
      <vt:lpstr>TUSKEGEE SYPHILIS EXPERIMENT (1931 – 1972)</vt:lpstr>
      <vt:lpstr>CINCINNATI RADIATION EXPERIMENT (1960 – 1972)</vt:lpstr>
      <vt:lpstr>TROVAFLOXACIN MESYLATE TRIAL IN NIGERIA – 1996 </vt:lpstr>
      <vt:lpstr>BREACHING ETHICS IN CLINICAL TRIAL IN INDIA</vt:lpstr>
      <vt:lpstr>RESPONSIBILITIES OF IMPLEMENTATION OF RESEARCH ETHICS</vt:lpstr>
      <vt:lpstr>HISTORY OF GUIELINES OF RESEARCH ETHICS</vt:lpstr>
      <vt:lpstr>ETHICAL PRINCIPLES: RESPECT OF PERSONS </vt:lpstr>
      <vt:lpstr>ETHICAL PRINCIPLES: RESPECT OF PERSONS </vt:lpstr>
      <vt:lpstr>ETHICAL PRINCIPLES: BENEFICENCE</vt:lpstr>
      <vt:lpstr>ETHICAL PRINCIPLES: JUSTICE</vt:lpstr>
      <vt:lpstr>INFORMED CONSENT</vt:lpstr>
      <vt:lpstr>ASSENT: CONSENT FROM MINORS</vt:lpstr>
      <vt:lpstr>RIGHTS OF PARTICIPANTS ADDRESSED IN INFORMED CONSENT</vt:lpstr>
      <vt:lpstr>INFORMED CONSENT</vt:lpstr>
      <vt:lpstr>INSTITUTIONAL REVIEW BOARD (IRB)</vt:lpstr>
      <vt:lpstr>ROLE OF RESEARCH ETHICS COMMITTEE (REC)</vt:lpstr>
      <vt:lpstr>COMPOSITION OF NATIONAL ETHICS COMMITTEE IN EMRO</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Randa M. Youssef</dc:creator>
  <cp:lastModifiedBy>Randa Youssef</cp:lastModifiedBy>
  <cp:revision>314</cp:revision>
  <dcterms:created xsi:type="dcterms:W3CDTF">2014-09-07T16:52:42Z</dcterms:created>
  <dcterms:modified xsi:type="dcterms:W3CDTF">2016-09-18T19:19:07Z</dcterms:modified>
</cp:coreProperties>
</file>