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42"/>
  </p:notesMasterIdLst>
  <p:sldIdLst>
    <p:sldId id="259" r:id="rId3"/>
    <p:sldId id="260" r:id="rId4"/>
    <p:sldId id="261" r:id="rId5"/>
    <p:sldId id="268" r:id="rId6"/>
    <p:sldId id="263" r:id="rId7"/>
    <p:sldId id="267" r:id="rId8"/>
    <p:sldId id="269" r:id="rId9"/>
    <p:sldId id="270" r:id="rId10"/>
    <p:sldId id="271" r:id="rId11"/>
    <p:sldId id="281" r:id="rId12"/>
    <p:sldId id="272" r:id="rId13"/>
    <p:sldId id="273" r:id="rId14"/>
    <p:sldId id="274" r:id="rId15"/>
    <p:sldId id="275" r:id="rId16"/>
    <p:sldId id="280" r:id="rId17"/>
    <p:sldId id="278" r:id="rId18"/>
    <p:sldId id="276" r:id="rId19"/>
    <p:sldId id="277" r:id="rId20"/>
    <p:sldId id="284" r:id="rId21"/>
    <p:sldId id="265" r:id="rId22"/>
    <p:sldId id="26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4" r:id="rId33"/>
    <p:sldId id="295" r:id="rId34"/>
    <p:sldId id="296" r:id="rId35"/>
    <p:sldId id="297" r:id="rId36"/>
    <p:sldId id="300" r:id="rId37"/>
    <p:sldId id="302" r:id="rId38"/>
    <p:sldId id="303" r:id="rId39"/>
    <p:sldId id="301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79517" autoAdjust="0"/>
  </p:normalViewPr>
  <p:slideViewPr>
    <p:cSldViewPr snapToGrid="0">
      <p:cViewPr varScale="1">
        <p:scale>
          <a:sx n="58" d="100"/>
          <a:sy n="58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C8AE-245F-433A-BBDF-45C676B9878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8BF9-011E-4C8B-9E61-26A7213A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9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7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0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7E42FB-F2E8-44BB-9EB4-6370BCCA4DFC}" type="slidenum">
              <a:rPr lang="en-GB"/>
              <a:pPr eaLnBrk="1" hangingPunct="1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D55566-7DFF-4C5E-90C1-B558B8360F3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266B-DBCF-4874-AF2B-7FDEA5D4009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4ECA-D483-4821-97BC-D18F18D0069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6B33DE7-E154-432D-A58A-281AEC6BBEC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2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DE5952-22BB-4423-8A1A-E9D0260E2DC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6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0D5437B-F36D-4C1F-86C7-0D2FAE2625D7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8F708E3-01FB-4E53-8E29-827508BAE5A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6E6D1B-B615-468A-8398-498C61E9D2D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6517" y="2130426"/>
            <a:ext cx="7821083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7834" y="3886200"/>
            <a:ext cx="6955367" cy="17526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05864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4496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2747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CA66-9E24-47C2-BB47-26D3524BCC5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2076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3080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128039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8619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0755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79660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0625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569053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173405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6005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414512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35C3F-10B4-446C-AEF6-C22D4A3F3E7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840-BF4F-49E3-8EF1-07D77304855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8D4C-955C-4C83-AE6C-EDED1844A33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5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A2B02-5391-4888-892C-D123CB3F9AD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E721-BAB0-4BA4-BDFC-23997D5645B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6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84A8-8A2F-4CD8-A499-017DE0FB9F9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E3DF-B828-4A58-9E66-3872EB9B96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47962-C408-4483-A2BE-DE8B72A4E9FD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519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47618" y="6324600"/>
            <a:ext cx="37443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EB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anose="020B0604020202020204" pitchFamily="34" charset="0"/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8788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rgbClr val="E9C04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3200" kern="1200">
          <a:solidFill>
            <a:srgbClr val="DDEB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Verdana" panose="020B0604030504040204" pitchFamily="34" charset="0"/>
        <a:buChar char="−"/>
        <a:defRPr sz="2800" kern="1200">
          <a:solidFill>
            <a:srgbClr val="DDEB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Wingdings" panose="05000000000000000000" pitchFamily="2" charset="2"/>
        <a:buChar char="§"/>
        <a:defRPr sz="2400" kern="1200">
          <a:solidFill>
            <a:srgbClr val="DDEB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06680" y="762000"/>
            <a:ext cx="12194964" cy="807720"/>
          </a:xfrm>
        </p:spPr>
        <p:txBody>
          <a:bodyPr/>
          <a:lstStyle/>
          <a:p>
            <a:r>
              <a:rPr lang="en-US" dirty="0" smtClean="0"/>
              <a:t>Pediatric Inguinal and Scrotal Conditions</a:t>
            </a:r>
            <a:br>
              <a:rPr lang="en-US" dirty="0" smtClean="0"/>
            </a:br>
            <a:r>
              <a:rPr lang="en-US" dirty="0" smtClean="0"/>
              <a:t>(351 Course)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Prof .Abdulrahman Albassam. MD</a:t>
            </a:r>
          </a:p>
          <a:p>
            <a:r>
              <a:rPr lang="en-US" dirty="0" smtClean="0"/>
              <a:t>Professor and Consultant  Pediatric Surgeon.</a:t>
            </a:r>
          </a:p>
          <a:p>
            <a:r>
              <a:rPr lang="en-US" dirty="0" smtClean="0"/>
              <a:t>Medical College</a:t>
            </a:r>
          </a:p>
          <a:p>
            <a:r>
              <a:rPr lang="en-US" dirty="0" smtClean="0"/>
              <a:t> King </a:t>
            </a:r>
            <a:r>
              <a:rPr lang="en-US" dirty="0" err="1" smtClean="0"/>
              <a:t>Suad</a:t>
            </a:r>
            <a:r>
              <a:rPr lang="en-US" dirty="0" smtClean="0"/>
              <a:t> 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38" y="-282817"/>
            <a:ext cx="4888161" cy="3842373"/>
          </a:xfrm>
          <a:prstGeom prst="rect">
            <a:avLst/>
          </a:prstGeom>
          <a:ln>
            <a:solidFill>
              <a:srgbClr val="9A7F7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90"/>
            <a:ext cx="7096991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1" y="3644946"/>
            <a:ext cx="4888161" cy="321305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8853055" y="1039091"/>
            <a:ext cx="176645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9443118" y="3917373"/>
            <a:ext cx="126909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246909" y="2712027"/>
            <a:ext cx="1205346" cy="3221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633652" y="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3304516"/>
            <a:ext cx="8534400" cy="1593410"/>
          </a:xfrm>
        </p:spPr>
        <p:txBody>
          <a:bodyPr/>
          <a:lstStyle/>
          <a:p>
            <a:pPr algn="l"/>
            <a:r>
              <a:rPr lang="en-US" dirty="0"/>
              <a:t> Clinical </a:t>
            </a:r>
            <a:r>
              <a:rPr lang="en-US" dirty="0" smtClean="0"/>
              <a:t>presentation:(</a:t>
            </a:r>
            <a:r>
              <a:rPr lang="en-US" sz="2400" dirty="0" err="1" smtClean="0"/>
              <a:t>Incareceration</a:t>
            </a:r>
            <a:r>
              <a:rPr lang="en-US" sz="2400" dirty="0" smtClean="0"/>
              <a:t>/</a:t>
            </a:r>
            <a:r>
              <a:rPr lang="en-US" sz="2400" dirty="0" err="1" smtClean="0"/>
              <a:t>Irreducability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000" dirty="0" smtClean="0"/>
              <a:t>-     The </a:t>
            </a:r>
            <a:r>
              <a:rPr lang="en-US" sz="2000" dirty="0" err="1" smtClean="0"/>
              <a:t>inciedence</a:t>
            </a:r>
            <a:r>
              <a:rPr lang="en-US" sz="2000" dirty="0" smtClean="0"/>
              <a:t> range from 12-17 %.</a:t>
            </a:r>
          </a:p>
          <a:p>
            <a:pPr algn="l"/>
            <a:r>
              <a:rPr lang="en-US" sz="2000" dirty="0" smtClean="0"/>
              <a:t>-     Younger age(below 6 months) and prematurity are risk factors.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As fussy infant with intermittent abdominal pain and vomiting.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 tender and sometime </a:t>
            </a:r>
            <a:r>
              <a:rPr lang="en-US" sz="2000" dirty="0" err="1" smtClean="0"/>
              <a:t>erythermatous</a:t>
            </a:r>
            <a:r>
              <a:rPr lang="en-US" sz="2000" dirty="0" smtClean="0"/>
              <a:t> irreducible mass is noted in the groin.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 may be the first presenting sign of the hernia.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On examination , the infant is usually irritable, in pain, with tender groin swelling which can not be reduced with gentle pressure.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will result in bowel obstruction and if not treated will progress to strangulation( bowel ischemia).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Severe pain , prolonged </a:t>
            </a:r>
            <a:r>
              <a:rPr lang="en-US" sz="2000" dirty="0" err="1" smtClean="0"/>
              <a:t>incarceration,fever</a:t>
            </a:r>
            <a:r>
              <a:rPr lang="en-US" sz="2000" dirty="0" smtClean="0"/>
              <a:t>, tachycardia, and vomiting are suggestive of strangulation (rare presentation)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</a:t>
            </a:r>
            <a:endParaRPr lang="en-US" dirty="0"/>
          </a:p>
        </p:txBody>
      </p:sp>
      <p:pic>
        <p:nvPicPr>
          <p:cNvPr id="5" name="Picture 4" descr="BIH  26 wks now 35wks_654948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00200"/>
            <a:ext cx="2743200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10214264" y="2130136"/>
            <a:ext cx="93518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68891" y="2130136"/>
            <a:ext cx="62345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14400" y="293498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Management:(Uncomplicated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IH will not resolve  spontaneously and surgery is only  the treatment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Open inguinal 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 ( more common approach)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Laparoscopic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 less popular)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Preterm babies  usually have their hernias repaired before discharge from nursery to avoid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- Infants and children should have their surgery done within weeks ( OR availability ) 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pic>
        <p:nvPicPr>
          <p:cNvPr id="5" name="Picture 4" descr="LIH 4m f with L tube palpable_653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15" y="1600200"/>
            <a:ext cx="3401085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49575" y="592281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797627"/>
            <a:ext cx="8534400" cy="4648439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Management:(Incarcerated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The presence of peritonitis or septic shock is an absolute contraindication to attempted reduction.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Intravenous access and rehydration.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Monitored conscious sedation.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Firm and continuous pressure is applied around the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Successful reduction is usually confirmed by sudden pop of  contents back to abdominal cavity.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Over 90-95% of incarcerated IH can be successfully reduced.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Once hernia is reduced ,a delay of 24-48h </a:t>
            </a:r>
            <a:r>
              <a:rPr lang="en-US" sz="2400" dirty="0"/>
              <a:t>is allowed </a:t>
            </a:r>
            <a:r>
              <a:rPr lang="en-US" sz="2400" dirty="0" smtClean="0"/>
              <a:t>before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(resolution of edema and inflammation)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Urgent operation (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) is necessary if reduction fails.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-477982"/>
            <a:ext cx="10363200" cy="296140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An abnormal collection of fluid in the process virginals which fails to obliterate resulting in swelling in the scrotum and groin.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Approximately 5% of boys at term have hydrocele.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Less common in girls and known as a hydrocele of the canal of </a:t>
            </a:r>
            <a:r>
              <a:rPr lang="en-US" dirty="0" err="1" smtClean="0"/>
              <a:t>nuck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Types of Hydrocele</a:t>
            </a:r>
          </a:p>
        </p:txBody>
      </p:sp>
      <p:pic>
        <p:nvPicPr>
          <p:cNvPr id="6147" name="Picture 4" descr="hydrocele diff typ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9" y="1600201"/>
            <a:ext cx="5762625" cy="4525963"/>
          </a:xfr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736" y="57877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ccommunicating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ypes of hydroce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7" y="1273794"/>
            <a:ext cx="6554709" cy="3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288473" y="987136"/>
            <a:ext cx="12566073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Clinical presentation: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Painless scrotal or groin swelling , but mostly scrotal.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Increase in size following viral infection.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On examination , tense , overlying skin is often has a blue tinge. Not </a:t>
            </a:r>
            <a:r>
              <a:rPr lang="en-US" dirty="0" err="1" smtClean="0"/>
              <a:t>reducable</a:t>
            </a:r>
            <a:r>
              <a:rPr lang="en-US" dirty="0" smtClean="0"/>
              <a:t> , </a:t>
            </a:r>
            <a:r>
              <a:rPr lang="en-US" dirty="0" err="1" smtClean="0"/>
              <a:t>transilluminte</a:t>
            </a:r>
            <a:r>
              <a:rPr lang="en-US" dirty="0" smtClean="0"/>
              <a:t>  , difficult to palpate the testis separately.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70-6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84" y="706170"/>
            <a:ext cx="3220016" cy="386693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73954" y="-841664"/>
            <a:ext cx="10363200" cy="216130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CONGENITAL </a:t>
            </a: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Expectant management(observation) in the first two years of age.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By the age of 2 years 90% of </a:t>
            </a:r>
            <a:r>
              <a:rPr lang="en-US" dirty="0" err="1" smtClean="0"/>
              <a:t>hydoceles</a:t>
            </a:r>
            <a:r>
              <a:rPr lang="en-US" dirty="0" smtClean="0"/>
              <a:t> will have resolved.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Surgery ( </a:t>
            </a:r>
            <a:r>
              <a:rPr lang="en-US" dirty="0" err="1" smtClean="0">
                <a:solidFill>
                  <a:srgbClr val="FFFF00"/>
                </a:solidFill>
              </a:rPr>
              <a:t>hydrocelectomy</a:t>
            </a:r>
            <a:r>
              <a:rPr lang="en-US" dirty="0" smtClean="0">
                <a:solidFill>
                  <a:srgbClr val="FFFF00"/>
                </a:solidFill>
              </a:rPr>
              <a:t>  /high ligation of PPV</a:t>
            </a:r>
            <a:r>
              <a:rPr lang="en-US" dirty="0" smtClean="0"/>
              <a:t>) is indicated if the hydrocele fails to resolve by age of 2 years.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23455" y="3540932"/>
            <a:ext cx="8534400" cy="663921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developed from </a:t>
            </a:r>
            <a:r>
              <a:rPr lang="en-US" sz="2800" dirty="0" err="1" smtClean="0"/>
              <a:t>gonadonephric</a:t>
            </a:r>
            <a:r>
              <a:rPr lang="en-US" sz="2800" dirty="0" smtClean="0"/>
              <a:t> ridge 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descends across the abdomen to  deep inguinal ring between 8-15 weeks of gestation under control of AMH.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Second phase  of descent , the testis moves through the inguinal canal into the  scrotum (25-35 weeks of gestation) under control of androgens.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Testicular  development and descent depend on interaction  among  endocrine, paracrine, growth and mechanical factors.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05847" y="70617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Embryology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43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2560320"/>
            <a:ext cx="8534400" cy="3947160"/>
          </a:xfrm>
        </p:spPr>
        <p:txBody>
          <a:bodyPr/>
          <a:lstStyle/>
          <a:p>
            <a:pPr algn="l"/>
            <a:r>
              <a:rPr lang="en-US" dirty="0" smtClean="0"/>
              <a:t>-Introduction.</a:t>
            </a:r>
          </a:p>
          <a:p>
            <a:pPr algn="l"/>
            <a:r>
              <a:rPr lang="en-US" dirty="0" smtClean="0"/>
              <a:t>-Embryology.</a:t>
            </a:r>
          </a:p>
          <a:p>
            <a:pPr algn="l"/>
            <a:r>
              <a:rPr lang="en-US" dirty="0" smtClean="0"/>
              <a:t>-Inguinal hernia.</a:t>
            </a:r>
          </a:p>
          <a:p>
            <a:pPr algn="l"/>
            <a:r>
              <a:rPr lang="en-US" dirty="0" smtClean="0"/>
              <a:t>-Hydrocele.</a:t>
            </a:r>
          </a:p>
          <a:p>
            <a:pPr algn="l"/>
            <a:r>
              <a:rPr lang="en-US" dirty="0" smtClean="0"/>
              <a:t>-Undescended testis.</a:t>
            </a:r>
          </a:p>
          <a:p>
            <a:pPr algn="l"/>
            <a:r>
              <a:rPr lang="en-US" dirty="0" smtClean="0"/>
              <a:t>-Acute scrotum.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6966" y="2128837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Objectives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7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6" y="477982"/>
            <a:ext cx="10993580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25084" y="0"/>
            <a:ext cx="10363200" cy="679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2" name="Picture 4" descr="نتيجة بحث الصور عن ‪normal descent of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49" y="2393984"/>
            <a:ext cx="3562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Undescended testis (UDT)</a:t>
            </a:r>
            <a:r>
              <a:rPr lang="en-US" dirty="0" smtClean="0"/>
              <a:t>: is arrested along its  normal path of descent.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Retractile testis</a:t>
            </a:r>
            <a:r>
              <a:rPr lang="en-US" dirty="0" smtClean="0"/>
              <a:t>: </a:t>
            </a:r>
            <a:r>
              <a:rPr lang="en-US" dirty="0"/>
              <a:t>is a testicle that may move back and forth between the scrotum and the groin</a:t>
            </a:r>
            <a:r>
              <a:rPr lang="en-US" dirty="0" smtClean="0"/>
              <a:t> .can be manipulated into scrotum where it remains without tension.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Ectopic testis</a:t>
            </a:r>
            <a:r>
              <a:rPr lang="en-US" dirty="0" smtClean="0"/>
              <a:t>: is located outside of normal path of descent.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80" y="706171"/>
            <a:ext cx="3032910" cy="2909865"/>
          </a:xfrm>
          <a:prstGeom prst="rect">
            <a:avLst/>
          </a:prstGeom>
        </p:spPr>
      </p:pic>
      <p:pic>
        <p:nvPicPr>
          <p:cNvPr id="1028" name="Picture 4" descr="Examination&#10;Marked variation from the norm for height, weight &amp; fat&#10;distribution may suggest anorchia due to possible int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6" y="3616037"/>
            <a:ext cx="2964873" cy="3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9860973" y="5742017"/>
            <a:ext cx="21820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1211791" y="5953991"/>
            <a:ext cx="311727" cy="83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-UDT occurs in approximately 1-3% of term infants and 33-45% of premature infants.</a:t>
            </a:r>
          </a:p>
          <a:p>
            <a:pPr algn="l"/>
            <a:r>
              <a:rPr lang="en-US" dirty="0" smtClean="0"/>
              <a:t>- Occurs on the </a:t>
            </a:r>
            <a:r>
              <a:rPr lang="en-US" dirty="0" err="1" smtClean="0"/>
              <a:t>rt</a:t>
            </a:r>
            <a:r>
              <a:rPr lang="en-US" dirty="0" smtClean="0"/>
              <a:t> side in 50% , </a:t>
            </a:r>
            <a:r>
              <a:rPr lang="en-US" dirty="0" err="1" smtClean="0"/>
              <a:t>lt</a:t>
            </a:r>
            <a:r>
              <a:rPr lang="en-US" dirty="0" smtClean="0"/>
              <a:t> 35%, bilateral 10-15%.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358517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Empty scrotum.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</a:t>
            </a:r>
            <a:r>
              <a:rPr lang="en-US" sz="2800" dirty="0" smtClean="0"/>
              <a:t>Absence of one or both testes.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Swelling in the groin ( testis or hernia).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On examination,  hemi-scrotum is underdeveloped/  hypo plastic 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Testis is palpable in the groin and fails to comedown to scrotum in 80% of cases.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Testis is impalpable /non- palpable in the remaining 20% of cases ( intra-abdominal , atrophied , or agenesis).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365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Clinical presentation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02" y="955964"/>
            <a:ext cx="3400425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3979717"/>
            <a:ext cx="269449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55456" y="1920132"/>
            <a:ext cx="8653871" cy="4272850"/>
          </a:xfrm>
        </p:spPr>
        <p:txBody>
          <a:bodyPr/>
          <a:lstStyle/>
          <a:p>
            <a:pPr algn="l"/>
            <a:r>
              <a:rPr lang="en-US" dirty="0" smtClean="0"/>
              <a:t>A- Hormonal treatment:</a:t>
            </a:r>
          </a:p>
          <a:p>
            <a:pPr algn="l"/>
            <a:r>
              <a:rPr lang="en-US" dirty="0" smtClean="0"/>
              <a:t>The role of  hormonal therapy is controversial.</a:t>
            </a:r>
          </a:p>
          <a:p>
            <a:pPr algn="l"/>
            <a:r>
              <a:rPr lang="en-US" dirty="0" smtClean="0"/>
              <a:t>LHRH and HCG are used with varying degree of success.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B- Surgical treatment ( </a:t>
            </a:r>
            <a:r>
              <a:rPr lang="en-US" dirty="0" err="1" smtClean="0"/>
              <a:t>orchidopexy</a:t>
            </a:r>
            <a:r>
              <a:rPr lang="en-US" dirty="0" smtClean="0"/>
              <a:t> ) the treatment of choice.</a:t>
            </a:r>
          </a:p>
          <a:p>
            <a:pPr algn="l"/>
            <a:r>
              <a:rPr lang="en-US" dirty="0" smtClean="0"/>
              <a:t>The best timing is between 6-12 months of age</a:t>
            </a:r>
            <a:r>
              <a:rPr lang="en-US" sz="3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936138" y="122252"/>
            <a:ext cx="637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UNDESCENDED TESTIS (CRYPTORCHDISM)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28481" y="-488822"/>
            <a:ext cx="10363200" cy="126927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effectLst/>
                <a:latin typeface="Times New Roman"/>
              </a:rPr>
              <a:t>UNDESCENDED TESTIS (CRYPTORCHDISM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828800"/>
            <a:ext cx="8653871" cy="5133315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B- Surgical treatment :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Palpable unilateral or bilateral  </a:t>
            </a:r>
            <a:r>
              <a:rPr lang="en-US" sz="2400" dirty="0" smtClean="0"/>
              <a:t>→  </a:t>
            </a:r>
            <a:r>
              <a:rPr lang="en-US" sz="2400" dirty="0" err="1" smtClean="0"/>
              <a:t>orchidopexy</a:t>
            </a:r>
            <a:r>
              <a:rPr lang="en-US" sz="2400" dirty="0" smtClean="0"/>
              <a:t>.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Impalpable/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: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Radiographic imaging (US , CT, MRI)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is rarely helpful in locating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testis  .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Diagnostic laparoscopy is the preferred approach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- If testis is intra-abdominal            Lap assisted </a:t>
            </a:r>
            <a:r>
              <a:rPr lang="en-US" sz="2400" dirty="0" err="1" smtClean="0">
                <a:solidFill>
                  <a:srgbClr val="FFFF00"/>
                </a:solidFill>
              </a:rPr>
              <a:t>orchidopexy</a:t>
            </a:r>
            <a:r>
              <a:rPr lang="en-US" sz="2400" dirty="0" smtClean="0">
                <a:solidFill>
                  <a:srgbClr val="FFFF00"/>
                </a:solidFill>
              </a:rPr>
              <a:t> 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atrophic               inguinal exploration and excision.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agenesis                 nothing to be done</a:t>
            </a: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5892696" y="4644428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018230" y="5507494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228588" y="5917953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146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1620982"/>
            <a:ext cx="325235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537855"/>
            <a:ext cx="3287567" cy="33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5" y="1413164"/>
            <a:ext cx="7762010" cy="4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07411" y="124691"/>
            <a:ext cx="10363200" cy="353291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080655"/>
            <a:ext cx="8653871" cy="506664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Indication for surgery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(benefit of  </a:t>
            </a:r>
            <a:r>
              <a:rPr lang="en-US" sz="2800" dirty="0" err="1" smtClean="0">
                <a:solidFill>
                  <a:srgbClr val="FFFF00"/>
                </a:solidFill>
              </a:rPr>
              <a:t>orchidopexy</a:t>
            </a:r>
            <a:r>
              <a:rPr lang="en-US" sz="2800" dirty="0" smtClean="0">
                <a:solidFill>
                  <a:srgbClr val="FFFF00"/>
                </a:solidFill>
              </a:rPr>
              <a:t>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To optimize fertility</a:t>
            </a:r>
            <a:r>
              <a:rPr lang="en-US" dirty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potentially reduce malignancy rate (controversial)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place testis in examinable position to detect malignancy early.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torsion.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trauma.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optimize hormonal function.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repair the associated hernia( 90% of  UDT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For cosmetic and psychological reasons.</a:t>
            </a:r>
          </a:p>
        </p:txBody>
      </p:sp>
    </p:spTree>
    <p:extLst>
      <p:ext uri="{BB962C8B-B14F-4D97-AF65-F5344CB8AC3E}">
        <p14:creationId xmlns:p14="http://schemas.microsoft.com/office/powerpoint/2010/main" val="1187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40841"/>
          </a:xfrm>
        </p:spPr>
        <p:txBody>
          <a:bodyPr/>
          <a:lstStyle/>
          <a:p>
            <a:pPr algn="l"/>
            <a:r>
              <a:rPr lang="en-US" sz="2800" dirty="0" smtClean="0"/>
              <a:t>Acute scrotal pain with or without swelling and erythema.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684613"/>
            <a:ext cx="2867602" cy="2564484"/>
          </a:xfrm>
          <a:prstGeom prst="rect">
            <a:avLst/>
          </a:prstGeom>
        </p:spPr>
      </p:pic>
      <p:pic>
        <p:nvPicPr>
          <p:cNvPr id="3074" name="Picture 2" descr="نتيجة بحث الصور عن ‪acute scrotum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8" y="3564083"/>
            <a:ext cx="3896591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3075709" y="4966855"/>
            <a:ext cx="685800" cy="72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941127" y="5309755"/>
            <a:ext cx="405246" cy="62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8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665" y="0"/>
            <a:ext cx="12145949" cy="110387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65" y="1721709"/>
            <a:ext cx="8534400" cy="4703804"/>
          </a:xfrm>
        </p:spPr>
        <p:txBody>
          <a:bodyPr/>
          <a:lstStyle/>
          <a:p>
            <a:pPr algn="l"/>
            <a:r>
              <a:rPr lang="en-US" dirty="0" smtClean="0"/>
              <a:t>-Inguinal hernia, hydrocele and undescended </a:t>
            </a:r>
            <a:r>
              <a:rPr lang="en-US" dirty="0" err="1" smtClean="0"/>
              <a:t>tesis</a:t>
            </a:r>
            <a:r>
              <a:rPr lang="en-US" dirty="0" smtClean="0"/>
              <a:t> are common groin condition in infants and children.</a:t>
            </a:r>
          </a:p>
          <a:p>
            <a:pPr algn="l"/>
            <a:r>
              <a:rPr lang="en-US" dirty="0" smtClean="0"/>
              <a:t>-They share a common embryological </a:t>
            </a:r>
            <a:r>
              <a:rPr lang="en-US" dirty="0" err="1" smtClean="0"/>
              <a:t>orgin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-They may present in isolation or combination in the same patient.</a:t>
            </a:r>
          </a:p>
          <a:p>
            <a:pPr algn="l"/>
            <a:r>
              <a:rPr lang="en-US" dirty="0" smtClean="0"/>
              <a:t>-Accurate clinical distinction is very important as the management and outcome is different in each condition.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0877" y="963827"/>
            <a:ext cx="399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Introduction</a:t>
            </a:r>
            <a:r>
              <a:rPr lang="en-US" sz="4400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6364" y="274638"/>
            <a:ext cx="3754437" cy="1143000"/>
          </a:xfrm>
        </p:spPr>
        <p:txBody>
          <a:bodyPr/>
          <a:lstStyle/>
          <a:p>
            <a:r>
              <a:rPr lang="en-US"/>
              <a:t>Anatomy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8" y="2960689"/>
            <a:ext cx="4248150" cy="1476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  </a:t>
            </a:r>
            <a:r>
              <a:rPr lang="en-US" sz="2400"/>
              <a:t>Anatomy of the normal (right) testis and spermatic cord.</a:t>
            </a:r>
            <a:r>
              <a:rPr lang="en-US"/>
              <a:t> </a:t>
            </a:r>
          </a:p>
        </p:txBody>
      </p:sp>
      <p:pic>
        <p:nvPicPr>
          <p:cNvPr id="138246" name="Picture 6" descr="817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68301"/>
            <a:ext cx="4059237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1049482"/>
          </a:xfrm>
        </p:spPr>
        <p:txBody>
          <a:bodyPr/>
          <a:lstStyle/>
          <a:p>
            <a:pPr algn="l"/>
            <a:r>
              <a:rPr lang="en-US" dirty="0" err="1" smtClean="0"/>
              <a:t>DDx</a:t>
            </a:r>
            <a:r>
              <a:rPr lang="en-US" dirty="0" smtClean="0"/>
              <a:t> </a:t>
            </a:r>
            <a:r>
              <a:rPr lang="en-US" dirty="0"/>
              <a:t>of an acute scrotum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Torsion of the testis.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 Torsion of the appendix </a:t>
            </a:r>
            <a:r>
              <a:rPr lang="en-US" dirty="0" smtClean="0">
                <a:solidFill>
                  <a:srgbClr val="FF0000"/>
                </a:solidFill>
              </a:rPr>
              <a:t>testis /epididymis.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Epididymitis / </a:t>
            </a:r>
            <a:r>
              <a:rPr lang="en-US" sz="2400" dirty="0" err="1" smtClean="0">
                <a:solidFill>
                  <a:srgbClr val="FF0000"/>
                </a:solidFill>
              </a:rPr>
              <a:t>orchitis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Idiopathic scrotal </a:t>
            </a:r>
            <a:r>
              <a:rPr lang="en-US" dirty="0" smtClean="0">
                <a:solidFill>
                  <a:schemeClr val="bg1"/>
                </a:solidFill>
              </a:rPr>
              <a:t>edema ( dermatitis, insect bite )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Inguinal hernia (incarcerated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Trauma /sexual abuse.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Vasculitis</a:t>
            </a:r>
            <a:r>
              <a:rPr lang="en-US" dirty="0" smtClean="0">
                <a:solidFill>
                  <a:schemeClr val="bg1"/>
                </a:solidFill>
              </a:rPr>
              <a:t>  ( </a:t>
            </a:r>
            <a:r>
              <a:rPr lang="en-US" dirty="0" err="1" smtClean="0">
                <a:solidFill>
                  <a:schemeClr val="bg1"/>
                </a:solidFill>
              </a:rPr>
              <a:t>Henoch-schonlein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purpura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Cellulitis.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Others.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-1"/>
            <a:ext cx="10363200" cy="103909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295868"/>
          </a:xfrm>
        </p:spPr>
        <p:txBody>
          <a:bodyPr/>
          <a:lstStyle/>
          <a:p>
            <a:pPr algn="l"/>
            <a:r>
              <a:rPr lang="en-US" sz="2800" dirty="0" smtClean="0"/>
              <a:t>Early recognition and prompt </a:t>
            </a:r>
            <a:r>
              <a:rPr lang="en-US" sz="2800" dirty="0" err="1" smtClean="0"/>
              <a:t>managent</a:t>
            </a:r>
            <a:r>
              <a:rPr lang="en-US" sz="2800" dirty="0" smtClean="0"/>
              <a:t> are very important because of the possibility of testicular torsion as the etiology with permanent damage to the testis.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1- History 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Timing (time of onset and length)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Pain </a:t>
            </a:r>
            <a:r>
              <a:rPr lang="en-US" sz="2800" dirty="0"/>
              <a:t>character, onset and course </a:t>
            </a:r>
            <a:r>
              <a:rPr lang="en-US" sz="2000" dirty="0"/>
              <a:t>(sudden </a:t>
            </a:r>
            <a:r>
              <a:rPr lang="en-US" sz="2000" dirty="0" err="1"/>
              <a:t>vs</a:t>
            </a:r>
            <a:r>
              <a:rPr lang="en-US" sz="2000" dirty="0"/>
              <a:t> gradual, constant </a:t>
            </a:r>
            <a:r>
              <a:rPr lang="en-US" sz="2000" dirty="0" err="1"/>
              <a:t>vs</a:t>
            </a:r>
            <a:r>
              <a:rPr lang="en-US" sz="2000" dirty="0"/>
              <a:t> intermittent)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Location </a:t>
            </a:r>
            <a:r>
              <a:rPr lang="en-US" sz="2400" dirty="0"/>
              <a:t>(testes, scrotum or abdomen)</a:t>
            </a:r>
          </a:p>
          <a:p>
            <a:pPr algn="l">
              <a:lnSpc>
                <a:spcPct val="80000"/>
              </a:lnSpc>
            </a:pPr>
            <a:r>
              <a:rPr lang="en-US" sz="2800" dirty="0"/>
              <a:t>Quality (sharp, dull)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History of trauma.</a:t>
            </a:r>
            <a:endParaRPr lang="en-US" sz="2800" dirty="0"/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3075708"/>
            <a:ext cx="8653871" cy="3782291"/>
          </a:xfrm>
        </p:spPr>
        <p:txBody>
          <a:bodyPr/>
          <a:lstStyle/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Overall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inspection of patient and comfort level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Abdominal, inguinal, and genital exam required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Test the </a:t>
            </a:r>
            <a:r>
              <a:rPr lang="en-US" sz="2400" dirty="0" err="1">
                <a:solidFill>
                  <a:srgbClr val="DDEBFF"/>
                </a:solidFill>
                <a:latin typeface="Verdana"/>
              </a:rPr>
              <a:t>cremasteric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 reflex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first</a:t>
            </a:r>
          </a:p>
          <a:p>
            <a:pPr marL="457200" lvl="1" indent="0">
              <a:lnSpc>
                <a:spcPct val="90000"/>
              </a:lnSpc>
              <a:buClr>
                <a:srgbClr val="E9C04B"/>
              </a:buClr>
              <a:buSzPct val="80000"/>
              <a:buNone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Absence of reflex may be most sensitive indicator of torsion of the testes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Begin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with unaffected side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Palpate testes, spermatic cord, epididymis and inguinal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region.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Evaluate lie, size, masses and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mobility of testis.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Examination</a:t>
            </a:r>
            <a:r>
              <a:rPr lang="en-US" dirty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6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" y="3075708"/>
            <a:ext cx="9361282" cy="3782291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Done when testicular torsion is difficult to diagnosis.</a:t>
            </a:r>
            <a:endParaRPr lang="en-US" sz="2800" dirty="0">
              <a:solidFill>
                <a:srgbClr val="FF0000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Urine analysis.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 with color flow Doppler. (sensitivity 90% specificity 99%).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radionuclular</a:t>
            </a:r>
            <a:r>
              <a:rPr lang="en-US" sz="2400" dirty="0" smtClean="0"/>
              <a:t> imaging ( Sensitivity  90-100%)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endParaRPr lang="en-US" sz="2400" dirty="0" smtClean="0"/>
          </a:p>
          <a:p>
            <a:pPr marL="1085850" lvl="1" indent="-342900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</a:t>
            </a:r>
            <a:r>
              <a:rPr lang="en-US" sz="2800" dirty="0" smtClean="0">
                <a:solidFill>
                  <a:srgbClr val="FFFF00"/>
                </a:solidFill>
              </a:rPr>
              <a:t>Investigations</a:t>
            </a:r>
            <a:r>
              <a:rPr lang="en-US" dirty="0" smtClean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6195" y="5372100"/>
            <a:ext cx="211780" cy="4675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magimg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studies should not delay scrotal exploration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when there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is a high suspicion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of torsion.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84" y="2472624"/>
            <a:ext cx="4191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نتيجة بحث الصور عن ‪radionuclide imaging of testicular tors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3" y="4842162"/>
            <a:ext cx="3836493" cy="1995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6473" y="2130136"/>
            <a:ext cx="19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75373" y="2036662"/>
            <a:ext cx="1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8245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Testicular torsion:(</a:t>
            </a:r>
            <a:r>
              <a:rPr lang="en-US" sz="2400" dirty="0" smtClean="0">
                <a:solidFill>
                  <a:srgbClr val="FF0000"/>
                </a:solidFill>
              </a:rPr>
              <a:t>the only surgical cause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Testicular torsion is a clinical diagnosis.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Imaging studies usually are not necessary and ordering them may waste valuable time when the definitive treatment is surgical.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Timing is critical 4-6 H.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Scrotal exploration if any doubt.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viable untwist anticlockwise and fix both sides.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</a:t>
            </a:r>
            <a:r>
              <a:rPr lang="en-US" sz="2400" dirty="0" err="1" smtClean="0">
                <a:solidFill>
                  <a:schemeClr val="bg1"/>
                </a:solidFill>
              </a:rPr>
              <a:t>is</a:t>
            </a:r>
            <a:r>
              <a:rPr lang="en-US" sz="2400" dirty="0" smtClean="0">
                <a:solidFill>
                  <a:schemeClr val="bg1"/>
                </a:solidFill>
              </a:rPr>
              <a:t> not viable needs excision and fix the other side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817_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60" y="0"/>
            <a:ext cx="3173412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64" y="4270663"/>
            <a:ext cx="2391736" cy="246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754" y="5886742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Fixing contralateral testis to reduce the torsion in the future.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83227" y="581890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157065"/>
            <a:ext cx="11104418" cy="61978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4" y="1369351"/>
            <a:ext cx="10077160" cy="481099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Epididymoorchitis</a:t>
            </a:r>
            <a:r>
              <a:rPr lang="en-US" sz="2400" dirty="0" smtClean="0">
                <a:solidFill>
                  <a:schemeClr val="bg1"/>
                </a:solidFill>
              </a:rPr>
              <a:t> :    Antibiotics.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Torsion of appendix testis/epididymis :self limiting condition , if discover before exploration can be treated conservatively ,but if found at exploration needs excision.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5809" y="95236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124" name="Picture 4" descr="نتيجة بحث الصور عن ‪epididymoorchitis in childre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58" y="115706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054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45" y="4163291"/>
            <a:ext cx="2971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933709" y="5018809"/>
            <a:ext cx="5715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Idiopathic scrotal edema: Self limiting condition treated with analgesia and observation.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Traumatic </a:t>
            </a:r>
            <a:r>
              <a:rPr lang="en-US" dirty="0" err="1" smtClean="0">
                <a:solidFill>
                  <a:schemeClr val="bg1"/>
                </a:solidFill>
              </a:rPr>
              <a:t>orchitis</a:t>
            </a:r>
            <a:r>
              <a:rPr lang="en-US" dirty="0" smtClean="0">
                <a:solidFill>
                  <a:schemeClr val="bg1"/>
                </a:solidFill>
              </a:rPr>
              <a:t> :  conservative treatment.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edema_escrotal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18" y="1298149"/>
            <a:ext cx="3932382" cy="22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By</a:t>
            </a:r>
          </a:p>
        </p:txBody>
      </p:sp>
      <p:pic>
        <p:nvPicPr>
          <p:cNvPr id="159751" name="Picture 7" descr="817_f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38" y="1449389"/>
            <a:ext cx="7669212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711450" y="5481639"/>
            <a:ext cx="6732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Protocol for the diagnosis and treatment of the acute scrotum.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Pediatric Inguinal and Scrotal Conditions</a:t>
            </a:r>
            <a:b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(351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References:</a:t>
            </a:r>
          </a:p>
          <a:p>
            <a:pPr marL="0" indent="0">
              <a:buNone/>
            </a:pPr>
            <a:r>
              <a:rPr lang="en-US" dirty="0" smtClean="0"/>
              <a:t>1-Ashcraft’s Pediatric surgery. 6 edition By </a:t>
            </a:r>
            <a:r>
              <a:rPr lang="en-US" dirty="0" err="1" smtClean="0"/>
              <a:t>Holecomb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Congenital inguinal hernia, hydrocele and undescended testis. By A Kate </a:t>
            </a:r>
            <a:r>
              <a:rPr lang="en-US" dirty="0" err="1" smtClean="0"/>
              <a:t>khoo</a:t>
            </a:r>
            <a:r>
              <a:rPr lang="en-US" dirty="0" smtClean="0"/>
              <a:t> and Stewart j </a:t>
            </a:r>
            <a:r>
              <a:rPr lang="en-US" dirty="0" err="1" smtClean="0"/>
              <a:t>cleeve</a:t>
            </a:r>
            <a:r>
              <a:rPr lang="en-US" dirty="0" smtClean="0"/>
              <a:t>. Surgery . May , 2016 v34 issue 5 page 226-231.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641645" y="-270165"/>
            <a:ext cx="11683039" cy="1765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88785" y="1495260"/>
            <a:ext cx="8534400" cy="3946798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process </a:t>
            </a: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aginalis</a:t>
            </a:r>
            <a:r>
              <a:rPr lang="en-US" dirty="0" smtClean="0">
                <a:solidFill>
                  <a:srgbClr val="FFFF00"/>
                </a:solidFill>
              </a:rPr>
              <a:t> (PV) </a:t>
            </a:r>
            <a:r>
              <a:rPr lang="en-US" dirty="0" smtClean="0"/>
              <a:t>?</a:t>
            </a:r>
          </a:p>
          <a:p>
            <a:pPr algn="l"/>
            <a:r>
              <a:rPr lang="en-US" sz="1600" dirty="0" smtClean="0"/>
              <a:t> </a:t>
            </a:r>
            <a:r>
              <a:rPr lang="en-US" sz="3600" dirty="0" smtClean="0"/>
              <a:t>Is </a:t>
            </a:r>
            <a:r>
              <a:rPr lang="en-US" sz="3600" dirty="0" err="1" smtClean="0"/>
              <a:t>outpoutching</a:t>
            </a:r>
            <a:r>
              <a:rPr lang="en-US" sz="3600" dirty="0" smtClean="0"/>
              <a:t> of peritoneum at deep ring and extends through inguinal canal down to scrotum, associated with normal descend of testis. At 36-40 of gestation the testis reaches the scrotum and PV gradually obliterates.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7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78879" y="-1087394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2446" y="1487460"/>
            <a:ext cx="11379554" cy="5270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نتيجة بحث الصور عن ‪embryology of undescended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568"/>
            <a:ext cx="12258392" cy="52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441670" y="280554"/>
            <a:ext cx="10363200" cy="79670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87652" y="1994810"/>
            <a:ext cx="8534400" cy="467759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an indirect hernia related to failure of closure of the patent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(PPV) at the deep inguinal ring. Intra-abdominal contents pass within a PPV, through the deep inguinal ring, inguinal canal, superficial inguinal ring and potentially into the scrotum (male) or via the canal of </a:t>
            </a:r>
            <a:r>
              <a:rPr lang="en-US" dirty="0" err="1"/>
              <a:t>Nuck</a:t>
            </a:r>
            <a:r>
              <a:rPr lang="en-US" dirty="0"/>
              <a:t> to the labium (female)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774" y="1600582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Definition: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818216" y="342900"/>
            <a:ext cx="10363200" cy="742384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/>
            </a:r>
            <a:b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</a:b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Inguinal </a:t>
            </a: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611517"/>
            <a:ext cx="8534400" cy="35700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n-US" dirty="0" smtClean="0"/>
              <a:t>pproximately 1-5% of all children will develop IH.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Newborns incidence 3-5%.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Over all incidence in premature infants 10-30%.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Positive family history in about 10%.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More common in boys than girls ( 5 :1).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boys, </a:t>
            </a:r>
            <a:r>
              <a:rPr lang="en-US" dirty="0" err="1" smtClean="0"/>
              <a:t>rt</a:t>
            </a:r>
            <a:r>
              <a:rPr lang="en-US" dirty="0" smtClean="0"/>
              <a:t> sided  found in 60% ,</a:t>
            </a:r>
            <a:r>
              <a:rPr lang="en-US" dirty="0" err="1" smtClean="0"/>
              <a:t>lt</a:t>
            </a:r>
            <a:r>
              <a:rPr lang="en-US" dirty="0" smtClean="0"/>
              <a:t> sided in 30% and bilateral in 10%. 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girls , laterality is equal.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44838" y="-1204111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2673" y="1654729"/>
            <a:ext cx="8996127" cy="5126317"/>
          </a:xfrm>
        </p:spPr>
        <p:txBody>
          <a:bodyPr/>
          <a:lstStyle/>
          <a:p>
            <a:pPr algn="l"/>
            <a:r>
              <a:rPr lang="en-US" dirty="0" smtClean="0"/>
              <a:t>Risk Factors: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prematurity.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connective tissue disorders.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ventriculo</a:t>
            </a:r>
            <a:r>
              <a:rPr lang="en-US" dirty="0" smtClean="0"/>
              <a:t>-peritoneal shunt (VP shunt).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-peritoneal dialysis(PD).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Ascites ( any  conditions cause increase intra-abdominal pressure).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Undescended testis.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-others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871" y="823866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Inguinal Hernia: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3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32507" y="-550718"/>
            <a:ext cx="10363200" cy="17145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96293" y="1163782"/>
            <a:ext cx="8534400" cy="5526729"/>
          </a:xfrm>
        </p:spPr>
        <p:txBody>
          <a:bodyPr/>
          <a:lstStyle/>
          <a:p>
            <a:pPr algn="l"/>
            <a:r>
              <a:rPr lang="en-US" dirty="0" smtClean="0"/>
              <a:t>     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Clinical presentation:</a:t>
            </a:r>
          </a:p>
          <a:p>
            <a:pPr marL="285750" indent="-285750" algn="l">
              <a:buFontTx/>
              <a:buChar char="-"/>
            </a:pPr>
            <a:r>
              <a:rPr lang="en-US" sz="2800" dirty="0" smtClean="0"/>
              <a:t>Most hernias are asymptomatic except for intermittent inguinal bulging with straining ( crying, coughing ,defecation ,etc. )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They are often found by parents 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Inguinal Pain is rare unless hernia gets complicated.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On examination, often the hernia is reduced and no bulge is seen. Provocative manoeuver such as standing , coughing, laughing or jumping are required to elicit it.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Examination should include scrotum and testes.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8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1860</Words>
  <Application>Microsoft Office PowerPoint</Application>
  <PresentationFormat>Custom</PresentationFormat>
  <Paragraphs>261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1_Soaring</vt:lpstr>
      <vt:lpstr>Default Design</vt:lpstr>
      <vt:lpstr>Pediatric Inguinal and Scrotal Conditions (351 Course)</vt:lpstr>
      <vt:lpstr>Pediatric Inguinal and Scrotal Conditions</vt:lpstr>
      <vt:lpstr>Pediatric Inguinal and Scrotal Conditions</vt:lpstr>
      <vt:lpstr>PowerPoint Presentation</vt:lpstr>
      <vt:lpstr>Pediatric Inguinal and Scrotal Conditions</vt:lpstr>
      <vt:lpstr>Inguinal Hernia</vt:lpstr>
      <vt:lpstr> Inguinal Hernia</vt:lpstr>
      <vt:lpstr>Pediatric Inguinal and Scrotal Conditions</vt:lpstr>
      <vt:lpstr>Inguinal Hernia</vt:lpstr>
      <vt:lpstr>PowerPoint Presentation</vt:lpstr>
      <vt:lpstr>Inguinal Hernia</vt:lpstr>
      <vt:lpstr>Inguinal Hernia</vt:lpstr>
      <vt:lpstr>Inguinal Hernia</vt:lpstr>
      <vt:lpstr>CONGENITAL HYDROCELE </vt:lpstr>
      <vt:lpstr>Types of Hydrocele</vt:lpstr>
      <vt:lpstr>PowerPoint Presentation</vt:lpstr>
      <vt:lpstr>CONGENITAL HYDROCELE</vt:lpstr>
      <vt:lpstr>CONGENITAL HYDROCELE</vt:lpstr>
      <vt:lpstr>UNDESCENDED TESTIS (CRYPTORCHDISM)</vt:lpstr>
      <vt:lpstr>PowerPoint Presentation</vt:lpstr>
      <vt:lpstr>PowerPoint Presentation</vt:lpstr>
      <vt:lpstr>UNDESCENDED TESTIS (CRYPTORCHDISM)</vt:lpstr>
      <vt:lpstr>UNDESCENDED TESTIS (CRYPTORCHDISM)</vt:lpstr>
      <vt:lpstr>UNDESCENDED TESTIS (CRYPTORCHDISM)</vt:lpstr>
      <vt:lpstr>PowerPoint Presentation</vt:lpstr>
      <vt:lpstr>UNDESCENDED TESTIS (CRYPTORCHDISM</vt:lpstr>
      <vt:lpstr>PowerPoint Presentation</vt:lpstr>
      <vt:lpstr>UNDESCENDED TESTIS (CRYPTORCHDISM)</vt:lpstr>
      <vt:lpstr>ACUTE SCROTUM</vt:lpstr>
      <vt:lpstr>Anatomy</vt:lpstr>
      <vt:lpstr>DDx of an acute scrotum</vt:lpstr>
      <vt:lpstr>ACUTE SCROTUM</vt:lpstr>
      <vt:lpstr>ACUTE SCROTUM</vt:lpstr>
      <vt:lpstr>ACUTE SCROTUM</vt:lpstr>
      <vt:lpstr>MANAGEMENT:</vt:lpstr>
      <vt:lpstr>MANAGEMENT:</vt:lpstr>
      <vt:lpstr>MANAGEMENT:</vt:lpstr>
      <vt:lpstr>Go By</vt:lpstr>
      <vt:lpstr>Pediatric Inguinal and Scrotal Conditions (351 Course)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Inguinal and Scrotal Conditions (351 Course)</dc:title>
  <dc:creator>Abdulrahman Ahmed Albassam</dc:creator>
  <cp:lastModifiedBy>3422</cp:lastModifiedBy>
  <cp:revision>161</cp:revision>
  <dcterms:created xsi:type="dcterms:W3CDTF">2016-09-26T07:50:25Z</dcterms:created>
  <dcterms:modified xsi:type="dcterms:W3CDTF">2016-11-21T05:57:09Z</dcterms:modified>
</cp:coreProperties>
</file>