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259" r:id="rId2"/>
    <p:sldId id="339" r:id="rId3"/>
    <p:sldId id="261" r:id="rId4"/>
    <p:sldId id="281" r:id="rId5"/>
    <p:sldId id="288" r:id="rId6"/>
    <p:sldId id="289" r:id="rId7"/>
    <p:sldId id="290" r:id="rId8"/>
    <p:sldId id="291" r:id="rId9"/>
    <p:sldId id="309" r:id="rId10"/>
    <p:sldId id="317" r:id="rId11"/>
    <p:sldId id="315" r:id="rId12"/>
    <p:sldId id="292" r:id="rId13"/>
    <p:sldId id="318" r:id="rId14"/>
    <p:sldId id="313" r:id="rId15"/>
    <p:sldId id="293" r:id="rId16"/>
    <p:sldId id="294" r:id="rId17"/>
    <p:sldId id="340" r:id="rId18"/>
    <p:sldId id="341" r:id="rId19"/>
    <p:sldId id="342" r:id="rId20"/>
    <p:sldId id="295" r:id="rId21"/>
    <p:sldId id="296" r:id="rId22"/>
    <p:sldId id="297" r:id="rId23"/>
    <p:sldId id="298" r:id="rId24"/>
    <p:sldId id="343" r:id="rId25"/>
    <p:sldId id="299" r:id="rId26"/>
    <p:sldId id="310" r:id="rId27"/>
    <p:sldId id="312" r:id="rId28"/>
    <p:sldId id="300" r:id="rId29"/>
    <p:sldId id="308" r:id="rId30"/>
    <p:sldId id="301" r:id="rId31"/>
    <p:sldId id="302" r:id="rId32"/>
    <p:sldId id="303" r:id="rId33"/>
    <p:sldId id="304" r:id="rId34"/>
    <p:sldId id="316" r:id="rId35"/>
    <p:sldId id="305" r:id="rId36"/>
    <p:sldId id="306" r:id="rId37"/>
    <p:sldId id="319" r:id="rId38"/>
    <p:sldId id="320" r:id="rId39"/>
    <p:sldId id="307"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2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61"/>
            <p14:sldId id="281"/>
            <p14:sldId id="288"/>
            <p14:sldId id="289"/>
            <p14:sldId id="290"/>
            <p14:sldId id="291"/>
            <p14:sldId id="309"/>
            <p14:sldId id="317"/>
            <p14:sldId id="315"/>
            <p14:sldId id="292"/>
            <p14:sldId id="318"/>
            <p14:sldId id="313"/>
            <p14:sldId id="293"/>
            <p14:sldId id="294"/>
            <p14:sldId id="340"/>
            <p14:sldId id="341"/>
            <p14:sldId id="342"/>
            <p14:sldId id="295"/>
            <p14:sldId id="296"/>
            <p14:sldId id="297"/>
            <p14:sldId id="298"/>
            <p14:sldId id="343"/>
            <p14:sldId id="299"/>
            <p14:sldId id="310"/>
            <p14:sldId id="312"/>
            <p14:sldId id="300"/>
            <p14:sldId id="308"/>
            <p14:sldId id="301"/>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00" autoAdjust="0"/>
  </p:normalViewPr>
  <p:slideViewPr>
    <p:cSldViewPr>
      <p:cViewPr>
        <p:scale>
          <a:sx n="70" d="100"/>
          <a:sy n="70" d="100"/>
        </p:scale>
        <p:origin x="14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11/21/2016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17610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22693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52511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671141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62643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915959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extLst>
      <p:ext uri="{BB962C8B-B14F-4D97-AF65-F5344CB8AC3E}">
        <p14:creationId xmlns:p14="http://schemas.microsoft.com/office/powerpoint/2010/main" val="234316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183586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2186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3009062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11/21/2016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11/21/2016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3733800" y="3886200"/>
            <a:ext cx="4772528" cy="990600"/>
          </a:xfrm>
        </p:spPr>
        <p:txBody>
          <a:bodyPr>
            <a:normAutofit fontScale="62500" lnSpcReduction="20000"/>
          </a:bodyPr>
          <a:lstStyle/>
          <a:p>
            <a:pPr algn="ctr"/>
            <a:r>
              <a:rPr lang="en-US" sz="2400" dirty="0" err="1">
                <a:latin typeface="+mn-lt"/>
              </a:rPr>
              <a:t>Dr</a:t>
            </a:r>
            <a:r>
              <a:rPr lang="en-US" sz="2400" dirty="0">
                <a:latin typeface="+mn-lt"/>
              </a:rPr>
              <a:t> Jumana Baaj </a:t>
            </a:r>
          </a:p>
          <a:p>
            <a:pPr algn="ctr"/>
            <a:r>
              <a:rPr lang="en-US" sz="2400" dirty="0" err="1">
                <a:latin typeface="+mn-lt"/>
              </a:rPr>
              <a:t>Asst</a:t>
            </a:r>
            <a:r>
              <a:rPr lang="en-US" sz="2400" dirty="0">
                <a:latin typeface="+mn-lt"/>
              </a:rPr>
              <a:t> Professor</a:t>
            </a:r>
          </a:p>
          <a:p>
            <a:pPr algn="ctr"/>
            <a:r>
              <a:rPr lang="en-US" sz="2400" dirty="0">
                <a:latin typeface="+mn-lt"/>
              </a:rPr>
              <a:t>Obstetric Consultant </a:t>
            </a:r>
            <a:r>
              <a:rPr lang="en-US" sz="2400" dirty="0" err="1">
                <a:latin typeface="+mn-lt"/>
              </a:rPr>
              <a:t>anesthesit</a:t>
            </a:r>
            <a:r>
              <a:rPr lang="en-US" sz="2400" dirty="0">
                <a:latin typeface="+mn-lt"/>
              </a:rPr>
              <a:t>   </a:t>
            </a:r>
          </a:p>
          <a:p>
            <a:pPr algn="ctr"/>
            <a:r>
              <a:rPr lang="en-US" sz="2400" dirty="0">
                <a:latin typeface="+mn-lt"/>
              </a:rPr>
              <a:t>KSU . KKUH  </a:t>
            </a:r>
          </a:p>
          <a:p>
            <a:endParaRPr lang="en-US" sz="2400" dirty="0">
              <a:latin typeface="+mn-lt"/>
            </a:endParaRPr>
          </a:p>
        </p:txBody>
      </p:sp>
      <p:sp>
        <p:nvSpPr>
          <p:cNvPr id="5" name="Title 4"/>
          <p:cNvSpPr>
            <a:spLocks noGrp="1"/>
          </p:cNvSpPr>
          <p:nvPr>
            <p:ph type="ctrTitle"/>
          </p:nvPr>
        </p:nvSpPr>
        <p:spPr>
          <a:prstGeom prst="rect">
            <a:avLst/>
          </a:prstGeom>
        </p:spPr>
        <p:txBody>
          <a:bodyPr>
            <a:spAutoFit/>
          </a:bodyPr>
          <a:lstStyle/>
          <a:p>
            <a:pPr algn="ctr"/>
            <a:r>
              <a:rPr lang="en-US"/>
              <a:t>Transfusion 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637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The “forward type” determines the ABO and Rh phenotype of the recipient’s RBC by using antiserum  directed against the A, B, and D antigens. </a:t>
            </a:r>
          </a:p>
          <a:p>
            <a:r>
              <a:rPr lang="en-US" dirty="0"/>
              <a:t>The “reverse type” detects </a:t>
            </a:r>
            <a:r>
              <a:rPr lang="en-US" dirty="0" err="1"/>
              <a:t>isoagglutinins</a:t>
            </a:r>
            <a:r>
              <a:rPr lang="en-US" dirty="0"/>
              <a:t> in the patient’s serum and should correlate with the ABO phenotype, or forward type.</a:t>
            </a:r>
          </a:p>
        </p:txBody>
      </p:sp>
    </p:spTree>
    <p:extLst>
      <p:ext uri="{BB962C8B-B14F-4D97-AF65-F5344CB8AC3E}">
        <p14:creationId xmlns:p14="http://schemas.microsoft.com/office/powerpoint/2010/main" val="23863487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fontScale="92500" lnSpcReduction="10000"/>
          </a:bodyPr>
          <a:lstStyle/>
          <a:p>
            <a:r>
              <a:rPr lang="en-US" dirty="0"/>
              <a:t>ABO grouping requires that the recipient’s red cells be tested with anti-A and anti-B serum, and that their serum be tested with A and B red cells.</a:t>
            </a:r>
          </a:p>
          <a:p>
            <a:r>
              <a:rPr lang="en-US" dirty="0"/>
              <a:t>Those 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6686"/>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and Screen</a:t>
            </a:r>
          </a:p>
        </p:txBody>
      </p:sp>
      <p:sp>
        <p:nvSpPr>
          <p:cNvPr id="3" name="Content Placeholder 2"/>
          <p:cNvSpPr>
            <a:spLocks noGrp="1"/>
          </p:cNvSpPr>
          <p:nvPr>
            <p:ph idx="1"/>
          </p:nvPr>
        </p:nvSpPr>
        <p:spPr/>
        <p:txBody>
          <a:bodyPr>
            <a:normAutofit/>
          </a:bodyPr>
          <a:lstStyle/>
          <a:p>
            <a:r>
              <a:rPr lang="en-US" dirty="0"/>
              <a:t>The type and screen allows quicker selection of appropriate banked blood for complete crossmatch if a transfusion is ordered.</a:t>
            </a:r>
          </a:p>
          <a:p>
            <a:r>
              <a:rPr lang="en-US" dirty="0"/>
              <a:t>When a blood transfusion is ordered, a formal crossmatch is done by mixing recipient serum with donor RBCs as a final compatibility test 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Match</a:t>
            </a:r>
          </a:p>
        </p:txBody>
      </p:sp>
      <p:sp>
        <p:nvSpPr>
          <p:cNvPr id="3" name="Content Placeholder 2"/>
          <p:cNvSpPr>
            <a:spLocks noGrp="1"/>
          </p:cNvSpPr>
          <p:nvPr>
            <p:ph idx="1"/>
          </p:nvPr>
        </p:nvSpPr>
        <p:spPr/>
        <p:txBody>
          <a:bodyPr>
            <a:normAutofit/>
          </a:bodyPr>
          <a:lstStyle/>
          <a:p>
            <a:r>
              <a:rPr lang="en-US" dirty="0"/>
              <a:t>This can be done using a Coombs test (with serum incubated to 37° C), or the more rapid “immediate spin crossmatch” at room temperature, which will detect only ABO incompatibility.</a:t>
            </a:r>
          </a:p>
          <a:p>
            <a:r>
              <a:rPr lang="en-US" dirty="0"/>
              <a:t>Thorough Coombs test can detect incompatibilities that were missed with the antibody screen.</a:t>
            </a:r>
          </a:p>
        </p:txBody>
      </p:sp>
    </p:spTree>
    <p:extLst>
      <p:ext uri="{BB962C8B-B14F-4D97-AF65-F5344CB8AC3E}">
        <p14:creationId xmlns:p14="http://schemas.microsoft.com/office/powerpoint/2010/main" val="424821433"/>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a:t>Why?</a:t>
            </a:r>
          </a:p>
          <a:p>
            <a:pPr eaLnBrk="1" hangingPunct="1">
              <a:buFont typeface="Wingdings" pitchFamily="2" charset="2"/>
              <a:buChar char="Ø"/>
              <a:defRPr/>
            </a:pPr>
            <a:r>
              <a:rPr lang="en-US" dirty="0"/>
              <a:t>Increase oxygen carrying capacity </a:t>
            </a:r>
          </a:p>
          <a:p>
            <a:pPr eaLnBrk="1" hangingPunct="1">
              <a:buFont typeface="Wingdings" pitchFamily="2" charset="2"/>
              <a:buChar char="Ø"/>
              <a:defRPr/>
            </a:pPr>
            <a:r>
              <a:rPr lang="en-US" dirty="0"/>
              <a:t>Restoration of red cell mass</a:t>
            </a:r>
          </a:p>
          <a:p>
            <a:pPr eaLnBrk="1" hangingPunct="1">
              <a:buFont typeface="Wingdings" pitchFamily="2" charset="2"/>
              <a:buChar char="Ø"/>
              <a:defRPr/>
            </a:pPr>
            <a:r>
              <a:rPr lang="en-US" dirty="0"/>
              <a:t>Correction of bleeding caused by platelet dysfunction</a:t>
            </a:r>
          </a:p>
          <a:p>
            <a:pPr eaLnBrk="1" hangingPunct="1">
              <a:buFont typeface="Wingdings" pitchFamily="2" charset="2"/>
              <a:buChar char="Ø"/>
              <a:defRPr/>
            </a:pPr>
            <a:r>
              <a:rPr lang="en-US" dirty="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a:t>Oxygen Delivery</a:t>
            </a:r>
            <a:endParaRPr lang="en-US" b="1"/>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a:t>Oxygen Delivery (DO</a:t>
            </a:r>
            <a:r>
              <a:rPr lang="en-US" sz="2900" baseline="-25000" dirty="0"/>
              <a:t>2</a:t>
            </a:r>
            <a:r>
              <a:rPr lang="en-US" sz="2800" dirty="0"/>
              <a:t>) is the oxygen that is delivered to the tissues</a:t>
            </a:r>
          </a:p>
          <a:p>
            <a:pPr>
              <a:buSzTx/>
              <a:buFontTx/>
              <a:buNone/>
              <a:defRPr/>
            </a:pPr>
            <a:r>
              <a:rPr lang="en-US" sz="2800" dirty="0"/>
              <a:t>    </a:t>
            </a:r>
            <a:r>
              <a:rPr lang="en-US" sz="2800" b="1" dirty="0">
                <a:solidFill>
                  <a:srgbClr val="FF0000"/>
                </a:solidFill>
              </a:rPr>
              <a:t>DO</a:t>
            </a:r>
            <a:r>
              <a:rPr lang="en-US" sz="2900" b="1" baseline="-25000" dirty="0">
                <a:solidFill>
                  <a:srgbClr val="FF0000"/>
                </a:solidFill>
              </a:rPr>
              <a:t>2</a:t>
            </a:r>
            <a:r>
              <a:rPr lang="en-US" sz="2800" b="1" dirty="0">
                <a:solidFill>
                  <a:srgbClr val="FF0000"/>
                </a:solidFill>
              </a:rPr>
              <a:t>= COP x CaO</a:t>
            </a:r>
            <a:r>
              <a:rPr lang="en-US" sz="2900" b="1" baseline="-25000" dirty="0">
                <a:solidFill>
                  <a:srgbClr val="FF0000"/>
                </a:solidFill>
              </a:rPr>
              <a:t>2</a:t>
            </a:r>
            <a:endParaRPr lang="en-US" sz="2800" b="1" dirty="0">
              <a:solidFill>
                <a:srgbClr val="FF0000"/>
              </a:solidFill>
            </a:endParaRPr>
          </a:p>
          <a:p>
            <a:pPr>
              <a:buSzTx/>
              <a:buFontTx/>
              <a:buChar char="•"/>
              <a:defRPr/>
            </a:pPr>
            <a:r>
              <a:rPr lang="en-US" sz="2800" dirty="0"/>
              <a:t>Cardiac Output (CO) = HR x SV </a:t>
            </a:r>
          </a:p>
          <a:p>
            <a:pPr>
              <a:buSzTx/>
              <a:buFontTx/>
              <a:buChar char="•"/>
              <a:defRPr/>
            </a:pPr>
            <a:r>
              <a:rPr lang="en-US" sz="2800" dirty="0"/>
              <a:t>Oxygen Content (CaO</a:t>
            </a:r>
            <a:r>
              <a:rPr lang="en-US" sz="2900" baseline="-25000" dirty="0"/>
              <a:t>2</a:t>
            </a:r>
            <a:r>
              <a:rPr lang="en-US" sz="2800" dirty="0"/>
              <a:t>):</a:t>
            </a:r>
          </a:p>
          <a:p>
            <a:pPr lvl="1">
              <a:buClrTx/>
              <a:buFont typeface="Monotype Sorts" pitchFamily="2" charset="2"/>
              <a:buNone/>
              <a:defRPr/>
            </a:pPr>
            <a:r>
              <a:rPr lang="en-US" sz="2400" dirty="0">
                <a:solidFill>
                  <a:schemeClr val="tx2"/>
                </a:solidFill>
              </a:rPr>
              <a:t>-</a:t>
            </a:r>
            <a:r>
              <a:rPr lang="en-US" sz="2400" dirty="0"/>
              <a:t>  (</a:t>
            </a:r>
            <a:r>
              <a:rPr lang="en-US" sz="2400" b="1" dirty="0" err="1"/>
              <a:t>Hgb</a:t>
            </a:r>
            <a:r>
              <a:rPr lang="en-US" sz="2400" dirty="0"/>
              <a:t> x 1.39)O</a:t>
            </a:r>
            <a:r>
              <a:rPr lang="en-US" sz="2600" baseline="-25000" dirty="0"/>
              <a:t>2</a:t>
            </a:r>
            <a:r>
              <a:rPr lang="en-US" sz="2400" dirty="0"/>
              <a:t> saturation + PaO</a:t>
            </a:r>
            <a:r>
              <a:rPr lang="en-US" sz="2600" baseline="-25000" dirty="0"/>
              <a:t>2</a:t>
            </a:r>
            <a:r>
              <a:rPr lang="en-US" sz="2400" dirty="0"/>
              <a:t>(0.003)</a:t>
            </a:r>
          </a:p>
          <a:p>
            <a:pPr lvl="1">
              <a:buClrTx/>
              <a:buFont typeface="Monotype Sorts" pitchFamily="2" charset="2"/>
              <a:buNone/>
              <a:defRPr/>
            </a:pPr>
            <a:r>
              <a:rPr lang="en-US" sz="2400" dirty="0">
                <a:solidFill>
                  <a:schemeClr val="tx2"/>
                </a:solidFill>
              </a:rPr>
              <a:t>-</a:t>
            </a:r>
            <a:r>
              <a:rPr lang="en-US" sz="2400" dirty="0"/>
              <a:t>  </a:t>
            </a:r>
            <a:r>
              <a:rPr lang="en-US" sz="2400" dirty="0" err="1"/>
              <a:t>Hgb</a:t>
            </a:r>
            <a:r>
              <a:rPr lang="en-US" sz="2400" dirty="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228600"/>
            <a:ext cx="7772400" cy="762000"/>
          </a:xfrm>
        </p:spPr>
        <p:txBody>
          <a:bodyPr>
            <a:normAutofit/>
          </a:bodyPr>
          <a:lstStyle/>
          <a:p>
            <a:pPr>
              <a:defRPr/>
            </a:pPr>
            <a:r>
              <a:rPr lang="en-US" b="1"/>
              <a:t>Oxygen Delivery</a:t>
            </a:r>
            <a:r>
              <a:rPr lang="en-US"/>
              <a:t> (cont.)</a:t>
            </a:r>
          </a:p>
        </p:txBody>
      </p:sp>
      <p:sp>
        <p:nvSpPr>
          <p:cNvPr id="175107" name="Rectangle 3"/>
          <p:cNvSpPr>
            <a:spLocks noGrp="1" noChangeArrowheads="1"/>
          </p:cNvSpPr>
          <p:nvPr>
            <p:ph idx="1"/>
          </p:nvPr>
        </p:nvSpPr>
        <p:spPr>
          <a:xfrm>
            <a:off x="677332" y="1600200"/>
            <a:ext cx="8314268" cy="4267200"/>
          </a:xfrm>
        </p:spPr>
        <p:txBody>
          <a:bodyPr>
            <a:normAutofit/>
          </a:bodyPr>
          <a:lstStyle/>
          <a:p>
            <a:pPr>
              <a:lnSpc>
                <a:spcPct val="90000"/>
              </a:lnSpc>
              <a:buSzTx/>
              <a:buFontTx/>
              <a:buChar char="•"/>
              <a:defRPr/>
            </a:pPr>
            <a:endParaRPr lang="en-US" dirty="0"/>
          </a:p>
          <a:p>
            <a:pPr>
              <a:lnSpc>
                <a:spcPct val="90000"/>
              </a:lnSpc>
              <a:buSzTx/>
              <a:buFontTx/>
              <a:buChar char="•"/>
              <a:defRPr/>
            </a:pPr>
            <a:r>
              <a:rPr lang="en-US" dirty="0"/>
              <a:t>Therefore: </a:t>
            </a:r>
            <a:r>
              <a:rPr lang="en-US" b="1" dirty="0">
                <a:solidFill>
                  <a:srgbClr val="FF0000"/>
                </a:solidFill>
              </a:rPr>
              <a:t>DO</a:t>
            </a:r>
            <a:r>
              <a:rPr lang="en-US" b="1" baseline="-25000" dirty="0">
                <a:solidFill>
                  <a:srgbClr val="FF0000"/>
                </a:solidFill>
              </a:rPr>
              <a:t>2</a:t>
            </a:r>
            <a:r>
              <a:rPr lang="en-US" b="1" dirty="0">
                <a:solidFill>
                  <a:srgbClr val="FF0000"/>
                </a:solidFill>
              </a:rPr>
              <a:t> = HR x SV x CaO</a:t>
            </a:r>
            <a:r>
              <a:rPr lang="en-US" b="1" baseline="-25000" dirty="0">
                <a:solidFill>
                  <a:srgbClr val="FF0000"/>
                </a:solidFill>
              </a:rPr>
              <a:t>2</a:t>
            </a:r>
            <a:endParaRPr lang="en-US" b="1" dirty="0">
              <a:solidFill>
                <a:srgbClr val="FF0000"/>
              </a:solidFill>
            </a:endParaRPr>
          </a:p>
          <a:p>
            <a:pPr>
              <a:lnSpc>
                <a:spcPct val="90000"/>
              </a:lnSpc>
              <a:buSzTx/>
              <a:buFontTx/>
              <a:buChar char="•"/>
              <a:defRPr/>
            </a:pPr>
            <a:endParaRPr lang="en-US" dirty="0"/>
          </a:p>
          <a:p>
            <a:pPr>
              <a:lnSpc>
                <a:spcPct val="90000"/>
              </a:lnSpc>
              <a:buSzTx/>
              <a:buFontTx/>
              <a:buChar char="•"/>
              <a:defRPr/>
            </a:pPr>
            <a:endParaRPr lang="en-US" dirty="0"/>
          </a:p>
          <a:p>
            <a:pPr>
              <a:lnSpc>
                <a:spcPct val="90000"/>
              </a:lnSpc>
              <a:buSzTx/>
              <a:buFontTx/>
              <a:buChar char="•"/>
              <a:defRPr/>
            </a:pPr>
            <a:r>
              <a:rPr lang="en-US" dirty="0"/>
              <a:t>If HR or SV are unable to compensate, </a:t>
            </a:r>
            <a:r>
              <a:rPr lang="en-US" dirty="0" err="1"/>
              <a:t>Hgb</a:t>
            </a:r>
            <a:r>
              <a:rPr lang="en-US" dirty="0"/>
              <a:t> is the major determinant factor in O</a:t>
            </a:r>
            <a:r>
              <a:rPr lang="en-US" baseline="-25000" dirty="0"/>
              <a:t>2</a:t>
            </a:r>
            <a:r>
              <a:rPr lang="en-US" dirty="0"/>
              <a:t> delivery</a:t>
            </a:r>
          </a:p>
          <a:p>
            <a:pPr marL="0" indent="0">
              <a:lnSpc>
                <a:spcPct val="90000"/>
              </a:lnSpc>
              <a:buSzTx/>
              <a:buNone/>
              <a:defRPr/>
            </a:pPr>
            <a:endParaRPr lang="en-US" dirty="0"/>
          </a:p>
        </p:txBody>
      </p:sp>
    </p:spTree>
    <p:extLst>
      <p:ext uri="{BB962C8B-B14F-4D97-AF65-F5344CB8AC3E}">
        <p14:creationId xmlns:p14="http://schemas.microsoft.com/office/powerpoint/2010/main" val="281387007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p>
        </p:txBody>
      </p:sp>
      <p:sp>
        <p:nvSpPr>
          <p:cNvPr id="3" name="Content Placeholder 2"/>
          <p:cNvSpPr>
            <a:spLocks noGrp="1"/>
          </p:cNvSpPr>
          <p:nvPr>
            <p:ph idx="1"/>
          </p:nvPr>
        </p:nvSpPr>
        <p:spPr/>
        <p:txBody>
          <a:bodyPr/>
          <a:lstStyle/>
          <a:p>
            <a:r>
              <a:rPr lang="en-US" dirty="0"/>
              <a:t>Indication of blood transfusion </a:t>
            </a:r>
          </a:p>
          <a:p>
            <a:r>
              <a:rPr lang="en-US" dirty="0"/>
              <a:t>Blood groups </a:t>
            </a:r>
          </a:p>
          <a:p>
            <a:r>
              <a:rPr lang="en-US" dirty="0"/>
              <a:t>Blood component </a:t>
            </a:r>
          </a:p>
          <a:p>
            <a:r>
              <a:rPr lang="en-US" sz="3200" dirty="0"/>
              <a:t>Blood transfusion complication</a:t>
            </a:r>
          </a:p>
          <a:p>
            <a:pPr>
              <a:buNone/>
            </a:pPr>
            <a:r>
              <a:rPr lang="en-US" sz="3200" dirty="0"/>
              <a:t>    treatment </a:t>
            </a:r>
          </a:p>
          <a:p>
            <a:r>
              <a:rPr lang="en-US" sz="3200" dirty="0"/>
              <a:t>Alternatives to Blood Products </a:t>
            </a:r>
            <a:endParaRPr lang="en-US" dirty="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Aspects:</a:t>
            </a:r>
          </a:p>
          <a:p>
            <a:pPr algn="just"/>
            <a:r>
              <a:rPr lang="en-US" dirty="0"/>
              <a:t>Two qualified personnel check it at the bedside to prevent a potentially fatal clerical error. </a:t>
            </a:r>
          </a:p>
          <a:p>
            <a:pPr algn="just"/>
            <a:r>
              <a:rPr lang="en-US" dirty="0"/>
              <a:t>Recipient and unit identification, confirmation of compatibility, expiration date.</a:t>
            </a:r>
          </a:p>
          <a:p>
            <a:pPr algn="just"/>
            <a:r>
              <a:rPr lang="en-US" dirty="0"/>
              <a:t>60% of transfusions occur </a:t>
            </a:r>
            <a:r>
              <a:rPr lang="en-US" dirty="0" err="1"/>
              <a:t>perioperatively</a:t>
            </a:r>
            <a:r>
              <a:rPr lang="en-US" dirty="0"/>
              <a:t>.</a:t>
            </a:r>
          </a:p>
          <a:p>
            <a:pPr algn="just"/>
            <a:r>
              <a:rPr lang="en-US" dirty="0"/>
              <a:t>responsibility 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than gravity can provide. </a:t>
            </a:r>
          </a:p>
          <a:p>
            <a:pPr algn="just"/>
            <a:r>
              <a:rPr lang="en-US" dirty="0"/>
              <a:t>Pressure bags are available that completely encase the blood bag and apply pressure evenly to the blood bag surface. </a:t>
            </a:r>
          </a:p>
          <a:p>
            <a:pPr algn="just"/>
            <a:r>
              <a:rPr lang="en-US" dirty="0"/>
              <a:t>If external pressure is anticipated, large-bore needles are recommended for venous access to prevent hemolysis.</a:t>
            </a:r>
          </a:p>
        </p:txBody>
      </p:sp>
    </p:spTree>
    <p:extLst>
      <p:ext uri="{BB962C8B-B14F-4D97-AF65-F5344CB8AC3E}">
        <p14:creationId xmlns:p14="http://schemas.microsoft.com/office/powerpoint/2010/main" val="3235704375"/>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transfusion may be diluted with normal saline, but this may cause unwanted 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a:t>Patient’s age, </a:t>
            </a:r>
          </a:p>
          <a:p>
            <a:pPr marL="514350" indent="-514350" algn="just">
              <a:buFont typeface="+mj-lt"/>
              <a:buAutoNum type="arabicPeriod"/>
            </a:pPr>
            <a:r>
              <a:rPr lang="en-US" dirty="0"/>
              <a:t>severity of symptoms, </a:t>
            </a:r>
          </a:p>
          <a:p>
            <a:pPr marL="514350" indent="-514350" algn="just">
              <a:buFont typeface="+mj-lt"/>
              <a:buAutoNum type="arabicPeriod"/>
            </a:pPr>
            <a:r>
              <a:rPr lang="en-US" dirty="0"/>
              <a:t>cause of the deficit, </a:t>
            </a:r>
          </a:p>
          <a:p>
            <a:pPr marL="514350" indent="-514350" algn="just">
              <a:buFont typeface="+mj-lt"/>
              <a:buAutoNum type="arabicPeriod"/>
            </a:pPr>
            <a:r>
              <a:rPr lang="en-US" dirty="0"/>
              <a:t>underlying medical condition, </a:t>
            </a:r>
          </a:p>
          <a:p>
            <a:pPr marL="514350" indent="-514350" algn="just">
              <a:buFont typeface="+mj-lt"/>
              <a:buAutoNum type="arabicPeriod"/>
            </a:pPr>
            <a:r>
              <a:rPr lang="en-US" dirty="0"/>
              <a:t>ability to compensate for decreased oxygen-carrying capacity, and </a:t>
            </a:r>
          </a:p>
          <a:p>
            <a:pPr marL="514350" indent="-514350" algn="just">
              <a:buFont typeface="+mj-lt"/>
              <a:buAutoNum type="arabicPeriod"/>
            </a:pPr>
            <a:r>
              <a:rPr lang="en-US" dirty="0"/>
              <a:t>tissue oxygen requirements are 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evaluation:</a:t>
            </a:r>
          </a:p>
          <a:p>
            <a:pPr marL="514350" indent="-514350">
              <a:buFont typeface="+mj-lt"/>
              <a:buAutoNum type="arabicPeriod"/>
            </a:pPr>
            <a:r>
              <a:rPr lang="en-US" dirty="0"/>
              <a:t>appearance (pallor, diaphoresis), </a:t>
            </a:r>
          </a:p>
          <a:p>
            <a:pPr marL="514350" indent="-514350">
              <a:buFont typeface="+mj-lt"/>
              <a:buAutoNum type="arabicPeriod"/>
            </a:pPr>
            <a:r>
              <a:rPr lang="en-US" dirty="0"/>
              <a:t>mentation (alert, confused), </a:t>
            </a:r>
          </a:p>
          <a:p>
            <a:pPr marL="514350" indent="-514350">
              <a:buFont typeface="+mj-lt"/>
              <a:buAutoNum type="arabicPeriod"/>
            </a:pPr>
            <a:r>
              <a:rPr lang="en-US" dirty="0"/>
              <a:t>heart rate, </a:t>
            </a:r>
          </a:p>
          <a:p>
            <a:pPr marL="514350" indent="-514350">
              <a:buFont typeface="+mj-lt"/>
              <a:buAutoNum type="arabicPeriod"/>
            </a:pPr>
            <a:r>
              <a:rPr lang="en-US" dirty="0"/>
              <a:t>blood pressure,</a:t>
            </a:r>
          </a:p>
          <a:p>
            <a:pPr marL="514350" indent="-514350">
              <a:buFont typeface="+mj-lt"/>
              <a:buAutoNum type="arabicPeriod"/>
            </a:pPr>
            <a:r>
              <a:rPr lang="en-US" dirty="0"/>
              <a:t>nature of the bleeding (active, controlled, uncontrolled), </a:t>
            </a:r>
          </a:p>
          <a:p>
            <a:pPr marL="0" indent="0">
              <a:buNone/>
            </a:pPr>
            <a:r>
              <a:rPr lang="en-US" dirty="0"/>
              <a:t>Laboratory evaluation :</a:t>
            </a:r>
          </a:p>
          <a:p>
            <a:pPr marL="514350" indent="-514350">
              <a:buFont typeface="+mj-lt"/>
              <a:buAutoNum type="arabicPeriod"/>
            </a:pPr>
            <a:r>
              <a:rPr lang="en-US" dirty="0"/>
              <a:t> </a:t>
            </a:r>
            <a:r>
              <a:rPr lang="en-US" dirty="0" err="1"/>
              <a:t>Hgb</a:t>
            </a:r>
            <a:r>
              <a:rPr lang="en-US" dirty="0"/>
              <a:t>, </a:t>
            </a:r>
          </a:p>
          <a:p>
            <a:pPr marL="514350" indent="-514350">
              <a:buFont typeface="+mj-lt"/>
              <a:buAutoNum type="arabicPeriod"/>
            </a:pPr>
            <a:r>
              <a:rPr lang="en-US" dirty="0"/>
              <a:t>hematocrit, </a:t>
            </a:r>
          </a:p>
          <a:p>
            <a:pPr marL="514350" indent="-514350">
              <a:buFont typeface="+mj-lt"/>
              <a:buAutoNum type="arabicPeriod"/>
            </a:pPr>
            <a:r>
              <a:rPr lang="en-US" dirty="0"/>
              <a:t>platelets, </a:t>
            </a:r>
          </a:p>
          <a:p>
            <a:pPr marL="514350" indent="-514350">
              <a:buFont typeface="+mj-lt"/>
              <a:buAutoNum type="arabicPeriod"/>
            </a:pPr>
            <a:r>
              <a:rPr lang="en-US" dirty="0"/>
              <a:t>clotting 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Transfuse?</a:t>
            </a:r>
          </a:p>
        </p:txBody>
      </p:sp>
      <p:sp>
        <p:nvSpPr>
          <p:cNvPr id="3" name="Content Placeholder 2"/>
          <p:cNvSpPr>
            <a:spLocks noGrp="1"/>
          </p:cNvSpPr>
          <p:nvPr>
            <p:ph idx="1"/>
          </p:nvPr>
        </p:nvSpPr>
        <p:spPr/>
        <p:txBody>
          <a:bodyPr>
            <a:normAutofit/>
          </a:bodyPr>
          <a:lstStyle/>
          <a:p>
            <a:pPr algn="just"/>
            <a:r>
              <a:rPr lang="en-US" dirty="0"/>
              <a:t>TRICC (Transfusion Requirements in Critical Care) trial, demonstrated that in the critical care setting, a transfusion threshold of 7 g/dL was as safe as a threshold of 10 g/dL. </a:t>
            </a:r>
          </a:p>
          <a:p>
            <a:pPr algn="just"/>
            <a:endParaRPr lang="en-US" dirty="0"/>
          </a:p>
          <a:p>
            <a:pPr algn="just"/>
            <a:r>
              <a:rPr lang="en-US" dirty="0"/>
              <a:t>A subgroup analysis generated some concern that patients with ischemic heart disease benefit from higher transfusion threshold</a:t>
            </a:r>
          </a:p>
        </p:txBody>
      </p:sp>
    </p:spTree>
    <p:extLst>
      <p:ext uri="{BB962C8B-B14F-4D97-AF65-F5344CB8AC3E}">
        <p14:creationId xmlns:p14="http://schemas.microsoft.com/office/powerpoint/2010/main" val="1630110890"/>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a:t>Blood and its components</a:t>
            </a:r>
          </a:p>
        </p:txBody>
      </p:sp>
      <p:sp>
        <p:nvSpPr>
          <p:cNvPr id="3" name="Content Placeholder 2"/>
          <p:cNvSpPr>
            <a:spLocks noGrp="1"/>
          </p:cNvSpPr>
          <p:nvPr>
            <p:ph idx="1"/>
          </p:nvPr>
        </p:nvSpPr>
        <p:spPr>
          <a:xfrm>
            <a:off x="762000" y="1371600"/>
            <a:ext cx="8077200" cy="4297363"/>
          </a:xfrm>
        </p:spPr>
        <p:txBody>
          <a:bodyPr>
            <a:normAutofit/>
          </a:bodyPr>
          <a:lstStyle/>
          <a:p>
            <a:pPr algn="just"/>
            <a:r>
              <a:rPr lang="en-US" b="1" u="sng" dirty="0"/>
              <a:t>Whole Blood </a:t>
            </a:r>
            <a:r>
              <a:rPr lang="en-US" dirty="0"/>
              <a:t>is not as economical as component therapy, although there has recently been renewed interest in the benefits of using fresh whole blood in military field hospitals.</a:t>
            </a:r>
          </a:p>
          <a:p>
            <a:pPr algn="just"/>
            <a:r>
              <a:rPr lang="en-US" dirty="0"/>
              <a:t>In modern transfusion medicine is rarely used.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87778"/>
            <a:ext cx="2667000" cy="226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457418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6635965" cy="39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PERSPECTIVE</a:t>
            </a:r>
          </a:p>
        </p:txBody>
      </p:sp>
      <p:sp>
        <p:nvSpPr>
          <p:cNvPr id="5" name="Content Placeholder 4"/>
          <p:cNvSpPr>
            <a:spLocks noGrp="1"/>
          </p:cNvSpPr>
          <p:nvPr>
            <p:ph idx="1"/>
            <p:custDataLst>
              <p:tags r:id="rId3"/>
            </p:custDataLst>
          </p:nvPr>
        </p:nvSpPr>
        <p:spPr/>
        <p:txBody>
          <a:bodyPr>
            <a:normAutofit/>
          </a:bodyPr>
          <a:lstStyle/>
          <a:p>
            <a:endParaRPr lang="en-US" dirty="0"/>
          </a:p>
          <a:p>
            <a:pPr algn="just"/>
            <a:r>
              <a:rPr lang="en-US" dirty="0"/>
              <a:t>The era of modern blood transfusion began in the early 1900s with discovery of the ABO red cell antigen system. </a:t>
            </a:r>
          </a:p>
          <a:p>
            <a:pPr algn="just"/>
            <a:endParaRPr lang="en-US" dirty="0"/>
          </a:p>
          <a:p>
            <a:pPr algn="just"/>
            <a:r>
              <a:rPr lang="en-US" dirty="0"/>
              <a:t> World War I it was known that adding citrate enabled the storage of anticoagulated blood. </a:t>
            </a:r>
          </a:p>
        </p:txBody>
      </p:sp>
    </p:spTree>
    <p:custDataLst>
      <p:tags r:id="rId1"/>
    </p:custData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the microvascular level. </a:t>
            </a:r>
          </a:p>
          <a:p>
            <a:pPr algn="just"/>
            <a:r>
              <a:rPr lang="en-US" dirty="0"/>
              <a:t> American Society of Anesthesiologists :</a:t>
            </a:r>
          </a:p>
          <a:p>
            <a:pPr marL="514350" indent="-514350" algn="just">
              <a:buFont typeface="+mj-lt"/>
              <a:buAutoNum type="arabicPeriod"/>
            </a:pPr>
            <a:r>
              <a:rPr lang="en-US" dirty="0"/>
              <a:t>Transfusion is rarely needed with a Hgb concentration greater than 10 g/dL .</a:t>
            </a:r>
          </a:p>
          <a:p>
            <a:pPr marL="514350" indent="-514350" algn="just">
              <a:buFont typeface="+mj-lt"/>
              <a:buAutoNum type="arabicPeriod"/>
            </a:pPr>
            <a:r>
              <a:rPr lang="en-US" dirty="0"/>
              <a:t>Always needed when the Hgb is less than 6 g/dL. </a:t>
            </a:r>
          </a:p>
          <a:p>
            <a:pPr marL="514350" indent="-514350" algn="just">
              <a:buFont typeface="+mj-lt"/>
              <a:buAutoNum type="arabicPeriod"/>
            </a:pPr>
            <a:r>
              <a:rPr lang="en-US" dirty="0"/>
              <a:t>Patients with a Hgb between 6 and 10 mg/dL require careful clinical judgment.</a:t>
            </a:r>
          </a:p>
        </p:txBody>
      </p:sp>
    </p:spTree>
    <p:extLst>
      <p:ext uri="{BB962C8B-B14F-4D97-AF65-F5344CB8AC3E}">
        <p14:creationId xmlns:p14="http://schemas.microsoft.com/office/powerpoint/2010/main" val="2681184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a:t>PRBCS …</a:t>
            </a:r>
          </a:p>
          <a:p>
            <a:pPr algn="just"/>
            <a:r>
              <a:rPr lang="en-US" dirty="0"/>
              <a:t>Ischemic heart disease may render patients more intolerant of anemia, although more research is needed to clarify whether transfusion benefits these patients.</a:t>
            </a:r>
          </a:p>
          <a:p>
            <a:pPr algn="just"/>
            <a:endParaRPr lang="en-US" dirty="0"/>
          </a:p>
          <a:p>
            <a:pPr algn="just"/>
            <a:r>
              <a:rPr lang="en-US" dirty="0"/>
              <a:t>Physicians would still transfuse a patient with ongoing hemorrhage and unstable vital signs despite adequate fluid resuscitation, and would occasionally consider withholding transfusion for Hgb levels even lower than 6 g/dL in a young, healthy, asymptomatic patient without 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a:t>PRBCS</a:t>
            </a:r>
          </a:p>
          <a:p>
            <a:pPr algn="just"/>
            <a:r>
              <a:rPr lang="en-US" dirty="0"/>
              <a:t>In an average adult, 1 U of PRBCs increases the </a:t>
            </a:r>
            <a:r>
              <a:rPr lang="en-US" dirty="0" err="1"/>
              <a:t>Hgb</a:t>
            </a:r>
            <a:r>
              <a:rPr lang="en-US" dirty="0"/>
              <a:t> by about 1 g/</a:t>
            </a:r>
            <a:r>
              <a:rPr lang="en-US" dirty="0" err="1"/>
              <a:t>dL</a:t>
            </a:r>
            <a:r>
              <a:rPr lang="en-US" dirty="0"/>
              <a:t> or the hematocrit by about 3%.</a:t>
            </a:r>
          </a:p>
          <a:p>
            <a:pPr algn="just"/>
            <a:r>
              <a:rPr lang="en-US" dirty="0"/>
              <a:t>PRBCs are run through a filter with a large-bore intravenous line with normal saline.</a:t>
            </a:r>
          </a:p>
          <a:p>
            <a:pPr algn="just"/>
            <a:r>
              <a:rPr lang="en-US" dirty="0"/>
              <a:t>Lactated Ringer’s solution can lead to clotting due to the added calcium, and hemolysis may result with a hypotonic solution.</a:t>
            </a:r>
          </a:p>
          <a:p>
            <a:pPr algn="just"/>
            <a:r>
              <a:rPr lang="en-US" dirty="0"/>
              <a:t>Most transfusions are given over 60 to 90 minutes (not longer than 4 hours). </a:t>
            </a:r>
          </a:p>
          <a:p>
            <a:pPr algn="just"/>
            <a:r>
              <a:rPr lang="en-US" dirty="0"/>
              <a:t>Unused blood should be returned promptly to the blood bank because any units unrefrigerated for more than 30 minutes are discarded</a:t>
            </a:r>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Plasma</a:t>
            </a:r>
          </a:p>
          <a:p>
            <a:pPr algn="just"/>
            <a:r>
              <a:rPr lang="en-US" dirty="0"/>
              <a:t>A unit of FFP typically has a volume of 200 to 250 mL, is ABO compatible, and is given through blood tubing within 2 to 6 hours of thawing.</a:t>
            </a:r>
          </a:p>
          <a:p>
            <a:pPr algn="just"/>
            <a:r>
              <a:rPr lang="en-US" dirty="0"/>
              <a:t>It contains all clotting factors. </a:t>
            </a:r>
          </a:p>
          <a:p>
            <a:pPr algn="just"/>
            <a:endParaRPr lang="en-US" dirty="0"/>
          </a:p>
          <a:p>
            <a:pPr algn="just"/>
            <a:r>
              <a:rPr lang="en-US" dirty="0"/>
              <a:t>It should be given in doses calculated to achieve a minimum of 30% of plasma factor concentration, traditionally calculated as 10 to 15 mL/kg of FFP.</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a:t>Cross-matching is unnecessary, but Rh-negative patients should receive Rh-negative platelets .( may cause Rh sensitization).</a:t>
            </a:r>
          </a:p>
          <a:p>
            <a:r>
              <a:rPr lang="en-US" dirty="0"/>
              <a:t>In adults the traditional dose has been 4 to 6 U (a “six </a:t>
            </a:r>
            <a:r>
              <a:rPr lang="en-US" dirty="0" err="1"/>
              <a:t>pack”of</a:t>
            </a:r>
            <a:r>
              <a:rPr lang="en-US" dirty="0"/>
              <a:t> platelets).</a:t>
            </a:r>
          </a:p>
          <a:p>
            <a:r>
              <a:rPr lang="en-US" dirty="0"/>
              <a:t> In 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p>
          <a:p>
            <a:pPr marL="0" indent="0" algn="just">
              <a:buNone/>
            </a:pPr>
            <a:r>
              <a:rPr lang="en-US" sz="2400" dirty="0"/>
              <a:t>When factor VIII concentrates are not available, cryoprecipitate may be used since each unit contains approximately 80 units of factor VIII. </a:t>
            </a:r>
          </a:p>
          <a:p>
            <a:pPr marL="0" indent="0" algn="just">
              <a:buNone/>
            </a:pPr>
            <a:r>
              <a:rPr lang="en-US" sz="2400" dirty="0"/>
              <a:t>Cryoprecipitate may also supply </a:t>
            </a:r>
            <a:r>
              <a:rPr lang="en-US" sz="2400" dirty="0" err="1"/>
              <a:t>vWF</a:t>
            </a:r>
            <a:r>
              <a:rPr lang="en-US" sz="2400" dirty="0"/>
              <a:t> to patients with dysfunctional (type II) or absent (type 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Banking</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Adverse Reactions of Blood Transfusion</a:t>
            </a:r>
          </a:p>
        </p:txBody>
      </p:sp>
      <p:sp>
        <p:nvSpPr>
          <p:cNvPr id="3" name="Content Placeholder 2"/>
          <p:cNvSpPr>
            <a:spLocks noGrp="1"/>
          </p:cNvSpPr>
          <p:nvPr>
            <p:ph idx="1"/>
          </p:nvPr>
        </p:nvSpPr>
        <p:spPr/>
        <p:txBody>
          <a:bodyPr/>
          <a:lstStyle/>
          <a:p>
            <a:r>
              <a:rPr lang="en-US" dirty="0"/>
              <a:t>The most common reactions are not life threatening, although serious reactions can present with mild symptoms and signs.</a:t>
            </a:r>
          </a:p>
          <a:p>
            <a:r>
              <a:rPr lang="en-US" dirty="0"/>
              <a:t>Reactions can be reduced or prevented 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REACTIONS</a:t>
            </a:r>
          </a:p>
          <a:p>
            <a:pPr marL="0" indent="0" algn="just">
              <a:buNone/>
            </a:pPr>
            <a:r>
              <a:rPr lang="en-US" u="sng" dirty="0"/>
              <a:t>Acute hemolytic transfusion reactions</a:t>
            </a:r>
          </a:p>
          <a:p>
            <a:pPr algn="just"/>
            <a:r>
              <a:rPr lang="en-US" dirty="0"/>
              <a:t>Immune-mediated hemolysis occurs when the recipient has preformed antibodies that lyse donor erythrocytes. </a:t>
            </a:r>
          </a:p>
          <a:p>
            <a:pPr algn="just"/>
            <a:r>
              <a:rPr lang="en-US" dirty="0"/>
              <a:t>The ABO </a:t>
            </a:r>
            <a:r>
              <a:rPr lang="en-US" dirty="0" err="1"/>
              <a:t>isoagglutinins</a:t>
            </a:r>
            <a:r>
              <a:rPr lang="en-US" dirty="0"/>
              <a:t> are responsible for the majority of these reactions, although alloantibodies directed against other RBC antigens, i.e., Rh, </a:t>
            </a:r>
            <a:r>
              <a:rPr lang="en-US" dirty="0" err="1"/>
              <a:t>Kell</a:t>
            </a:r>
            <a:r>
              <a:rPr lang="en-US" dirty="0"/>
              <a:t>, and 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pPr algn="just"/>
            <a:r>
              <a:rPr lang="en-US" dirty="0"/>
              <a:t>AHTR present with hypotension, tachypnea, tachycardia, fever, chills, </a:t>
            </a:r>
            <a:r>
              <a:rPr lang="en-US" dirty="0" err="1"/>
              <a:t>hemoglobinemia</a:t>
            </a:r>
            <a:r>
              <a:rPr lang="en-US" dirty="0"/>
              <a:t>, hemoglobinuria, chest and/or flank pain, and discomfort at the infusion site.</a:t>
            </a:r>
          </a:p>
          <a:p>
            <a:pPr algn="just"/>
            <a:r>
              <a:rPr lang="en-US" dirty="0"/>
              <a:t>Transfusion must be stopped immediately, intravenous access maintained, and the reaction reported to the blood bank.</a:t>
            </a:r>
          </a:p>
          <a:p>
            <a:pPr algn="just"/>
            <a:r>
              <a:rPr lang="en-US" dirty="0"/>
              <a:t>The laboratory evaluation for hemolysis :</a:t>
            </a:r>
          </a:p>
          <a:p>
            <a:pPr marL="514350" indent="-514350" algn="just">
              <a:buFont typeface="+mj-lt"/>
              <a:buAutoNum type="arabicPeriod"/>
            </a:pPr>
            <a:r>
              <a:rPr lang="en-US" dirty="0"/>
              <a:t>measurement of serum </a:t>
            </a:r>
            <a:r>
              <a:rPr lang="en-US" dirty="0" err="1"/>
              <a:t>haptoglobin</a:t>
            </a:r>
            <a:r>
              <a:rPr lang="en-US" dirty="0"/>
              <a:t>, </a:t>
            </a:r>
          </a:p>
          <a:p>
            <a:pPr marL="514350" indent="-514350" algn="just">
              <a:buFont typeface="+mj-lt"/>
              <a:buAutoNum type="arabicPeriod"/>
            </a:pPr>
            <a:r>
              <a:rPr lang="en-US" dirty="0"/>
              <a:t>lactate dehydrogenase (LDH), and </a:t>
            </a:r>
          </a:p>
          <a:p>
            <a:pPr marL="514350" indent="-514350" algn="just">
              <a:buFont typeface="+mj-lt"/>
              <a:buAutoNum type="arabicPeriod"/>
            </a:pPr>
            <a:r>
              <a:rPr lang="en-US" dirty="0"/>
              <a:t>indirect 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r>
              <a:rPr lang="en-US" dirty="0"/>
              <a:t>Treatment of AHTR:</a:t>
            </a:r>
          </a:p>
          <a:p>
            <a:r>
              <a:rPr lang="en-US" dirty="0"/>
              <a:t>The immune complexes that result in RBC lysis can cause renal dysfunction and failure. </a:t>
            </a:r>
          </a:p>
          <a:p>
            <a:r>
              <a:rPr lang="en-US" dirty="0"/>
              <a:t>Diuresis should be induced with intravenous fluids and furosemide or mannitol. </a:t>
            </a:r>
          </a:p>
          <a:p>
            <a:r>
              <a:rPr lang="en-US" dirty="0"/>
              <a:t>Tissue factor released from the lysed erythrocytes may initiate DIC. </a:t>
            </a:r>
          </a:p>
          <a:p>
            <a:r>
              <a:rPr lang="en-US" dirty="0"/>
              <a:t>Coagulation studies like prothrombin time (PT), activated partial thromboplastin time (</a:t>
            </a:r>
            <a:r>
              <a:rPr lang="en-US" dirty="0" err="1"/>
              <a:t>aPTT</a:t>
            </a:r>
            <a:r>
              <a:rPr lang="en-US" dirty="0"/>
              <a:t>), fibrinogen, and platelet count should be monitored in patients 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cellular blood components is a febrile </a:t>
            </a:r>
            <a:r>
              <a:rPr lang="en-US" dirty="0" err="1"/>
              <a:t>nonhemolytic</a:t>
            </a:r>
            <a:r>
              <a:rPr lang="en-US" dirty="0"/>
              <a:t> transfusion reaction(FNHTR). </a:t>
            </a:r>
          </a:p>
          <a:p>
            <a:r>
              <a:rPr lang="en-US" dirty="0"/>
              <a:t>These reactions are characterized by chills and rigors and 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plasma proteins found in transfused components. </a:t>
            </a:r>
          </a:p>
          <a:p>
            <a:r>
              <a:rPr lang="en-US" dirty="0"/>
              <a:t>Mild reactions treated symptomatically by temporarily stopping the transfusion and administering antihistamines (diphenhydramine, 50 mg orally or IM).</a:t>
            </a:r>
          </a:p>
        </p:txBody>
      </p:sp>
    </p:spTree>
    <p:extLst>
      <p:ext uri="{BB962C8B-B14F-4D97-AF65-F5344CB8AC3E}">
        <p14:creationId xmlns:p14="http://schemas.microsoft.com/office/powerpoint/2010/main" val="689375019"/>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after transfusion of  a few milliliters of the blood component.</a:t>
            </a:r>
          </a:p>
          <a:p>
            <a:r>
              <a:rPr lang="en-US" dirty="0"/>
              <a:t> Symptoms and signs: difficulty in breathing, coughing, nausea and vomiting, hypotension, bronchospasm, loss of consciousness, respiratory arrest, and shock.</a:t>
            </a:r>
          </a:p>
          <a:p>
            <a:r>
              <a:rPr lang="en-US" dirty="0"/>
              <a:t>Stopping the transfusion, maintaining vascular access, and administering epinephrine (0.5–1 mL of 1:1000 dilution subcutaneously). </a:t>
            </a:r>
          </a:p>
          <a:p>
            <a:r>
              <a:rPr lang="en-US" dirty="0"/>
              <a:t>Glucocorticoids may be required in severe cases.</a:t>
            </a:r>
          </a:p>
        </p:txBody>
      </p:sp>
    </p:spTree>
    <p:extLst>
      <p:ext uri="{BB962C8B-B14F-4D97-AF65-F5344CB8AC3E}">
        <p14:creationId xmlns:p14="http://schemas.microsoft.com/office/powerpoint/2010/main" val="1490811956"/>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of allogeneic stem cell transplantation, in which lymphocytes from the donor attack and cannot be eliminated by an </a:t>
            </a:r>
            <a:r>
              <a:rPr lang="en-US" dirty="0" err="1"/>
              <a:t>immunodeficient</a:t>
            </a:r>
            <a:r>
              <a:rPr lang="en-US" dirty="0"/>
              <a:t> host.</a:t>
            </a:r>
          </a:p>
          <a:p>
            <a:r>
              <a:rPr lang="en-US" dirty="0"/>
              <a:t>Mediated by donor T lymphocytes that recognize host HLA antigens as foreign and mount an immune response</a:t>
            </a:r>
          </a:p>
          <a:p>
            <a:r>
              <a:rPr lang="en-US" dirty="0"/>
              <a:t> Manifested clinically by fever, a characteristic cutaneous eruption, diarrhea, and liver function abnormalities.</a:t>
            </a:r>
          </a:p>
        </p:txBody>
      </p:sp>
    </p:spTree>
    <p:extLst>
      <p:ext uri="{BB962C8B-B14F-4D97-AF65-F5344CB8AC3E}">
        <p14:creationId xmlns:p14="http://schemas.microsoft.com/office/powerpoint/2010/main" val="1477354956"/>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Presents as acute respiratory distress, either during or within 6 h of transfusing the patient. </a:t>
            </a:r>
          </a:p>
          <a:p>
            <a:r>
              <a:rPr lang="en-US" dirty="0" err="1"/>
              <a:t>Characterised</a:t>
            </a:r>
            <a:r>
              <a:rPr lang="en-US" dirty="0"/>
              <a:t> by respiratory compromise and signs of </a:t>
            </a:r>
            <a:r>
              <a:rPr lang="en-US" dirty="0" err="1"/>
              <a:t>noncardiogenic</a:t>
            </a:r>
            <a:r>
              <a:rPr lang="en-US" dirty="0"/>
              <a:t> pulmonary edema, including bilateral interstitial infiltrates on chest x-ray. </a:t>
            </a:r>
          </a:p>
          <a:p>
            <a:r>
              <a:rPr lang="en-US" dirty="0"/>
              <a:t>Treatment is supportive, and patients usually recover without sequelae.</a:t>
            </a:r>
          </a:p>
        </p:txBody>
      </p:sp>
    </p:spTree>
    <p:extLst>
      <p:ext uri="{BB962C8B-B14F-4D97-AF65-F5344CB8AC3E}">
        <p14:creationId xmlns:p14="http://schemas.microsoft.com/office/powerpoint/2010/main" val="180681320"/>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transfusion may quickly lead to volume overload. </a:t>
            </a:r>
          </a:p>
          <a:p>
            <a:r>
              <a:rPr lang="en-US" dirty="0"/>
              <a:t>Monitoring the rate and volume of the transfusion and using a diuretic can minimize this problem.</a:t>
            </a:r>
          </a:p>
        </p:txBody>
      </p:sp>
    </p:spTree>
    <p:extLst>
      <p:ext uri="{BB962C8B-B14F-4D97-AF65-F5344CB8AC3E}">
        <p14:creationId xmlns:p14="http://schemas.microsoft.com/office/powerpoint/2010/main" val="335966118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Blood Collection</a:t>
            </a:r>
          </a:p>
        </p:txBody>
      </p:sp>
      <p:sp>
        <p:nvSpPr>
          <p:cNvPr id="4" name="Content Placeholder 3"/>
          <p:cNvSpPr>
            <a:spLocks noGrp="1"/>
          </p:cNvSpPr>
          <p:nvPr>
            <p:ph idx="1"/>
          </p:nvPr>
        </p:nvSpPr>
        <p:spPr/>
        <p:txBody>
          <a:bodyPr>
            <a:normAutofit/>
          </a:bodyPr>
          <a:lstStyle/>
          <a:p>
            <a:pPr algn="just"/>
            <a:r>
              <a:rPr lang="en-US" dirty="0"/>
              <a:t>Blood centers, process more than 90% of the units collected .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components can result in hypothermia when rapidly infused. </a:t>
            </a:r>
          </a:p>
          <a:p>
            <a:r>
              <a:rPr lang="en-US" dirty="0"/>
              <a:t>Cardiac dysrhythmias can result from exposing the sinoatrial node to cold fluid. </a:t>
            </a:r>
          </a:p>
          <a:p>
            <a:r>
              <a:rPr lang="en-US" dirty="0"/>
              <a:t>Use of an in-line warmer will prevent this complication.</a:t>
            </a:r>
          </a:p>
        </p:txBody>
      </p:sp>
    </p:spTree>
    <p:extLst>
      <p:ext uri="{BB962C8B-B14F-4D97-AF65-F5344CB8AC3E}">
        <p14:creationId xmlns:p14="http://schemas.microsoft.com/office/powerpoint/2010/main" val="805570639"/>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potassium in the unit. </a:t>
            </a:r>
          </a:p>
          <a:p>
            <a:r>
              <a:rPr lang="en-US" dirty="0"/>
              <a:t>Citrate, commonly used to </a:t>
            </a:r>
            <a:r>
              <a:rPr lang="en-US" dirty="0" err="1"/>
              <a:t>anticoagulate</a:t>
            </a:r>
            <a:r>
              <a:rPr lang="en-US" dirty="0"/>
              <a:t> blood components, chelates calcium and thereby inhibits the coagulation cascade.</a:t>
            </a:r>
          </a:p>
          <a:p>
            <a:r>
              <a:rPr lang="en-US" dirty="0"/>
              <a:t>Hypocalcemia, manifested by </a:t>
            </a:r>
            <a:r>
              <a:rPr lang="en-US" dirty="0" err="1"/>
              <a:t>circumoral</a:t>
            </a:r>
            <a:r>
              <a:rPr lang="en-US" dirty="0"/>
              <a:t> numbness and/or tingling sensation of the fingers and toes, may result from multiple rapid transfusions. </a:t>
            </a:r>
          </a:p>
          <a:p>
            <a:endParaRPr lang="en-US" dirty="0"/>
          </a:p>
          <a:p>
            <a:r>
              <a:rPr lang="en-US" dirty="0"/>
              <a:t>Citrate is quickly metabolized to bicarbonate, calcium 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and signs of iron overload affecting endocrine, hepatic, and cardiac function are common after 100 units of RBCs have been transfused (total-body iron load of 20 g). </a:t>
            </a:r>
          </a:p>
          <a:p>
            <a:r>
              <a:rPr lang="en-US" dirty="0"/>
              <a:t>Preventing this complication by using alternative therapies (e.g., erythropoietin) and judicious transfusion is preferable and cost effective. </a:t>
            </a:r>
          </a:p>
          <a:p>
            <a:r>
              <a:rPr lang="en-US" dirty="0"/>
              <a:t>Chelating agents, such as </a:t>
            </a:r>
            <a:r>
              <a:rPr lang="en-US" dirty="0" err="1"/>
              <a:t>deferoxamine</a:t>
            </a:r>
            <a:r>
              <a:rPr lang="en-US" dirty="0"/>
              <a:t> and </a:t>
            </a:r>
            <a:r>
              <a:rPr lang="en-US" dirty="0" err="1"/>
              <a:t>deferasirox</a:t>
            </a:r>
            <a:r>
              <a:rPr lang="en-US" dirty="0"/>
              <a:t>, are available, but the response though is often suboptimal.</a:t>
            </a:r>
          </a:p>
        </p:txBody>
      </p:sp>
    </p:spTree>
    <p:extLst>
      <p:ext uri="{BB962C8B-B14F-4D97-AF65-F5344CB8AC3E}">
        <p14:creationId xmlns:p14="http://schemas.microsoft.com/office/powerpoint/2010/main" val="1927385425"/>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COMPLICATIONS</a:t>
            </a:r>
          </a:p>
          <a:p>
            <a:pPr marL="0" indent="0">
              <a:buNone/>
            </a:pPr>
            <a:r>
              <a:rPr lang="en-US" dirty="0"/>
              <a:t>Viral infections</a:t>
            </a:r>
          </a:p>
          <a:p>
            <a:pPr marL="514350" indent="-514350">
              <a:buFont typeface="+mj-lt"/>
              <a:buAutoNum type="arabicPeriod"/>
            </a:pPr>
            <a:r>
              <a:rPr lang="en-US" dirty="0"/>
              <a:t>Hepatitis C virus</a:t>
            </a:r>
          </a:p>
          <a:p>
            <a:pPr marL="514350" indent="-514350">
              <a:buFont typeface="+mj-lt"/>
              <a:buAutoNum type="arabicPeriod"/>
            </a:pPr>
            <a:r>
              <a:rPr lang="en-US" dirty="0"/>
              <a:t>Human immunodeficiency virus type 1</a:t>
            </a:r>
          </a:p>
          <a:p>
            <a:pPr marL="514350" indent="-514350">
              <a:buFont typeface="+mj-lt"/>
              <a:buAutoNum type="arabicPeriod"/>
            </a:pPr>
            <a:r>
              <a:rPr lang="en-US" dirty="0"/>
              <a:t>Hepatitis B virus</a:t>
            </a:r>
          </a:p>
          <a:p>
            <a:pPr marL="514350" indent="-514350">
              <a:buFont typeface="+mj-lt"/>
              <a:buAutoNum type="arabicPeriod"/>
            </a:pPr>
            <a:r>
              <a:rPr lang="en-US" dirty="0"/>
              <a:t>Cytomegalovirus</a:t>
            </a:r>
          </a:p>
          <a:p>
            <a:pPr marL="514350" indent="-514350">
              <a:buFont typeface="+mj-lt"/>
              <a:buAutoNum type="arabicPeriod"/>
            </a:pPr>
            <a:r>
              <a:rPr lang="en-US" dirty="0"/>
              <a:t>Parvovirus 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a:t>babesiosis</a:t>
            </a:r>
            <a:r>
              <a:rPr lang="en-US" dirty="0"/>
              <a:t>, and Chagas disease, can be transmitted by blood transfusion.</a:t>
            </a:r>
          </a:p>
          <a:p>
            <a:r>
              <a:rPr lang="en-US" dirty="0"/>
              <a:t>Dengue, chikungunya virus, variant Creutzfeldt-Jakob disease, and yellow fever</a:t>
            </a:r>
          </a:p>
          <a:p>
            <a:r>
              <a:rPr lang="en-US" dirty="0"/>
              <a:t>Geographic migration and travel of donors shift the incidence of these 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TRANSFUSION</a:t>
            </a:r>
          </a:p>
          <a:p>
            <a:r>
              <a:rPr lang="en-US" dirty="0"/>
              <a:t>Autologous blood is the best option when transfusion is anticipated. </a:t>
            </a:r>
          </a:p>
          <a:p>
            <a:r>
              <a:rPr lang="en-US" dirty="0"/>
              <a:t>The cost-benefit ratio of autologous transfusion remains high. </a:t>
            </a:r>
          </a:p>
          <a:p>
            <a:r>
              <a:rPr lang="en-US" dirty="0"/>
              <a:t>No transfusion is a zero-risk event; clerical errors and bacterial contamination remain potential complications even 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Anticoagulants in Blood </a:t>
            </a:r>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anticoagulant-preservative of citrate, phosphate, dextrose, and adenine (CPDA-1) </a:t>
            </a:r>
          </a:p>
          <a:p>
            <a:pPr algn="just"/>
            <a:r>
              <a:rPr lang="en-US" dirty="0"/>
              <a:t>Ensuring a shelf life (viability of at least 70% of the RBCs 24 hours after infusion) of 35 days and hematocrit of 70 to 80% for PRBCs.</a:t>
            </a:r>
          </a:p>
          <a:p>
            <a:pPr algn="just"/>
            <a:r>
              <a:rPr lang="en-US" dirty="0"/>
              <a:t> Additive solutions (Adsol, Nutricel, Optisol) provide additional nutrients, extending maximum storage to 42 days and lowering viscosity, which makes infusion easier.</a:t>
            </a:r>
          </a:p>
        </p:txBody>
      </p:sp>
    </p:spTree>
    <p:extLst>
      <p:ext uri="{BB962C8B-B14F-4D97-AF65-F5344CB8AC3E}">
        <p14:creationId xmlns:p14="http://schemas.microsoft.com/office/powerpoint/2010/main" val="224073412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Blood</a:t>
            </a:r>
          </a:p>
        </p:txBody>
      </p:sp>
      <p:sp>
        <p:nvSpPr>
          <p:cNvPr id="3" name="Content Placeholder 2"/>
          <p:cNvSpPr>
            <a:spLocks noGrp="1"/>
          </p:cNvSpPr>
          <p:nvPr>
            <p:ph idx="1"/>
          </p:nvPr>
        </p:nvSpPr>
        <p:spPr/>
        <p:txBody>
          <a:bodyPr>
            <a:normAutofit fontScale="92500" lnSpcReduction="20000"/>
          </a:bodyPr>
          <a:lstStyle/>
          <a:p>
            <a:r>
              <a:rPr lang="en-US" dirty="0"/>
              <a:t>Storage impairs red cell function. Transfused blood delivers oxygen to the tissues less efficiently. </a:t>
            </a:r>
          </a:p>
          <a:p>
            <a:r>
              <a:rPr lang="en-US" dirty="0"/>
              <a:t>Refrigerated at 1 to 6° C (usually 4° C), cell metabolism continues and changes occur . </a:t>
            </a:r>
          </a:p>
          <a:p>
            <a:r>
              <a:rPr lang="en-US" dirty="0"/>
              <a:t> &lt; in pH and in the level of  2,3-DPG. </a:t>
            </a:r>
          </a:p>
          <a:p>
            <a:r>
              <a:rPr lang="en-US" dirty="0"/>
              <a:t>The deformability of RBCs makes them, over  time, more spherical and rigid, thereby increasing resistance to capillary flow.</a:t>
            </a:r>
          </a:p>
          <a:p>
            <a:r>
              <a:rPr lang="en-US" dirty="0"/>
              <a:t>Cell leakage of potassium(≈ 6 mEq/U).</a:t>
            </a:r>
          </a:p>
        </p:txBody>
      </p:sp>
    </p:spTree>
    <p:extLst>
      <p:ext uri="{BB962C8B-B14F-4D97-AF65-F5344CB8AC3E}">
        <p14:creationId xmlns:p14="http://schemas.microsoft.com/office/powerpoint/2010/main" val="313687602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 the 48 Rh system antigens, and more than 200 non-ABO/Rh antigens.</a:t>
            </a:r>
          </a:p>
          <a:p>
            <a:r>
              <a:rPr lang="en-US" dirty="0"/>
              <a:t> Blood specimen from the patient is sent for the following tests: ABO grouping, Rh typing, and an antibody screen for unexpected (non-ABO/Rh) antibodies.</a:t>
            </a:r>
          </a:p>
        </p:txBody>
      </p:sp>
    </p:spTree>
    <p:extLst>
      <p:ext uri="{BB962C8B-B14F-4D97-AF65-F5344CB8AC3E}">
        <p14:creationId xmlns:p14="http://schemas.microsoft.com/office/powerpoint/2010/main" val="361473181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 Grouping</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2504</Words>
  <Application>Microsoft Office PowerPoint</Application>
  <PresentationFormat>On-screen Show (4:3)</PresentationFormat>
  <Paragraphs>292</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Georgia</vt:lpstr>
      <vt:lpstr>Monotype Sorts</vt:lpstr>
      <vt:lpstr>Wingdings</vt:lpstr>
      <vt:lpstr>Training</vt:lpstr>
      <vt:lpstr>Transfusion Medicine and Therapy</vt:lpstr>
      <vt:lpstr>Objective </vt:lpstr>
      <vt:lpstr>PERSPECTIVE</vt:lpstr>
      <vt:lpstr>PowerPoint Presentation</vt:lpstr>
      <vt:lpstr>Blood Collection</vt:lpstr>
      <vt:lpstr>Anticoagulants in Blood </vt:lpstr>
      <vt:lpstr>Storage of Blood</vt:lpstr>
      <vt:lpstr>Blood Typing</vt:lpstr>
      <vt:lpstr>ABO Grouping</vt:lpstr>
      <vt:lpstr>PowerPoint Presentation</vt:lpstr>
      <vt:lpstr>PowerPoint Presentation</vt:lpstr>
      <vt:lpstr>Blood Typing</vt:lpstr>
      <vt:lpstr>Blood Typing</vt:lpstr>
      <vt:lpstr>PowerPoint Presentation</vt:lpstr>
      <vt:lpstr>Type and Screen</vt:lpstr>
      <vt:lpstr>Cross Match</vt:lpstr>
      <vt:lpstr>Blood and Products Transfusion</vt:lpstr>
      <vt:lpstr>Oxygen Delivery</vt:lpstr>
      <vt:lpstr>Oxygen Delivery (cont.)</vt:lpstr>
      <vt:lpstr>Administration</vt:lpstr>
      <vt:lpstr>Administration</vt:lpstr>
      <vt:lpstr>Administration</vt:lpstr>
      <vt:lpstr>MANAGEMENT</vt:lpstr>
      <vt:lpstr>Management</vt:lpstr>
      <vt:lpstr>When to Transfuse?</vt:lpstr>
      <vt:lpstr>PowerPoint Presentation</vt:lpstr>
      <vt:lpstr>PowerPoint Presentation</vt:lpstr>
      <vt:lpstr>Blood and its components</vt:lpstr>
      <vt:lpstr>PowerPoint Presentation</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2016-10-21T10:15:58Z</dcterms:created>
  <dcterms:modified xsi:type="dcterms:W3CDTF">2016-11-21T20:34:21Z</dcterms:modified>
</cp:coreProperties>
</file>