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1"/>
  </p:sldMasterIdLst>
  <p:notesMasterIdLst>
    <p:notesMasterId r:id="rId111"/>
  </p:notesMasterIdLst>
  <p:sldIdLst>
    <p:sldId id="256" r:id="rId2"/>
    <p:sldId id="257" r:id="rId3"/>
    <p:sldId id="318" r:id="rId4"/>
    <p:sldId id="330" r:id="rId5"/>
    <p:sldId id="259" r:id="rId6"/>
    <p:sldId id="322" r:id="rId7"/>
    <p:sldId id="265" r:id="rId8"/>
    <p:sldId id="267" r:id="rId9"/>
    <p:sldId id="433" r:id="rId10"/>
    <p:sldId id="432" r:id="rId11"/>
    <p:sldId id="423" r:id="rId12"/>
    <p:sldId id="320" r:id="rId13"/>
    <p:sldId id="421" r:id="rId14"/>
    <p:sldId id="428" r:id="rId15"/>
    <p:sldId id="425" r:id="rId16"/>
    <p:sldId id="426" r:id="rId17"/>
    <p:sldId id="429" r:id="rId18"/>
    <p:sldId id="266" r:id="rId19"/>
    <p:sldId id="382" r:id="rId20"/>
    <p:sldId id="268" r:id="rId21"/>
    <p:sldId id="323" r:id="rId22"/>
    <p:sldId id="430" r:id="rId23"/>
    <p:sldId id="264" r:id="rId24"/>
    <p:sldId id="269" r:id="rId25"/>
    <p:sldId id="324" r:id="rId26"/>
    <p:sldId id="271" r:id="rId27"/>
    <p:sldId id="273" r:id="rId28"/>
    <p:sldId id="435" r:id="rId29"/>
    <p:sldId id="434" r:id="rId30"/>
    <p:sldId id="325" r:id="rId31"/>
    <p:sldId id="405" r:id="rId32"/>
    <p:sldId id="406" r:id="rId33"/>
    <p:sldId id="431" r:id="rId34"/>
    <p:sldId id="407" r:id="rId35"/>
    <p:sldId id="275" r:id="rId36"/>
    <p:sldId id="422" r:id="rId37"/>
    <p:sldId id="327" r:id="rId38"/>
    <p:sldId id="277" r:id="rId39"/>
    <p:sldId id="384" r:id="rId40"/>
    <p:sldId id="286" r:id="rId41"/>
    <p:sldId id="385" r:id="rId42"/>
    <p:sldId id="333" r:id="rId43"/>
    <p:sldId id="395" r:id="rId44"/>
    <p:sldId id="419" r:id="rId45"/>
    <p:sldId id="397" r:id="rId46"/>
    <p:sldId id="420" r:id="rId47"/>
    <p:sldId id="362" r:id="rId48"/>
    <p:sldId id="386" r:id="rId49"/>
    <p:sldId id="334" r:id="rId50"/>
    <p:sldId id="387" r:id="rId51"/>
    <p:sldId id="287" r:id="rId52"/>
    <p:sldId id="339" r:id="rId53"/>
    <p:sldId id="337" r:id="rId54"/>
    <p:sldId id="338" r:id="rId55"/>
    <p:sldId id="388" r:id="rId56"/>
    <p:sldId id="288" r:id="rId57"/>
    <p:sldId id="356" r:id="rId58"/>
    <p:sldId id="354" r:id="rId59"/>
    <p:sldId id="353" r:id="rId60"/>
    <p:sldId id="389" r:id="rId61"/>
    <p:sldId id="292" r:id="rId62"/>
    <p:sldId id="396" r:id="rId63"/>
    <p:sldId id="416" r:id="rId64"/>
    <p:sldId id="372" r:id="rId65"/>
    <p:sldId id="417" r:id="rId66"/>
    <p:sldId id="418" r:id="rId67"/>
    <p:sldId id="390" r:id="rId68"/>
    <p:sldId id="391" r:id="rId69"/>
    <p:sldId id="298" r:id="rId70"/>
    <p:sldId id="342" r:id="rId71"/>
    <p:sldId id="299" r:id="rId72"/>
    <p:sldId id="343" r:id="rId73"/>
    <p:sldId id="302" r:id="rId74"/>
    <p:sldId id="344" r:id="rId75"/>
    <p:sldId id="304" r:id="rId76"/>
    <p:sldId id="345" r:id="rId77"/>
    <p:sldId id="295" r:id="rId78"/>
    <p:sldId id="352" r:id="rId79"/>
    <p:sldId id="357" r:id="rId80"/>
    <p:sldId id="297" r:id="rId81"/>
    <p:sldId id="392" r:id="rId82"/>
    <p:sldId id="306" r:id="rId83"/>
    <p:sldId id="393" r:id="rId84"/>
    <p:sldId id="307" r:id="rId85"/>
    <p:sldId id="409" r:id="rId86"/>
    <p:sldId id="355" r:id="rId87"/>
    <p:sldId id="410" r:id="rId88"/>
    <p:sldId id="380" r:id="rId89"/>
    <p:sldId id="412" r:id="rId90"/>
    <p:sldId id="413" r:id="rId91"/>
    <p:sldId id="414" r:id="rId92"/>
    <p:sldId id="394" r:id="rId93"/>
    <p:sldId id="260" r:id="rId94"/>
    <p:sldId id="350" r:id="rId95"/>
    <p:sldId id="296" r:id="rId96"/>
    <p:sldId id="358" r:id="rId97"/>
    <p:sldId id="294" r:id="rId98"/>
    <p:sldId id="308" r:id="rId99"/>
    <p:sldId id="309" r:id="rId100"/>
    <p:sldId id="403" r:id="rId101"/>
    <p:sldId id="408" r:id="rId102"/>
    <p:sldId id="359" r:id="rId103"/>
    <p:sldId id="360" r:id="rId104"/>
    <p:sldId id="361" r:id="rId105"/>
    <p:sldId id="398" r:id="rId106"/>
    <p:sldId id="399" r:id="rId107"/>
    <p:sldId id="400" r:id="rId108"/>
    <p:sldId id="401" r:id="rId109"/>
    <p:sldId id="402" r:id="rId1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26" autoAdjust="0"/>
    <p:restoredTop sz="86421" autoAdjust="0"/>
  </p:normalViewPr>
  <p:slideViewPr>
    <p:cSldViewPr>
      <p:cViewPr varScale="1">
        <p:scale>
          <a:sx n="100" d="100"/>
          <a:sy n="100" d="100"/>
        </p:scale>
        <p:origin x="181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39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6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1C0F3-0B32-4102-8590-A68C9DE103DC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AE2F7F-8DFE-4242-9587-58E36661A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621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E2F7F-8DFE-4242-9587-58E36661ADA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99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E2F7F-8DFE-4242-9587-58E36661ADA0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451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D-PanelTitle-GrommetsCombine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37324F16-1CA7-4576-B6A7-2B7B2DA67D21}" type="datetimeFigureOut">
              <a:rPr lang="en-US" smtClean="0"/>
              <a:pPr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D547CA73-7EFF-4CC4-97BF-D0A901FFABE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625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24F16-1CA7-4576-B6A7-2B7B2DA67D21}" type="datetimeFigureOut">
              <a:rPr lang="en-US" smtClean="0"/>
              <a:pPr/>
              <a:t>11/30/2016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CA73-7EFF-4CC4-97BF-D0A901FFA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48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24F16-1CA7-4576-B6A7-2B7B2DA67D21}" type="datetimeFigureOut">
              <a:rPr lang="en-US" smtClean="0"/>
              <a:pPr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CA73-7EFF-4CC4-97BF-D0A901FFABE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239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24F16-1CA7-4576-B6A7-2B7B2DA67D21}" type="datetimeFigureOut">
              <a:rPr lang="en-US" smtClean="0"/>
              <a:pPr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CA73-7EFF-4CC4-97BF-D0A901FFAB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6715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24F16-1CA7-4576-B6A7-2B7B2DA67D21}" type="datetimeFigureOut">
              <a:rPr lang="en-US" smtClean="0"/>
              <a:pPr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CA73-7EFF-4CC4-97BF-D0A901FFA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464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24F16-1CA7-4576-B6A7-2B7B2DA67D21}" type="datetimeFigureOut">
              <a:rPr lang="en-US" smtClean="0"/>
              <a:pPr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CA73-7EFF-4CC4-97BF-D0A901FFAB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0838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24F16-1CA7-4576-B6A7-2B7B2DA67D21}" type="datetimeFigureOut">
              <a:rPr lang="en-US" smtClean="0"/>
              <a:pPr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CA73-7EFF-4CC4-97BF-D0A901FFABE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6463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24F16-1CA7-4576-B6A7-2B7B2DA67D21}" type="datetimeFigureOut">
              <a:rPr lang="en-US" smtClean="0"/>
              <a:pPr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CA73-7EFF-4CC4-97BF-D0A901FFABE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606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24F16-1CA7-4576-B6A7-2B7B2DA67D21}" type="datetimeFigureOut">
              <a:rPr lang="en-US" smtClean="0"/>
              <a:pPr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CA73-7EFF-4CC4-97BF-D0A901FFABE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7312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24F16-1CA7-4576-B6A7-2B7B2DA67D21}" type="datetimeFigureOut">
              <a:rPr lang="en-US" smtClean="0"/>
              <a:pPr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CA73-7EFF-4CC4-97BF-D0A901FFA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030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24F16-1CA7-4576-B6A7-2B7B2DA67D21}" type="datetimeFigureOut">
              <a:rPr lang="en-US" smtClean="0"/>
              <a:pPr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CA73-7EFF-4CC4-97BF-D0A901FFABE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2048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24F16-1CA7-4576-B6A7-2B7B2DA67D21}" type="datetimeFigureOut">
              <a:rPr lang="en-US" smtClean="0"/>
              <a:pPr/>
              <a:t>11/30/2016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CA73-7EFF-4CC4-97BF-D0A901FFA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223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24F16-1CA7-4576-B6A7-2B7B2DA67D21}" type="datetimeFigureOut">
              <a:rPr lang="en-US" smtClean="0"/>
              <a:pPr/>
              <a:t>11/30/2016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CA73-7EFF-4CC4-97BF-D0A901FFABE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9793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24F16-1CA7-4576-B6A7-2B7B2DA67D21}" type="datetimeFigureOut">
              <a:rPr lang="en-US" smtClean="0"/>
              <a:pPr/>
              <a:t>11/30/2016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CA73-7EFF-4CC4-97BF-D0A901FFABE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9002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24F16-1CA7-4576-B6A7-2B7B2DA67D21}" type="datetimeFigureOut">
              <a:rPr lang="en-US" smtClean="0"/>
              <a:pPr/>
              <a:t>11/30/2016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CA73-7EFF-4CC4-97BF-D0A901FFA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1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24F16-1CA7-4576-B6A7-2B7B2DA67D21}" type="datetimeFigureOut">
              <a:rPr lang="en-US" smtClean="0"/>
              <a:pPr/>
              <a:t>11/30/2016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CA73-7EFF-4CC4-97BF-D0A901FFABE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14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8221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24F16-1CA7-4576-B6A7-2B7B2DA67D21}" type="datetimeFigureOut">
              <a:rPr lang="en-US" smtClean="0"/>
              <a:pPr/>
              <a:t>11/30/2016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CA73-7EFF-4CC4-97BF-D0A901FFA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61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7324F16-1CA7-4576-B6A7-2B7B2DA67D21}" type="datetimeFigureOut">
              <a:rPr lang="en-US" smtClean="0"/>
              <a:pPr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47CA73-7EFF-4CC4-97BF-D0A901FFA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31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Britannic Bold" panose="020B0903060703020204" pitchFamily="34" charset="0"/>
              </a:rPr>
              <a:t>Pediatric Urinary Disorders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Dr. Hamdan ALHAZMI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26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Unilateral Renal Agenesis (URA)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in 1100 births.</a:t>
            </a:r>
          </a:p>
          <a:p>
            <a:r>
              <a:rPr lang="en-US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Female  of 1.8 : 1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left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side is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absent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frequently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ipsilateral </a:t>
            </a: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ureter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completely absent in 50%.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Anomalies of other organ systems are found frequently in affected individuals</a:t>
            </a:r>
          </a:p>
          <a:p>
            <a:pPr marL="457200" lvl="1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CVS,GIT,MSC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عنصر نائب للمحتوى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694940"/>
            <a:ext cx="3576507" cy="3248660"/>
          </a:xfrm>
        </p:spPr>
      </p:pic>
    </p:spTree>
    <p:extLst>
      <p:ext uri="{BB962C8B-B14F-4D97-AF65-F5344CB8AC3E}">
        <p14:creationId xmlns:p14="http://schemas.microsoft.com/office/powerpoint/2010/main" val="67465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981200" y="2133600"/>
            <a:ext cx="5308866" cy="1515533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</a:t>
            </a:r>
            <a:endParaRPr 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19200" y="2895600"/>
            <a:ext cx="6798735" cy="130386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Antenatal Hydronephrosis(ANH)</a:t>
            </a:r>
          </a:p>
        </p:txBody>
      </p:sp>
    </p:spTree>
    <p:extLst>
      <p:ext uri="{BB962C8B-B14F-4D97-AF65-F5344CB8AC3E}">
        <p14:creationId xmlns:p14="http://schemas.microsoft.com/office/powerpoint/2010/main" val="353875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Antenatal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Hydronephrosis(ANH)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sz="2700" b="1" dirty="0" smtClean="0">
                <a:solidFill>
                  <a:srgbClr val="0070C0"/>
                </a:solidFill>
              </a:rPr>
              <a:t>Causes:</a:t>
            </a:r>
          </a:p>
          <a:p>
            <a:r>
              <a:rPr lang="en-US" dirty="0" err="1" smtClean="0"/>
              <a:t>Pelviureteric</a:t>
            </a:r>
            <a:r>
              <a:rPr lang="en-US" dirty="0" smtClean="0"/>
              <a:t> junction obstruction (41%)</a:t>
            </a:r>
          </a:p>
          <a:p>
            <a:r>
              <a:rPr lang="en-US" dirty="0" err="1" smtClean="0"/>
              <a:t>Ureterovesical</a:t>
            </a:r>
            <a:r>
              <a:rPr lang="en-US" dirty="0" smtClean="0"/>
              <a:t> junction obstruction </a:t>
            </a:r>
            <a:r>
              <a:rPr lang="en-US" dirty="0"/>
              <a:t>(23%)</a:t>
            </a:r>
          </a:p>
          <a:p>
            <a:r>
              <a:rPr lang="en-US" dirty="0" err="1" smtClean="0"/>
              <a:t>Vesicoureteric</a:t>
            </a:r>
            <a:r>
              <a:rPr lang="en-US" dirty="0" smtClean="0"/>
              <a:t> </a:t>
            </a:r>
            <a:r>
              <a:rPr lang="en-US" dirty="0"/>
              <a:t>reflux(7%)</a:t>
            </a:r>
          </a:p>
          <a:p>
            <a:r>
              <a:rPr lang="en-US" dirty="0" smtClean="0"/>
              <a:t>Duplication </a:t>
            </a:r>
            <a:r>
              <a:rPr lang="en-US" dirty="0"/>
              <a:t>anomalies (13%)</a:t>
            </a:r>
          </a:p>
          <a:p>
            <a:r>
              <a:rPr lang="en-US" dirty="0" smtClean="0"/>
              <a:t>Posterior </a:t>
            </a:r>
            <a:r>
              <a:rPr lang="en-US" dirty="0"/>
              <a:t>urethral valves (</a:t>
            </a:r>
            <a:r>
              <a:rPr lang="en-US" dirty="0" smtClean="0"/>
              <a:t>10 %)</a:t>
            </a:r>
            <a:endParaRPr lang="en-US" dirty="0"/>
          </a:p>
          <a:p>
            <a:r>
              <a:rPr lang="en-US" dirty="0" smtClean="0"/>
              <a:t>MCDK</a:t>
            </a:r>
            <a:endParaRPr lang="en-US" dirty="0"/>
          </a:p>
          <a:p>
            <a:r>
              <a:rPr lang="en-US" dirty="0" smtClean="0"/>
              <a:t>Others </a:t>
            </a:r>
            <a:r>
              <a:rPr lang="en-US" dirty="0"/>
              <a:t>(6%)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5025" y="2575047"/>
            <a:ext cx="3336925" cy="327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00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ANH</a:t>
            </a:r>
            <a:endParaRPr lang="ar-S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133600" y="2490788"/>
            <a:ext cx="4648200" cy="39100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270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6355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SFU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Grading</a:t>
            </a:r>
          </a:p>
        </p:txBody>
      </p:sp>
      <p:pic>
        <p:nvPicPr>
          <p:cNvPr id="12291" name="Picture 2" descr="http://tryfordry.com/div_urol/menu_opd/pediatricians/sfu_grading_on_web/images/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085"/>
          <a:stretch>
            <a:fillRect/>
          </a:stretch>
        </p:blipFill>
        <p:spPr>
          <a:xfrm>
            <a:off x="327025" y="1295400"/>
            <a:ext cx="2590800" cy="2225675"/>
          </a:xfrm>
          <a:ln w="28575">
            <a:solidFill>
              <a:srgbClr val="FF0000"/>
            </a:solidFill>
          </a:ln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39373A-4979-461A-AC8B-99C666168EF0}" type="slidenum">
              <a:rPr lang="en-US"/>
              <a:pPr>
                <a:defRPr/>
              </a:pPr>
              <a:t>104</a:t>
            </a:fld>
            <a:endParaRPr lang="en-US"/>
          </a:p>
        </p:txBody>
      </p:sp>
      <p:pic>
        <p:nvPicPr>
          <p:cNvPr id="12294" name="Picture 4" descr="http://tryfordry.com/div_urol/menu_opd/pediatricians/sfu_grading_on_web/images/1.jpg"/>
          <p:cNvPicPr>
            <a:picLocks noChangeAspect="1" noChangeArrowheads="1"/>
          </p:cNvPicPr>
          <p:nvPr/>
        </p:nvPicPr>
        <p:blipFill>
          <a:blip r:embed="rId3" cstate="print"/>
          <a:srcRect l="15361"/>
          <a:stretch>
            <a:fillRect/>
          </a:stretch>
        </p:blipFill>
        <p:spPr bwMode="auto">
          <a:xfrm>
            <a:off x="3200400" y="1295400"/>
            <a:ext cx="2571750" cy="22256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2295" name="Picture 8" descr="http://tryfordry.com/div_urol/menu_opd/pediatricians/sfu_grading_on_web/images/sfu2exp2_exp3.jpg"/>
          <p:cNvPicPr>
            <a:picLocks noChangeAspect="1" noChangeArrowheads="1"/>
          </p:cNvPicPr>
          <p:nvPr/>
        </p:nvPicPr>
        <p:blipFill>
          <a:blip r:embed="rId4" cstate="print"/>
          <a:srcRect l="6248" r="5208"/>
          <a:stretch>
            <a:fillRect/>
          </a:stretch>
        </p:blipFill>
        <p:spPr bwMode="auto">
          <a:xfrm>
            <a:off x="6232525" y="1295400"/>
            <a:ext cx="2605088" cy="22256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2296" name="Picture 10" descr="http://tryfordry.com/div_urol/menu_opd/pediatricians/sfu_grading_on_web/images/sfu3exp3.jpg"/>
          <p:cNvPicPr>
            <a:picLocks noChangeAspect="1" noChangeArrowheads="1"/>
          </p:cNvPicPr>
          <p:nvPr/>
        </p:nvPicPr>
        <p:blipFill>
          <a:blip r:embed="rId5" cstate="print"/>
          <a:srcRect l="14755"/>
          <a:stretch>
            <a:fillRect/>
          </a:stretch>
        </p:blipFill>
        <p:spPr bwMode="auto">
          <a:xfrm>
            <a:off x="1470025" y="3767138"/>
            <a:ext cx="2624138" cy="223361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2297" name="Picture 12" descr="http://tryfordry.com/div_urol/menu_opd/pediatricians/sfu_grading_on_web/images/sfu4exp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27625" y="3733800"/>
            <a:ext cx="2590800" cy="22669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203325" y="3140075"/>
            <a:ext cx="838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G0</a:t>
            </a:r>
          </a:p>
        </p:txBody>
      </p:sp>
      <p:sp>
        <p:nvSpPr>
          <p:cNvPr id="9" name="Rectangle 8"/>
          <p:cNvSpPr/>
          <p:nvPr/>
        </p:nvSpPr>
        <p:spPr>
          <a:xfrm>
            <a:off x="7116763" y="3140075"/>
            <a:ext cx="838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G2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94163" y="3140075"/>
            <a:ext cx="838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G1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03925" y="5619750"/>
            <a:ext cx="838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G4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63788" y="5619750"/>
            <a:ext cx="838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G3</a:t>
            </a:r>
          </a:p>
        </p:txBody>
      </p:sp>
    </p:spTree>
    <p:extLst>
      <p:ext uri="{BB962C8B-B14F-4D97-AF65-F5344CB8AC3E}">
        <p14:creationId xmlns:p14="http://schemas.microsoft.com/office/powerpoint/2010/main" val="50147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Weigert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Meyer Rule</a:t>
            </a:r>
            <a:endParaRPr lang="en-US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87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3750" t="43750" r="37500" b="27500"/>
          <a:stretch>
            <a:fillRect/>
          </a:stretch>
        </p:blipFill>
        <p:spPr bwMode="auto">
          <a:xfrm>
            <a:off x="1219199" y="2514600"/>
            <a:ext cx="3733801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8788" name="Picture 4" descr="https://s-media-cache-ak0.pinimg.com/736x/87/7a/4a/877a4a0b794d38425f7ec0bbfc5dd5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2514601"/>
            <a:ext cx="3429000" cy="37337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http://www.radiologyteacher.com/id/2/153-3-0-3.jpg"/>
          <p:cNvPicPr>
            <a:picLocks noChangeAspect="1" noChangeArrowheads="1"/>
          </p:cNvPicPr>
          <p:nvPr/>
        </p:nvPicPr>
        <p:blipFill>
          <a:blip r:embed="rId2" cstate="print"/>
          <a:srcRect t="8045"/>
          <a:stretch>
            <a:fillRect/>
          </a:stretch>
        </p:blipFill>
        <p:spPr bwMode="auto">
          <a:xfrm>
            <a:off x="1142943" y="1325889"/>
            <a:ext cx="6819957" cy="4703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Megaureter, Ureter, US"/>
          <p:cNvPicPr>
            <a:picLocks noChangeAspect="1" noChangeArrowheads="1"/>
          </p:cNvPicPr>
          <p:nvPr/>
        </p:nvPicPr>
        <p:blipFill>
          <a:blip r:embed="rId2" cstate="print"/>
          <a:srcRect t="2682" b="13408"/>
          <a:stretch>
            <a:fillRect/>
          </a:stretch>
        </p:blipFill>
        <p:spPr bwMode="auto">
          <a:xfrm>
            <a:off x="533400" y="1524000"/>
            <a:ext cx="4572000" cy="4175760"/>
          </a:xfrm>
          <a:prstGeom prst="rect">
            <a:avLst/>
          </a:prstGeom>
          <a:noFill/>
        </p:spPr>
      </p:pic>
      <p:pic>
        <p:nvPicPr>
          <p:cNvPr id="122884" name="Picture 4" descr="https://www.med-ed.virginia.edu/courses/rad/peds/gu_images/mega_ureter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524000"/>
            <a:ext cx="3657600" cy="4191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553200" y="5105400"/>
            <a:ext cx="1447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IVP</a:t>
            </a:r>
            <a:endParaRPr lang="en-US" sz="2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http://www.nationwidechildrens.org/gd/applications/radiology/atlas/Urethra_Atlas/PUV_files/MINORVALVE15034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990600"/>
            <a:ext cx="5250086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https://www.med-ed.virginia.edu/courses/rad/peds/gu_images/MCDK_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371600"/>
            <a:ext cx="6261042" cy="426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عنوان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URA</a:t>
            </a:r>
            <a:endParaRPr lang="ar-SA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42"/>
          <a:stretch/>
        </p:blipFill>
        <p:spPr bwMode="auto">
          <a:xfrm>
            <a:off x="776971" y="2569799"/>
            <a:ext cx="3109229" cy="2840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0" b="12084"/>
          <a:stretch/>
        </p:blipFill>
        <p:spPr bwMode="auto">
          <a:xfrm>
            <a:off x="4874133" y="2667000"/>
            <a:ext cx="2792210" cy="284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سهم إلى اليمين 13"/>
          <p:cNvSpPr/>
          <p:nvPr/>
        </p:nvSpPr>
        <p:spPr>
          <a:xfrm>
            <a:off x="3886200" y="374751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1493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URA…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Müllerian duct abnormalities occur in 25% to 50% of cases of females with URA compared with wolffian duct anomalies in 10% to 15% of males with URA.</a:t>
            </a:r>
          </a:p>
          <a:p>
            <a:endParaRPr lang="en-US" smtClean="0"/>
          </a:p>
          <a:p>
            <a:r>
              <a:rPr lang="en-US" smtClean="0"/>
              <a:t>Approximately one fourth to one third of women with müllerian duct anomalies are found to have URA.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8821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Diagnosis </a:t>
            </a:r>
            <a:endParaRPr lang="ar-SA" dirty="0"/>
          </a:p>
        </p:txBody>
      </p:sp>
      <p:sp>
        <p:nvSpPr>
          <p:cNvPr id="6" name="عنصر نائب للنص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CT Abdomen</a:t>
            </a:r>
            <a:endParaRPr lang="ar-SA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2848" y="3243263"/>
            <a:ext cx="2825491" cy="270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عنصر نائب للنص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DMSA</a:t>
            </a:r>
            <a:endParaRPr lang="ar-SA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50825" y="3243263"/>
            <a:ext cx="1918975" cy="270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81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Bilateral Renal Agenesis</a:t>
            </a:r>
            <a:endParaRPr lang="ar-SA" dirty="0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0"/>
          <a:stretch/>
        </p:blipFill>
        <p:spPr>
          <a:xfrm>
            <a:off x="2819400" y="2438400"/>
            <a:ext cx="3006651" cy="3444875"/>
          </a:xfrm>
        </p:spPr>
      </p:pic>
    </p:spTree>
    <p:extLst>
      <p:ext uri="{BB962C8B-B14F-4D97-AF65-F5344CB8AC3E}">
        <p14:creationId xmlns:p14="http://schemas.microsoft.com/office/powerpoint/2010/main" val="336643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Bilateral Renal Agenesis…</a:t>
            </a:r>
            <a:endParaRPr lang="ar-SA" sz="2800" dirty="0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27" y="2490788"/>
            <a:ext cx="6127284" cy="3444875"/>
          </a:xfrm>
        </p:spPr>
      </p:pic>
    </p:spTree>
    <p:extLst>
      <p:ext uri="{BB962C8B-B14F-4D97-AF65-F5344CB8AC3E}">
        <p14:creationId xmlns:p14="http://schemas.microsoft.com/office/powerpoint/2010/main" val="20165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Bilateral Renal Agenesis…</a:t>
            </a:r>
            <a:endParaRPr lang="ar-SA" sz="2800" dirty="0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27" y="2490788"/>
            <a:ext cx="6127284" cy="3444875"/>
          </a:xfrm>
        </p:spPr>
      </p:pic>
    </p:spTree>
    <p:extLst>
      <p:ext uri="{BB962C8B-B14F-4D97-AF65-F5344CB8AC3E}">
        <p14:creationId xmlns:p14="http://schemas.microsoft.com/office/powerpoint/2010/main" val="61375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Bilateral Renal Agenesis…</a:t>
            </a:r>
            <a:endParaRPr lang="ar-SA" sz="2800" dirty="0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27" y="2490788"/>
            <a:ext cx="6127284" cy="3444875"/>
          </a:xfrm>
        </p:spPr>
      </p:pic>
    </p:spTree>
    <p:extLst>
      <p:ext uri="{BB962C8B-B14F-4D97-AF65-F5344CB8AC3E}">
        <p14:creationId xmlns:p14="http://schemas.microsoft.com/office/powerpoint/2010/main" val="95904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Bilateral Renal Agenesis…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0026" y="2438400"/>
            <a:ext cx="3601974" cy="3276600"/>
          </a:xfrm>
        </p:spPr>
        <p:txBody>
          <a:bodyPr>
            <a:noAutofit/>
          </a:bodyPr>
          <a:lstStyle/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40% are stillborn.</a:t>
            </a:r>
          </a:p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not survive beyond 48 hours due to respiratory distress associated with pulmonary hypoplasia.</a:t>
            </a:r>
          </a:p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characteristic</a:t>
            </a:r>
          </a:p>
          <a:p>
            <a:pPr lvl="1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Potter’s syndrome.</a:t>
            </a: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Oligohydramnios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19600" y="2667000"/>
            <a:ext cx="36703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72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AE9E7C">
                    <a:lumMod val="75000"/>
                  </a:srgbClr>
                </a:solidFill>
              </a:rPr>
              <a:t>Bilateral Renal Agenesis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7050024" cy="3447288"/>
          </a:xfrm>
        </p:spPr>
        <p:txBody>
          <a:bodyPr>
            <a:normAutofit/>
          </a:bodyPr>
          <a:lstStyle/>
          <a:p>
            <a:endParaRPr lang="en-US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Ureters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almost always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absent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Bladder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either absent or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hypoplastic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Adrenal </a:t>
            </a:r>
            <a:r>
              <a:rPr lang="en-US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glands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usually positioned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normally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Müllerian duct anomalies are commonly observed.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74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 Objectives 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Identify the common congenital anomalies.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to detect this anomaly on radiological investigations.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Important steps in management.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98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Supernumerary Kidney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773424" cy="3447288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efinitive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accessory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organ with its own collecting system, blood supply, and distinct encapsulated parenchyma.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ither completely separate or loosely attached to the kidney on the ipsilateral side.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ureteral inter-relationships on the side of the supernumerary kidney can be variable.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514600"/>
            <a:ext cx="3402693" cy="3733800"/>
          </a:xfrm>
        </p:spPr>
      </p:pic>
    </p:spTree>
    <p:extLst>
      <p:ext uri="{BB962C8B-B14F-4D97-AF65-F5344CB8AC3E}">
        <p14:creationId xmlns:p14="http://schemas.microsoft.com/office/powerpoint/2010/main" val="390989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Anomalies of the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kidney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Anomalies of: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Ascent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Fusion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Rotation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85738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00"/>
          <a:stretch/>
        </p:blipFill>
        <p:spPr bwMode="auto">
          <a:xfrm>
            <a:off x="1676400" y="2472645"/>
            <a:ext cx="2286000" cy="3503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834519"/>
            <a:ext cx="2048434" cy="2780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سهم إلى اليمين 4"/>
          <p:cNvSpPr/>
          <p:nvPr/>
        </p:nvSpPr>
        <p:spPr>
          <a:xfrm>
            <a:off x="4191000" y="398221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0184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Anomalies of Ascent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0" y="2332037"/>
            <a:ext cx="4038600" cy="4525963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Simple Renal Ectopia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Cephalad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Renal Ectopia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Thoracic Kidney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88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Simple Renal Ectopia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2514600"/>
            <a:ext cx="3849624" cy="3151632"/>
          </a:xfrm>
        </p:spPr>
        <p:txBody>
          <a:bodyPr>
            <a:noAutofit/>
          </a:bodyPr>
          <a:lstStyle/>
          <a:p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3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left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more than the right.</a:t>
            </a:r>
          </a:p>
          <a:p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Pelvic ectopia has been estimated to occur in 1 of 2100 to 3000 autopsies.</a:t>
            </a:r>
          </a:p>
          <a:p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50% have a </a:t>
            </a:r>
            <a:r>
              <a:rPr lang="en-US" sz="13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hydronephrosis</a:t>
            </a:r>
            <a:r>
              <a:rPr lang="en-US" sz="13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Obstruction: UPJO and UVJO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Reflux: grade III or greater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Malrotation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VUR is found in 30% </a:t>
            </a:r>
          </a:p>
          <a:p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incidence of genital anomalies in the patient with </a:t>
            </a:r>
            <a:r>
              <a:rPr lang="en-US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ectopia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about 15%.</a:t>
            </a:r>
          </a:p>
          <a:p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Most ectopic kidneys are clinically </a:t>
            </a:r>
            <a:r>
              <a:rPr lang="en-US" sz="13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asymptomatic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81600" y="2438400"/>
            <a:ext cx="2702898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728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Anomalies of the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kidney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Anomalies of: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Ascent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Fusion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Rotation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5703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Anomalies of Form and Fusion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67000" y="2895600"/>
            <a:ext cx="40386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Crossed Renal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Ectopia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Fusion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without Fusion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Horseshoe Kidney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94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6889" y="2490788"/>
            <a:ext cx="3778711" cy="344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Crossed Renal Ectopia with and without Fusion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6889" y="2490788"/>
            <a:ext cx="3298159" cy="344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1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Crossed Renal Ectopia with and without Fusion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smtClean="0"/>
              <a:t>Crossed ectopia</a:t>
            </a:r>
            <a:r>
              <a:rPr lang="en-US" dirty="0" smtClean="0"/>
              <a:t>: kidney is located on the side opposite from that in which its ureter inserts into the bladder.</a:t>
            </a:r>
          </a:p>
          <a:p>
            <a:r>
              <a:rPr lang="en-US" dirty="0" smtClean="0"/>
              <a:t>90% are fused with their mate</a:t>
            </a:r>
          </a:p>
          <a:p>
            <a:r>
              <a:rPr lang="en-US" dirty="0" smtClean="0"/>
              <a:t>the superior pole of the ectopic kidney usually joins with the inferior aspect of the normal kidney.</a:t>
            </a:r>
          </a:p>
          <a:p>
            <a:r>
              <a:rPr lang="en-US" dirty="0"/>
              <a:t>T</a:t>
            </a:r>
            <a:r>
              <a:rPr lang="en-US" dirty="0" smtClean="0"/>
              <a:t>he ureter from each kidney is usually orthotopic.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680"/>
          <a:stretch/>
        </p:blipFill>
        <p:spPr bwMode="auto">
          <a:xfrm>
            <a:off x="4648200" y="2514600"/>
            <a:ext cx="34290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134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Congenital U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rinary 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isorders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Anomalies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Upper Urinary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Tract</a:t>
            </a:r>
          </a:p>
          <a:p>
            <a:pPr lvl="1"/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</a:p>
          <a:p>
            <a:pPr lvl="1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Ureter</a:t>
            </a:r>
          </a:p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Anomalies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Lower Urinary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Tract</a:t>
            </a:r>
          </a:p>
          <a:p>
            <a:pPr lvl="1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Urinary 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Bladder</a:t>
            </a:r>
          </a:p>
          <a:p>
            <a:pPr lvl="1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Urethra</a:t>
            </a:r>
          </a:p>
          <a:p>
            <a:pPr marL="457200" lvl="1" indent="0">
              <a:buNone/>
            </a:pPr>
            <a:endParaRPr lang="en-US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46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00" y="1379253"/>
            <a:ext cx="7162800" cy="2626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43000" y="4074006"/>
            <a:ext cx="23639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A)</a:t>
            </a:r>
            <a:endParaRPr lang="en-US" dirty="0"/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Crossed renal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ectopia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ith fusion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22468" y="4074638"/>
            <a:ext cx="1981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B)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Crossed renal ectopia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without fusion</a:t>
            </a:r>
          </a:p>
          <a:p>
            <a:endParaRPr lang="en-US" dirty="0" smtClean="0"/>
          </a:p>
        </p:txBody>
      </p:sp>
      <p:sp>
        <p:nvSpPr>
          <p:cNvPr id="9" name="Rectangle 8"/>
          <p:cNvSpPr/>
          <p:nvPr/>
        </p:nvSpPr>
        <p:spPr>
          <a:xfrm>
            <a:off x="4797136" y="4104678"/>
            <a:ext cx="228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Solitary crossed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renal ectopia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29400" y="4104678"/>
            <a:ext cx="1600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Bilaterally crossed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renal ectopia</a:t>
            </a:r>
          </a:p>
        </p:txBody>
      </p:sp>
    </p:spTree>
    <p:extLst>
      <p:ext uri="{BB962C8B-B14F-4D97-AF65-F5344CB8AC3E}">
        <p14:creationId xmlns:p14="http://schemas.microsoft.com/office/powerpoint/2010/main" val="58983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Horseshoe Kidney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849624" cy="3447288"/>
          </a:xfrm>
        </p:spPr>
        <p:txBody>
          <a:bodyPr>
            <a:no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Occurs 1 in 400 persons.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isthmus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bulky and consists of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parenchymatous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tissue.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calyces: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normal in number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atypical in orientation.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pelvis remains in the vertical or obliquely lateral plane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blood supply can be quite variable.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Horseshoe kidney is frequently found in association with other congenital anomalies.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UPJ obstruction in one third.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60 %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asymptomatic.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800600" y="4191762"/>
            <a:ext cx="3810000" cy="196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8800" y="2381853"/>
            <a:ext cx="1767993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Horseshoe Kidney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818" y="762000"/>
            <a:ext cx="137795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" y="2438400"/>
            <a:ext cx="6248400" cy="3209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مستطيل 7"/>
          <p:cNvSpPr/>
          <p:nvPr/>
        </p:nvSpPr>
        <p:spPr>
          <a:xfrm>
            <a:off x="5715000" y="5334000"/>
            <a:ext cx="2743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isthmus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bulky and consists of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parenchymatous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tissue.</a:t>
            </a:r>
          </a:p>
        </p:txBody>
      </p:sp>
    </p:spTree>
    <p:extLst>
      <p:ext uri="{BB962C8B-B14F-4D97-AF65-F5344CB8AC3E}">
        <p14:creationId xmlns:p14="http://schemas.microsoft.com/office/powerpoint/2010/main" val="105588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Horseshoe Kidney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Occurs 1 in 400 persons.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calyces: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normal in number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atypical in orientation.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pelvis remains in the vertical or obliquely lateral plane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Horseshoe kidney is frequently found in association with other congenital anomalies.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UPJ obstruction in one third.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60 %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asymptomatic.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818" y="762000"/>
            <a:ext cx="137795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561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Horseshoe Kidney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1143000" y="3657600"/>
            <a:ext cx="3337560" cy="57626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blood supply can be quite variable</a:t>
            </a:r>
            <a:endParaRPr lang="ar-SA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800600" y="2633063"/>
            <a:ext cx="2819400" cy="33168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629517"/>
            <a:ext cx="1380286" cy="142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18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9" b="3889"/>
          <a:stretch>
            <a:fillRect/>
          </a:stretch>
        </p:blipFill>
        <p:spPr bwMode="auto">
          <a:xfrm>
            <a:off x="390525" y="381000"/>
            <a:ext cx="4038600" cy="6064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381000"/>
            <a:ext cx="4332816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3200400"/>
            <a:ext cx="4332816" cy="3244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073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Multicystic</a:t>
            </a:r>
            <a:r>
              <a:rPr lang="en-US" dirty="0"/>
              <a:t> Dysplastic </a:t>
            </a:r>
            <a:r>
              <a:rPr lang="en-US" dirty="0" smtClean="0"/>
              <a:t>Kidney(MCDK)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992" y="2490788"/>
            <a:ext cx="4837954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309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Anomalies of the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kidney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514600"/>
            <a:ext cx="3337560" cy="3447288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Anomalies of: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Ascent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Fusion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Rotation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7384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Anomalies of Rotation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kidney and renal pelvis normally rotate 90 degrees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ventromedially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during ascent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calyces point laterally.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pelvis faces medially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When this alignment is not exact, the condition is known as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malrotation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requently associated with Turner syndrome.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025" y="2522792"/>
            <a:ext cx="3336925" cy="337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4517136" y="3352800"/>
            <a:ext cx="2645664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475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Anomalies of the Upper Urinary Tract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921934" y="3124200"/>
            <a:ext cx="5308866" cy="1377651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sz="5400" b="1" dirty="0" smtClean="0">
                <a:solidFill>
                  <a:schemeClr val="bg2">
                    <a:lumMod val="50000"/>
                  </a:schemeClr>
                </a:solidFill>
              </a:rPr>
              <a:t>Ureter</a:t>
            </a:r>
            <a:endParaRPr lang="en-US" sz="54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77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Anomalies of the Upper Urinary Tract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921934" y="3124200"/>
            <a:ext cx="5308866" cy="1377651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sz="5400" b="1" dirty="0" smtClean="0">
                <a:solidFill>
                  <a:schemeClr val="bg2">
                    <a:lumMod val="50000"/>
                  </a:schemeClr>
                </a:solidFill>
              </a:rPr>
              <a:t>kidney</a:t>
            </a:r>
            <a:endParaRPr lang="en-US" sz="5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343400"/>
            <a:ext cx="990938" cy="99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7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Ureteral Anomalies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2362200"/>
            <a:ext cx="6798736" cy="3444997"/>
          </a:xfrm>
        </p:spPr>
        <p:txBody>
          <a:bodyPr>
            <a:noAutofit/>
          </a:bodyPr>
          <a:lstStyle/>
          <a:p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reteropelvic junction (UPJ) obstruction</a:t>
            </a:r>
          </a:p>
          <a:p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reterovesical junction (UVJ) obstruction</a:t>
            </a:r>
          </a:p>
          <a:p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Megaureters</a:t>
            </a: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Ectopic Ureter</a:t>
            </a:r>
          </a:p>
          <a:p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Ureterocele</a:t>
            </a: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Vesicoureteral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Reflux (VUR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14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Ureteral Anomalies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2362200"/>
            <a:ext cx="6798736" cy="3444997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reteropelvic junction (UPJ) obstruction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reterovesical junction (UVJ) obstruction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Megaureters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Ectopic Ureter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Ureterocele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Vesicoureteral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Reflux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(VUR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5814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Ureteropelvic junction (UPJ)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obstruction</a:t>
            </a:r>
            <a:endParaRPr lang="en-US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843" y="3055552"/>
            <a:ext cx="3048264" cy="2310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355" y="3276600"/>
            <a:ext cx="3048264" cy="1902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21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UPJ…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Presentation</a:t>
            </a:r>
            <a:r>
              <a:rPr lang="en-US" dirty="0" smtClean="0"/>
              <a:t>:</a:t>
            </a:r>
          </a:p>
          <a:p>
            <a:r>
              <a:rPr lang="en-US" dirty="0" smtClean="0"/>
              <a:t>Incidental in Neonates</a:t>
            </a:r>
          </a:p>
          <a:p>
            <a:r>
              <a:rPr lang="en-US" dirty="0" smtClean="0"/>
              <a:t>Incidental in Children</a:t>
            </a:r>
          </a:p>
          <a:p>
            <a:r>
              <a:rPr lang="en-US" dirty="0" smtClean="0"/>
              <a:t>Symptomatic: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UTI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Pain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Mass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err="1" smtClean="0"/>
              <a:t>Hematuria</a:t>
            </a:r>
            <a:endParaRPr lang="en-US" dirty="0" smtClean="0"/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Stone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UPJ…</a:t>
            </a:r>
            <a:endParaRPr lang="en-US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2590800"/>
            <a:ext cx="3733800" cy="3104428"/>
          </a:xfrm>
          <a:prstGeom prst="rect">
            <a:avLst/>
          </a:prstGeom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235" y="2487613"/>
            <a:ext cx="3316505" cy="344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79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7848600" cy="1303867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PUJO…  </a:t>
            </a:r>
            <a:b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Dynamic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renogram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dirty="0"/>
          </a:p>
        </p:txBody>
      </p:sp>
      <p:pic>
        <p:nvPicPr>
          <p:cNvPr id="102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250" t="18750" r="23438" b="22500"/>
          <a:stretch>
            <a:fillRect/>
          </a:stretch>
        </p:blipFill>
        <p:spPr bwMode="auto">
          <a:xfrm>
            <a:off x="1219199" y="2121806"/>
            <a:ext cx="6781801" cy="4278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962" y="2490788"/>
            <a:ext cx="3536014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959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PUJO…</a:t>
            </a:r>
            <a:b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b="1" dirty="0" smtClean="0"/>
              <a:t>Dismembered </a:t>
            </a:r>
            <a:r>
              <a:rPr lang="en-US" b="1" dirty="0" err="1"/>
              <a:t>Pyeloplasty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endParaRPr lang="en-US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عنصر نائب للمحتوى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731575"/>
            <a:ext cx="5334000" cy="3073831"/>
          </a:xfrm>
        </p:spPr>
      </p:pic>
    </p:spTree>
    <p:extLst>
      <p:ext uri="{BB962C8B-B14F-4D97-AF65-F5344CB8AC3E}">
        <p14:creationId xmlns:p14="http://schemas.microsoft.com/office/powerpoint/2010/main" val="109376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Ureteral Anomalies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2362200"/>
            <a:ext cx="6798736" cy="3444997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reteropelvic junction (UPJ) obstruction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reterovesical junction (UVJ) obstruction</a:t>
            </a:r>
          </a:p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Megaureters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Ectopic Ureter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Ureterocele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Vesicoureteral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Reflux (VUR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5814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Ureterovesical junction (UVJ) obstruction</a:t>
            </a:r>
            <a:br>
              <a:rPr lang="en-US" sz="31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1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Megaureters</a:t>
            </a:r>
            <a:endParaRPr lang="en-US" sz="31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2514600"/>
            <a:ext cx="7848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17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Anomalies of the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kidney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0" y="2514600"/>
            <a:ext cx="3337560" cy="3447288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Anomalies of: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Ascent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Fusion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Rotation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37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Ureteral Anomalies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2362200"/>
            <a:ext cx="6798736" cy="3444997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reteropelvic junction (UPJ) obstruction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reterovesical junction (UVJ) obstruction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Megaureters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Ectopic Ureter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Ureterocele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Vesicoureteral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Reflux (VUR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5814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Ectopic Ureter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 ectopic ureter is any ureter, single or duplex, that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doesn't enter the trigonal area of the bladder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667000"/>
            <a:ext cx="3336925" cy="304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0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Ectopic Ureter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 a 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duplex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system the ectopic ureter is inevitably the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upper pole ureter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due to its budding from the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mesonephric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duct later (more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cephalad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 than the lower pole ureteral bud.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645025" y="2514600"/>
            <a:ext cx="3336925" cy="320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990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Ectopic Ureter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females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the ectopic ureter may enter anywhere from the bladder neck to the perineum and into the vagina,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uterus,and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even rectum.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One of the classic symptoms is </a:t>
            </a: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continuous wetting.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tretch/>
        </p:blipFill>
        <p:spPr>
          <a:xfrm>
            <a:off x="4700463" y="2487613"/>
            <a:ext cx="3226048" cy="344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33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Ectopic Ureter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males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the ectopic ureter always enters the urogenital system above the external sphincter or pelvic floor, and usually into the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wolffian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structures including vas deferens, seminal vesicles, or ejaculatory duct.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tretch/>
        </p:blipFill>
        <p:spPr>
          <a:xfrm>
            <a:off x="4700463" y="2487613"/>
            <a:ext cx="3226048" cy="344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3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Ureteral Anomalies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2362200"/>
            <a:ext cx="6798736" cy="3444997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reteropelvic junction (UPJ) obstruction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reterovesical junction (UVJ) obstruction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Megaureters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Ectopic Ureter</a:t>
            </a:r>
          </a:p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Ureterocele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Vesicoureteral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Reflux (VUR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5814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Ureterocele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2438400"/>
            <a:ext cx="3337560" cy="3447288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 cystic dilation of the distal aspect of the ureter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ocated either within the bladder or spanning the bladder neck and urethra.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Presentation:</a:t>
            </a:r>
          </a:p>
          <a:p>
            <a:pPr marL="571500" indent="-228600"/>
            <a:r>
              <a:rPr lang="en-US" sz="2000" dirty="0" smtClean="0"/>
              <a:t>Antenatal (U/S)</a:t>
            </a:r>
          </a:p>
          <a:p>
            <a:pPr marL="571500" indent="-228600"/>
            <a:r>
              <a:rPr lang="en-US" sz="2000" dirty="0" smtClean="0"/>
              <a:t>Urine retention</a:t>
            </a:r>
          </a:p>
          <a:p>
            <a:pPr marL="571500" indent="-228600"/>
            <a:r>
              <a:rPr lang="en-US" sz="2000" dirty="0" smtClean="0"/>
              <a:t>Infection</a:t>
            </a:r>
          </a:p>
          <a:p>
            <a:pPr marL="571500" indent="-228600"/>
            <a:r>
              <a:rPr lang="en-US" sz="2000" dirty="0" smtClean="0"/>
              <a:t>Calculus formation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936854" y="2487613"/>
            <a:ext cx="2911745" cy="344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Ureterocele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2514600"/>
            <a:ext cx="5181600" cy="367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3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Ureterocele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0" y="2514600"/>
            <a:ext cx="3592488" cy="34290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76049" y="2487613"/>
            <a:ext cx="3074876" cy="344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7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Ureterocele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Types</a:t>
            </a:r>
            <a:r>
              <a:rPr lang="en-US" dirty="0"/>
              <a:t>:</a:t>
            </a:r>
          </a:p>
          <a:p>
            <a:pPr>
              <a:buFont typeface="Wingdings" pitchFamily="2" charset="2"/>
              <a:buChar char="ü"/>
            </a:pPr>
            <a:r>
              <a:rPr lang="en-US" dirty="0" err="1" smtClean="0"/>
              <a:t>Intravesical</a:t>
            </a:r>
            <a:r>
              <a:rPr lang="en-US" dirty="0" smtClean="0"/>
              <a:t>: </a:t>
            </a:r>
            <a:r>
              <a:rPr lang="en-US" dirty="0" err="1" smtClean="0"/>
              <a:t>Orthotopic</a:t>
            </a:r>
            <a:r>
              <a:rPr lang="en-US" dirty="0" smtClean="0"/>
              <a:t>, simple, adult type.</a:t>
            </a:r>
            <a:endParaRPr lang="en-US" dirty="0"/>
          </a:p>
          <a:p>
            <a:pPr>
              <a:buFont typeface="Wingdings" pitchFamily="2" charset="2"/>
              <a:buChar char="ü"/>
            </a:pPr>
            <a:r>
              <a:rPr lang="en-US" dirty="0" err="1" smtClean="0"/>
              <a:t>Extravesical</a:t>
            </a:r>
            <a:r>
              <a:rPr lang="en-US" dirty="0" smtClean="0"/>
              <a:t>:  Ectopic, duplex system, infant type.</a:t>
            </a:r>
          </a:p>
          <a:p>
            <a:pPr>
              <a:buFont typeface="Wingdings" pitchFamily="2" charset="2"/>
              <a:buChar char="ü"/>
            </a:pPr>
            <a:endParaRPr lang="en-US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635634"/>
            <a:ext cx="3336925" cy="315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48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Anomalies of the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kidney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Anomalies of: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Ascent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Fusion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Rotation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51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Ureteral Anomalies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2362200"/>
            <a:ext cx="6798736" cy="3444997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reteropelvic junction (UPJ) obstruction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reterovesical junction (UVJ) obstruction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Megaureters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Ectopic Ureter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Ureterocele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Vesicoureteral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Reflux (VUR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5814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Vesicoureteral Reflux (VUR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430" y="2490788"/>
            <a:ext cx="2429078" cy="3444875"/>
          </a:xfrm>
        </p:spPr>
      </p:pic>
    </p:spTree>
    <p:extLst>
      <p:ext uri="{BB962C8B-B14F-4D97-AF65-F5344CB8AC3E}">
        <p14:creationId xmlns:p14="http://schemas.microsoft.com/office/powerpoint/2010/main" val="201759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Vesicoureteral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Reflux (VUR)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4306824" cy="344728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Normal anti-reflux mechanism “Flap valve</a:t>
            </a:r>
            <a:r>
              <a:rPr lang="en-US" dirty="0" smtClean="0"/>
              <a:t>”</a:t>
            </a:r>
          </a:p>
          <a:p>
            <a:pPr>
              <a:buNone/>
            </a:pPr>
            <a:r>
              <a:rPr lang="en-US" dirty="0" smtClean="0"/>
              <a:t>    1. Oblique course as it enters the bladder.</a:t>
            </a:r>
          </a:p>
          <a:p>
            <a:pPr>
              <a:buNone/>
            </a:pPr>
            <a:r>
              <a:rPr lang="en-US" dirty="0" smtClean="0"/>
              <a:t>    2. Proper muscular attachments to provide fixation.</a:t>
            </a:r>
          </a:p>
          <a:p>
            <a:pPr>
              <a:buNone/>
            </a:pPr>
            <a:r>
              <a:rPr lang="en-US" dirty="0" smtClean="0"/>
              <a:t>    3. Posterior support to enable its occlusion.</a:t>
            </a:r>
          </a:p>
          <a:p>
            <a:pPr>
              <a:buNone/>
            </a:pPr>
            <a:r>
              <a:rPr lang="en-US" dirty="0" smtClean="0"/>
              <a:t>    4. Adequate </a:t>
            </a:r>
            <a:r>
              <a:rPr lang="en-US" dirty="0" err="1" smtClean="0"/>
              <a:t>submucosal</a:t>
            </a:r>
            <a:r>
              <a:rPr lang="en-US" dirty="0" smtClean="0"/>
              <a:t> length.</a:t>
            </a:r>
            <a:endParaRPr lang="en-US" dirty="0"/>
          </a:p>
        </p:txBody>
      </p:sp>
      <p:pic>
        <p:nvPicPr>
          <p:cNvPr id="129026" name="Picture 2" descr="https://encrypted-tbn2.gstatic.com/images?q=tbn:ANd9GcSdPSaPyTGmGnKLyslfmRUtNPDZnzvGEpmvYptmQqdpqJsSejPn2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2514600"/>
            <a:ext cx="3027276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VUR…</a:t>
            </a:r>
            <a:endParaRPr lang="ar-SA" dirty="0"/>
          </a:p>
        </p:txBody>
      </p:sp>
      <p:sp>
        <p:nvSpPr>
          <p:cNvPr id="6" name="عنصر نائب للمحتوى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Presentation</a:t>
            </a:r>
          </a:p>
          <a:p>
            <a:pPr lvl="1"/>
            <a:r>
              <a:rPr lang="en-US" dirty="0" smtClean="0"/>
              <a:t>Asymptomatic </a:t>
            </a:r>
          </a:p>
          <a:p>
            <a:pPr lvl="2"/>
            <a:r>
              <a:rPr lang="en-US" dirty="0" smtClean="0"/>
              <a:t>Prenatal</a:t>
            </a:r>
          </a:p>
          <a:p>
            <a:pPr lvl="2"/>
            <a:r>
              <a:rPr lang="en-US" dirty="0" smtClean="0"/>
              <a:t>Fluctuated </a:t>
            </a:r>
            <a:r>
              <a:rPr lang="en-US" dirty="0"/>
              <a:t>dilatation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Febrile UTIs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5390949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cocuknefroloji.com/iye_VU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850570"/>
            <a:ext cx="3200400" cy="3788229"/>
          </a:xfrm>
          <a:prstGeom prst="rect">
            <a:avLst/>
          </a:prstGeom>
          <a:noFill/>
        </p:spPr>
      </p:pic>
      <p:pic>
        <p:nvPicPr>
          <p:cNvPr id="3076" name="Picture 4" descr="https://s-media-cache-ak0.pinimg.com/736x/1f/72/77/1f7277a624d962bcbe707ce50be9ea2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1" y="1797810"/>
            <a:ext cx="2971800" cy="384098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546703"/>
            <a:ext cx="6798734" cy="1303867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MCUG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6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VUR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ar-SA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354" y="2895601"/>
            <a:ext cx="6807246" cy="2632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7330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VUR…</a:t>
            </a:r>
            <a:endParaRPr lang="ar-SA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idx="1"/>
          </p:nvPr>
        </p:nvSpPr>
        <p:spPr>
          <a:xfrm>
            <a:off x="3124200" y="2438400"/>
            <a:ext cx="3337560" cy="576262"/>
          </a:xfrm>
        </p:spPr>
        <p:txBody>
          <a:bodyPr/>
          <a:lstStyle/>
          <a:p>
            <a:r>
              <a:rPr lang="en-US" dirty="0" smtClean="0"/>
              <a:t>Management </a:t>
            </a:r>
            <a:endParaRPr lang="ar-SA" dirty="0"/>
          </a:p>
        </p:txBody>
      </p:sp>
      <p:sp>
        <p:nvSpPr>
          <p:cNvPr id="5" name="عنصر نائب للمحتوى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Prophylactic antibiotic </a:t>
            </a:r>
            <a:endParaRPr lang="en-US" dirty="0"/>
          </a:p>
          <a:p>
            <a:r>
              <a:rPr lang="en-US" dirty="0"/>
              <a:t>Surgical treatment</a:t>
            </a:r>
          </a:p>
          <a:p>
            <a:pPr lvl="1"/>
            <a:r>
              <a:rPr lang="en-US" dirty="0" smtClean="0"/>
              <a:t>Endoscopic treatment</a:t>
            </a:r>
          </a:p>
          <a:p>
            <a:pPr lvl="1"/>
            <a:r>
              <a:rPr lang="en-US" dirty="0" smtClean="0"/>
              <a:t>Ureteral </a:t>
            </a:r>
            <a:r>
              <a:rPr lang="en-US" dirty="0" err="1" smtClean="0"/>
              <a:t>reimplantation</a:t>
            </a:r>
            <a:endParaRPr lang="ar-SA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737" y="2133600"/>
            <a:ext cx="3336925" cy="2240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200157"/>
            <a:ext cx="3657600" cy="190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09820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931459" y="2082794"/>
            <a:ext cx="5308866" cy="1515533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Congenital U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rinary 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isorders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24200" y="3657600"/>
            <a:ext cx="3124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Anomalies of the Lower Urinary Tract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042320"/>
            <a:ext cx="1491058" cy="113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6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Anomalies of the </a:t>
            </a:r>
            <a:r>
              <a:rPr lang="en-US" sz="3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Lower Urinary 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Tract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921934" y="3124200"/>
            <a:ext cx="5308866" cy="1377651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sz="5400" b="1" dirty="0" smtClean="0">
                <a:solidFill>
                  <a:schemeClr val="bg2">
                    <a:lumMod val="50000"/>
                  </a:schemeClr>
                </a:solidFill>
              </a:rPr>
              <a:t>Urinary Bladder</a:t>
            </a:r>
            <a:endParaRPr lang="en-US" sz="54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77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Bladder Anomalies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Urachal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abnormalities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Bladder diverticulum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Bladder duplication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Bladder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exstrophy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44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Anomalies of Number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4078224" cy="3447288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endParaRPr lang="en-US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Renal Agenesis: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Unilateral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Bilateral</a:t>
            </a:r>
          </a:p>
          <a:p>
            <a:pPr marL="457200" lvl="1" indent="0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Supernumerary Kidney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99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Urachal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abnormalities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Urachal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anomalies are usually detected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postnatally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due to umbilical drainage.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Imaging possibilities include ultrasound, CT, and VCUG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747277" y="2487613"/>
            <a:ext cx="3132421" cy="344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413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Urachal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abnormalities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62000" y="5101472"/>
            <a:ext cx="2057400" cy="49129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Patent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urachus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0" y="2590800"/>
            <a:ext cx="267113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3429000" y="5077847"/>
            <a:ext cx="1679575" cy="422275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Urachal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cyst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590800"/>
            <a:ext cx="5105401" cy="2265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181600" y="5078633"/>
            <a:ext cx="160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Umbilical-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urachus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sinus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10400" y="5101472"/>
            <a:ext cx="152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Vesicourachal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diverticulum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68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Urachal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abnormalities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697224" cy="344728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5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Conservative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treatment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with observation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is justified in asymptomatic cases due to possible spontaneous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resolution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Infected urachal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remnants are initially treated with drainage and antibiotics, followed by surgical excision. </a:t>
            </a:r>
          </a:p>
          <a:p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Nonresolved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urachal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remnants should be excised due to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theincreased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risk of later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adenocarcinoma formation</a:t>
            </a:r>
            <a:endParaRPr lang="en-US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5400" y="2895600"/>
            <a:ext cx="3336925" cy="301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003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Bladder Diverticulum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Bladder diverticula can be detected on prenatal ultrasound, but the gold standard remains VCUG, which will reveal possible accompanying VUR.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645025" y="2743200"/>
            <a:ext cx="3660775" cy="327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403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Bladder Diverticulum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1295400" y="2438400"/>
            <a:ext cx="6516624" cy="3447288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Primary diverticula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arise as a localized herniation of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bladder mucosa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at the ureteral hiatus and are most likely caused by a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congenitally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deficient bladder wall.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Secondary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para-ureteral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diverticula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are acquired and develop due to existing infra-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vesical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obstruction.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Symptomatic diverticula, especially in conjunction with VUR, should be treated surgically.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41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Bladder Duplication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Bladder duplication is often associated with duplication anomalies of the external genitalia and lower gastrointestinal tract.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Initial treatment is directed toward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renal preservation.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prevention of infections.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724400" y="2590800"/>
            <a:ext cx="3429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938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Bladder Duplication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6745224" cy="34472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Long-term goals include achieving continence and reconstructing the internal and external genitalia.</a:t>
            </a:r>
          </a:p>
          <a:p>
            <a:pPr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Due to the rarity of the disease and the large variety of presentations, the surgeries must be individualized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90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Classic Bladder Exstrophy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incidence of bladder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exstrophy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has been estimated as between 1 in 10,000 and 1 in 50,000.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025" y="2640124"/>
            <a:ext cx="3336925" cy="3141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46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286000" y="3124200"/>
            <a:ext cx="4724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09600"/>
            <a:ext cx="3429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 b="10000"/>
          <a:stretch>
            <a:fillRect/>
          </a:stretch>
        </p:blipFill>
        <p:spPr bwMode="auto">
          <a:xfrm>
            <a:off x="838200" y="457200"/>
            <a:ext cx="3810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980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143000"/>
            <a:ext cx="5994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29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عنصر نائب للمحتوى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590800"/>
            <a:ext cx="5410200" cy="3228668"/>
          </a:xfrm>
        </p:spPr>
      </p:pic>
    </p:spTree>
    <p:extLst>
      <p:ext uri="{BB962C8B-B14F-4D97-AF65-F5344CB8AC3E}">
        <p14:creationId xmlns:p14="http://schemas.microsoft.com/office/powerpoint/2010/main" val="247303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0" y="1219200"/>
            <a:ext cx="3352800" cy="520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3400" y="1219200"/>
            <a:ext cx="3976019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87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Anomalies of the </a:t>
            </a:r>
            <a:r>
              <a:rPr lang="en-US" sz="3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Lower Urinary 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Tract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921934" y="3124200"/>
            <a:ext cx="5308866" cy="1377651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sz="5400" b="1" dirty="0" smtClean="0">
                <a:solidFill>
                  <a:schemeClr val="bg2">
                    <a:lumMod val="50000"/>
                  </a:schemeClr>
                </a:solidFill>
              </a:rPr>
              <a:t>Urethra</a:t>
            </a:r>
            <a:endParaRPr lang="en-US" sz="54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77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Urethral anomalies 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514600"/>
            <a:ext cx="6798736" cy="3444997"/>
          </a:xfrm>
        </p:spPr>
        <p:txBody>
          <a:bodyPr/>
          <a:lstStyle/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Posterior Urethral Valves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Anterior Urethral Valves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Urethral Duplication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Congenital Urethral Stricture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Urethral Polyps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5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Urethral anomalies 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514600"/>
            <a:ext cx="6798736" cy="3444997"/>
          </a:xfrm>
        </p:spPr>
        <p:txBody>
          <a:bodyPr/>
          <a:lstStyle/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Posterior Urethral Valves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Anterior Urethral Valves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Urethral Duplication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Congenital Urethral Stricture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Urethral Polyps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5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Posterior Urethral Valves</a:t>
            </a:r>
            <a:b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(PUV)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3000" y="3092755"/>
            <a:ext cx="3566329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439677" y="2951911"/>
            <a:ext cx="2816596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9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PUV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925824" cy="3447288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 in 8000 to 25,000 live births.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Make up 10% of urinary obstructions diagnosed in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utero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Most common cause of urine retention in male infants.</a:t>
            </a:r>
          </a:p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50%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have renal impairment.</a:t>
            </a: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6725" y="2895600"/>
            <a:ext cx="24384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038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4078224" cy="344728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" pitchFamily="18" charset="0"/>
                <a:cs typeface="Times" pitchFamily="18" charset="0"/>
              </a:rPr>
              <a:t>The </a:t>
            </a:r>
            <a:r>
              <a:rPr lang="en-US" dirty="0">
                <a:latin typeface="Times" pitchFamily="18" charset="0"/>
                <a:cs typeface="Times" pitchFamily="18" charset="0"/>
              </a:rPr>
              <a:t>bladder and the kidneys developed 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under high </a:t>
            </a:r>
            <a:r>
              <a:rPr lang="en-US" dirty="0">
                <a:latin typeface="Times" pitchFamily="18" charset="0"/>
                <a:cs typeface="Times" pitchFamily="18" charset="0"/>
              </a:rPr>
              <a:t>pressure and 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resistance.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>
              <a:latin typeface="Times" pitchFamily="18" charset="0"/>
              <a:cs typeface="Times" pitchFamily="18" charset="0"/>
            </a:endParaRPr>
          </a:p>
          <a:p>
            <a:pPr>
              <a:buNone/>
            </a:pPr>
            <a:r>
              <a:rPr lang="en-US" dirty="0" smtClean="0">
                <a:latin typeface="Times" pitchFamily="18" charset="0"/>
                <a:cs typeface="Times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86400" y="2971800"/>
            <a:ext cx="2591025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40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4078224" cy="3447288"/>
          </a:xfrm>
        </p:spPr>
        <p:txBody>
          <a:bodyPr>
            <a:normAutofit/>
          </a:bodyPr>
          <a:lstStyle/>
          <a:p>
            <a:pPr lvl="0">
              <a:buClr>
                <a:srgbClr val="D9B247"/>
              </a:buClr>
            </a:pPr>
            <a:r>
              <a:rPr lang="en-US" sz="1700" dirty="0">
                <a:solidFill>
                  <a:prstClr val="black">
                    <a:lumMod val="85000"/>
                    <a:lumOff val="15000"/>
                  </a:prstClr>
                </a:solidFill>
                <a:latin typeface="Times" pitchFamily="18" charset="0"/>
                <a:cs typeface="Times" pitchFamily="18" charset="0"/>
              </a:rPr>
              <a:t>Presentation: </a:t>
            </a:r>
          </a:p>
          <a:p>
            <a:pPr marL="914400" lvl="1" indent="-457200">
              <a:buClr>
                <a:srgbClr val="D9B247"/>
              </a:buClr>
              <a:buFont typeface="+mj-lt"/>
              <a:buAutoNum type="arabicPeriod"/>
            </a:pP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Times" pitchFamily="18" charset="0"/>
                <a:cs typeface="Times" pitchFamily="18" charset="0"/>
              </a:rPr>
              <a:t>Antenatal</a:t>
            </a:r>
          </a:p>
          <a:p>
            <a:pPr marL="914400" lvl="1" indent="-457200">
              <a:buClr>
                <a:srgbClr val="D9B247"/>
              </a:buClr>
              <a:buFont typeface="+mj-lt"/>
              <a:buAutoNum type="arabicPeriod"/>
            </a:pP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Times" pitchFamily="18" charset="0"/>
                <a:cs typeface="Times" pitchFamily="18" charset="0"/>
              </a:rPr>
              <a:t>Urine retention</a:t>
            </a:r>
          </a:p>
          <a:p>
            <a:pPr marL="914400" lvl="1" indent="-457200">
              <a:buClr>
                <a:srgbClr val="D9B247"/>
              </a:buClr>
              <a:buFont typeface="+mj-lt"/>
              <a:buAutoNum type="arabicPeriod"/>
            </a:pP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Times" pitchFamily="18" charset="0"/>
                <a:cs typeface="Times" pitchFamily="18" charset="0"/>
              </a:rPr>
              <a:t> UTI</a:t>
            </a:r>
          </a:p>
          <a:p>
            <a:pPr marL="914400" lvl="1" indent="-457200">
              <a:buClr>
                <a:srgbClr val="D9B247"/>
              </a:buClr>
              <a:buFont typeface="+mj-lt"/>
              <a:buAutoNum type="arabicPeriod"/>
            </a:pP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Times" pitchFamily="18" charset="0"/>
                <a:cs typeface="Times" pitchFamily="18" charset="0"/>
              </a:rPr>
              <a:t>Poor urinary stream</a:t>
            </a:r>
          </a:p>
          <a:p>
            <a:pPr marL="914400" lvl="1" indent="-457200">
              <a:buClr>
                <a:srgbClr val="D9B247"/>
              </a:buClr>
              <a:buFont typeface="+mj-lt"/>
              <a:buAutoNum type="arabicPeriod"/>
            </a:pP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Times" pitchFamily="18" charset="0"/>
                <a:cs typeface="Times" pitchFamily="18" charset="0"/>
              </a:rPr>
              <a:t>Urinary incontinence </a:t>
            </a:r>
          </a:p>
          <a:p>
            <a:pPr marL="914400" lvl="1" indent="-457200">
              <a:buClr>
                <a:srgbClr val="D9B247"/>
              </a:buClr>
              <a:buFont typeface="+mj-lt"/>
              <a:buAutoNum type="arabicPeriod"/>
            </a:pP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Times" pitchFamily="18" charset="0"/>
                <a:cs typeface="Times" pitchFamily="18" charset="0"/>
              </a:rPr>
              <a:t>CRF (ESRD)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>
              <a:latin typeface="Times" pitchFamily="18" charset="0"/>
              <a:cs typeface="Times" pitchFamily="18" charset="0"/>
            </a:endParaRPr>
          </a:p>
          <a:p>
            <a:pPr>
              <a:buNone/>
            </a:pPr>
            <a:r>
              <a:rPr lang="en-US" dirty="0" smtClean="0">
                <a:latin typeface="Times" pitchFamily="18" charset="0"/>
                <a:cs typeface="Times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2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PUV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514600"/>
            <a:ext cx="3505200" cy="3757612"/>
          </a:xfrm>
        </p:spPr>
      </p:pic>
      <p:sp>
        <p:nvSpPr>
          <p:cNvPr id="5" name="TextBox 4"/>
          <p:cNvSpPr txBox="1"/>
          <p:nvPr/>
        </p:nvSpPr>
        <p:spPr>
          <a:xfrm>
            <a:off x="1176866" y="2743200"/>
            <a:ext cx="3090334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200" b="1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Associated findings:</a:t>
            </a:r>
          </a:p>
          <a:p>
            <a:pPr marL="914400" lvl="1" indent="-4572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US" sz="2200" dirty="0" smtClean="0">
                <a:latin typeface="Times" pitchFamily="18" charset="0"/>
                <a:cs typeface="Times" pitchFamily="18" charset="0"/>
              </a:rPr>
              <a:t>Oligohydramnios</a:t>
            </a:r>
          </a:p>
          <a:p>
            <a:pPr marL="914400" lvl="1" indent="-4572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US" sz="2200" dirty="0">
                <a:latin typeface="Times" pitchFamily="18" charset="0"/>
                <a:cs typeface="Times" pitchFamily="18" charset="0"/>
              </a:rPr>
              <a:t>Bilateral renal dilatation</a:t>
            </a:r>
          </a:p>
          <a:p>
            <a:pPr marL="914400" lvl="1" indent="-4572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US" sz="2200" dirty="0">
                <a:latin typeface="Times" pitchFamily="18" charset="0"/>
                <a:cs typeface="Times" pitchFamily="18" charset="0"/>
              </a:rPr>
              <a:t>VUR: 40%</a:t>
            </a:r>
          </a:p>
          <a:p>
            <a:pPr marL="914400" lvl="1" indent="-4572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US" sz="2200" dirty="0">
                <a:latin typeface="Times" pitchFamily="18" charset="0"/>
                <a:cs typeface="Times" pitchFamily="18" charset="0"/>
              </a:rPr>
              <a:t>Valve </a:t>
            </a:r>
            <a:r>
              <a:rPr lang="en-US" sz="2200" dirty="0" smtClean="0">
                <a:latin typeface="Times" pitchFamily="18" charset="0"/>
                <a:cs typeface="Times" pitchFamily="18" charset="0"/>
              </a:rPr>
              <a:t>bladder</a:t>
            </a:r>
          </a:p>
          <a:p>
            <a:pPr marL="914400" lvl="1" indent="-4572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US" sz="2200" dirty="0">
                <a:latin typeface="Times" pitchFamily="18" charset="0"/>
                <a:cs typeface="Times" pitchFamily="18" charset="0"/>
              </a:rPr>
              <a:t>Renal impairment</a:t>
            </a:r>
            <a:endParaRPr lang="en-US" sz="2200" b="1" dirty="0" smtClean="0">
              <a:solidFill>
                <a:srgbClr val="FF0000"/>
              </a:solidFill>
              <a:latin typeface="Times" pitchFamily="18" charset="0"/>
              <a:cs typeface="Times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59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PUV…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3810000" y="2526110"/>
            <a:ext cx="3337560" cy="576262"/>
          </a:xfrm>
        </p:spPr>
        <p:txBody>
          <a:bodyPr/>
          <a:lstStyle/>
          <a:p>
            <a:r>
              <a:rPr lang="en-US" dirty="0" smtClean="0"/>
              <a:t>MCUG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394" y="3377406"/>
            <a:ext cx="2438400" cy="243840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0" y="3525044"/>
            <a:ext cx="2143125" cy="2143125"/>
          </a:xfrm>
        </p:spPr>
      </p:pic>
    </p:spTree>
    <p:extLst>
      <p:ext uri="{BB962C8B-B14F-4D97-AF65-F5344CB8AC3E}">
        <p14:creationId xmlns:p14="http://schemas.microsoft.com/office/powerpoint/2010/main" val="1552601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Unilateral Renal Agenesis (URA)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عنصر نائب للمحتوى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895600"/>
            <a:ext cx="4724400" cy="2819400"/>
          </a:xfrm>
        </p:spPr>
      </p:pic>
    </p:spTree>
    <p:extLst>
      <p:ext uri="{BB962C8B-B14F-4D97-AF65-F5344CB8AC3E}">
        <p14:creationId xmlns:p14="http://schemas.microsoft.com/office/powerpoint/2010/main" val="274320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PUV…</a:t>
            </a:r>
            <a:b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/>
              <a:t>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Initial treatment</a:t>
            </a:r>
          </a:p>
          <a:p>
            <a:pPr lvl="1"/>
            <a:r>
              <a:rPr lang="en-US" dirty="0" smtClean="0"/>
              <a:t>Feeding tube insertion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tart antibiotic prophylactic</a:t>
            </a:r>
          </a:p>
          <a:p>
            <a:pPr lvl="1"/>
            <a:r>
              <a:rPr lang="en-US" dirty="0" smtClean="0"/>
              <a:t>Ultrasound</a:t>
            </a:r>
          </a:p>
          <a:p>
            <a:pPr lvl="1"/>
            <a:r>
              <a:rPr lang="en-US" dirty="0" smtClean="0"/>
              <a:t>MCUG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67409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b="1" dirty="0">
                <a:solidFill>
                  <a:srgbClr val="AE9E7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PUV</a:t>
            </a:r>
            <a:r>
              <a:rPr lang="en-US" sz="3600" b="1" dirty="0" smtClean="0">
                <a:solidFill>
                  <a:srgbClr val="AE9E7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br>
              <a:rPr lang="en-US" sz="3600" b="1" dirty="0" smtClean="0">
                <a:solidFill>
                  <a:srgbClr val="AE9E7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rgbClr val="AE9E7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3600" b="1" dirty="0" smtClean="0">
                <a:solidFill>
                  <a:srgbClr val="AE9E7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urgical treatment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Endoscopic valve ablation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" t="3417" r="2852" b="29701"/>
          <a:stretch/>
        </p:blipFill>
        <p:spPr>
          <a:xfrm>
            <a:off x="1186391" y="3234795"/>
            <a:ext cx="3124200" cy="16764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Cutaneous </a:t>
            </a:r>
            <a:r>
              <a:rPr lang="en-US" dirty="0" err="1"/>
              <a:t>vesicostomy</a:t>
            </a:r>
            <a:r>
              <a:rPr lang="en-US" dirty="0"/>
              <a:t>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112" y="3438525"/>
            <a:ext cx="3175000" cy="1536700"/>
          </a:xfrm>
        </p:spPr>
      </p:pic>
    </p:spTree>
    <p:extLst>
      <p:ext uri="{BB962C8B-B14F-4D97-AF65-F5344CB8AC3E}">
        <p14:creationId xmlns:p14="http://schemas.microsoft.com/office/powerpoint/2010/main" val="152509921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931459" y="2082794"/>
            <a:ext cx="5308866" cy="1515533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Congenital 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Anomalies of the external Genitalia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146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Congenital Genital disordered 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Hypospadias </a:t>
            </a: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Epispadias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Micropenis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Bladder Exstrophy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Cloacal Exstrophy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80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Hypospadias 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Times" pitchFamily="18" charset="0"/>
                <a:cs typeface="Times" pitchFamily="18" charset="0"/>
              </a:rPr>
              <a:t>Abnormal position of the 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EUM on the ventral surface.</a:t>
            </a:r>
            <a:endParaRPr lang="en-US" dirty="0">
              <a:latin typeface="Times" pitchFamily="18" charset="0"/>
              <a:cs typeface="Times" pitchFamily="18" charset="0"/>
            </a:endParaRPr>
          </a:p>
          <a:p>
            <a:r>
              <a:rPr lang="en-US" dirty="0" smtClean="0">
                <a:latin typeface="Times" pitchFamily="18" charset="0"/>
                <a:cs typeface="Times" pitchFamily="18" charset="0"/>
              </a:rPr>
              <a:t>Types: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>
                <a:latin typeface="Times" pitchFamily="18" charset="0"/>
                <a:cs typeface="Times" pitchFamily="18" charset="0"/>
              </a:rPr>
              <a:t>Distal </a:t>
            </a:r>
            <a:r>
              <a:rPr lang="en-US" dirty="0" err="1" smtClean="0">
                <a:latin typeface="Times" pitchFamily="18" charset="0"/>
                <a:cs typeface="Times" pitchFamily="18" charset="0"/>
              </a:rPr>
              <a:t>hypospadias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. </a:t>
            </a:r>
            <a:endParaRPr lang="en-US" dirty="0">
              <a:latin typeface="Times" pitchFamily="18" charset="0"/>
              <a:cs typeface="Times" pitchFamily="18" charset="0"/>
            </a:endParaRPr>
          </a:p>
          <a:p>
            <a:pPr lvl="1">
              <a:buFont typeface="Wingdings" pitchFamily="2" charset="2"/>
              <a:buChar char="ü"/>
            </a:pPr>
            <a:r>
              <a:rPr lang="en-US" dirty="0">
                <a:latin typeface="Times" pitchFamily="18" charset="0"/>
                <a:cs typeface="Times" pitchFamily="18" charset="0"/>
              </a:rPr>
              <a:t>Proximal </a:t>
            </a:r>
            <a:r>
              <a:rPr lang="en-US" dirty="0" err="1" smtClean="0">
                <a:latin typeface="Times" pitchFamily="18" charset="0"/>
                <a:cs typeface="Times" pitchFamily="18" charset="0"/>
              </a:rPr>
              <a:t>hypospadias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.</a:t>
            </a:r>
            <a:endParaRPr lang="en-US" dirty="0">
              <a:latin typeface="Times" pitchFamily="18" charset="0"/>
              <a:cs typeface="Times" pitchFamily="18" charset="0"/>
            </a:endParaRPr>
          </a:p>
          <a:p>
            <a:r>
              <a:rPr lang="en-US" u="sng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NO Circumcision</a:t>
            </a:r>
            <a:endParaRPr lang="en-US" dirty="0">
              <a:solidFill>
                <a:srgbClr val="FF0000"/>
              </a:solidFill>
              <a:latin typeface="Times" pitchFamily="18" charset="0"/>
              <a:cs typeface="Times" pitchFamily="18" charset="0"/>
            </a:endParaRPr>
          </a:p>
          <a:p>
            <a:r>
              <a:rPr lang="en-US" dirty="0">
                <a:latin typeface="Times" pitchFamily="18" charset="0"/>
                <a:cs typeface="Times" pitchFamily="18" charset="0"/>
              </a:rPr>
              <a:t>6 to 9 months 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repair.</a:t>
            </a:r>
            <a:endParaRPr lang="en-US" dirty="0">
              <a:latin typeface="Times" pitchFamily="18" charset="0"/>
              <a:cs typeface="Times" pitchFamily="18" charset="0"/>
            </a:endParaRP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181600" y="2514600"/>
            <a:ext cx="2556275" cy="333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30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Epispadias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Male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066800" y="2438400"/>
            <a:ext cx="3156821" cy="3951288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Female 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3352800"/>
            <a:ext cx="37338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548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Cloacal </a:t>
            </a: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Exstrophy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71600" y="2514600"/>
            <a:ext cx="6324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Prune-Belly Syndrome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773424" cy="360883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latin typeface="Times" pitchFamily="18" charset="0"/>
                <a:cs typeface="Times" pitchFamily="18" charset="0"/>
              </a:rPr>
              <a:t>The incidence :1 in29,000 to 1 in 40,000 live births</a:t>
            </a:r>
          </a:p>
          <a:p>
            <a:r>
              <a:rPr lang="en-US" dirty="0" smtClean="0">
                <a:latin typeface="Times" pitchFamily="18" charset="0"/>
                <a:cs typeface="Times" pitchFamily="18" charset="0"/>
              </a:rPr>
              <a:t>The three major findings are </a:t>
            </a:r>
          </a:p>
          <a:p>
            <a:pPr lvl="1"/>
            <a:r>
              <a:rPr lang="en-US" dirty="0" smtClean="0">
                <a:latin typeface="Times" pitchFamily="18" charset="0"/>
                <a:cs typeface="Times" pitchFamily="18" charset="0"/>
              </a:rPr>
              <a:t>deficiency of the abdominal musculature,</a:t>
            </a:r>
          </a:p>
          <a:p>
            <a:pPr lvl="1"/>
            <a:r>
              <a:rPr lang="en-US" dirty="0" smtClean="0">
                <a:latin typeface="Times" pitchFamily="18" charset="0"/>
                <a:cs typeface="Times" pitchFamily="18" charset="0"/>
              </a:rPr>
              <a:t>bilateral intra-abdominal testes,</a:t>
            </a:r>
          </a:p>
          <a:p>
            <a:pPr lvl="1"/>
            <a:r>
              <a:rPr lang="en-US" dirty="0" smtClean="0">
                <a:latin typeface="Times" pitchFamily="18" charset="0"/>
                <a:cs typeface="Times" pitchFamily="18" charset="0"/>
              </a:rPr>
              <a:t> anomalous urinary tract</a:t>
            </a:r>
          </a:p>
          <a:p>
            <a:r>
              <a:rPr lang="en-US" dirty="0" smtClean="0">
                <a:latin typeface="Times" pitchFamily="18" charset="0"/>
                <a:cs typeface="Times" pitchFamily="18" charset="0"/>
              </a:rPr>
              <a:t>O</a:t>
            </a:r>
            <a:r>
              <a:rPr lang="sv-SE" dirty="0" err="1" smtClean="0">
                <a:latin typeface="Times" pitchFamily="18" charset="0"/>
                <a:cs typeface="Times" pitchFamily="18" charset="0"/>
              </a:rPr>
              <a:t>ther</a:t>
            </a:r>
            <a:r>
              <a:rPr lang="sv-SE" dirty="0" smtClean="0">
                <a:latin typeface="Times" pitchFamily="18" charset="0"/>
                <a:cs typeface="Times" pitchFamily="18" charset="0"/>
              </a:rPr>
              <a:t> </a:t>
            </a:r>
            <a:r>
              <a:rPr lang="sv-SE" dirty="0" err="1" smtClean="0">
                <a:latin typeface="Times" pitchFamily="18" charset="0"/>
                <a:cs typeface="Times" pitchFamily="18" charset="0"/>
              </a:rPr>
              <a:t>names</a:t>
            </a:r>
            <a:endParaRPr lang="sv-SE" dirty="0" smtClean="0">
              <a:latin typeface="Times" pitchFamily="18" charset="0"/>
              <a:cs typeface="Times" pitchFamily="18" charset="0"/>
            </a:endParaRPr>
          </a:p>
          <a:p>
            <a:pPr lvl="1"/>
            <a:r>
              <a:rPr lang="sv-SE" dirty="0" smtClean="0">
                <a:latin typeface="Times" pitchFamily="18" charset="0"/>
                <a:cs typeface="Times" pitchFamily="18" charset="0"/>
              </a:rPr>
              <a:t>Triad </a:t>
            </a:r>
            <a:r>
              <a:rPr lang="sv-SE" dirty="0" err="1" smtClean="0">
                <a:latin typeface="Times" pitchFamily="18" charset="0"/>
                <a:cs typeface="Times" pitchFamily="18" charset="0"/>
              </a:rPr>
              <a:t>syndrome</a:t>
            </a:r>
            <a:endParaRPr lang="sv-SE" dirty="0" smtClean="0">
              <a:latin typeface="Times" pitchFamily="18" charset="0"/>
              <a:cs typeface="Times" pitchFamily="18" charset="0"/>
            </a:endParaRPr>
          </a:p>
          <a:p>
            <a:pPr lvl="1"/>
            <a:r>
              <a:rPr lang="sv-SE" dirty="0" smtClean="0">
                <a:latin typeface="Times" pitchFamily="18" charset="0"/>
                <a:cs typeface="Times" pitchFamily="18" charset="0"/>
              </a:rPr>
              <a:t>Eagle-Barrett </a:t>
            </a:r>
            <a:r>
              <a:rPr lang="sv-SE" dirty="0" err="1" smtClean="0">
                <a:latin typeface="Times" pitchFamily="18" charset="0"/>
                <a:cs typeface="Times" pitchFamily="18" charset="0"/>
              </a:rPr>
              <a:t>syndrome</a:t>
            </a:r>
            <a:endParaRPr lang="sv-SE" dirty="0" smtClean="0">
              <a:latin typeface="Times" pitchFamily="18" charset="0"/>
              <a:cs typeface="Times" pitchFamily="18" charset="0"/>
            </a:endParaRPr>
          </a:p>
          <a:p>
            <a:pPr lvl="1"/>
            <a:r>
              <a:rPr lang="sv-SE" dirty="0" smtClean="0">
                <a:latin typeface="Times" pitchFamily="18" charset="0"/>
                <a:cs typeface="Times" pitchFamily="18" charset="0"/>
              </a:rPr>
              <a:t>abdominal </a:t>
            </a:r>
            <a:r>
              <a:rPr lang="sv-SE" dirty="0" err="1" smtClean="0">
                <a:latin typeface="Times" pitchFamily="18" charset="0"/>
                <a:cs typeface="Times" pitchFamily="18" charset="0"/>
              </a:rPr>
              <a:t>musculation</a:t>
            </a:r>
            <a:r>
              <a:rPr lang="sv-SE" dirty="0" smtClean="0">
                <a:latin typeface="Times" pitchFamily="18" charset="0"/>
                <a:cs typeface="Times" pitchFamily="18" charset="0"/>
              </a:rPr>
              <a:t> </a:t>
            </a:r>
            <a:r>
              <a:rPr lang="sv-SE" dirty="0" err="1" smtClean="0">
                <a:latin typeface="Times" pitchFamily="18" charset="0"/>
                <a:cs typeface="Times" pitchFamily="18" charset="0"/>
              </a:rPr>
              <a:t>syndrome</a:t>
            </a:r>
            <a:endParaRPr lang="en-US" dirty="0">
              <a:latin typeface="Times" pitchFamily="18" charset="0"/>
              <a:cs typeface="Times" pitchFamily="18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9200" y="2438400"/>
            <a:ext cx="295275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066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1000" y="915337"/>
            <a:ext cx="8305800" cy="1303867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NEUROSPINAL DYSRAPHISMS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latin typeface="Times" pitchFamily="18" charset="0"/>
                <a:cs typeface="Times" pitchFamily="18" charset="0"/>
              </a:rPr>
              <a:t>The most common cause of neurogenic bladder dysfunction in children is </a:t>
            </a:r>
            <a:r>
              <a:rPr lang="en-US" u="sng" dirty="0" smtClean="0">
                <a:latin typeface="Times" pitchFamily="18" charset="0"/>
                <a:cs typeface="Times" pitchFamily="18" charset="0"/>
              </a:rPr>
              <a:t>abnormal development of the spinal canal 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and internecine spinal cord.</a:t>
            </a:r>
            <a:endParaRPr lang="en-US" dirty="0">
              <a:latin typeface="Times" pitchFamily="18" charset="0"/>
              <a:cs typeface="Times" pitchFamily="18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667000"/>
            <a:ext cx="3660775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4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NEUROSPINAL DYSRAPHISMS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773424" cy="344728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Times" pitchFamily="18" charset="0"/>
                <a:cs typeface="Times" pitchFamily="18" charset="0"/>
              </a:rPr>
              <a:t>Cutaneous lesions occur in 90% of children with various occult </a:t>
            </a:r>
            <a:r>
              <a:rPr lang="en-US" dirty="0" err="1" smtClean="0">
                <a:latin typeface="Times" pitchFamily="18" charset="0"/>
                <a:cs typeface="Times" pitchFamily="18" charset="0"/>
              </a:rPr>
              <a:t>dysraphicstates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.</a:t>
            </a:r>
          </a:p>
          <a:p>
            <a:r>
              <a:rPr lang="en-US" dirty="0" smtClean="0">
                <a:latin typeface="Times" pitchFamily="18" charset="0"/>
                <a:cs typeface="Times" pitchFamily="18" charset="0"/>
              </a:rPr>
              <a:t> These lesions vary from</a:t>
            </a:r>
          </a:p>
          <a:p>
            <a:pPr lvl="1"/>
            <a:r>
              <a:rPr lang="en-US" dirty="0" smtClean="0">
                <a:latin typeface="Times" pitchFamily="18" charset="0"/>
                <a:cs typeface="Times" pitchFamily="18" charset="0"/>
              </a:rPr>
              <a:t>small </a:t>
            </a:r>
            <a:r>
              <a:rPr lang="en-US" dirty="0" err="1" smtClean="0">
                <a:latin typeface="Times" pitchFamily="18" charset="0"/>
                <a:cs typeface="Times" pitchFamily="18" charset="0"/>
              </a:rPr>
              <a:t>lipomeningocele</a:t>
            </a:r>
            <a:endParaRPr lang="en-US" dirty="0" smtClean="0">
              <a:latin typeface="Times" pitchFamily="18" charset="0"/>
              <a:cs typeface="Times" pitchFamily="18" charset="0"/>
            </a:endParaRPr>
          </a:p>
          <a:p>
            <a:pPr lvl="1"/>
            <a:r>
              <a:rPr lang="en-US" dirty="0" smtClean="0">
                <a:latin typeface="Times" pitchFamily="18" charset="0"/>
                <a:cs typeface="Times" pitchFamily="18" charset="0"/>
              </a:rPr>
              <a:t>hair patch</a:t>
            </a:r>
          </a:p>
          <a:p>
            <a:pPr lvl="1"/>
            <a:r>
              <a:rPr lang="en-US" dirty="0" smtClean="0">
                <a:latin typeface="Times" pitchFamily="18" charset="0"/>
                <a:cs typeface="Times" pitchFamily="18" charset="0"/>
              </a:rPr>
              <a:t>dermal vascular malformation</a:t>
            </a:r>
          </a:p>
          <a:p>
            <a:pPr lvl="1"/>
            <a:r>
              <a:rPr lang="en-US" dirty="0" smtClean="0">
                <a:latin typeface="Times" pitchFamily="18" charset="0"/>
                <a:cs typeface="Times" pitchFamily="18" charset="0"/>
              </a:rPr>
              <a:t>sacral dimple</a:t>
            </a:r>
          </a:p>
          <a:p>
            <a:pPr lvl="1"/>
            <a:r>
              <a:rPr lang="en-US" dirty="0" smtClean="0">
                <a:latin typeface="Times" pitchFamily="18" charset="0"/>
                <a:cs typeface="Times" pitchFamily="18" charset="0"/>
              </a:rPr>
              <a:t>abnormal gluteal cleft.</a:t>
            </a:r>
            <a:endParaRPr lang="en-US" dirty="0">
              <a:latin typeface="Times" pitchFamily="18" charset="0"/>
              <a:cs typeface="Times" pitchFamily="18" charset="0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5859" y="2487613"/>
            <a:ext cx="3115141" cy="344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76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4"/>
      </a:accent6>
      <a:hlink>
        <a:srgbClr val="BB7826"/>
      </a:hlink>
      <a:folHlink>
        <a:srgbClr val="CF9C5F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1289</TotalTime>
  <Words>1819</Words>
  <Application>Microsoft Office PowerPoint</Application>
  <PresentationFormat>On-screen Show (4:3)</PresentationFormat>
  <Paragraphs>431</Paragraphs>
  <Slides>109</Slides>
  <Notes>2</Notes>
  <HiddenSlides>8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109</vt:i4>
      </vt:variant>
    </vt:vector>
  </HeadingPairs>
  <TitlesOfParts>
    <vt:vector size="117" baseType="lpstr">
      <vt:lpstr>Arial</vt:lpstr>
      <vt:lpstr>Britannic Bold</vt:lpstr>
      <vt:lpstr>Calibri</vt:lpstr>
      <vt:lpstr>Garamond</vt:lpstr>
      <vt:lpstr>Times</vt:lpstr>
      <vt:lpstr>Times New Roman</vt:lpstr>
      <vt:lpstr>Wingdings</vt:lpstr>
      <vt:lpstr>Organic</vt:lpstr>
      <vt:lpstr> Pediatric Urinary Disorders</vt:lpstr>
      <vt:lpstr>Learning Objectives </vt:lpstr>
      <vt:lpstr>Congenital Urinary Disorders</vt:lpstr>
      <vt:lpstr>Anomalies of the Upper Urinary Tract</vt:lpstr>
      <vt:lpstr>Anomalies of the kidney</vt:lpstr>
      <vt:lpstr>Anomalies of the kidney</vt:lpstr>
      <vt:lpstr>Anomalies of Number</vt:lpstr>
      <vt:lpstr>PowerPoint Presentation</vt:lpstr>
      <vt:lpstr>Unilateral Renal Agenesis (URA)</vt:lpstr>
      <vt:lpstr>Unilateral Renal Agenesis (URA)</vt:lpstr>
      <vt:lpstr>URA</vt:lpstr>
      <vt:lpstr>URA…</vt:lpstr>
      <vt:lpstr>Diagnosis </vt:lpstr>
      <vt:lpstr>Bilateral Renal Agenesis</vt:lpstr>
      <vt:lpstr>Bilateral Renal Agenesis…</vt:lpstr>
      <vt:lpstr>Bilateral Renal Agenesis…</vt:lpstr>
      <vt:lpstr>Bilateral Renal Agenesis…</vt:lpstr>
      <vt:lpstr>Bilateral Renal Agenesis…</vt:lpstr>
      <vt:lpstr>Bilateral Renal Agenesis</vt:lpstr>
      <vt:lpstr>Supernumerary Kidney</vt:lpstr>
      <vt:lpstr>Anomalies of the kidney</vt:lpstr>
      <vt:lpstr>PowerPoint Presentation</vt:lpstr>
      <vt:lpstr>Anomalies of Ascent</vt:lpstr>
      <vt:lpstr>Simple Renal Ectopia</vt:lpstr>
      <vt:lpstr>Anomalies of the kidney</vt:lpstr>
      <vt:lpstr>Anomalies of Form and Fusion</vt:lpstr>
      <vt:lpstr>PowerPoint Presentation</vt:lpstr>
      <vt:lpstr>Crossed Renal Ectopia with and without Fusion</vt:lpstr>
      <vt:lpstr>Crossed Renal Ectopia with and without Fusion</vt:lpstr>
      <vt:lpstr>PowerPoint Presentation</vt:lpstr>
      <vt:lpstr>Horseshoe Kidney</vt:lpstr>
      <vt:lpstr>Horseshoe Kidney</vt:lpstr>
      <vt:lpstr>Horseshoe Kidney</vt:lpstr>
      <vt:lpstr>Horseshoe Kidney</vt:lpstr>
      <vt:lpstr>PowerPoint Presentation</vt:lpstr>
      <vt:lpstr>Multicystic Dysplastic Kidney(MCDK)</vt:lpstr>
      <vt:lpstr>Anomalies of the kidney</vt:lpstr>
      <vt:lpstr>Anomalies of Rotation</vt:lpstr>
      <vt:lpstr>Anomalies of the Upper Urinary Tract</vt:lpstr>
      <vt:lpstr>Ureteral Anomalies</vt:lpstr>
      <vt:lpstr>Ureteral Anomalies</vt:lpstr>
      <vt:lpstr>Ureteropelvic junction (UPJ) obstruction</vt:lpstr>
      <vt:lpstr>UPJ…</vt:lpstr>
      <vt:lpstr>UPJ…</vt:lpstr>
      <vt:lpstr>PUJO…   Dynamic renogram </vt:lpstr>
      <vt:lpstr>PowerPoint Presentation</vt:lpstr>
      <vt:lpstr>PUJO…     Dismembered Pyeloplasty   </vt:lpstr>
      <vt:lpstr>Ureteral Anomalies</vt:lpstr>
      <vt:lpstr>Ureterovesical junction (UVJ) obstruction Megaureters</vt:lpstr>
      <vt:lpstr>Ureteral Anomalies</vt:lpstr>
      <vt:lpstr>Ectopic Ureter</vt:lpstr>
      <vt:lpstr>Ectopic Ureter</vt:lpstr>
      <vt:lpstr>Ectopic Ureter</vt:lpstr>
      <vt:lpstr>Ectopic Ureter</vt:lpstr>
      <vt:lpstr>Ureteral Anomalies</vt:lpstr>
      <vt:lpstr>Ureterocele</vt:lpstr>
      <vt:lpstr>Ureterocele</vt:lpstr>
      <vt:lpstr>Ureterocele</vt:lpstr>
      <vt:lpstr>Ureterocele</vt:lpstr>
      <vt:lpstr>Ureteral Anomalies</vt:lpstr>
      <vt:lpstr>Vesicoureteral Reflux (VUR)</vt:lpstr>
      <vt:lpstr>Vesicoureteral Reflux (VUR)</vt:lpstr>
      <vt:lpstr>VUR…</vt:lpstr>
      <vt:lpstr>MCUG</vt:lpstr>
      <vt:lpstr>VUR…</vt:lpstr>
      <vt:lpstr>VUR…</vt:lpstr>
      <vt:lpstr>Congenital Urinary Disorders</vt:lpstr>
      <vt:lpstr>Anomalies of the Lower Urinary Tract</vt:lpstr>
      <vt:lpstr>Bladder Anomalies</vt:lpstr>
      <vt:lpstr>Urachal abnormalities</vt:lpstr>
      <vt:lpstr>Urachal abnormalities</vt:lpstr>
      <vt:lpstr>Urachal abnormalities</vt:lpstr>
      <vt:lpstr>Bladder Diverticulum</vt:lpstr>
      <vt:lpstr>Bladder Diverticulum</vt:lpstr>
      <vt:lpstr>Bladder Duplication</vt:lpstr>
      <vt:lpstr>Bladder Duplication</vt:lpstr>
      <vt:lpstr>Classic Bladder Exstrophy</vt:lpstr>
      <vt:lpstr>PowerPoint Presentation</vt:lpstr>
      <vt:lpstr>PowerPoint Presentation</vt:lpstr>
      <vt:lpstr>PowerPoint Presentation</vt:lpstr>
      <vt:lpstr>Anomalies of the Lower Urinary Tract</vt:lpstr>
      <vt:lpstr>Urethral anomalies </vt:lpstr>
      <vt:lpstr>Urethral anomalies </vt:lpstr>
      <vt:lpstr>Posterior Urethral Valves (PUV)</vt:lpstr>
      <vt:lpstr>PUV</vt:lpstr>
      <vt:lpstr>PUV</vt:lpstr>
      <vt:lpstr>PUV</vt:lpstr>
      <vt:lpstr>PUV</vt:lpstr>
      <vt:lpstr>PUV…</vt:lpstr>
      <vt:lpstr>PUV… Management</vt:lpstr>
      <vt:lpstr>PUV… Surgical treatment</vt:lpstr>
      <vt:lpstr>Congenital Anomalies of the external Genitalia</vt:lpstr>
      <vt:lpstr>Congenital Genital disordered </vt:lpstr>
      <vt:lpstr>Hypospadias </vt:lpstr>
      <vt:lpstr>Epispadias </vt:lpstr>
      <vt:lpstr>Cloacal Exstrophy</vt:lpstr>
      <vt:lpstr>Prune-Belly Syndrome</vt:lpstr>
      <vt:lpstr>NEUROSPINAL DYSRAPHISMS</vt:lpstr>
      <vt:lpstr>NEUROSPINAL DYSRAPHISMS</vt:lpstr>
      <vt:lpstr>THANK YOU</vt:lpstr>
      <vt:lpstr>Antenatal Hydronephrosis(ANH)</vt:lpstr>
      <vt:lpstr>Antenatal Hydronephrosis(ANH)</vt:lpstr>
      <vt:lpstr>ANH</vt:lpstr>
      <vt:lpstr>SFU Grading</vt:lpstr>
      <vt:lpstr>Weigert- Meyer Rule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Paediatric urinary disorders</dc:title>
  <dc:creator>ALHAZMI, HAMDAN HAMMAD</dc:creator>
  <cp:lastModifiedBy>dr.hamdan</cp:lastModifiedBy>
  <cp:revision>209</cp:revision>
  <dcterms:created xsi:type="dcterms:W3CDTF">2014-11-18T07:02:05Z</dcterms:created>
  <dcterms:modified xsi:type="dcterms:W3CDTF">2016-11-30T05:50:10Z</dcterms:modified>
</cp:coreProperties>
</file>