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7" r:id="rId49"/>
    <p:sldId id="305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4" r:id="rId85"/>
    <p:sldId id="345" r:id="rId86"/>
    <p:sldId id="347" r:id="rId87"/>
    <p:sldId id="343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7" r:id="rId125"/>
    <p:sldId id="389" r:id="rId126"/>
    <p:sldId id="388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2921" autoAdjust="0"/>
  </p:normalViewPr>
  <p:slideViewPr>
    <p:cSldViewPr>
      <p:cViewPr varScale="1">
        <p:scale>
          <a:sx n="88" d="100"/>
          <a:sy n="88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notesMaster" Target="notesMasters/notesMaster1.xml"/><Relationship Id="rId12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viewProps" Target="viewProps.xml"/><Relationship Id="rId131" Type="http://schemas.openxmlformats.org/officeDocument/2006/relationships/theme" Target="theme/theme1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4C95D4-20AD-4C5F-8CEA-E2484D0571A5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141C9C-B37A-49F1-B7D1-7E44CF3AF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9868C-271F-4E32-B4E7-66F3E85DBC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64538-5E3D-42D8-9C5C-EB86B0E441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E4812A-08F9-45A6-AA4C-AFB631A8CC0B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ED6A3F-20DE-43C1-B406-E979157B1EE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36DB2-EF2A-4D89-91B1-0EFE800FF91B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D2993-C9E8-44B3-B86D-B657E7CFFC28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B375E0-F39D-464B-B7F1-985CE663BB78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494BE-77F0-4724-8A26-EA2804600CB5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90B071-3673-4A48-9EA8-5124D12583B3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741427-CA8A-4ECF-B42F-10C2904BD686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746B6-D245-48B3-B716-83C38FD8DE08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7709F-073F-4253-BCBA-A0CECD3AE87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7BC09-F247-42A7-BBE7-9553A57D21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7BFC6-E11C-4CD5-913E-51FD96AC8E21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ABCAF-FFAF-4AC2-9140-9B55CB7110E5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89947-4488-4306-86B1-D0660792F301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DEA97-5256-4537-A121-91BD90142C17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DB221-8652-4FE0-A97F-C00A13DD62B9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733EB-304E-450D-9DC7-FBF23E446731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C9BCC-8662-4A02-90FE-D7C7309A704B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564CC-A5A5-4DDB-BF26-168D8327473F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9CC47-0074-42E6-92A8-FAE1255F09D7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CAA63-FA39-4020-9F10-9048C9F19F6D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BD666-4AE9-4C94-86E1-823CD284C3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2F9F4-CA50-4D75-9340-F4E204963CA9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BBED3-39C2-4D73-9464-C3F3DA334ABE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12212-BBAD-49B8-AF88-0FE3792D08D1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2721C-A7D4-491F-95A9-27EE591B2491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A563D7-E102-46C0-9387-96AEA5F5A03B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D026A-FC64-4F47-B59C-8E4221B7A1AD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153AE-E6D8-4C65-B010-4065621305D6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329B3C-8D7B-4A7A-88F9-7245A687C9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141B-304F-4872-8EE4-BF6D6B0AF0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A84EB-DE96-4CE3-B752-3545C75831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8C80E-748B-421F-A289-834CDBF762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C5313-4EB0-4C41-BF31-D0858E506E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8B3BD-F3EA-462F-A848-F5A106350F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80CD3-A0B7-4967-89EA-7FD617212E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14CAC-4B52-4E2B-B462-516E124FC5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3B9E2-F573-404B-8F45-776371B0D5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CBF48E-0435-4F2D-BD2A-4D778C2D54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24FD1-39A2-47D9-92B3-A24FF2E8A5C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1ED43-77F8-422D-AACF-3D42E0A9BF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95FD0-FF0B-4DD5-B4DD-857C6A7D829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43C76-CE5A-45D3-ADE7-F49FCA3B44B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FFFF9-7706-4F92-A9B9-5919AC9A5C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13EAD7-F081-4BCF-9E6F-1C1395EEBC9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F7E10-B6E7-44AF-AFE4-B326C30DF5A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CD10C-A622-46FD-B1E6-624D7CC1624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B4E7F-73AC-4365-ADD5-BB6D139EDD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D12455-AC4F-472F-AA7A-AE3B439D8FB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9C1E28-14A6-4132-9B79-B18EE9347A3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481589-DDB8-4B1E-96D3-C2CFDF8E86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F6706-6DF5-4FAC-8A45-751B837CB3D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51D51F-E090-4CED-90D3-4C01690515B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504A5-3830-45E4-8362-392026C851C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ADE6D5-BA2E-43AF-B23B-15C5A7FBD2C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59D1D4-0F93-4AA2-BF75-C11B14ED37E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0F2A6-54B9-441E-911F-A0A2FB29D58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E220B0-2DA7-4326-A820-921594F4E1B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683EB-6DDE-498C-B972-BC1AA0BC63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A8896-091E-4B5E-A027-5549018D054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8EB53-1391-4DFA-90CD-39CB87445CB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581BC-6F97-4291-8BBD-9345B1E8497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F892A-AF22-499B-B402-4B5A81BD03F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1E632-1DA7-48B9-AC72-37BA8A089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69092-5F52-4067-979F-9E7FD35E9F3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DF9EA-54BC-46F7-B1DB-6D9DB0990E0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EDE25-F1A4-4F18-8B69-ACF5385B14B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7B58DC-B30A-462E-AF65-8F6D1906BD2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034A4-ED41-437A-96E9-34E557CCEF9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01109-365E-4AE4-A06A-DD94F0DCAA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07B49C-9957-44FD-8DC3-423EB643F62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807E-82D6-46B9-A0BA-C5FBD326D16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06D98-608A-4AAF-89C2-18E924C77B8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D34BB5-0449-40DB-AE27-23B1F7BDDFC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E513F-C684-4100-B898-BF167C3F3E9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E65F0C-2229-4E44-BA6F-67E224BAF2E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75EEA3-6CC5-411F-9C07-7E41720B19B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E4BC2-3361-4599-92DC-614840E4D06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4B502-DE7A-40E9-BDDB-B49C1212755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AEFAA-6772-425D-AD74-334496D95C6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30629-B2A5-4A5D-A7C3-78781165E2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3CBEB-1F46-46A0-B920-6A1C4727538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D2B9F-3192-41FD-BB69-8047744B169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073FD-FBF3-49A4-BFBF-69D7E494900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1BEDB-03DB-4E42-A648-34EE26199FE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CDCC1-487E-4914-9718-7AF6512E84D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7DCCE-A784-4364-9289-4829B04D0A9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33590-3396-4CD7-999F-C28737D72D4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AB96-E431-4419-8651-0C6A03E0BFB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2DCAC-36C3-4FE0-A75C-A2E78DAA77C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E724E-385E-4656-972A-A72A2FAA5E1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356B10-4A69-4022-8CDC-15CCFC5D904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70604-4EC9-452A-B437-3DAF32F881A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4A8161-3743-4273-B89C-4C9BD870BCF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FC632C-FCCD-4BA0-ADA6-723737E6670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516497-14BA-47BB-A2F3-B9730F3F18F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1E37E-6872-4BAC-A599-1FB240C1D06B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B66EF-E4EF-45EA-B981-729AB3608DE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FF4721-3E49-4CF2-9AF3-D6F03CAFABB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57FF5-E32E-4038-BE62-AEC8ECED806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58570-E269-4756-B171-BB126540BF3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C5AF0-6752-4A7A-9B70-61FB6BBF49E8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19407-272E-4334-A29D-946FA6CEFF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9655D-8C0E-4582-A89C-542DA0B4A11B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99D1F-8811-44A5-B078-2166588BF20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6C28-7B14-486D-8622-903882969408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5F73D0-22FC-4A78-9AB6-A897EAB2164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22DCF-61E6-44C0-9A10-109D7773D48E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EDA0F-5EE5-4C5F-9AD7-3823B7C4F08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02955B-0955-475E-869A-2A2A56CFC8E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13C70-D0AB-4B95-8688-BF5189406FF8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09629-F864-4246-8643-8E6D2B274074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0BD5F-F591-4BEE-ADBD-BC0021A5B20A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EA9954-492F-4902-8A3D-BACE981E04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C176F-3691-4BCF-8273-7BC6877C6B6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64B1C1-E193-4940-9473-7311641ADC5B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D3A4D-F7A0-4C12-BF2E-9A6DBF881A5F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41D05-AC06-4D7C-BD1B-B4F9AE23C6E2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D7CB5F-3E62-4CC6-9308-44EEB8B30B0B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672FCC-870C-40B9-A8A9-C28717E6ADB2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5E5DF-C627-4C25-99C8-2B06E0D48BB4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21AAF-2ED6-40F6-A466-62ACDBB146CB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DFD512-DA34-4548-9F91-25E4566B1EBD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ED00F-4146-4245-8CD6-19B8754FC250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9E43-C71D-48EE-970F-9ACB4ED8FD53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692F-E6D8-41FC-9873-78B96F5D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F934-79AD-48E5-96D6-3896797B859A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2727B-97C8-443E-83C3-E71571CF2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7BEC6-136C-449D-B195-7D8F39DEC253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D413-E8FB-4BFF-9AF1-DBB1FB253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03397-746B-4DA3-A4F0-E1A8981B6DD4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BE961-2F23-4B49-8EE2-D0B34D20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0398-33B6-4DB7-A616-99928F9C0920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0B7D9-9BB4-4913-A989-68E1A785D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06415-AEF6-4BB6-B4F3-AC276353B7EC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2581-4F3C-4BCB-A62A-4B000402D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6724-2D28-46EA-8827-9D6E2486AF63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449CC-ED20-4E34-9860-5572A42EF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0F21-7513-4BE5-9806-FF2DBDFD2072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6F94F-A6A0-4679-812B-407E9F697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29AB-836F-4765-852D-2975E8C2C0E5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FF1DC-E714-4458-85B1-EBD529805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E639-C354-404D-B38D-00C01F3E19B1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3734-4D93-4B48-97DB-92EC95621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651CD-9A39-45FF-B8E9-249E18F3BC43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B7CF-C917-45AF-8945-55C695BF7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7AF8-DE13-4004-BD9F-0BE8E3E2B688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1D11-1BE6-4D4D-8773-88B076A23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9031-460A-4D04-93BD-F6F9347B9489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65C1-D0BD-43C6-AD3A-C561F7980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803C5AE-13D9-4907-95E1-CAD2D3E743F9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26E7C18-8826-4EF5-AD7B-10D594F9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20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21.jpe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3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4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5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7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8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9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Esophageal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Dr.Sami</a:t>
            </a:r>
            <a:r>
              <a:rPr lang="en-US" sz="3200" dirty="0" smtClean="0"/>
              <a:t>  Alnassar MD, FRCSC</a:t>
            </a:r>
          </a:p>
          <a:p>
            <a:pPr eaLnBrk="1" hangingPunct="1">
              <a:defRPr/>
            </a:pPr>
            <a:r>
              <a:rPr lang="en-US" sz="2400" dirty="0" smtClean="0"/>
              <a:t>Chairman, Department of Medical Education</a:t>
            </a:r>
          </a:p>
          <a:p>
            <a:pPr eaLnBrk="1" hangingPunct="1">
              <a:defRPr/>
            </a:pPr>
            <a:r>
              <a:rPr lang="en-US" sz="2400" dirty="0" smtClean="0"/>
              <a:t>Head, Division of Thoracic Surgery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has the highest sensitivity for the diagnosis of </a:t>
            </a:r>
            <a:r>
              <a:rPr lang="en-CA" b="1" dirty="0" err="1" smtClean="0"/>
              <a:t>achalasia</a:t>
            </a:r>
            <a:r>
              <a:rPr lang="en-CA" b="1" dirty="0" smtClean="0"/>
              <a:t> :</a:t>
            </a:r>
          </a:p>
          <a:p>
            <a:pPr lvl="3" eaLnBrk="1" hangingPunct="1">
              <a:defRPr/>
            </a:pPr>
            <a:r>
              <a:rPr lang="en-CA" b="1" dirty="0" err="1" smtClean="0"/>
              <a:t>aperistalsis</a:t>
            </a:r>
            <a:r>
              <a:rPr lang="en-CA" b="1" dirty="0" smtClean="0"/>
              <a:t> of the distal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lvl="3" eaLnBrk="1" hangingPunct="1">
              <a:defRPr/>
            </a:pPr>
            <a:r>
              <a:rPr lang="fr-FR" b="1" dirty="0" err="1" smtClean="0"/>
              <a:t>incomplete</a:t>
            </a:r>
            <a:r>
              <a:rPr lang="fr-FR" b="1" dirty="0" smtClean="0"/>
              <a:t> or absent LES relaxation</a:t>
            </a:r>
          </a:p>
          <a:p>
            <a:pPr lvl="3" eaLnBrk="1" hangingPunct="1">
              <a:defRPr/>
            </a:pPr>
            <a:r>
              <a:rPr lang="en-US" b="1" dirty="0" smtClean="0"/>
              <a:t>hypertensive LES</a:t>
            </a:r>
          </a:p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The best known is vigorous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lvl="3" eaLnBrk="1" hangingPunct="1">
              <a:defRPr/>
            </a:pPr>
            <a:r>
              <a:rPr lang="en-CA" b="1" dirty="0" smtClean="0"/>
              <a:t>defined by the presence of normal to high amplitude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contractions in the presence of a </a:t>
            </a:r>
            <a:r>
              <a:rPr lang="en-CA" b="1" dirty="0" err="1" smtClean="0"/>
              <a:t>nonrelaxing</a:t>
            </a:r>
            <a:r>
              <a:rPr lang="en-CA" b="1" dirty="0" smtClean="0"/>
              <a:t> LES</a:t>
            </a:r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As an adaptive measure, the </a:t>
            </a:r>
            <a:r>
              <a:rPr lang="en-CA" b="1" dirty="0" err="1" smtClean="0"/>
              <a:t>squamous</a:t>
            </a:r>
            <a:r>
              <a:rPr lang="en-CA" b="1" dirty="0" smtClean="0"/>
              <a:t>-lined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changes to become lined with </a:t>
            </a:r>
            <a:r>
              <a:rPr lang="en-CA" b="1" dirty="0" err="1" smtClean="0"/>
              <a:t>metaplastic</a:t>
            </a:r>
            <a:r>
              <a:rPr lang="en-CA" b="1" dirty="0" smtClean="0"/>
              <a:t> columnar epithelium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</a:t>
            </a:r>
          </a:p>
          <a:p>
            <a:pPr>
              <a:defRPr/>
            </a:pPr>
            <a:r>
              <a:rPr lang="en-CA" b="1" dirty="0" smtClean="0"/>
              <a:t>Progressive changes from </a:t>
            </a:r>
            <a:r>
              <a:rPr lang="en-CA" b="1" dirty="0" err="1" smtClean="0"/>
              <a:t>metaplastic</a:t>
            </a:r>
            <a:r>
              <a:rPr lang="en-CA" b="1" dirty="0" smtClean="0"/>
              <a:t>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 to dysplastic cells may lead to the development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Early-stage cancers may be asymptomatic or mimic symptoms of GERD</a:t>
            </a:r>
          </a:p>
          <a:p>
            <a:pPr>
              <a:defRPr/>
            </a:pPr>
            <a:r>
              <a:rPr lang="en-CA" b="1" dirty="0" smtClean="0"/>
              <a:t>Most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present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weight loss</a:t>
            </a:r>
          </a:p>
          <a:p>
            <a:pPr>
              <a:defRPr/>
            </a:pPr>
            <a:r>
              <a:rPr lang="en-CA" b="1" dirty="0" smtClean="0"/>
              <a:t>Because of the </a:t>
            </a:r>
            <a:r>
              <a:rPr lang="en-CA" b="1" dirty="0" err="1" smtClean="0"/>
              <a:t>distensibility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a mass can obstruct two thirds of the lumen before symptoms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are noted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Choking, coughing, and aspiration from a </a:t>
            </a:r>
            <a:r>
              <a:rPr lang="en-CA" b="1" dirty="0" err="1" smtClean="0"/>
              <a:t>tracheoesophageal</a:t>
            </a:r>
            <a:r>
              <a:rPr lang="en-CA" b="1" dirty="0" smtClean="0"/>
              <a:t> fistula, as well as hoarseness and vocal cord paralysis from direct invasion into the recurrent laryngeal nerve, are ominous signs of advanced disease</a:t>
            </a:r>
          </a:p>
          <a:p>
            <a:pPr>
              <a:defRPr/>
            </a:pPr>
            <a:r>
              <a:rPr lang="en-CA" b="1" dirty="0" smtClean="0"/>
              <a:t>Systemic metastases to liver, bone, and lung can present with jaundice, excessive pain, and respiratory symptoms.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plethora of modalities available to diagnose and stage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</a:p>
          <a:p>
            <a:pPr>
              <a:defRPr/>
            </a:pPr>
            <a:r>
              <a:rPr lang="en-CA" b="1" dirty="0" smtClean="0"/>
              <a:t>Radiologic tests, endoscopic procedures, and minimally invasive surgical techniques all add value to a solid staging workup in a patient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is recommended for any patient presenting with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able to differentiate </a:t>
            </a:r>
            <a:r>
              <a:rPr lang="en-CA" b="1" dirty="0" err="1" smtClean="0"/>
              <a:t>intraluminal</a:t>
            </a:r>
            <a:r>
              <a:rPr lang="en-CA" b="1" dirty="0" smtClean="0"/>
              <a:t> from intramural lesions and to discriminate between intrinsic (from a mass protruding into the lumen) and extrinsic (from compression of a structures outside the </a:t>
            </a:r>
            <a:r>
              <a:rPr lang="en-CA" b="1" dirty="0" err="1" smtClean="0"/>
              <a:t>esophagus</a:t>
            </a:r>
            <a:r>
              <a:rPr lang="en-CA" b="1" dirty="0" smtClean="0"/>
              <a:t>) compression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classic finding of an apple-core lesion in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recognized easily</a:t>
            </a:r>
          </a:p>
          <a:p>
            <a:pPr>
              <a:defRPr/>
            </a:pPr>
            <a:r>
              <a:rPr lang="en-CA" b="1" dirty="0" smtClean="0"/>
              <a:t>Although the </a:t>
            </a:r>
            <a:r>
              <a:rPr lang="en-CA" b="1" dirty="0" err="1" smtClean="0"/>
              <a:t>esophagram</a:t>
            </a:r>
            <a:r>
              <a:rPr lang="en-CA" b="1" dirty="0" smtClean="0"/>
              <a:t> will not be specific for cancer, it is a good first test to perform in patients presenting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a suspicion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5" name="Content Placeholder 3" descr="esophageal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285750"/>
            <a:ext cx="4286250" cy="657225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diagnosis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made best from an endoscopic biopsy</a:t>
            </a:r>
          </a:p>
          <a:p>
            <a:pPr>
              <a:defRPr/>
            </a:pPr>
            <a:r>
              <a:rPr lang="en-CA" b="1" dirty="0" smtClean="0"/>
              <a:t>any patient undergoing surgery for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must have an endoscopy performed by the operating surgeon before entering the operating room for a definitive resection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Computed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CT scan of the chest and abdomen is important to assess the length of the </a:t>
            </a:r>
            <a:r>
              <a:rPr lang="en-CA" b="1" dirty="0" err="1" smtClean="0"/>
              <a:t>tumor</a:t>
            </a:r>
            <a:r>
              <a:rPr lang="en-CA" b="1" dirty="0" smtClean="0"/>
              <a:t>, thickness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stomach, regional lymph node status   and distant disease to the liver and lungs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PET scan evaluates the primary mass, regional lymph nodes, and distant disease</a:t>
            </a:r>
          </a:p>
          <a:p>
            <a:pPr>
              <a:defRPr/>
            </a:pPr>
            <a:r>
              <a:rPr lang="en-CA" b="1" dirty="0" smtClean="0"/>
              <a:t> Its sensitivity and specificity slightly exceed those of CT; however, they remain low for definitive staging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vigorous </a:t>
            </a:r>
            <a:r>
              <a:rPr lang="en-CA" b="1" dirty="0" err="1" smtClean="0"/>
              <a:t>achalasia</a:t>
            </a:r>
            <a:r>
              <a:rPr lang="en-CA" b="1" dirty="0" smtClean="0"/>
              <a:t> may represent an early stage of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err="1" smtClean="0"/>
              <a:t>Chagas</a:t>
            </a:r>
            <a:r>
              <a:rPr lang="en-CA" b="1" dirty="0" smtClean="0"/>
              <a:t>' disease is a parasitic infection caused by </a:t>
            </a:r>
            <a:r>
              <a:rPr lang="en-CA" b="1" i="1" dirty="0" err="1" smtClean="0"/>
              <a:t>Trypanosoma</a:t>
            </a:r>
            <a:r>
              <a:rPr lang="en-CA" b="1" i="1" dirty="0" smtClean="0"/>
              <a:t> </a:t>
            </a:r>
            <a:r>
              <a:rPr lang="en-CA" b="1" i="1" dirty="0" err="1" smtClean="0"/>
              <a:t>cruzi</a:t>
            </a:r>
            <a:r>
              <a:rPr lang="en-CA" b="1" i="1" dirty="0" smtClean="0"/>
              <a:t> which can cause secondary </a:t>
            </a:r>
            <a:r>
              <a:rPr lang="en-CA" b="1" i="1" dirty="0" err="1" smtClean="0"/>
              <a:t>achalasia</a:t>
            </a:r>
            <a:endParaRPr lang="en-CA" b="1" i="1" dirty="0" smtClean="0"/>
          </a:p>
          <a:p>
            <a:pPr eaLnBrk="1" hangingPunct="1">
              <a:defRPr/>
            </a:pPr>
            <a:r>
              <a:rPr lang="en-CA" b="1" dirty="0" smtClean="0"/>
              <a:t>The most concerning secondary </a:t>
            </a:r>
            <a:r>
              <a:rPr lang="en-CA" b="1" dirty="0" err="1" smtClean="0"/>
              <a:t>etiology</a:t>
            </a:r>
            <a:r>
              <a:rPr lang="en-CA" b="1" dirty="0" smtClean="0"/>
              <a:t> is cancer, which can present as </a:t>
            </a:r>
            <a:r>
              <a:rPr lang="en-CA" b="1" dirty="0" err="1" smtClean="0"/>
              <a:t>achalasia</a:t>
            </a:r>
            <a:r>
              <a:rPr lang="en-CA" b="1" dirty="0" smtClean="0"/>
              <a:t> through mechanical obstruction of the GEJ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EUS is the most critical component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staging.</a:t>
            </a:r>
          </a:p>
          <a:p>
            <a:pPr>
              <a:defRPr/>
            </a:pPr>
            <a:r>
              <a:rPr lang="en-CA" b="1" dirty="0" smtClean="0"/>
              <a:t>The information obtained from EUS will help guide both medical and surgical therapy</a:t>
            </a:r>
          </a:p>
          <a:p>
            <a:pPr>
              <a:defRPr/>
            </a:pPr>
            <a:r>
              <a:rPr lang="en-CA" b="1" dirty="0" smtClean="0"/>
              <a:t>biopsy samples can be obtained of the mass and lymph nodes in the </a:t>
            </a:r>
            <a:r>
              <a:rPr lang="en-CA" b="1" dirty="0" err="1" smtClean="0"/>
              <a:t>paratracheal</a:t>
            </a:r>
            <a:r>
              <a:rPr lang="en-CA" b="1" dirty="0" smtClean="0"/>
              <a:t>, </a:t>
            </a:r>
            <a:r>
              <a:rPr lang="en-CA" b="1" dirty="0" err="1" smtClean="0"/>
              <a:t>subcarinal</a:t>
            </a:r>
            <a:r>
              <a:rPr lang="en-CA" b="1" dirty="0" smtClean="0"/>
              <a:t>, </a:t>
            </a:r>
            <a:r>
              <a:rPr lang="en-CA" b="1" dirty="0" err="1" smtClean="0"/>
              <a:t>paraesophageal</a:t>
            </a:r>
            <a:r>
              <a:rPr lang="en-CA" b="1" dirty="0" smtClean="0"/>
              <a:t>, celiac  region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Chemotherpay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Radiation </a:t>
            </a:r>
            <a:r>
              <a:rPr lang="en-US" dirty="0" err="1" smtClean="0"/>
              <a:t>therap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Chemo-</a:t>
            </a:r>
            <a:r>
              <a:rPr lang="en-US" dirty="0" err="1" smtClean="0"/>
              <a:t>radiotherap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Surgical resection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LES has the primary role of preventing reflux of the gastric contents into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GERD may occur when the pressure of the high-pressure zone in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is too low to prevent gastric contents from entering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CA" sz="2800" b="1" dirty="0" smtClean="0"/>
              <a:t>GERD is often associated with a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dirty="0" smtClean="0"/>
          </a:p>
          <a:p>
            <a:pPr>
              <a:defRPr/>
            </a:pPr>
            <a:r>
              <a:rPr lang="en-CA" sz="2800" b="1" dirty="0" smtClean="0"/>
              <a:t>the most common is the type I hernia, also called a </a:t>
            </a:r>
            <a:r>
              <a:rPr lang="en-CA" sz="2800" b="1" i="1" dirty="0" smtClean="0"/>
              <a:t>sliding </a:t>
            </a:r>
            <a:r>
              <a:rPr lang="en-CA" sz="2800" b="1" i="1" dirty="0" err="1" smtClean="0"/>
              <a:t>hiatal</a:t>
            </a:r>
            <a:r>
              <a:rPr lang="en-CA" sz="2800" b="1" i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i="1" dirty="0" smtClean="0"/>
          </a:p>
          <a:p>
            <a:pPr>
              <a:defRPr/>
            </a:pPr>
            <a:r>
              <a:rPr lang="en-CA" sz="2800" b="1" dirty="0" smtClean="0"/>
              <a:t>Type II and III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hernias are often referred to as </a:t>
            </a:r>
            <a:r>
              <a:rPr lang="en-CA" sz="2800" b="1" i="1" dirty="0" err="1" smtClean="0"/>
              <a:t>paraesophageal</a:t>
            </a:r>
            <a:r>
              <a:rPr lang="en-CA" sz="2800" b="1" i="1" dirty="0" smtClean="0"/>
              <a:t> hernias</a:t>
            </a:r>
            <a:r>
              <a:rPr lang="en-CA" sz="2800" b="1" dirty="0" smtClean="0"/>
              <a:t> and they may be associated with GERD</a:t>
            </a:r>
          </a:p>
          <a:p>
            <a:pPr>
              <a:defRPr/>
            </a:pPr>
            <a:r>
              <a:rPr lang="en-CA" sz="2800" b="1" dirty="0" smtClean="0"/>
              <a:t>Type IV when there is other organ herniated into the chest (Spleen ,Colon)</a:t>
            </a:r>
            <a:endParaRPr lang="en-CA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8787" name="Content Placeholder 3" descr="types of hiatal her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785813"/>
            <a:ext cx="8072437" cy="5429250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GASTROESOPHAGEAL REFLUX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Defintion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Symptoms OR mucosal damage produced by the abnormal reflux of gastric contents into the esophagus</a:t>
            </a:r>
          </a:p>
          <a:p>
            <a:pPr lvl="2">
              <a:defRPr/>
            </a:pPr>
            <a:r>
              <a:rPr lang="en-US" dirty="0" smtClean="0"/>
              <a:t>Often chronic and relapsing</a:t>
            </a:r>
          </a:p>
          <a:p>
            <a:pPr lvl="2">
              <a:defRPr/>
            </a:pPr>
            <a:r>
              <a:rPr lang="en-US" dirty="0" smtClean="0"/>
              <a:t>May see complications of GERD in patients who lack typical symptoms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Epidemiology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About 44% of the US adult population have heartburn at least once a month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14% of Americans have symptoms weekly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7% have symptoms daily</a:t>
            </a:r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 GERD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/Atypical GERD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Complicated GERD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Classic GERD  :</a:t>
            </a:r>
          </a:p>
          <a:p>
            <a:pPr lvl="2">
              <a:defRPr/>
            </a:pPr>
            <a:r>
              <a:rPr lang="en-US" dirty="0" err="1" smtClean="0"/>
              <a:t>Substernal</a:t>
            </a:r>
            <a:r>
              <a:rPr lang="en-US" dirty="0" smtClean="0"/>
              <a:t> burning and or regurgitation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Postprandial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Aggravated by change of position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Prompt relief by antacid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 Manifestations of GERD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Pulmonary</a:t>
            </a:r>
            <a:r>
              <a:rPr lang="en-US" sz="2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Asthma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Aspiration pneumonia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bronchitis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Pulmonary fibrosis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</a:t>
            </a:r>
            <a:r>
              <a:rPr lang="en-US" sz="2400" b="1" u="sng" dirty="0" smtClean="0"/>
              <a:t>Other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Chest pain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Dental erosion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Hoarseness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Pharyngitis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cough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Globus</a:t>
            </a:r>
            <a:r>
              <a:rPr lang="en-US" dirty="0" smtClean="0"/>
              <a:t> sensation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Dysphonia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Sinusitis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Laryngeal cancer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Additional secondary forms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1" eaLnBrk="1" hangingPunct="1">
              <a:defRPr/>
            </a:pPr>
            <a:r>
              <a:rPr lang="en-CA" b="1" dirty="0" smtClean="0"/>
              <a:t>An increasingly recognized </a:t>
            </a:r>
            <a:r>
              <a:rPr lang="en-CA" b="1" dirty="0" err="1" smtClean="0"/>
              <a:t>etiology</a:t>
            </a:r>
            <a:r>
              <a:rPr lang="en-CA" b="1" dirty="0" smtClean="0"/>
              <a:t> is post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</a:t>
            </a:r>
            <a:r>
              <a:rPr lang="en-CA" b="1" dirty="0" err="1" smtClean="0"/>
              <a:t>achalasia</a:t>
            </a:r>
            <a:r>
              <a:rPr lang="en-CA" b="1" dirty="0" smtClean="0"/>
              <a:t> caused by mechanical obstruction of the GEJ by the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or diaphragmatic </a:t>
            </a:r>
            <a:r>
              <a:rPr lang="en-CA" b="1" dirty="0" err="1" smtClean="0"/>
              <a:t>crural</a:t>
            </a:r>
            <a:r>
              <a:rPr lang="en-CA" b="1" dirty="0" smtClean="0"/>
              <a:t> closure</a:t>
            </a:r>
          </a:p>
          <a:p>
            <a:pPr lvl="1" eaLnBrk="1" hangingPunct="1">
              <a:defRPr/>
            </a:pPr>
            <a:r>
              <a:rPr lang="en-CA" b="1" dirty="0" smtClean="0"/>
              <a:t>Similar cases have been described following bariatric surgery using a gastric band device which constricts the proximal stomach a few </a:t>
            </a:r>
            <a:r>
              <a:rPr lang="en-CA" b="1" dirty="0" err="1" smtClean="0"/>
              <a:t>centimeters</a:t>
            </a:r>
            <a:r>
              <a:rPr lang="en-CA" b="1" dirty="0" smtClean="0"/>
              <a:t> below the LES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of Complicated GERD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Difficulty swallowing: food sticks or hangs up</a:t>
            </a:r>
          </a:p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Odynophagia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err="1" smtClean="0"/>
              <a:t>Retrosternal</a:t>
            </a:r>
            <a:r>
              <a:rPr lang="en-US" dirty="0" smtClean="0"/>
              <a:t> pain with swallowing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Bleeding</a:t>
            </a:r>
          </a:p>
          <a:p>
            <a:pPr lvl="3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Diagnostic Tests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Endoscopy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Ambulatory pH monitoring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dirty="0" err="1" smtClean="0"/>
              <a:t>manometry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Acid Suppression Therapy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Anti-Reflux Surgery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 lvl="2" eaLnBrk="1" hangingPunct="1">
              <a:defRPr/>
            </a:pPr>
            <a:r>
              <a:rPr lang="en-US" dirty="0" smtClean="0"/>
              <a:t>Elevate head of bed 4-6 inches </a:t>
            </a:r>
          </a:p>
          <a:p>
            <a:pPr lvl="2" eaLnBrk="1" hangingPunct="1">
              <a:defRPr/>
            </a:pPr>
            <a:r>
              <a:rPr lang="en-US" dirty="0" smtClean="0"/>
              <a:t>Avoid eating within 2-3 hours of bedtime</a:t>
            </a:r>
          </a:p>
          <a:p>
            <a:pPr lvl="2" eaLnBrk="1" hangingPunct="1">
              <a:defRPr/>
            </a:pPr>
            <a:r>
              <a:rPr lang="en-US" dirty="0" smtClean="0"/>
              <a:t>Lose weight if overweight</a:t>
            </a:r>
          </a:p>
          <a:p>
            <a:pPr lvl="2" eaLnBrk="1" hangingPunct="1">
              <a:defRPr/>
            </a:pPr>
            <a:r>
              <a:rPr lang="en-US" dirty="0" smtClean="0"/>
              <a:t>Stop smoking</a:t>
            </a:r>
          </a:p>
          <a:p>
            <a:pPr lvl="2" eaLnBrk="1" hangingPunct="1">
              <a:defRPr/>
            </a:pPr>
            <a:r>
              <a:rPr lang="en-US" dirty="0" smtClean="0"/>
              <a:t>Modify diet</a:t>
            </a:r>
          </a:p>
          <a:p>
            <a:pPr lvl="3" eaLnBrk="1" hangingPunct="1">
              <a:defRPr/>
            </a:pPr>
            <a:r>
              <a:rPr lang="en-US" sz="2400" dirty="0" smtClean="0"/>
              <a:t>Eat more frequent but smaller meals</a:t>
            </a:r>
          </a:p>
          <a:p>
            <a:pPr lvl="3" eaLnBrk="1" hangingPunct="1">
              <a:defRPr/>
            </a:pPr>
            <a:r>
              <a:rPr lang="en-US" sz="2400" dirty="0" smtClean="0"/>
              <a:t>Avoid fatty/fried food, peppermint, chocolate, alcohol, carbonated beverages, coffee and tea</a:t>
            </a:r>
          </a:p>
          <a:p>
            <a:pPr lvl="2" eaLnBrk="1" hangingPunct="1">
              <a:defRPr/>
            </a:pPr>
            <a:r>
              <a:rPr lang="en-US" dirty="0" smtClean="0"/>
              <a:t>OTC medications </a:t>
            </a:r>
            <a:r>
              <a:rPr lang="en-US" dirty="0" err="1" smtClean="0"/>
              <a:t>prn</a:t>
            </a:r>
            <a:endParaRPr lang="en-US" dirty="0" smtClean="0"/>
          </a:p>
          <a:p>
            <a:pPr lvl="4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Acid Suppression Therapy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-Receptor Antagonists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	  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RAs)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Cimetidine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Tagamet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Ranitidine (Zantac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Famotidine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Pepcid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Nizatidine</a:t>
            </a:r>
            <a:r>
              <a:rPr lang="en-US" sz="2400" dirty="0" smtClean="0"/>
              <a:t>	 (</a:t>
            </a:r>
            <a:r>
              <a:rPr lang="en-US" sz="2400" dirty="0" err="1" smtClean="0"/>
              <a:t>Axid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Proton Pump Inhibitors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      (PPIs)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Prilosec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Lansoprazole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Prevacid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Rabeprazole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Aciphex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Pantoprazole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Protonix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Esomeprazole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Nexium</a:t>
            </a:r>
            <a:r>
              <a:rPr lang="en-US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 	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Anti-Reflux Surgery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Indication for Surgery :</a:t>
            </a:r>
          </a:p>
          <a:p>
            <a:pPr lvl="2">
              <a:defRPr/>
            </a:pPr>
            <a:r>
              <a:rPr lang="en-US" dirty="0" smtClean="0"/>
              <a:t>have failed medical management</a:t>
            </a:r>
          </a:p>
          <a:p>
            <a:pPr lvl="2">
              <a:defRPr/>
            </a:pPr>
            <a:r>
              <a:rPr lang="en-CA" dirty="0" smtClean="0"/>
              <a:t>opt for surgery despite successful medical management (due to life style considerations including age, time or expense of medications, etc)</a:t>
            </a:r>
          </a:p>
          <a:p>
            <a:pPr lvl="2">
              <a:defRPr/>
            </a:pPr>
            <a:r>
              <a:rPr lang="en-CA" dirty="0" smtClean="0"/>
              <a:t>have complications of GERD (e.g. Barrett's </a:t>
            </a:r>
            <a:r>
              <a:rPr lang="en-CA" dirty="0" err="1" smtClean="0"/>
              <a:t>esophagus</a:t>
            </a:r>
            <a:r>
              <a:rPr lang="en-CA" dirty="0" smtClean="0"/>
              <a:t>; grade III or IV </a:t>
            </a:r>
            <a:r>
              <a:rPr lang="en-CA" dirty="0" err="1" smtClean="0"/>
              <a:t>esophagitis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medical complications attributable to a large </a:t>
            </a:r>
            <a:r>
              <a:rPr lang="en-CA" dirty="0" err="1" smtClean="0"/>
              <a:t>hiatal</a:t>
            </a:r>
            <a:r>
              <a:rPr lang="en-CA" dirty="0" smtClean="0"/>
              <a:t> hernia. (e.g. bleeding, </a:t>
            </a:r>
            <a:r>
              <a:rPr lang="en-CA" dirty="0" err="1" smtClean="0"/>
              <a:t>dysphagia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"atypical" symptoms (asthma, hoarseness, cough, chest pain, aspiration) and reflux documented on 24 hour pH monitoring</a:t>
            </a:r>
            <a:endParaRPr lang="en-US" dirty="0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Endoscopic </a:t>
            </a:r>
            <a:r>
              <a:rPr lang="en-US" dirty="0" err="1" smtClean="0"/>
              <a:t>antireflux</a:t>
            </a:r>
            <a:r>
              <a:rPr lang="en-US" dirty="0" smtClean="0"/>
              <a:t> therapies</a:t>
            </a:r>
          </a:p>
          <a:p>
            <a:pPr lvl="1" eaLnBrk="1" hangingPunct="1">
              <a:defRPr/>
            </a:pPr>
            <a:r>
              <a:rPr lang="en-US" dirty="0" smtClean="0"/>
              <a:t>Radiofrequency energy delivered to the LES</a:t>
            </a:r>
          </a:p>
          <a:p>
            <a:pPr lvl="2" eaLnBrk="1" hangingPunct="1">
              <a:defRPr/>
            </a:pPr>
            <a:r>
              <a:rPr lang="en-US" sz="2800" dirty="0" err="1" smtClean="0"/>
              <a:t>Stretta</a:t>
            </a:r>
            <a:r>
              <a:rPr lang="en-US" sz="2800" dirty="0" smtClean="0"/>
              <a:t> procedure</a:t>
            </a:r>
          </a:p>
          <a:p>
            <a:pPr lvl="1" eaLnBrk="1" hangingPunct="1">
              <a:defRPr/>
            </a:pPr>
            <a:r>
              <a:rPr lang="en-US" dirty="0" smtClean="0"/>
              <a:t>Suture ligation of the </a:t>
            </a:r>
            <a:r>
              <a:rPr lang="en-US" dirty="0" err="1" smtClean="0"/>
              <a:t>cardia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sz="2800" dirty="0" smtClean="0"/>
              <a:t>Endoscopic </a:t>
            </a:r>
            <a:r>
              <a:rPr lang="en-US" sz="2800" dirty="0" err="1" smtClean="0"/>
              <a:t>plication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dirty="0" err="1" smtClean="0"/>
              <a:t>Submucosal</a:t>
            </a:r>
            <a:r>
              <a:rPr lang="en-US" dirty="0" smtClean="0"/>
              <a:t> implantation of inert material in the region of the lower esophageal sphincter</a:t>
            </a:r>
          </a:p>
          <a:p>
            <a:pPr lvl="2" eaLnBrk="1" hangingPunct="1">
              <a:defRPr/>
            </a:pPr>
            <a:r>
              <a:rPr lang="en-US" sz="2800" dirty="0" err="1" smtClean="0"/>
              <a:t>Enteryx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The primary therapeutic goal in </a:t>
            </a:r>
            <a:r>
              <a:rPr lang="en-CA" b="1" dirty="0" err="1" smtClean="0"/>
              <a:t>achalasia</a:t>
            </a:r>
            <a:r>
              <a:rPr lang="en-CA" b="1" dirty="0" smtClean="0"/>
              <a:t> is to reduce the LES basal pressure</a:t>
            </a:r>
          </a:p>
          <a:p>
            <a:pPr eaLnBrk="1" hangingPunct="1">
              <a:defRPr/>
            </a:pPr>
            <a:r>
              <a:rPr lang="en-CA" b="1" dirty="0" smtClean="0"/>
              <a:t>Treatment options include medical therapy,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injection, pneumatic dilation, and surgical </a:t>
            </a:r>
            <a:r>
              <a:rPr lang="en-CA" b="1" dirty="0" err="1" smtClean="0"/>
              <a:t>myotomy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Symptom relief, particularly relief of </a:t>
            </a:r>
            <a:r>
              <a:rPr lang="en-CA" b="1" dirty="0" err="1" smtClean="0"/>
              <a:t>dysphagia</a:t>
            </a:r>
            <a:r>
              <a:rPr lang="en-CA" b="1" dirty="0" smtClean="0"/>
              <a:t>, is accepted as the primary desired outcome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is inconvenient, only modestly effective, and frequently associated with side effects</a:t>
            </a:r>
          </a:p>
          <a:p>
            <a:pPr eaLnBrk="1" hangingPunct="1">
              <a:defRPr/>
            </a:pPr>
            <a:r>
              <a:rPr lang="en-CA" b="1" dirty="0" smtClean="0"/>
              <a:t>it is reserved for patients who are awaiting or unable to tolerate more invasive treatment modalities</a:t>
            </a:r>
          </a:p>
          <a:p>
            <a:pPr eaLnBrk="1" hangingPunct="1">
              <a:defRPr/>
            </a:pPr>
            <a:r>
              <a:rPr lang="en-CA" b="1" dirty="0" smtClean="0"/>
              <a:t>Pharmacologic therapies attempt to decrease the LES pressure by causing smooth muscle relaxation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Nitrates were first recognized as an effective treatment of </a:t>
            </a:r>
            <a:r>
              <a:rPr lang="en-CA" b="1" dirty="0" err="1" smtClean="0"/>
              <a:t>achalasia</a:t>
            </a:r>
            <a:r>
              <a:rPr lang="en-CA" b="1" dirty="0" smtClean="0"/>
              <a:t> </a:t>
            </a:r>
          </a:p>
          <a:p>
            <a:pPr lvl="2" eaLnBrk="1" hangingPunct="1">
              <a:defRPr/>
            </a:pPr>
            <a:r>
              <a:rPr lang="en-CA" b="1" dirty="0" smtClean="0"/>
              <a:t>their systemic </a:t>
            </a:r>
            <a:r>
              <a:rPr lang="en-CA" b="1" dirty="0" err="1" smtClean="0"/>
              <a:t>vasodilatory</a:t>
            </a:r>
            <a:r>
              <a:rPr lang="en-CA" b="1" dirty="0" smtClean="0"/>
              <a:t> effects and headaches limit their tolerability by patients</a:t>
            </a:r>
          </a:p>
          <a:p>
            <a:pPr eaLnBrk="1" hangingPunct="1">
              <a:defRPr/>
            </a:pPr>
            <a:r>
              <a:rPr lang="en-CA" b="1" dirty="0" smtClean="0"/>
              <a:t>Calcium channel antagonists have a better side-effect profile when compared with nitrates </a:t>
            </a:r>
          </a:p>
          <a:p>
            <a:pPr lvl="2" eaLnBrk="1" hangingPunct="1">
              <a:defRPr/>
            </a:pPr>
            <a:r>
              <a:rPr lang="en-CA" b="1" dirty="0" smtClean="0"/>
              <a:t>30% of patients report adverse side effects including peripheral </a:t>
            </a:r>
            <a:r>
              <a:rPr lang="en-CA" b="1" dirty="0" err="1" smtClean="0"/>
              <a:t>edema</a:t>
            </a:r>
            <a:r>
              <a:rPr lang="en-CA" b="1" dirty="0" smtClean="0"/>
              <a:t>, hypotension, and headache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CA" b="1" dirty="0" smtClean="0"/>
              <a:t>injected into the LES targets the excitatory, acetylcholine-releasing neurons that generate LES basal muscle tone</a:t>
            </a:r>
          </a:p>
          <a:p>
            <a:pPr eaLnBrk="1" hangingPunct="1">
              <a:defRPr/>
            </a:pPr>
            <a:r>
              <a:rPr lang="en-CA" b="1" dirty="0" smtClean="0"/>
              <a:t>is easy to administer and associated with relatively few side effects  </a:t>
            </a:r>
          </a:p>
          <a:p>
            <a:pPr eaLnBrk="1" hangingPunct="1">
              <a:defRPr/>
            </a:pPr>
            <a:r>
              <a:rPr lang="en-CA" b="1" dirty="0" smtClean="0"/>
              <a:t>It is apparent that, with repeated injections, the response rates reported are similar or lower to that achieved with the initial injection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Response rates at 1 month following administration average 78%  , By 6 months, the clinical response rate drops to 58%  and by 12 months to 49%</a:t>
            </a:r>
          </a:p>
          <a:p>
            <a:pPr eaLnBrk="1" hangingPunct="1">
              <a:defRPr/>
            </a:pPr>
            <a:r>
              <a:rPr lang="en-CA" b="1" dirty="0" smtClean="0"/>
              <a:t>  Given the limitations of the efficacy and durability of response,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is generally reserved for use in patients who are not candidates for more invasive treatments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Pneumatic Dilation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pneumatic dilation remains one of the most effective first-line therapies for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Long-term follow-up studies reported significant symptom relapse of 50% at 10 years</a:t>
            </a:r>
          </a:p>
          <a:p>
            <a:pPr eaLnBrk="1" hangingPunct="1">
              <a:defRPr/>
            </a:pPr>
            <a:r>
              <a:rPr lang="en-CA" b="1" dirty="0" smtClean="0"/>
              <a:t>Complications of pneumatic dilation exist :</a:t>
            </a:r>
          </a:p>
          <a:p>
            <a:pPr lvl="3" eaLnBrk="1" hangingPunct="1">
              <a:defRPr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Gastroesophageal</a:t>
            </a:r>
            <a:r>
              <a:rPr lang="en-US" sz="1600" b="1" dirty="0" smtClean="0"/>
              <a:t> reflux 25-35%</a:t>
            </a:r>
          </a:p>
          <a:p>
            <a:pPr lvl="3" eaLnBrk="1" hangingPunct="1">
              <a:defRPr/>
            </a:pPr>
            <a:endParaRPr lang="en-US" sz="1600" b="1" dirty="0" smtClean="0"/>
          </a:p>
          <a:p>
            <a:pPr lvl="3" eaLnBrk="1" hangingPunct="1">
              <a:defRPr/>
            </a:pPr>
            <a:r>
              <a:rPr lang="en-US" sz="1600" b="1" dirty="0" smtClean="0"/>
              <a:t> Esophageal perforation  3 %</a:t>
            </a:r>
            <a:endParaRPr lang="en-CA" sz="16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has success rates in excess of 90% with hospital stays averaging only a few days</a:t>
            </a:r>
          </a:p>
          <a:p>
            <a:pPr eaLnBrk="1" hangingPunct="1">
              <a:defRPr/>
            </a:pPr>
            <a:r>
              <a:rPr lang="en-US" dirty="0" smtClean="0"/>
              <a:t>acid exposure is a known complication of surgical intervention for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Even with a successful </a:t>
            </a:r>
            <a:r>
              <a:rPr lang="en-US" dirty="0" err="1" smtClean="0"/>
              <a:t>myotomy</a:t>
            </a:r>
            <a:r>
              <a:rPr lang="en-US" dirty="0" smtClean="0"/>
              <a:t>, it is expected that patients will have some degree of </a:t>
            </a:r>
            <a:r>
              <a:rPr lang="en-US" dirty="0" err="1" smtClean="0"/>
              <a:t>dysphagia</a:t>
            </a:r>
            <a:r>
              <a:rPr lang="en-US" dirty="0" smtClean="0"/>
              <a:t> as a consequence of esophageal peristaltic dysfunction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Achalasia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Achalasia</a:t>
            </a:r>
            <a:r>
              <a:rPr lang="en-CA" b="1" dirty="0" smtClean="0"/>
              <a:t> is an uncommon    disease  of </a:t>
            </a:r>
            <a:r>
              <a:rPr lang="en-CA" b="1" dirty="0" err="1" smtClean="0"/>
              <a:t>esophageal</a:t>
            </a:r>
            <a:r>
              <a:rPr lang="en-CA" b="1" dirty="0" smtClean="0"/>
              <a:t> motility disorder</a:t>
            </a:r>
          </a:p>
          <a:p>
            <a:pPr eaLnBrk="1" hangingPunct="1">
              <a:defRPr/>
            </a:pPr>
            <a:r>
              <a:rPr lang="en-CA" b="1" dirty="0" smtClean="0"/>
              <a:t>It is characterized by degeneration of the </a:t>
            </a:r>
            <a:r>
              <a:rPr lang="en-CA" b="1" dirty="0" err="1" smtClean="0"/>
              <a:t>myenteric</a:t>
            </a:r>
            <a:r>
              <a:rPr lang="en-CA" b="1" dirty="0" smtClean="0"/>
              <a:t> neurons that innervate  LES and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eaLnBrk="1" hangingPunct="1">
              <a:defRPr/>
            </a:pPr>
            <a:r>
              <a:rPr lang="en-US" b="1" dirty="0" smtClean="0"/>
              <a:t>the pathogenesis  :</a:t>
            </a:r>
          </a:p>
          <a:p>
            <a:pPr lvl="2" eaLnBrk="1" hangingPunct="1">
              <a:defRPr/>
            </a:pPr>
            <a:r>
              <a:rPr lang="en-US" b="1" dirty="0" smtClean="0"/>
              <a:t>autoimmune  ?</a:t>
            </a:r>
          </a:p>
          <a:p>
            <a:pPr lvl="2" eaLnBrk="1" hangingPunct="1">
              <a:defRPr/>
            </a:pPr>
            <a:r>
              <a:rPr lang="en-US" b="1" dirty="0" smtClean="0"/>
              <a:t>Viral                ?</a:t>
            </a:r>
          </a:p>
          <a:p>
            <a:pPr lvl="2" eaLnBrk="1" hangingPunct="1">
              <a:defRPr/>
            </a:pPr>
            <a:r>
              <a:rPr lang="en-US" b="1" dirty="0" smtClean="0"/>
              <a:t>Familial           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Delayed recurrence of postoperative </a:t>
            </a:r>
            <a:r>
              <a:rPr lang="en-US" dirty="0" err="1" smtClean="0"/>
              <a:t>dysphagia</a:t>
            </a:r>
            <a:r>
              <a:rPr lang="en-US" dirty="0" smtClean="0"/>
              <a:t> is most commonly caused by development of a recurrent high pressure zone at the LES or a peptic stricture complicating acid reflux</a:t>
            </a:r>
          </a:p>
          <a:p>
            <a:pPr eaLnBrk="1" hangingPunct="1">
              <a:defRPr/>
            </a:pPr>
            <a:r>
              <a:rPr lang="en-US" dirty="0" smtClean="0"/>
              <a:t>laparoscopic Heller </a:t>
            </a:r>
            <a:r>
              <a:rPr lang="en-US" dirty="0" err="1" smtClean="0"/>
              <a:t>myotomy</a:t>
            </a:r>
            <a:r>
              <a:rPr lang="en-US" dirty="0" smtClean="0"/>
              <a:t> demonstrated excellent results, with 98% of patients reporting symptomatic improvement at 5.3 years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Surgery Versus Pneumatic Dilation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57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Several retrospective and prospective studies have reported superior success rates for surgery when compared with pneumatic dilation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 study of outcomes of 1181 patients treated with pneumatic dilation with that of 280 patients treated with Heller </a:t>
            </a:r>
            <a:r>
              <a:rPr lang="en-US" sz="2800" dirty="0" err="1" smtClean="0"/>
              <a:t>myotomy</a:t>
            </a:r>
            <a:r>
              <a:rPr lang="en-US" sz="2800" dirty="0" smtClean="0"/>
              <a:t> as initial therapy showed that  the risk of subsequent therapeutic intervention at 10 years was significantly higher with dilation (64%) when compared with surgery (38%)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Refractory </a:t>
            </a:r>
            <a:r>
              <a:rPr lang="en-US" b="1" dirty="0" err="1" smtClean="0"/>
              <a:t>Achalasia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patients with </a:t>
            </a:r>
            <a:r>
              <a:rPr lang="en-US" dirty="0" err="1" smtClean="0"/>
              <a:t>achalasia</a:t>
            </a:r>
            <a:r>
              <a:rPr lang="en-US" dirty="0" smtClean="0"/>
              <a:t> that is refractory to therapy with Heller </a:t>
            </a:r>
            <a:r>
              <a:rPr lang="en-US" dirty="0" err="1" smtClean="0"/>
              <a:t>myotomy</a:t>
            </a:r>
            <a:r>
              <a:rPr lang="en-US" dirty="0" smtClean="0"/>
              <a:t>, options are limited</a:t>
            </a:r>
          </a:p>
          <a:p>
            <a:pPr eaLnBrk="1" hangingPunct="1">
              <a:defRPr/>
            </a:pPr>
            <a:r>
              <a:rPr lang="en-US" dirty="0" smtClean="0"/>
              <a:t>Although </a:t>
            </a:r>
            <a:r>
              <a:rPr lang="en-US" dirty="0" err="1" smtClean="0"/>
              <a:t>esophagectomy</a:t>
            </a:r>
            <a:r>
              <a:rPr lang="en-US" dirty="0" smtClean="0"/>
              <a:t> is considered in patients with marked dilation and sigmoid deformity, such patients may respond to Heller </a:t>
            </a:r>
            <a:r>
              <a:rPr lang="en-US" dirty="0" err="1" smtClean="0"/>
              <a:t>myotomy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primary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are related to the functional obstruction rendered by the </a:t>
            </a:r>
            <a:r>
              <a:rPr lang="en-US" dirty="0" err="1" smtClean="0"/>
              <a:t>nonrelaxing</a:t>
            </a:r>
            <a:r>
              <a:rPr lang="en-US" dirty="0" smtClean="0"/>
              <a:t> LES and include progressive malnutrition and aspiration.</a:t>
            </a:r>
          </a:p>
          <a:p>
            <a:pPr eaLnBrk="1" hangingPunct="1">
              <a:defRPr/>
            </a:pPr>
            <a:r>
              <a:rPr lang="en-US" dirty="0" smtClean="0"/>
              <a:t>Uncommon but important secondary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include the formation of </a:t>
            </a:r>
            <a:r>
              <a:rPr lang="en-US" dirty="0" err="1" smtClean="0"/>
              <a:t>epiphrenic</a:t>
            </a:r>
            <a:r>
              <a:rPr lang="en-US" dirty="0" smtClean="0"/>
              <a:t> </a:t>
            </a:r>
            <a:r>
              <a:rPr lang="en-US" dirty="0" err="1" smtClean="0"/>
              <a:t>diverticula</a:t>
            </a:r>
            <a:r>
              <a:rPr lang="en-US" dirty="0" smtClean="0"/>
              <a:t> and esophageal cancer.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is an established link between </a:t>
            </a:r>
            <a:r>
              <a:rPr lang="en-US" dirty="0" err="1" smtClean="0"/>
              <a:t>achalasia</a:t>
            </a:r>
            <a:r>
              <a:rPr lang="en-US" dirty="0" smtClean="0"/>
              <a:t> and esophageal cancer, most commonly </a:t>
            </a:r>
            <a:r>
              <a:rPr lang="en-US" dirty="0" err="1" smtClean="0"/>
              <a:t>squamous</a:t>
            </a:r>
            <a:r>
              <a:rPr lang="en-US" dirty="0" smtClean="0"/>
              <a:t> cell </a:t>
            </a:r>
            <a:r>
              <a:rPr lang="en-US" dirty="0" err="1" smtClean="0"/>
              <a:t>carcinom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overall prevalence of esophageal cancer in </a:t>
            </a:r>
            <a:r>
              <a:rPr lang="en-US" dirty="0" err="1" smtClean="0"/>
              <a:t>achalasia</a:t>
            </a:r>
            <a:r>
              <a:rPr lang="en-US" dirty="0" smtClean="0"/>
              <a:t> is approximately 3% with an incidence of approximately 197 cases per 100,000 persons per year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most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a result of a primary motor disturbance or an abnormality of the UES or LES</a:t>
            </a:r>
          </a:p>
          <a:p>
            <a:pPr>
              <a:defRPr/>
            </a:pPr>
            <a:r>
              <a:rPr lang="en-CA" b="1" dirty="0" smtClean="0"/>
              <a:t>can occur in several places along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US" b="1" dirty="0" smtClean="0"/>
              <a:t>The three most common sites of occurrence are </a:t>
            </a:r>
            <a:r>
              <a:rPr lang="en-US" b="1" dirty="0" err="1" smtClean="0"/>
              <a:t>pharyngoesophageal</a:t>
            </a:r>
            <a:r>
              <a:rPr lang="en-US" b="1" dirty="0" smtClean="0"/>
              <a:t> (</a:t>
            </a:r>
            <a:r>
              <a:rPr lang="en-US" b="1" dirty="0" err="1" smtClean="0"/>
              <a:t>Zenker's</a:t>
            </a:r>
            <a:r>
              <a:rPr lang="en-US" b="1" dirty="0" smtClean="0"/>
              <a:t>), </a:t>
            </a:r>
            <a:r>
              <a:rPr lang="en-US" b="1" dirty="0" err="1" smtClean="0"/>
              <a:t>parabronchial</a:t>
            </a:r>
            <a:r>
              <a:rPr lang="en-US" b="1" dirty="0" smtClean="0"/>
              <a:t> (</a:t>
            </a:r>
            <a:r>
              <a:rPr lang="en-US" b="1" dirty="0" err="1" smtClean="0"/>
              <a:t>midesophageal</a:t>
            </a:r>
            <a:r>
              <a:rPr lang="en-US" b="1" dirty="0" smtClean="0"/>
              <a:t>), and </a:t>
            </a:r>
            <a:r>
              <a:rPr lang="en-US" b="1" dirty="0" err="1" smtClean="0"/>
              <a:t>epiphrenic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True </a:t>
            </a:r>
            <a:r>
              <a:rPr lang="en-CA" b="1" dirty="0" err="1" smtClean="0"/>
              <a:t>diverticula</a:t>
            </a:r>
            <a:r>
              <a:rPr lang="en-CA" b="1" dirty="0" smtClean="0"/>
              <a:t> involve all layers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wall, including mucosa, </a:t>
            </a:r>
            <a:r>
              <a:rPr lang="en-CA" b="1" dirty="0" err="1" smtClean="0"/>
              <a:t>submucosa</a:t>
            </a:r>
            <a:r>
              <a:rPr lang="en-CA" b="1" dirty="0" smtClean="0"/>
              <a:t>, and </a:t>
            </a:r>
            <a:r>
              <a:rPr lang="en-CA" b="1" dirty="0" err="1" smtClean="0"/>
              <a:t>muscularis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false </a:t>
            </a:r>
            <a:r>
              <a:rPr lang="en-CA" b="1" dirty="0" err="1" smtClean="0"/>
              <a:t>diverticulum</a:t>
            </a:r>
            <a:r>
              <a:rPr lang="en-CA" b="1" dirty="0" smtClean="0"/>
              <a:t> consists of mucosa and </a:t>
            </a:r>
            <a:r>
              <a:rPr lang="en-CA" b="1" dirty="0" err="1" smtClean="0"/>
              <a:t>submucosa</a:t>
            </a:r>
            <a:r>
              <a:rPr lang="en-CA" b="1" dirty="0" smtClean="0"/>
              <a:t> only</a:t>
            </a:r>
          </a:p>
          <a:p>
            <a:pPr>
              <a:defRPr/>
            </a:pP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false </a:t>
            </a:r>
            <a:r>
              <a:rPr lang="en-CA" b="1" dirty="0" err="1" smtClean="0"/>
              <a:t>diverticula</a:t>
            </a:r>
            <a:r>
              <a:rPr lang="en-CA" b="1" dirty="0" smtClean="0"/>
              <a:t> that occur because of elevated </a:t>
            </a:r>
            <a:r>
              <a:rPr lang="en-CA" b="1" dirty="0" err="1" smtClean="0"/>
              <a:t>intraluminal</a:t>
            </a:r>
            <a:r>
              <a:rPr lang="en-CA" b="1" dirty="0" smtClean="0"/>
              <a:t> pressures generated from abnormal motility disorders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and an </a:t>
            </a:r>
            <a:r>
              <a:rPr lang="en-CA" b="1" dirty="0" err="1" smtClean="0"/>
              <a:t>epiphrenic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fall under the category of false, </a:t>
            </a: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smtClean="0"/>
              <a:t>Traction, or true, </a:t>
            </a:r>
            <a:r>
              <a:rPr lang="en-CA" b="1" dirty="0" err="1" smtClean="0"/>
              <a:t>diverticula</a:t>
            </a:r>
            <a:r>
              <a:rPr lang="en-CA" b="1" dirty="0" smtClean="0"/>
              <a:t> result from external inflammatory </a:t>
            </a:r>
            <a:r>
              <a:rPr lang="en-CA" b="1" dirty="0" err="1" smtClean="0"/>
              <a:t>mediastinal</a:t>
            </a:r>
            <a:r>
              <a:rPr lang="en-CA" b="1" dirty="0" smtClean="0"/>
              <a:t> lymph nodes adhering to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Pharyngoesophageal</a:t>
            </a:r>
            <a:r>
              <a:rPr lang="en-US" sz="3200" dirty="0" smtClean="0"/>
              <a:t> (</a:t>
            </a:r>
            <a:r>
              <a:rPr lang="en-US" sz="3200" dirty="0" err="1" smtClean="0"/>
              <a:t>Zenker's</a:t>
            </a:r>
            <a:r>
              <a:rPr lang="en-US" sz="3200" dirty="0" smtClean="0"/>
              <a:t>) </a:t>
            </a:r>
            <a:r>
              <a:rPr lang="en-US" sz="3200" dirty="0" err="1" smtClean="0"/>
              <a:t>Diverticulum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CA" b="1" dirty="0" smtClean="0"/>
              <a:t>is the most common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found today</a:t>
            </a:r>
          </a:p>
          <a:p>
            <a:pPr>
              <a:defRPr/>
            </a:pPr>
            <a:r>
              <a:rPr lang="en-CA" b="1" dirty="0" smtClean="0"/>
              <a:t>It usually presents in older patients in the 7th decade of life</a:t>
            </a:r>
          </a:p>
          <a:p>
            <a:pPr>
              <a:defRPr/>
            </a:pPr>
            <a:r>
              <a:rPr lang="en-CA" b="1" dirty="0" smtClean="0"/>
              <a:t>found </a:t>
            </a:r>
            <a:r>
              <a:rPr lang="en-CA" b="1" dirty="0" err="1" smtClean="0"/>
              <a:t>herniating</a:t>
            </a:r>
            <a:r>
              <a:rPr lang="en-CA" b="1" dirty="0" smtClean="0"/>
              <a:t> into Killian's triangle, between the oblique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muscle and the horizontal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Commonly, patients complain of a sticking in the throat.</a:t>
            </a:r>
          </a:p>
          <a:p>
            <a:pPr>
              <a:defRPr/>
            </a:pPr>
            <a:r>
              <a:rPr lang="en-CA" b="1" dirty="0" smtClean="0"/>
              <a:t>nagging cough, excessive salivation, and intermittent </a:t>
            </a:r>
            <a:r>
              <a:rPr lang="en-CA" b="1" dirty="0" err="1" smtClean="0"/>
              <a:t>dysphagia</a:t>
            </a:r>
            <a:r>
              <a:rPr lang="en-CA" b="1" dirty="0" smtClean="0"/>
              <a:t> often are signs of progressive disease</a:t>
            </a:r>
          </a:p>
          <a:p>
            <a:pPr>
              <a:defRPr/>
            </a:pPr>
            <a:r>
              <a:rPr lang="en-CA" b="1" dirty="0" smtClean="0"/>
              <a:t>As the sac increases in size, regurgitation of foul-smelling, undigested material is common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most commonly presents in patients between the ages of 25 and 60 years</a:t>
            </a:r>
          </a:p>
          <a:p>
            <a:pPr eaLnBrk="1" hangingPunct="1">
              <a:defRPr/>
            </a:pPr>
            <a:r>
              <a:rPr lang="en-CA" b="1" dirty="0" smtClean="0"/>
              <a:t>an equal male-to-female gender distribution</a:t>
            </a:r>
          </a:p>
          <a:p>
            <a:pPr eaLnBrk="1" hangingPunct="1"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to solids and liquids is the most common presenting symptom, experienced by greater than 90% of patients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Halitosis, voice changes, </a:t>
            </a:r>
            <a:r>
              <a:rPr lang="en-CA" b="1" dirty="0" err="1" smtClean="0"/>
              <a:t>retrosternal</a:t>
            </a:r>
            <a:r>
              <a:rPr lang="en-CA" b="1" dirty="0" smtClean="0"/>
              <a:t> pain, and respiratory infections are especially common in the elderly population</a:t>
            </a:r>
          </a:p>
          <a:p>
            <a:pPr>
              <a:defRPr/>
            </a:pPr>
            <a:r>
              <a:rPr lang="en-CA" b="1" dirty="0" smtClean="0"/>
              <a:t>The most serious complication from an untreated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aspiration pneumonia or lung abscess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Diagnosis is made by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</a:t>
            </a:r>
          </a:p>
          <a:p>
            <a:pPr>
              <a:defRPr/>
            </a:pPr>
            <a:r>
              <a:rPr lang="en-CA" b="1" dirty="0" smtClean="0"/>
              <a:t>Neither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nor endoscopy is needed to make a diagnosis of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Content Placeholder 3" descr="Zinckers Divertucul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14313"/>
            <a:ext cx="5500687" cy="664368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or endoscopic repair of a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the gold standard of treatment</a:t>
            </a:r>
          </a:p>
          <a:p>
            <a:pPr>
              <a:defRPr/>
            </a:pPr>
            <a:r>
              <a:rPr lang="en-CA" b="1" dirty="0" smtClean="0"/>
              <a:t>Open repair involve :</a:t>
            </a:r>
          </a:p>
          <a:p>
            <a:pPr lvl="2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myotomy</a:t>
            </a:r>
            <a:r>
              <a:rPr lang="en-CA" b="1" dirty="0" smtClean="0"/>
              <a:t>  of the proximal and distal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and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muscles</a:t>
            </a:r>
          </a:p>
          <a:p>
            <a:pPr lvl="2">
              <a:defRPr/>
            </a:pPr>
            <a:r>
              <a:rPr lang="en-CA" b="1" dirty="0" err="1" smtClean="0"/>
              <a:t>diverticulectomy</a:t>
            </a:r>
            <a:r>
              <a:rPr lang="en-CA" b="1" dirty="0" smtClean="0"/>
              <a:t> or </a:t>
            </a:r>
            <a:r>
              <a:rPr lang="en-CA" b="1" dirty="0" err="1" smtClean="0"/>
              <a:t>diverticulopexy</a:t>
            </a:r>
            <a:r>
              <a:rPr lang="en-CA" b="1" dirty="0" smtClean="0"/>
              <a:t> are performed through an incision in the left neck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An alternative to open surgical repair is the endoscopic </a:t>
            </a:r>
            <a:r>
              <a:rPr lang="en-CA" b="1" dirty="0" err="1" smtClean="0"/>
              <a:t>Dohlman</a:t>
            </a:r>
            <a:r>
              <a:rPr lang="en-CA" b="1" dirty="0" smtClean="0"/>
              <a:t> procedure</a:t>
            </a:r>
          </a:p>
          <a:p>
            <a:pPr>
              <a:defRPr/>
            </a:pPr>
            <a:r>
              <a:rPr lang="en-CA" b="1" dirty="0" smtClean="0"/>
              <a:t>Endoscopic division of the common wall between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the </a:t>
            </a:r>
            <a:r>
              <a:rPr lang="en-CA" b="1" dirty="0" err="1" smtClean="0"/>
              <a:t>diverticulum</a:t>
            </a:r>
            <a:r>
              <a:rPr lang="en-CA" b="1" dirty="0" smtClean="0"/>
              <a:t> using a laser or stapler has also been successful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DES is a  </a:t>
            </a:r>
            <a:r>
              <a:rPr lang="en-CA" b="1" dirty="0" err="1" smtClean="0"/>
              <a:t>hypermotility</a:t>
            </a:r>
            <a:r>
              <a:rPr lang="en-CA" b="1" dirty="0" smtClean="0"/>
              <a:t> disorder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seen most often in women and is often found in patients with multiple complaints</a:t>
            </a:r>
          </a:p>
          <a:p>
            <a:pPr>
              <a:defRPr/>
            </a:pPr>
            <a:r>
              <a:rPr lang="en-CA" b="1" dirty="0" smtClean="0"/>
              <a:t>The basic pathology is related to a motor abnormality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that is most notable in the lower two thirds of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contractions are repetitive, simultaneous, and of high amplitude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clinical presentation of DES is typically that of chest pain and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These symptoms may be related to eating or exertion and may mimic angina</a:t>
            </a:r>
          </a:p>
          <a:p>
            <a:pPr>
              <a:defRPr/>
            </a:pPr>
            <a:r>
              <a:rPr lang="en-CA" b="1" dirty="0" smtClean="0"/>
              <a:t>Patients will complain of a squeezing pressure in the chest that may radiate to the jaw, arms, and upper back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symptoms are often pronounced during times of heightened emotional stress</a:t>
            </a:r>
          </a:p>
          <a:p>
            <a:pPr>
              <a:defRPr/>
            </a:pPr>
            <a:r>
              <a:rPr lang="en-CA" b="1" dirty="0" smtClean="0"/>
              <a:t>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and saliva is common, but acid reflux is not</a:t>
            </a:r>
          </a:p>
          <a:p>
            <a:pPr>
              <a:defRPr/>
            </a:pPr>
            <a:r>
              <a:rPr lang="en-CA" b="1" dirty="0" smtClean="0"/>
              <a:t>acid reflux can aggravate the symptoms, as can cold liquids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irritable bowel syndrome and pyloric spasm, may accompany DES, whereas other gastrointestinal problems, such as gallstones, peptic ulcer disease, and pancreatitis, all trigger DES</a:t>
            </a:r>
          </a:p>
          <a:p>
            <a:pPr>
              <a:defRPr/>
            </a:pPr>
            <a:r>
              <a:rPr lang="en-CA" b="1" dirty="0" smtClean="0"/>
              <a:t>The diagnosis of DES is made by an </a:t>
            </a:r>
            <a:r>
              <a:rPr lang="en-CA" b="1" dirty="0" err="1" smtClean="0"/>
              <a:t>esophagram</a:t>
            </a:r>
            <a:r>
              <a:rPr lang="en-CA" b="1" dirty="0" smtClean="0"/>
              <a:t> and </a:t>
            </a:r>
            <a:r>
              <a:rPr lang="en-CA" b="1" dirty="0" err="1" smtClean="0"/>
              <a:t>manometric</a:t>
            </a:r>
            <a:r>
              <a:rPr lang="en-CA" b="1" dirty="0" smtClean="0"/>
              <a:t> studies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Regurgitation is the second most common symptom, occurring in approximately 60% of patients </a:t>
            </a:r>
          </a:p>
          <a:p>
            <a:pPr eaLnBrk="1" hangingPunct="1">
              <a:defRPr/>
            </a:pPr>
            <a:r>
              <a:rPr lang="en-CA" b="1" dirty="0" smtClean="0"/>
              <a:t>Nocturnal 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can lead to </a:t>
            </a:r>
            <a:r>
              <a:rPr lang="en-CA" b="1" dirty="0" err="1" smtClean="0"/>
              <a:t>nighttime</a:t>
            </a:r>
            <a:r>
              <a:rPr lang="en-CA" b="1" dirty="0" smtClean="0"/>
              <a:t> cough and aspiration</a:t>
            </a:r>
          </a:p>
          <a:p>
            <a:pPr eaLnBrk="1" hangingPunct="1">
              <a:defRPr/>
            </a:pPr>
            <a:r>
              <a:rPr lang="en-CA" b="1" dirty="0" smtClean="0"/>
              <a:t>Weight loss occurs in end-stage disease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1" name="Content Placeholder 3" descr="diffuse esophageal spa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1688" y="0"/>
            <a:ext cx="4786312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mainstay of treatment for DES is nonsurgical, and pharmacologic or endoscopic intervention is preferred</a:t>
            </a:r>
          </a:p>
          <a:p>
            <a:pPr>
              <a:defRPr/>
            </a:pPr>
            <a:r>
              <a:rPr lang="en-CA" b="1" dirty="0" smtClean="0"/>
              <a:t>Surgery is reserved for patients with recurrent incapacitating episodes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and chest pain who do not respond to medical treatment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a condition whereby an intestinal, columnar epithelium replaces the stratified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that normally lines the distal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Chronic </a:t>
            </a:r>
            <a:r>
              <a:rPr lang="en-CA" b="1" dirty="0" err="1" smtClean="0"/>
              <a:t>gastroesophageal</a:t>
            </a:r>
            <a:r>
              <a:rPr lang="en-CA" b="1" dirty="0" smtClean="0"/>
              <a:t> reflux is the factor that both injures the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and promotes repair through columnar </a:t>
            </a:r>
            <a:r>
              <a:rPr lang="en-CA" b="1" dirty="0" err="1" smtClean="0"/>
              <a:t>metaplasia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Although these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may be more resistant to injury from reflux, they also are more prone to malignancy</a:t>
            </a:r>
          </a:p>
          <a:p>
            <a:pPr>
              <a:defRPr/>
            </a:pPr>
            <a:r>
              <a:rPr lang="en-CA" b="1" dirty="0" smtClean="0"/>
              <a:t>Ten percent of patients with GERD develop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 40-fold increase in risk for developing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continued exposure to the  reflux </a:t>
            </a:r>
            <a:r>
              <a:rPr lang="en-CA" b="1" dirty="0" err="1" smtClean="0"/>
              <a:t>disaese</a:t>
            </a:r>
            <a:r>
              <a:rPr lang="en-CA" b="1" dirty="0" smtClean="0"/>
              <a:t>,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undergo cellular transformation to low- and high-grade dysplasia</a:t>
            </a:r>
          </a:p>
          <a:p>
            <a:pPr>
              <a:defRPr/>
            </a:pPr>
            <a:r>
              <a:rPr lang="en-CA" b="1" dirty="0" smtClean="0"/>
              <a:t>these dysplastic cells may evolve to cancer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70% of patients are men aged 55 to 63 years</a:t>
            </a:r>
          </a:p>
          <a:p>
            <a:pPr>
              <a:defRPr/>
            </a:pPr>
            <a:r>
              <a:rPr lang="en-CA" b="1" dirty="0" smtClean="0"/>
              <a:t>Men have a 15-fold increased incidence over women of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but women with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are increasing in number as the differences in the Western lifestyle between men and women diminish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Many patients </a:t>
            </a:r>
            <a:r>
              <a:rPr lang="en-CA" b="1" dirty="0" err="1" smtClean="0"/>
              <a:t>harboring</a:t>
            </a:r>
            <a:r>
              <a:rPr lang="en-CA" b="1" dirty="0" smtClean="0"/>
              <a:t>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in their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are asymptomatic</a:t>
            </a:r>
          </a:p>
          <a:p>
            <a:pPr>
              <a:defRPr/>
            </a:pPr>
            <a:r>
              <a:rPr lang="en-CA" b="1" dirty="0" smtClean="0"/>
              <a:t>Most patients present with symptoms of GERD. Heartburn, regurgitation, acid or bitter taste in the mouth, excessive belching, and indigestion are some of the common symptoms associated with GERD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Recurrent respiratory infections, adult asthma, and infections in the head and neck also are common complaints.</a:t>
            </a:r>
          </a:p>
          <a:p>
            <a:pPr>
              <a:defRPr/>
            </a:pPr>
            <a:r>
              <a:rPr lang="en-CA" b="1" dirty="0" smtClean="0"/>
              <a:t>The diagnosis of BE is made by endoscopy and pathology</a:t>
            </a:r>
          </a:p>
          <a:p>
            <a:pPr>
              <a:defRPr/>
            </a:pPr>
            <a:r>
              <a:rPr lang="en-CA" b="1" dirty="0" smtClean="0"/>
              <a:t>The presence of any </a:t>
            </a:r>
            <a:r>
              <a:rPr lang="en-CA" b="1" dirty="0" err="1" smtClean="0"/>
              <a:t>endoscopically</a:t>
            </a:r>
            <a:r>
              <a:rPr lang="en-CA" b="1" dirty="0" smtClean="0"/>
              <a:t> visible segment of columnar mucosa within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that on pathology identifies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defines BE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4" name="Content Placeholder 8" descr="Barrett's Esophag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500188"/>
            <a:ext cx="3500437" cy="51435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6" name="Content Placeholder 9" descr="Examples-of-Barrett's-Esophagus--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428750"/>
            <a:ext cx="3714750" cy="521493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Yearly surveillance endoscopy is recommended in all patients with a diagnosis of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For patients with low-grade dysplasia, surveillance endoscopy is performed at 6-month intervals for the first year and then yearly thereafter if there has been no change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Chest pain is reported in 20% to 60% of patients</a:t>
            </a:r>
          </a:p>
          <a:p>
            <a:pPr eaLnBrk="1" hangingPunct="1">
              <a:defRPr/>
            </a:pPr>
            <a:r>
              <a:rPr lang="en-CA" b="1" dirty="0" smtClean="0"/>
              <a:t>Heartburn is reported in a large number of patients with </a:t>
            </a:r>
            <a:r>
              <a:rPr lang="en-CA" b="1" dirty="0" err="1" smtClean="0"/>
              <a:t>achalasia</a:t>
            </a:r>
            <a:r>
              <a:rPr lang="en-CA" b="1" dirty="0" smtClean="0"/>
              <a:t> (</a:t>
            </a:r>
            <a:r>
              <a:rPr lang="en-US" b="1" dirty="0" smtClean="0"/>
              <a:t>30% of </a:t>
            </a:r>
            <a:r>
              <a:rPr lang="en-US" b="1" dirty="0" err="1" smtClean="0"/>
              <a:t>achalasia</a:t>
            </a:r>
            <a:r>
              <a:rPr lang="en-US" b="1" dirty="0" smtClean="0"/>
              <a:t> patients )</a:t>
            </a:r>
          </a:p>
          <a:p>
            <a:pPr eaLnBrk="1" hangingPunct="1">
              <a:defRPr/>
            </a:pPr>
            <a:r>
              <a:rPr lang="en-CA" b="1" dirty="0" smtClean="0"/>
              <a:t>may be related to direct irritation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lining by retained food, pills, or acidic </a:t>
            </a:r>
            <a:r>
              <a:rPr lang="en-CA" b="1" dirty="0" err="1" smtClean="0"/>
              <a:t>byproducts</a:t>
            </a:r>
            <a:r>
              <a:rPr lang="en-CA" b="1" dirty="0" smtClean="0"/>
              <a:t> of bacterial metabolism of retained food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undergoing surveillance are placed on acid suppression medication and monitored for changes in their reflux symptoms.</a:t>
            </a:r>
          </a:p>
          <a:p>
            <a:pPr>
              <a:defRPr/>
            </a:pPr>
            <a:r>
              <a:rPr lang="en-CA" b="1" dirty="0" smtClean="0"/>
              <a:t>Controversy surrounds the benefits of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Those in favour of surgery argue that medical therapy and endoscopic surveillance may treat the symptoms but fail to address the problem</a:t>
            </a:r>
          </a:p>
          <a:p>
            <a:pPr>
              <a:defRPr/>
            </a:pPr>
            <a:r>
              <a:rPr lang="en-CA" b="1" dirty="0" smtClean="0"/>
              <a:t>The problem is the functional impairment of the LES that leads to chronic reflux and </a:t>
            </a:r>
            <a:r>
              <a:rPr lang="en-CA" b="1" dirty="0" err="1" smtClean="0"/>
              <a:t>metaplastic</a:t>
            </a:r>
            <a:r>
              <a:rPr lang="en-CA" b="1" dirty="0" smtClean="0"/>
              <a:t> transformation of the lower </a:t>
            </a:r>
            <a:r>
              <a:rPr lang="en-CA" b="1" dirty="0" err="1" smtClean="0"/>
              <a:t>esophageal</a:t>
            </a:r>
            <a:r>
              <a:rPr lang="en-CA" b="1" dirty="0" smtClean="0"/>
              <a:t> mucosa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renders the LES competent and restores the barrier to reflux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Studies have demonstrated regression of </a:t>
            </a:r>
            <a:r>
              <a:rPr lang="en-CA" b="1" dirty="0" err="1" smtClean="0"/>
              <a:t>metaplasia</a:t>
            </a:r>
            <a:r>
              <a:rPr lang="en-CA" b="1" dirty="0" smtClean="0"/>
              <a:t> to normal mucosa up to 57% of the time</a:t>
            </a:r>
            <a:r>
              <a:rPr lang="en-CA" b="1" baseline="30000" dirty="0" smtClean="0"/>
              <a:t> </a:t>
            </a:r>
            <a:r>
              <a:rPr lang="en-CA" b="1" dirty="0" smtClean="0"/>
              <a:t>in patients who have undergone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Photodynamic therapy (PDT) is the most common ablative method used to treat BE</a:t>
            </a:r>
          </a:p>
          <a:p>
            <a:pPr>
              <a:defRPr/>
            </a:pPr>
            <a:r>
              <a:rPr lang="en-CA" b="1" dirty="0" smtClean="0"/>
              <a:t>Endoscopic mucosal resection (EMR) is gaining </a:t>
            </a:r>
            <a:r>
              <a:rPr lang="en-CA" b="1" dirty="0" err="1" smtClean="0"/>
              <a:t>favor</a:t>
            </a:r>
            <a:r>
              <a:rPr lang="en-CA" b="1" dirty="0" smtClean="0"/>
              <a:t> for the treatment of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with low-grade dysplasia.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resection for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recommended only for patients in whom high-grade dysplasia is found</a:t>
            </a:r>
          </a:p>
          <a:p>
            <a:pPr>
              <a:defRPr/>
            </a:pPr>
            <a:r>
              <a:rPr lang="en-CA" b="1" dirty="0" smtClean="0"/>
              <a:t>Pathologic data on surgical specimens demonstrate a 40% risk for </a:t>
            </a:r>
            <a:r>
              <a:rPr lang="en-CA" b="1" dirty="0" err="1" smtClean="0"/>
              <a:t>adenocarcinoma</a:t>
            </a:r>
            <a:r>
              <a:rPr lang="en-CA" b="1" smtClean="0"/>
              <a:t> within a focus of high-grade dysplasia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the best cure for this condition is an ounce of prevention</a:t>
            </a:r>
          </a:p>
          <a:p>
            <a:pPr>
              <a:defRPr/>
            </a:pPr>
            <a:r>
              <a:rPr lang="en-US" b="1" dirty="0" smtClean="0"/>
              <a:t>In children, ingestion of caustic materials is accidental and tends to be in small quantities</a:t>
            </a:r>
          </a:p>
          <a:p>
            <a:pPr>
              <a:defRPr/>
            </a:pPr>
            <a:r>
              <a:rPr lang="en-US" b="1" dirty="0" smtClean="0"/>
              <a:t>In teenagers and adults, however, ingestion usually is deliberate during suicide attempts, and much larger quantities of caustic liquids are consumed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Alkali ingestion is more common than acid ingestion because of its lack of immediate symptoms</a:t>
            </a:r>
          </a:p>
          <a:p>
            <a:pPr>
              <a:defRPr/>
            </a:pPr>
            <a:r>
              <a:rPr lang="en-US" b="1" dirty="0" smtClean="0"/>
              <a:t>alkali ingestion are much more devastating and almost always lead to significant de-</a:t>
            </a:r>
            <a:r>
              <a:rPr lang="en-US" b="1" dirty="0" err="1" smtClean="0"/>
              <a:t>struction</a:t>
            </a:r>
            <a:r>
              <a:rPr lang="en-US" b="1" dirty="0" smtClean="0"/>
              <a:t> of the esophagus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6671" r="14523" b="26524"/>
          <a:stretch>
            <a:fillRect/>
          </a:stretch>
        </p:blipFill>
        <p:spPr>
          <a:xfrm>
            <a:off x="642938" y="1428750"/>
            <a:ext cx="8072437" cy="471487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During phase one, patients may complain of oral and </a:t>
            </a:r>
            <a:r>
              <a:rPr lang="en-US" b="1" dirty="0" err="1" smtClean="0"/>
              <a:t>substernal</a:t>
            </a:r>
            <a:r>
              <a:rPr lang="en-US" b="1" dirty="0" smtClean="0"/>
              <a:t> pain, </a:t>
            </a:r>
            <a:r>
              <a:rPr lang="en-US" b="1" dirty="0" err="1" smtClean="0"/>
              <a:t>hypersalivation</a:t>
            </a:r>
            <a:r>
              <a:rPr lang="en-US" b="1" dirty="0" smtClean="0"/>
              <a:t>, </a:t>
            </a:r>
            <a:r>
              <a:rPr lang="en-US" b="1" dirty="0" err="1" smtClean="0"/>
              <a:t>odynophagia</a:t>
            </a:r>
            <a:r>
              <a:rPr lang="en-US" b="1" dirty="0" smtClean="0"/>
              <a:t> and </a:t>
            </a:r>
            <a:r>
              <a:rPr lang="en-US" b="1" dirty="0" err="1" smtClean="0"/>
              <a:t>dysphagia</a:t>
            </a:r>
            <a:r>
              <a:rPr lang="en-US" b="1" dirty="0" smtClean="0"/>
              <a:t>, </a:t>
            </a:r>
            <a:r>
              <a:rPr lang="en-US" b="1" dirty="0" err="1" smtClean="0"/>
              <a:t>hematemesis</a:t>
            </a:r>
            <a:r>
              <a:rPr lang="en-US" b="1" dirty="0" smtClean="0"/>
              <a:t>, and vomiting</a:t>
            </a:r>
          </a:p>
          <a:p>
            <a:pPr>
              <a:defRPr/>
            </a:pPr>
            <a:r>
              <a:rPr lang="en-US" b="1" dirty="0" smtClean="0"/>
              <a:t>During stage two, these symptoms may disappear only to see </a:t>
            </a:r>
            <a:r>
              <a:rPr lang="en-US" b="1" dirty="0" err="1" smtClean="0"/>
              <a:t>dysphagia</a:t>
            </a:r>
            <a:r>
              <a:rPr lang="en-US" b="1" dirty="0" smtClean="0"/>
              <a:t> reappear as fibrosis and scarring begin to narrow the esophagus throughout stage three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of respiratory distress, such as hoarseness, </a:t>
            </a:r>
            <a:r>
              <a:rPr lang="en-US" b="1" dirty="0" err="1" smtClean="0"/>
              <a:t>stridor</a:t>
            </a:r>
            <a:r>
              <a:rPr lang="en-US" b="1" dirty="0" smtClean="0"/>
              <a:t>, and </a:t>
            </a:r>
            <a:r>
              <a:rPr lang="en-US" b="1" dirty="0" err="1" smtClean="0"/>
              <a:t>dyspnea</a:t>
            </a:r>
            <a:r>
              <a:rPr lang="en-US" b="1" dirty="0" smtClean="0"/>
              <a:t>, suggest upper airway edema and are usually worse with acid ingestion</a:t>
            </a:r>
          </a:p>
          <a:p>
            <a:pPr>
              <a:defRPr/>
            </a:pPr>
            <a:r>
              <a:rPr lang="en-US" b="1" dirty="0" smtClean="0"/>
              <a:t>Pain in the back and chest may indicate a perforation of the </a:t>
            </a:r>
            <a:r>
              <a:rPr lang="en-US" b="1" dirty="0" err="1" smtClean="0"/>
              <a:t>mediastinal</a:t>
            </a:r>
            <a:r>
              <a:rPr lang="en-US" b="1" dirty="0" smtClean="0"/>
              <a:t> esophagus, whereas abdominal pain may indicate abdominal visceral perforation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0062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CXR  may show air-fluid level</a:t>
            </a:r>
          </a:p>
          <a:p>
            <a:pPr eaLnBrk="1" hangingPunct="1">
              <a:defRPr/>
            </a:pPr>
            <a:r>
              <a:rPr lang="en-CA" b="1" dirty="0" smtClean="0"/>
              <a:t>Barium study quite dilated, and an air-fluid level may be secondary to retained secretions. The classic finding is a gradual tapering at the end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similar to a bird's beak</a:t>
            </a:r>
          </a:p>
          <a:p>
            <a:pPr eaLnBrk="1" hangingPunct="1">
              <a:defRPr/>
            </a:pPr>
            <a:r>
              <a:rPr lang="en-CA" b="1" dirty="0" smtClean="0"/>
              <a:t>Upper endoscopy is the next diagnostic test in a patient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or suspected </a:t>
            </a:r>
            <a:r>
              <a:rPr lang="en-CA" b="1" dirty="0" err="1" smtClean="0"/>
              <a:t>achalasia</a:t>
            </a:r>
            <a:endParaRPr lang="en-US" b="1" dirty="0" smtClean="0"/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is initiated with a physical exam specifically evaluating the mouth, airway, chest, and abdomen</a:t>
            </a:r>
          </a:p>
          <a:p>
            <a:pPr>
              <a:defRPr/>
            </a:pPr>
            <a:r>
              <a:rPr lang="en-US" b="1" dirty="0" smtClean="0"/>
              <a:t>Careful inspection of the lips, palate, pharynx, and larynx is done</a:t>
            </a:r>
          </a:p>
          <a:p>
            <a:pPr>
              <a:defRPr/>
            </a:pPr>
            <a:r>
              <a:rPr lang="en-US" b="1" dirty="0" smtClean="0"/>
              <a:t>The abdomen is examined for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Early endoscopy is recommended 12 to 24 hours after ingestion to identify the grade of the burn</a:t>
            </a:r>
          </a:p>
          <a:p>
            <a:pPr>
              <a:defRPr/>
            </a:pPr>
            <a:r>
              <a:rPr lang="en-US" b="1" dirty="0" smtClean="0"/>
              <a:t>Serial chest and abdominal radiographs are indicated to follow patients with questionable chest and abdominal exams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1940" r="20436" b="12334"/>
          <a:stretch>
            <a:fillRect/>
          </a:stretch>
        </p:blipFill>
        <p:spPr>
          <a:xfrm>
            <a:off x="357188" y="285750"/>
            <a:ext cx="8286750" cy="62865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Management of the acute phase is aimed at limiting and identifying the extent of the injury</a:t>
            </a:r>
          </a:p>
          <a:p>
            <a:pPr>
              <a:defRPr/>
            </a:pPr>
            <a:r>
              <a:rPr lang="en-US" b="1" dirty="0" smtClean="0"/>
              <a:t>It begins with neutralization of the ingested substance</a:t>
            </a:r>
          </a:p>
          <a:p>
            <a:pPr>
              <a:defRPr/>
            </a:pPr>
            <a:r>
              <a:rPr lang="en-US" b="1" dirty="0" smtClean="0"/>
              <a:t> Alkalis (including lye) are neutralized with half-strength vinegar or citrus juice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Acids are neutralized with milk, egg whites, or antacids</a:t>
            </a:r>
          </a:p>
          <a:p>
            <a:pPr>
              <a:defRPr/>
            </a:pPr>
            <a:r>
              <a:rPr lang="en-US" b="1" dirty="0" smtClean="0"/>
              <a:t>Emetics and sodium bicarbonate need to be avoided because they can increase the chance of perforation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First-Degree Burn :</a:t>
            </a:r>
          </a:p>
          <a:p>
            <a:pPr lvl="2">
              <a:defRPr/>
            </a:pPr>
            <a:r>
              <a:rPr lang="en-US" b="1" dirty="0" smtClean="0"/>
              <a:t>48 hours of observation is indicated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Oral nutrition can be resumed when a patient can painlessly swallow saliva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A repeat endoscopy and barium </a:t>
            </a:r>
            <a:r>
              <a:rPr lang="en-US" b="1" dirty="0" err="1" smtClean="0"/>
              <a:t>esophagram</a:t>
            </a:r>
            <a:r>
              <a:rPr lang="en-US" b="1" dirty="0" smtClean="0"/>
              <a:t> are done in follow-up at intervals of 1, 2, and 8 months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Second- and Third-Degree Burns :</a:t>
            </a:r>
          </a:p>
          <a:p>
            <a:pPr lvl="2">
              <a:defRPr/>
            </a:pPr>
            <a:r>
              <a:rPr lang="en-US" b="1" dirty="0" smtClean="0"/>
              <a:t>Resuscitation is aggressively pursued</a:t>
            </a:r>
          </a:p>
          <a:p>
            <a:pPr lvl="2">
              <a:defRPr/>
            </a:pPr>
            <a:r>
              <a:rPr lang="en-US" b="1" dirty="0" smtClean="0"/>
              <a:t>The patient is monitored in the intensive care unit </a:t>
            </a:r>
          </a:p>
          <a:p>
            <a:pPr lvl="2">
              <a:defRPr/>
            </a:pPr>
            <a:r>
              <a:rPr lang="en-US" b="1" dirty="0" smtClean="0"/>
              <a:t>kept  (NPO) with IV fluids. IV antibiotics and a proton pump inhibitor are started</a:t>
            </a:r>
          </a:p>
          <a:p>
            <a:pPr lvl="2">
              <a:defRPr/>
            </a:pPr>
            <a:r>
              <a:rPr lang="en-US" b="1" dirty="0" err="1" smtClean="0"/>
              <a:t>Fiberoptic</a:t>
            </a:r>
            <a:r>
              <a:rPr lang="en-US" b="1" dirty="0" smtClean="0"/>
              <a:t> intubation may be needed and must be available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of the esophagus is a surgical emergency</a:t>
            </a:r>
          </a:p>
          <a:p>
            <a:pPr>
              <a:defRPr/>
            </a:pPr>
            <a:r>
              <a:rPr lang="en-US" b="1" dirty="0" smtClean="0"/>
              <a:t>Early detection and surgical repair within the first 24 hours results in 80% to 90% survival</a:t>
            </a:r>
          </a:p>
          <a:p>
            <a:pPr>
              <a:defRPr/>
            </a:pPr>
            <a:r>
              <a:rPr lang="en-US" b="1" dirty="0" smtClean="0"/>
              <a:t>after 24 hours, survival decreases to less than 50%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from forceful vomiting (</a:t>
            </a:r>
            <a:r>
              <a:rPr lang="en-US" b="1" dirty="0" err="1" smtClean="0"/>
              <a:t>Boerhaave's</a:t>
            </a:r>
            <a:r>
              <a:rPr lang="en-US" b="1" dirty="0" smtClean="0"/>
              <a:t> syndrome), foreign body ingestion, or trauma accounts for 15%, 14%, and 10% of cases, respectively</a:t>
            </a:r>
          </a:p>
          <a:p>
            <a:pPr>
              <a:defRPr/>
            </a:pPr>
            <a:r>
              <a:rPr lang="en-US" b="1" dirty="0" smtClean="0"/>
              <a:t>Most esophageal perforations occur after endoscopic instrumentation for a diagnostic or therapeutic procedure,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Symptoms of neck, </a:t>
            </a:r>
            <a:r>
              <a:rPr lang="en-US" sz="2800" b="1" dirty="0" err="1" smtClean="0"/>
              <a:t>substernal</a:t>
            </a:r>
            <a:r>
              <a:rPr lang="en-US" sz="2800" b="1" dirty="0" smtClean="0"/>
              <a:t>, or </a:t>
            </a:r>
            <a:r>
              <a:rPr lang="en-US" sz="2800" b="1" dirty="0" err="1" smtClean="0"/>
              <a:t>epigastric</a:t>
            </a:r>
            <a:r>
              <a:rPr lang="en-US" sz="2800" b="1" dirty="0" smtClean="0"/>
              <a:t> pain are consistently associated with esophageal perforation </a:t>
            </a:r>
          </a:p>
          <a:p>
            <a:pPr>
              <a:defRPr/>
            </a:pPr>
            <a:r>
              <a:rPr lang="en-US" sz="2800" b="1" dirty="0" smtClean="0"/>
              <a:t>Vomiting, hematemesis, or dysphagia also may accompany them</a:t>
            </a:r>
          </a:p>
          <a:p>
            <a:pPr>
              <a:defRPr/>
            </a:pPr>
            <a:r>
              <a:rPr lang="en-US" sz="2800" b="1" dirty="0" smtClean="0"/>
              <a:t>history of trauma, advanced esophageal cancer, violent </a:t>
            </a:r>
            <a:r>
              <a:rPr lang="en-US" sz="2800" b="1" dirty="0" err="1" smtClean="0"/>
              <a:t>wretching</a:t>
            </a:r>
            <a:r>
              <a:rPr lang="en-US" sz="2800" b="1" dirty="0" smtClean="0"/>
              <a:t> as seen in </a:t>
            </a:r>
            <a:r>
              <a:rPr lang="en-US" sz="2800" b="1" dirty="0" err="1" smtClean="0"/>
              <a:t>Boerhaave's</a:t>
            </a:r>
            <a:r>
              <a:rPr lang="en-US" sz="2800" b="1" dirty="0" smtClean="0"/>
              <a:t> syndrome, swallowing of a foreign body, or recent instrumentation must raise the question of esophageal perforation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Findings can include :</a:t>
            </a:r>
          </a:p>
          <a:p>
            <a:pPr lvl="3" eaLnBrk="1" hangingPunct="1">
              <a:defRPr/>
            </a:pPr>
            <a:r>
              <a:rPr lang="en-US" b="1" dirty="0" smtClean="0"/>
              <a:t>dilated esophagus </a:t>
            </a:r>
            <a:r>
              <a:rPr lang="en-CA" b="1" dirty="0" smtClean="0"/>
              <a:t>with retained food or secretions</a:t>
            </a:r>
          </a:p>
          <a:p>
            <a:pPr lvl="3" eaLnBrk="1" hangingPunct="1">
              <a:defRPr/>
            </a:pPr>
            <a:r>
              <a:rPr lang="en-CA" b="1" dirty="0" smtClean="0"/>
              <a:t>normal in as many as 44% of patients with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Difficulty traversing the GEJ should raise suspicion for </a:t>
            </a:r>
            <a:r>
              <a:rPr lang="en-CA" b="1" dirty="0" err="1" smtClean="0"/>
              <a:t>pseudoachalasia</a:t>
            </a:r>
            <a:r>
              <a:rPr lang="en-CA" b="1" dirty="0" smtClean="0"/>
              <a:t> due to </a:t>
            </a:r>
            <a:r>
              <a:rPr lang="en-CA" b="1" dirty="0" err="1" smtClean="0"/>
              <a:t>neoplastic</a:t>
            </a:r>
            <a:r>
              <a:rPr lang="en-CA" b="1" dirty="0" smtClean="0"/>
              <a:t> infiltration of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Cervical perforations may present with neck ache and stiffness due to contamination of the </a:t>
            </a:r>
            <a:r>
              <a:rPr lang="en-US" b="1" dirty="0" err="1" smtClean="0"/>
              <a:t>prevertebral</a:t>
            </a:r>
            <a:r>
              <a:rPr lang="en-US" b="1" dirty="0" smtClean="0"/>
              <a:t> space</a:t>
            </a:r>
          </a:p>
          <a:p>
            <a:pPr>
              <a:defRPr/>
            </a:pPr>
            <a:r>
              <a:rPr lang="en-US" b="1" dirty="0" smtClean="0"/>
              <a:t>Thoracic perforations present with shortness of breath and </a:t>
            </a:r>
            <a:r>
              <a:rPr lang="en-US" b="1" dirty="0" err="1" smtClean="0"/>
              <a:t>retrosternal</a:t>
            </a:r>
            <a:r>
              <a:rPr lang="en-US" b="1" dirty="0" smtClean="0"/>
              <a:t> chest pain lateralizing to the side of perforation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Abdominal perforations present with </a:t>
            </a:r>
            <a:r>
              <a:rPr lang="en-US" b="1" dirty="0" err="1" smtClean="0"/>
              <a:t>epigastric</a:t>
            </a:r>
            <a:r>
              <a:rPr lang="en-US" b="1" dirty="0" smtClean="0"/>
              <a:t> pain that radiates to the back if the perforation is posterior</a:t>
            </a:r>
          </a:p>
          <a:p>
            <a:pPr>
              <a:defRPr/>
            </a:pPr>
            <a:r>
              <a:rPr lang="en-US" b="1" dirty="0" smtClean="0"/>
              <a:t>On examination , patient may present with tachypnea, tachycardia, and a low-grade fever but have no other overt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With increased mediastinal and pleural contamination, patients progress toward hemodynamic instability  </a:t>
            </a:r>
          </a:p>
          <a:p>
            <a:pPr>
              <a:defRPr/>
            </a:pPr>
            <a:r>
              <a:rPr lang="en-US" sz="2800" b="1" dirty="0" smtClean="0"/>
              <a:t>On exam, subcutaneous air in the neck or chest, shallow decreased breath sounds, or a tender abdomen are all suggestive of perforation</a:t>
            </a:r>
          </a:p>
          <a:p>
            <a:pPr>
              <a:defRPr/>
            </a:pPr>
            <a:r>
              <a:rPr lang="en-US" sz="2800" b="1" dirty="0" smtClean="0"/>
              <a:t>Laboratory values of significance are an elevated white blood cell count and an elevated salivary amylase in the blood or pleural fluid.</a:t>
            </a:r>
            <a:endParaRPr lang="en-US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of an esophageal perforation may be made </a:t>
            </a:r>
            <a:r>
              <a:rPr lang="en-US" b="1" dirty="0" err="1" smtClean="0"/>
              <a:t>radiographically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chest roentgenogram may demonstrate a </a:t>
            </a:r>
            <a:r>
              <a:rPr lang="en-US" b="1" dirty="0" err="1" smtClean="0"/>
              <a:t>hydropneumothorax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is done using barium for a suspected thoracic perforation and Gastrografin for an abdominal perforation.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Most perforations are found above the GEJ on the left lateral wall of the esophagus which results in a 10% false-negative rate in the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if the patient is not placed in the lateral </a:t>
            </a:r>
            <a:r>
              <a:rPr lang="en-US" b="1" dirty="0" err="1" smtClean="0"/>
              <a:t>decubitus</a:t>
            </a:r>
            <a:r>
              <a:rPr lang="en-US" b="1" dirty="0" smtClean="0"/>
              <a:t> position</a:t>
            </a:r>
          </a:p>
          <a:p>
            <a:pPr>
              <a:defRPr/>
            </a:pPr>
            <a:r>
              <a:rPr lang="en-US" b="1" dirty="0" smtClean="0"/>
              <a:t>Chest CT shows mediastinal air and fluid at the site of perforation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 surgical endoscopy needs to be performed if the </a:t>
            </a:r>
            <a:r>
              <a:rPr lang="en-US" b="1" dirty="0" err="1" smtClean="0"/>
              <a:t>esophagram</a:t>
            </a:r>
            <a:r>
              <a:rPr lang="en-US" b="1" dirty="0" smtClean="0"/>
              <a:t> is negative or if operative intervention is planned.</a:t>
            </a:r>
          </a:p>
          <a:p>
            <a:pPr>
              <a:defRPr/>
            </a:pPr>
            <a:r>
              <a:rPr lang="en-US" b="1" dirty="0" smtClean="0"/>
              <a:t>Mucosal injury is suggested if blood, mucosal hematoma, or a flap is seen or if the esophagus is difficult to insufflate.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9875" name="Content Placeholder 3" descr="cas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357188"/>
            <a:ext cx="5713412" cy="6215062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0899" name="Content Placeholder 5" descr="pic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214313"/>
            <a:ext cx="5476875" cy="6500812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23" name="Content Placeholder 3" descr="Pneumomediastinum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0"/>
            <a:ext cx="6713537" cy="6858000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7" name="Content Placeholder 3" descr="esophageal perfor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0"/>
            <a:ext cx="428625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57613" cy="45307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0244" name="Content Placeholder 3" descr="Achalasis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571625"/>
            <a:ext cx="3451225" cy="4500563"/>
          </a:xfrm>
        </p:spPr>
      </p:pic>
      <p:pic>
        <p:nvPicPr>
          <p:cNvPr id="10245" name="Picture 6" descr="Achalasi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643063"/>
            <a:ext cx="21431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with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can progress rapidly to hemodynamic instability and shock</a:t>
            </a:r>
          </a:p>
          <a:p>
            <a:pPr>
              <a:defRPr/>
            </a:pPr>
            <a:r>
              <a:rPr lang="en-CA" b="1" dirty="0" smtClean="0"/>
              <a:t>perforation is suspected, appropriate resuscitation measures with the placement of large-bore peripheral IV catheters, a urinary catheter, and a secured airway are undertaken before the patient is sent for diagnostic testing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IV fluids and broad-spectrum antibiotics are started immediately, and the patient is monitored in an ICU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The patient is kept NPO, and nutritional access needs are assessed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is not indicated for every patient with a perforation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management is dependent on several variables: stability of the patient, extent of contamination, degree of inflammation, underlying </a:t>
            </a:r>
            <a:r>
              <a:rPr lang="en-CA" b="1" dirty="0" err="1" smtClean="0"/>
              <a:t>esophageal</a:t>
            </a:r>
            <a:r>
              <a:rPr lang="en-CA" b="1" dirty="0" smtClean="0"/>
              <a:t> disease, and location of perforation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7043" name="Content Placeholder 3" descr="esophageal perforation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85750"/>
            <a:ext cx="7429500" cy="6286500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most critical variable that determines the surgical management of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is the degree of inflammation surrounding the perforation.</a:t>
            </a:r>
          </a:p>
          <a:p>
            <a:pPr>
              <a:defRPr/>
            </a:pPr>
            <a:r>
              <a:rPr lang="en-CA" b="1" dirty="0" smtClean="0"/>
              <a:t>When patients present within 24 hours of perforation, inflammation is generally minimal, and primary surgical repair is recommended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time, inflammation progresses, and tissues become friable and may not be amenable to primary repair.</a:t>
            </a:r>
          </a:p>
          <a:p>
            <a:pPr>
              <a:defRPr/>
            </a:pPr>
            <a:r>
              <a:rPr lang="en-CA" b="1" dirty="0" smtClean="0"/>
              <a:t>The final variable to consider in the surgical management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perforations is the location of the perforation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0115" name="Content Placeholder 3" descr="esophageal perforation tabl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285750"/>
            <a:ext cx="7358063" cy="6286500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constitute 60% of all benign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They are found in men slightly more often than women and tend to present in the 4th and 5th decades</a:t>
            </a:r>
          </a:p>
          <a:p>
            <a:pPr>
              <a:defRPr/>
            </a:pPr>
            <a:r>
              <a:rPr lang="en-CA" b="1" dirty="0" smtClean="0"/>
              <a:t>They are found in the distal two thirds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more than 80% of the time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They are usually solitary and remain intramural, causing symptoms as they enlarge.</a:t>
            </a:r>
          </a:p>
          <a:p>
            <a:pPr>
              <a:defRPr/>
            </a:pPr>
            <a:r>
              <a:rPr lang="en-CA" b="1" dirty="0" smtClean="0"/>
              <a:t>Recently, they have been classified as a gastrointestinal </a:t>
            </a:r>
            <a:r>
              <a:rPr lang="en-CA" b="1" dirty="0" err="1" smtClean="0"/>
              <a:t>stromal</a:t>
            </a:r>
            <a:r>
              <a:rPr lang="en-CA" b="1" dirty="0" smtClean="0"/>
              <a:t> </a:t>
            </a:r>
            <a:r>
              <a:rPr lang="en-CA" b="1" dirty="0" err="1" smtClean="0"/>
              <a:t>tumor</a:t>
            </a:r>
            <a:r>
              <a:rPr lang="en-CA" b="1" dirty="0" smtClean="0"/>
              <a:t> (GIST)</a:t>
            </a:r>
          </a:p>
          <a:p>
            <a:pPr>
              <a:defRPr/>
            </a:pPr>
            <a:r>
              <a:rPr lang="en-CA" b="1" dirty="0" smtClean="0"/>
              <a:t>GIST </a:t>
            </a:r>
            <a:r>
              <a:rPr lang="en-CA" b="1" dirty="0" err="1" smtClean="0"/>
              <a:t>tumors</a:t>
            </a:r>
            <a:r>
              <a:rPr lang="en-CA" b="1" dirty="0" smtClean="0"/>
              <a:t> are the most common </a:t>
            </a:r>
            <a:r>
              <a:rPr lang="en-CA" b="1" dirty="0" err="1" smtClean="0"/>
              <a:t>mesenchymal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r>
              <a:rPr lang="en-CA" b="1" dirty="0" smtClean="0"/>
              <a:t> of the gastrointestinal tract and can be benign or malignant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Nearly all GIST </a:t>
            </a:r>
            <a:r>
              <a:rPr lang="en-CA" b="1" dirty="0" err="1" smtClean="0"/>
              <a:t>tumors</a:t>
            </a:r>
            <a:r>
              <a:rPr lang="en-CA" b="1" dirty="0" smtClean="0"/>
              <a:t> occur from mutations of the c</a:t>
            </a:r>
            <a:r>
              <a:rPr lang="en-CA" b="1" i="1" dirty="0" smtClean="0"/>
              <a:t>-KIT</a:t>
            </a:r>
            <a:r>
              <a:rPr lang="en-CA" b="1" dirty="0" smtClean="0"/>
              <a:t> </a:t>
            </a:r>
            <a:r>
              <a:rPr lang="en-CA" b="1" dirty="0" err="1" smtClean="0"/>
              <a:t>oncogene</a:t>
            </a:r>
            <a:r>
              <a:rPr lang="en-CA" b="1" dirty="0" smtClean="0"/>
              <a:t>, which codes for the expression of c</a:t>
            </a:r>
            <a:r>
              <a:rPr lang="en-CA" b="1" i="1" dirty="0" smtClean="0"/>
              <a:t>-KIT</a:t>
            </a:r>
            <a:r>
              <a:rPr lang="en-CA" b="1" dirty="0" smtClean="0"/>
              <a:t> (CD117). </a:t>
            </a:r>
          </a:p>
          <a:p>
            <a:pPr>
              <a:defRPr/>
            </a:pPr>
            <a:r>
              <a:rPr lang="en-CA" b="1" dirty="0" smtClean="0"/>
              <a:t>All </a:t>
            </a:r>
            <a:r>
              <a:rPr lang="en-CA" b="1" dirty="0" err="1" smtClean="0"/>
              <a:t>leiomyomas</a:t>
            </a:r>
            <a:r>
              <a:rPr lang="en-CA" b="1" dirty="0" smtClean="0"/>
              <a:t> are benign with malignant transformation being </a:t>
            </a:r>
            <a:r>
              <a:rPr lang="en-CA" b="1" dirty="0" err="1" smtClean="0"/>
              <a:t>ra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1268" name="Content Placeholder 4" descr="achalasia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500063"/>
            <a:ext cx="5072062" cy="5643562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Many </a:t>
            </a:r>
            <a:r>
              <a:rPr lang="en-US" b="1" dirty="0" err="1" smtClean="0"/>
              <a:t>leiomyomas</a:t>
            </a:r>
            <a:r>
              <a:rPr lang="en-US" b="1" dirty="0" smtClean="0"/>
              <a:t> are asymptomatic</a:t>
            </a:r>
          </a:p>
          <a:p>
            <a:pPr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and pain are the most common symptoms and can result from even the smallest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chest radiograph is not usually helpful to diagnose a </a:t>
            </a:r>
            <a:r>
              <a:rPr lang="en-CA" b="1" dirty="0" err="1" smtClean="0"/>
              <a:t>leiomyoma</a:t>
            </a:r>
            <a:r>
              <a:rPr lang="en-CA" b="1" dirty="0" smtClean="0"/>
              <a:t>, but on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, a </a:t>
            </a:r>
            <a:r>
              <a:rPr lang="en-CA" b="1" dirty="0" err="1" smtClean="0"/>
              <a:t>leiomyoma</a:t>
            </a:r>
            <a:r>
              <a:rPr lang="en-CA" b="1" dirty="0" smtClean="0"/>
              <a:t> has a characteristic appearance.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5235" name="Content Placeholder 3" descr="leiomyo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696325" cy="685800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During endoscopy, extrinsic compression is seen, and the overlying mucosa is noted to be intact</a:t>
            </a:r>
          </a:p>
          <a:p>
            <a:pPr>
              <a:defRPr/>
            </a:pPr>
            <a:r>
              <a:rPr lang="en-CA" b="1" dirty="0" smtClean="0"/>
              <a:t>Diagnosis also can be made by an endoscopic ultrasound (EUS), which will demonstrate a </a:t>
            </a:r>
            <a:r>
              <a:rPr lang="en-CA" b="1" dirty="0" err="1" smtClean="0"/>
              <a:t>hypoechoic</a:t>
            </a:r>
            <a:r>
              <a:rPr lang="en-CA" b="1" dirty="0" smtClean="0"/>
              <a:t> mass in the </a:t>
            </a:r>
            <a:r>
              <a:rPr lang="en-CA" b="1" dirty="0" err="1" smtClean="0"/>
              <a:t>submucosa</a:t>
            </a:r>
            <a:r>
              <a:rPr lang="en-CA" b="1" dirty="0" smtClean="0"/>
              <a:t> or </a:t>
            </a:r>
            <a:r>
              <a:rPr lang="en-CA" b="1" dirty="0" err="1" smtClean="0"/>
              <a:t>muscularis</a:t>
            </a:r>
            <a:r>
              <a:rPr lang="en-CA" b="1" dirty="0" smtClean="0"/>
              <a:t> </a:t>
            </a:r>
            <a:r>
              <a:rPr lang="en-CA" b="1" dirty="0" err="1" smtClean="0"/>
              <a:t>propria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are slow-growing </a:t>
            </a:r>
            <a:r>
              <a:rPr lang="en-CA" b="1" dirty="0" err="1" smtClean="0"/>
              <a:t>tumors</a:t>
            </a:r>
            <a:r>
              <a:rPr lang="en-CA" b="1" dirty="0" smtClean="0"/>
              <a:t> with rare malignant potential that will continue to grow and become progressively symptomatic with time</a:t>
            </a:r>
          </a:p>
          <a:p>
            <a:pPr>
              <a:defRPr/>
            </a:pPr>
            <a:r>
              <a:rPr lang="en-CA" b="1" dirty="0" smtClean="0"/>
              <a:t>Although observation is acceptable in patients with small (&lt;2 cm) asymptomatic </a:t>
            </a:r>
            <a:r>
              <a:rPr lang="en-CA" b="1" dirty="0" err="1" smtClean="0"/>
              <a:t>tumors</a:t>
            </a:r>
            <a:r>
              <a:rPr lang="en-CA" b="1" dirty="0" smtClean="0"/>
              <a:t> or other significant </a:t>
            </a:r>
            <a:r>
              <a:rPr lang="en-CA" b="1" dirty="0" err="1" smtClean="0"/>
              <a:t>comorbid</a:t>
            </a:r>
            <a:r>
              <a:rPr lang="en-CA" b="1" dirty="0" smtClean="0"/>
              <a:t> conditions, in most patients, surgical resection is advocated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</a:t>
            </a:r>
            <a:r>
              <a:rPr lang="en-CA" b="1" dirty="0" err="1" smtClean="0"/>
              <a:t>enucleation</a:t>
            </a:r>
            <a:r>
              <a:rPr lang="en-CA" b="1" dirty="0" smtClean="0"/>
              <a:t> of the </a:t>
            </a:r>
            <a:r>
              <a:rPr lang="en-CA" b="1" dirty="0" err="1" smtClean="0"/>
              <a:t>tumor</a:t>
            </a:r>
            <a:r>
              <a:rPr lang="en-CA" b="1" dirty="0" smtClean="0"/>
              <a:t> remains the standard of care and is performed through a </a:t>
            </a:r>
            <a:r>
              <a:rPr lang="en-CA" b="1" dirty="0" err="1" smtClean="0"/>
              <a:t>thoracotomy</a:t>
            </a:r>
            <a:r>
              <a:rPr lang="en-CA" b="1" dirty="0" smtClean="0"/>
              <a:t> or with video or robotic assistance</a:t>
            </a:r>
          </a:p>
          <a:p>
            <a:pPr>
              <a:defRPr/>
            </a:pPr>
            <a:r>
              <a:rPr lang="en-CA" b="1" dirty="0" smtClean="0"/>
              <a:t>The mortality rate is less than 2%, and success in relieving </a:t>
            </a:r>
            <a:r>
              <a:rPr lang="en-CA" b="1" dirty="0" err="1" smtClean="0"/>
              <a:t>dysphagia</a:t>
            </a:r>
            <a:r>
              <a:rPr lang="en-CA" b="1" dirty="0" smtClean="0"/>
              <a:t> approaches 100%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CARCINOMA OF THE ESOPHAGUS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cancer is the fastest growing cancer in the western countries</a:t>
            </a:r>
          </a:p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 still accounts for most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cancers diagnosed</a:t>
            </a:r>
          </a:p>
          <a:p>
            <a:pPr>
              <a:defRPr/>
            </a:pPr>
            <a:r>
              <a:rPr lang="en-CA" b="1" dirty="0" smtClean="0"/>
              <a:t>However, in the US,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is noted in up to 70% of patients presenting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carcinomas arise from the </a:t>
            </a:r>
            <a:r>
              <a:rPr lang="en-CA" b="1" dirty="0" err="1" smtClean="0"/>
              <a:t>squamous</a:t>
            </a:r>
            <a:r>
              <a:rPr lang="en-CA" b="1" dirty="0" smtClean="0"/>
              <a:t> mucosa that is native to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is found in the upper and middle third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70% of the time</a:t>
            </a:r>
          </a:p>
          <a:p>
            <a:pPr>
              <a:defRPr/>
            </a:pPr>
            <a:r>
              <a:rPr lang="en-CA" b="1" dirty="0" smtClean="0"/>
              <a:t>Smoking and alcohol both increase the risk for foregut cancers by 5-fold. Combined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Food additives, including nitrosamines found in pickled and smoked foods, long-term ingestion of hot liquids </a:t>
            </a:r>
          </a:p>
          <a:p>
            <a:pPr>
              <a:defRPr/>
            </a:pPr>
            <a:r>
              <a:rPr lang="en-US" b="1" dirty="0" smtClean="0"/>
              <a:t>caustic ingestion, </a:t>
            </a:r>
            <a:r>
              <a:rPr lang="en-US" b="1" dirty="0" err="1" smtClean="0"/>
              <a:t>achalasia</a:t>
            </a:r>
            <a:r>
              <a:rPr lang="en-US" b="1" dirty="0" smtClean="0"/>
              <a:t>, bulimia, </a:t>
            </a:r>
            <a:r>
              <a:rPr lang="en-US" b="1" dirty="0" err="1" smtClean="0"/>
              <a:t>tylosis</a:t>
            </a:r>
            <a:r>
              <a:rPr lang="en-US" b="1" dirty="0" smtClean="0"/>
              <a:t> (an inherited </a:t>
            </a:r>
            <a:r>
              <a:rPr lang="en-US" b="1" dirty="0" err="1" smtClean="0"/>
              <a:t>autosomal</a:t>
            </a:r>
            <a:r>
              <a:rPr lang="en-US" b="1" dirty="0" smtClean="0"/>
              <a:t> dominant trait), Plummer-Vinson syndrome, external-beam radiation, and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all have known associations with </a:t>
            </a:r>
            <a:r>
              <a:rPr lang="en-US" b="1" dirty="0" err="1" smtClean="0"/>
              <a:t>squamous</a:t>
            </a:r>
            <a:r>
              <a:rPr lang="en-US" b="1" dirty="0" smtClean="0"/>
              <a:t> cell cancer.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5-year survival rate varies but can be as good as 70% with </a:t>
            </a:r>
            <a:r>
              <a:rPr lang="en-CA" b="1" dirty="0" err="1" smtClean="0"/>
              <a:t>polypoid</a:t>
            </a:r>
            <a:r>
              <a:rPr lang="en-CA" b="1" dirty="0" smtClean="0"/>
              <a:t> lesions and as poor as 15% with advanced </a:t>
            </a:r>
            <a:r>
              <a:rPr lang="en-CA" b="1" dirty="0" err="1" smtClean="0"/>
              <a:t>tumors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now accounts for nearly 70% of all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carcinomas diagnosed in    Western countries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number of factors that are responsible for this shift in cell type:</a:t>
            </a:r>
          </a:p>
          <a:p>
            <a:pPr lvl="2">
              <a:defRPr/>
            </a:pPr>
            <a:r>
              <a:rPr lang="en-US" b="1" dirty="0" smtClean="0"/>
              <a:t>Increasing incidence of GERD</a:t>
            </a:r>
          </a:p>
          <a:p>
            <a:pPr lvl="2">
              <a:defRPr/>
            </a:pPr>
            <a:r>
              <a:rPr lang="en-US" b="1" dirty="0" smtClean="0"/>
              <a:t>Western diet</a:t>
            </a:r>
          </a:p>
          <a:p>
            <a:pPr lvl="2">
              <a:defRPr/>
            </a:pPr>
            <a:r>
              <a:rPr lang="en-CA" b="1" dirty="0" smtClean="0"/>
              <a:t>Increased use of acid-suppression medications</a:t>
            </a:r>
          </a:p>
          <a:p>
            <a:pPr lvl="2"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Intake of caffeine, fats, and acidic and spicy foods all lead to decreased tone in the LES and an increase in reflux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Hemoptysis</Template>
  <TotalTime>6050</TotalTime>
  <Words>4729</Words>
  <Application>Microsoft Macintosh PowerPoint</Application>
  <PresentationFormat>On-screen Show (4:3)</PresentationFormat>
  <Paragraphs>614</Paragraphs>
  <Slides>126</Slides>
  <Notes>126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1" baseType="lpstr">
      <vt:lpstr>Calibri</vt:lpstr>
      <vt:lpstr>Times New Roman</vt:lpstr>
      <vt:lpstr>Wingdings</vt:lpstr>
      <vt:lpstr>Arial</vt:lpstr>
      <vt:lpstr>Theme1</vt:lpstr>
      <vt:lpstr>Benign Esophageal Diseases</vt:lpstr>
      <vt:lpstr>Achalasia</vt:lpstr>
      <vt:lpstr>Clinical features</vt:lpstr>
      <vt:lpstr>Clinical features</vt:lpstr>
      <vt:lpstr>Clinical features</vt:lpstr>
      <vt:lpstr>Diagnosis</vt:lpstr>
      <vt:lpstr>Diagnosis</vt:lpstr>
      <vt:lpstr> </vt:lpstr>
      <vt:lpstr> </vt:lpstr>
      <vt:lpstr>Diagnosis</vt:lpstr>
      <vt:lpstr>Diagnosis</vt:lpstr>
      <vt:lpstr>Diagnosis</vt:lpstr>
      <vt:lpstr>Treatment </vt:lpstr>
      <vt:lpstr>Medical Therapy </vt:lpstr>
      <vt:lpstr>Medical Therapy </vt:lpstr>
      <vt:lpstr>Botulinum Toxin  </vt:lpstr>
      <vt:lpstr>Botulinum Toxin </vt:lpstr>
      <vt:lpstr>Pneumatic Dilation </vt:lpstr>
      <vt:lpstr>Surgical Therapy</vt:lpstr>
      <vt:lpstr>Surgical Therapy</vt:lpstr>
      <vt:lpstr>Surgery Versus Pneumatic Dilation  </vt:lpstr>
      <vt:lpstr>Refractory Achalasia  </vt:lpstr>
      <vt:lpstr>Complications  </vt:lpstr>
      <vt:lpstr>Complications</vt:lpstr>
      <vt:lpstr>Esophageal Diverticula</vt:lpstr>
      <vt:lpstr>Esophageal Diverticula</vt:lpstr>
      <vt:lpstr>Esophageal Diverticula</vt:lpstr>
      <vt:lpstr>  Pharyngoesophageal (Zenker's) Diverticulum  </vt:lpstr>
      <vt:lpstr>Symptoms and Diagnosis </vt:lpstr>
      <vt:lpstr>Symptoms and Diagnosis </vt:lpstr>
      <vt:lpstr>Symptoms and Diagnosis </vt:lpstr>
      <vt:lpstr>PowerPoint Presentation</vt:lpstr>
      <vt:lpstr>Treatment</vt:lpstr>
      <vt:lpstr>Treatment</vt:lpstr>
      <vt:lpstr>Diffuse Esophageal Spasm</vt:lpstr>
      <vt:lpstr>Diffuse Esophageal Spasm</vt:lpstr>
      <vt:lpstr>Symptoms and Diagnosis</vt:lpstr>
      <vt:lpstr>Symptoms and Diagnosis</vt:lpstr>
      <vt:lpstr>Symptoms and Diagnosis</vt:lpstr>
      <vt:lpstr>PowerPoint Presentation</vt:lpstr>
      <vt:lpstr>Treatment</vt:lpstr>
      <vt:lpstr>Barrett's Esophagus</vt:lpstr>
      <vt:lpstr>Barrett's Esophagus</vt:lpstr>
      <vt:lpstr>Barrett's Esophagus</vt:lpstr>
      <vt:lpstr>Barrett's Esophagus</vt:lpstr>
      <vt:lpstr>Symptoms and Diagnosis</vt:lpstr>
      <vt:lpstr>Symptoms and Diagnosis</vt:lpstr>
      <vt:lpstr>PowerPoint Presentation</vt:lpstr>
      <vt:lpstr>Treatment</vt:lpstr>
      <vt:lpstr>Treatment</vt:lpstr>
      <vt:lpstr>Treatment</vt:lpstr>
      <vt:lpstr>Treatment</vt:lpstr>
      <vt:lpstr>Treatment</vt:lpstr>
      <vt:lpstr>Treatment</vt:lpstr>
      <vt:lpstr>Caustic Injury</vt:lpstr>
      <vt:lpstr>Caustic Injury</vt:lpstr>
      <vt:lpstr>Caustic Injury</vt:lpstr>
      <vt:lpstr>Symptoms and Diagnosis</vt:lpstr>
      <vt:lpstr>Symptoms and Diagnosis</vt:lpstr>
      <vt:lpstr>Symptoms and Diagnosis</vt:lpstr>
      <vt:lpstr>Symptoms and Diagnosis</vt:lpstr>
      <vt:lpstr>PowerPoint Presentation</vt:lpstr>
      <vt:lpstr>Treatment</vt:lpstr>
      <vt:lpstr>Treatment</vt:lpstr>
      <vt:lpstr>Treatment</vt:lpstr>
      <vt:lpstr>Treatment</vt:lpstr>
      <vt:lpstr>Esophageal Perforation</vt:lpstr>
      <vt:lpstr>Esophageal Perforation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PowerPoint Presentation</vt:lpstr>
      <vt:lpstr>PowerPoint Presentation</vt:lpstr>
      <vt:lpstr>PowerPoint Presentation</vt:lpstr>
      <vt:lpstr>PowerPoint Presentation</vt:lpstr>
      <vt:lpstr>Treatment</vt:lpstr>
      <vt:lpstr>Treatment</vt:lpstr>
      <vt:lpstr>Treatment</vt:lpstr>
      <vt:lpstr>PowerPoint Presentation</vt:lpstr>
      <vt:lpstr>Treatment</vt:lpstr>
      <vt:lpstr>Treatment</vt:lpstr>
      <vt:lpstr>PowerPoint Presentation</vt:lpstr>
      <vt:lpstr>Leiomyoma</vt:lpstr>
      <vt:lpstr>Leiomyoma</vt:lpstr>
      <vt:lpstr>Leiomyoma</vt:lpstr>
      <vt:lpstr>Symptoms and Diagnosis</vt:lpstr>
      <vt:lpstr>PowerPoint Presentation</vt:lpstr>
      <vt:lpstr>Leiomyoma</vt:lpstr>
      <vt:lpstr>Treatment</vt:lpstr>
      <vt:lpstr>Treatment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Symptoms</vt:lpstr>
      <vt:lpstr>Symptoms</vt:lpstr>
      <vt:lpstr>Diagnosis</vt:lpstr>
      <vt:lpstr>Esophagram</vt:lpstr>
      <vt:lpstr>Esophagram</vt:lpstr>
      <vt:lpstr>PowerPoint Presentation</vt:lpstr>
      <vt:lpstr>Endoscopy</vt:lpstr>
      <vt:lpstr>Computed Tomography</vt:lpstr>
      <vt:lpstr>Positron Emission Tomography</vt:lpstr>
      <vt:lpstr>Endoscopic Ultrasound</vt:lpstr>
      <vt:lpstr>Treatment</vt:lpstr>
      <vt:lpstr>GASTROESOPHAGEAL REFLUX DISEASE</vt:lpstr>
      <vt:lpstr>GASTROESOPHAGEAL REFLUX DISEASE</vt:lpstr>
      <vt:lpstr>  </vt:lpstr>
      <vt:lpstr>GASTROESOPHAGEAL REFLUX DISEASE</vt:lpstr>
      <vt:lpstr>GASTROESOPHAGEAL REFLUX DISEASE</vt:lpstr>
      <vt:lpstr>Clinical Presentations of GERD</vt:lpstr>
      <vt:lpstr>Clinical Presentations of GERD</vt:lpstr>
      <vt:lpstr>Extraesophageal Manifestations of GERD</vt:lpstr>
      <vt:lpstr>Clinical Presentations of GERD</vt:lpstr>
      <vt:lpstr>Diagnostic Tests for GERD</vt:lpstr>
      <vt:lpstr>Treatment</vt:lpstr>
      <vt:lpstr>Treatment</vt:lpstr>
      <vt:lpstr>Acid Suppression Therapy for GERD</vt:lpstr>
      <vt:lpstr>Anti-Reflux Surgery </vt:lpstr>
      <vt:lpstr>Endoscopic GERD Therapy 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Benging esophgeal disease</dc:title>
  <dc:creator>Sami Alnassar</dc:creator>
  <cp:lastModifiedBy>ريما</cp:lastModifiedBy>
  <cp:revision>372</cp:revision>
  <dcterms:created xsi:type="dcterms:W3CDTF">2009-02-03T15:40:39Z</dcterms:created>
  <dcterms:modified xsi:type="dcterms:W3CDTF">2016-12-12T12:34:07Z</dcterms:modified>
</cp:coreProperties>
</file>