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notesMasterIdLst>
    <p:notesMasterId r:id="rId38"/>
  </p:notesMasterIdLst>
  <p:sldIdLst>
    <p:sldId id="331" r:id="rId2"/>
    <p:sldId id="416" r:id="rId3"/>
    <p:sldId id="427" r:id="rId4"/>
    <p:sldId id="428" r:id="rId5"/>
    <p:sldId id="429" r:id="rId6"/>
    <p:sldId id="420" r:id="rId7"/>
    <p:sldId id="418" r:id="rId8"/>
    <p:sldId id="419" r:id="rId9"/>
    <p:sldId id="422" r:id="rId10"/>
    <p:sldId id="421" r:id="rId11"/>
    <p:sldId id="423" r:id="rId12"/>
    <p:sldId id="424" r:id="rId13"/>
    <p:sldId id="425" r:id="rId14"/>
    <p:sldId id="480" r:id="rId15"/>
    <p:sldId id="430" r:id="rId16"/>
    <p:sldId id="431" r:id="rId17"/>
    <p:sldId id="432" r:id="rId18"/>
    <p:sldId id="481" r:id="rId19"/>
    <p:sldId id="485" r:id="rId20"/>
    <p:sldId id="483" r:id="rId21"/>
    <p:sldId id="489" r:id="rId22"/>
    <p:sldId id="487" r:id="rId23"/>
    <p:sldId id="488" r:id="rId24"/>
    <p:sldId id="486" r:id="rId25"/>
    <p:sldId id="482" r:id="rId26"/>
    <p:sldId id="491" r:id="rId27"/>
    <p:sldId id="492" r:id="rId28"/>
    <p:sldId id="493" r:id="rId29"/>
    <p:sldId id="494" r:id="rId30"/>
    <p:sldId id="495" r:id="rId31"/>
    <p:sldId id="435" r:id="rId32"/>
    <p:sldId id="496" r:id="rId33"/>
    <p:sldId id="500" r:id="rId34"/>
    <p:sldId id="497" r:id="rId35"/>
    <p:sldId id="498" r:id="rId36"/>
    <p:sldId id="499" r:id="rId37"/>
  </p:sldIdLst>
  <p:sldSz cx="12161838" cy="6858000"/>
  <p:notesSz cx="69850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EF1F2"/>
    <a:srgbClr val="E9F2F7"/>
    <a:srgbClr val="E4EDF4"/>
    <a:srgbClr val="6E6A12"/>
    <a:srgbClr val="007E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4" autoAdjust="0"/>
    <p:restoredTop sz="82314" autoAdjust="0"/>
  </p:normalViewPr>
  <p:slideViewPr>
    <p:cSldViewPr>
      <p:cViewPr>
        <p:scale>
          <a:sx n="61" d="100"/>
          <a:sy n="61" d="100"/>
        </p:scale>
        <p:origin x="-714" y="-402"/>
      </p:cViewPr>
      <p:guideLst>
        <p:guide orient="horz" pos="2160"/>
        <p:guide pos="3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1674" y="420"/>
      </p:cViewPr>
      <p:guideLst>
        <p:guide orient="horz" pos="2920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1990</c:v>
                </c:pt>
                <c:pt idx="1">
                  <c:v>2000</c:v>
                </c:pt>
                <c:pt idx="2">
                  <c:v>2006</c:v>
                </c:pt>
                <c:pt idx="3">
                  <c:v>2025</c:v>
                </c:pt>
                <c:pt idx="4">
                  <c:v>2050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66</c:v>
                </c:pt>
                <c:pt idx="1">
                  <c:v>70</c:v>
                </c:pt>
                <c:pt idx="2">
                  <c:v>72</c:v>
                </c:pt>
                <c:pt idx="3">
                  <c:v>77</c:v>
                </c:pt>
                <c:pt idx="4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166016"/>
        <c:axId val="48167552"/>
      </c:barChart>
      <c:catAx>
        <c:axId val="48166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8167552"/>
        <c:crosses val="autoZero"/>
        <c:auto val="1"/>
        <c:lblAlgn val="ctr"/>
        <c:lblOffset val="100"/>
        <c:noMultiLvlLbl val="0"/>
      </c:catAx>
      <c:valAx>
        <c:axId val="48167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8166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CDR (per 1000 population)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0"/>
              <c:layout>
                <c:manualLayout>
                  <c:x val="-9.3457943925233863E-3"/>
                  <c:y val="-3.9548022598870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576323987538951E-3"/>
                  <c:y val="-3.1073446327683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6728971962616906E-3"/>
                  <c:y val="-3.3898305084745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2305295950155874E-3"/>
                  <c:y val="-3.6723163841807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3457943925233863E-3"/>
                  <c:y val="-4.2372881355932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0249221183800774E-2"/>
                  <c:y val="-3.9548022598870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  <c:pt idx="0">
                  <c:v>1995</c:v>
                </c:pt>
                <c:pt idx="1">
                  <c:v>2005</c:v>
                </c:pt>
                <c:pt idx="2">
                  <c:v>2015</c:v>
                </c:pt>
                <c:pt idx="3">
                  <c:v>2025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CBR (per 1000 population)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square"/>
            <c:size val="9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dLbls>
            <c:dLbl>
              <c:idx val="0"/>
              <c:layout>
                <c:manualLayout>
                  <c:x val="-4.0498442367601244E-2"/>
                  <c:y val="8.7570621468926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6479873427036574E-2"/>
                  <c:y val="6.2146892655367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2710280373831772E-2"/>
                  <c:y val="5.0847235197295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133956386292833E-2"/>
                  <c:y val="5.64971751412429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6.7796610169491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7030A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  <c:pt idx="0">
                  <c:v>1995</c:v>
                </c:pt>
                <c:pt idx="1">
                  <c:v>2005</c:v>
                </c:pt>
                <c:pt idx="2">
                  <c:v>2015</c:v>
                </c:pt>
                <c:pt idx="3">
                  <c:v>2025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30</c:v>
                </c:pt>
                <c:pt idx="1">
                  <c:v>22</c:v>
                </c:pt>
                <c:pt idx="2">
                  <c:v>19</c:v>
                </c:pt>
                <c:pt idx="3">
                  <c:v>17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Population growth (per 1000 population)</c:v>
                </c:pt>
              </c:strCache>
            </c:strRef>
          </c:tx>
          <c:spPr>
            <a:ln w="38100">
              <a:solidFill>
                <a:srgbClr val="FF0066"/>
              </a:solidFill>
            </a:ln>
          </c:spPr>
          <c:marker>
            <c:spPr>
              <a:solidFill>
                <a:srgbClr val="FF0066"/>
              </a:solidFill>
              <a:ln>
                <a:solidFill>
                  <a:srgbClr val="FF0066"/>
                </a:solidFill>
              </a:ln>
            </c:spPr>
          </c:marker>
          <c:dLbls>
            <c:dLbl>
              <c:idx val="0"/>
              <c:layout>
                <c:manualLayout>
                  <c:x val="-6.8535825545171333E-2"/>
                  <c:y val="2.82485875706214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6479873427036574E-2"/>
                  <c:y val="-5.0847457627118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576323987538941E-2"/>
                  <c:y val="-4.5197740112994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133956386292833E-2"/>
                  <c:y val="1.1299435028248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3457943925233863E-3"/>
                  <c:y val="6.214689265536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0903426791277397E-2"/>
                  <c:y val="6.4971751412429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FF0066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  <c:pt idx="0">
                  <c:v>1995</c:v>
                </c:pt>
                <c:pt idx="1">
                  <c:v>2005</c:v>
                </c:pt>
                <c:pt idx="2">
                  <c:v>2015</c:v>
                </c:pt>
                <c:pt idx="3">
                  <c:v>2025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29</c:v>
                </c:pt>
                <c:pt idx="1">
                  <c:v>28</c:v>
                </c:pt>
                <c:pt idx="2">
                  <c:v>25</c:v>
                </c:pt>
                <c:pt idx="3">
                  <c:v>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428544"/>
        <c:axId val="50622848"/>
      </c:lineChart>
      <c:catAx>
        <c:axId val="50428544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crossAx val="50622848"/>
        <c:crosses val="autoZero"/>
        <c:auto val="1"/>
        <c:lblAlgn val="ctr"/>
        <c:lblOffset val="100"/>
        <c:noMultiLvlLbl val="0"/>
      </c:catAx>
      <c:valAx>
        <c:axId val="5062284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10000">
            <a:solidFill>
              <a:schemeClr val="tx1"/>
            </a:solidFill>
          </a:ln>
        </c:spPr>
        <c:crossAx val="50428544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en-US"/>
          </a:p>
        </c:txPr>
      </c:legendEntry>
      <c:layout>
        <c:manualLayout>
          <c:xMode val="edge"/>
          <c:yMode val="edge"/>
          <c:x val="0"/>
          <c:y val="0.84831309221940532"/>
          <c:w val="1"/>
          <c:h val="0.134737755238222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115694608970332E-2"/>
          <c:y val="3.0249949525540151E-2"/>
          <c:w val="0.91623533783940725"/>
          <c:h val="0.764810216030690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Years</c:v>
                </c:pt>
              </c:strCache>
            </c:strRef>
          </c:tx>
          <c:spPr>
            <a:ln w="34925">
              <a:solidFill>
                <a:srgbClr val="C00000"/>
              </a:solidFill>
            </a:ln>
            <a:effectLst/>
          </c:spPr>
          <c:marker>
            <c:symbol val="diamond"/>
            <c:size val="9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effectLst/>
            </c:spPr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  <c:pt idx="0">
                  <c:v>1995</c:v>
                </c:pt>
                <c:pt idx="1">
                  <c:v>2005</c:v>
                </c:pt>
                <c:pt idx="2">
                  <c:v>2014</c:v>
                </c:pt>
                <c:pt idx="3">
                  <c:v>2025</c:v>
                </c:pt>
              </c:numCache>
            </c:numRef>
          </c:cat>
          <c:val>
            <c:numRef>
              <c:f>Sheet1!$B$2:$B$5</c:f>
              <c:numCache>
                <c:formatCode>0.0</c:formatCode>
                <c:ptCount val="4"/>
                <c:pt idx="0">
                  <c:v>71</c:v>
                </c:pt>
                <c:pt idx="1">
                  <c:v>73</c:v>
                </c:pt>
                <c:pt idx="2">
                  <c:v>75</c:v>
                </c:pt>
                <c:pt idx="3">
                  <c:v>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079040"/>
        <c:axId val="51080576"/>
      </c:lineChart>
      <c:catAx>
        <c:axId val="51079040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crossAx val="51080576"/>
        <c:crosses val="autoZero"/>
        <c:auto val="1"/>
        <c:lblAlgn val="ctr"/>
        <c:lblOffset val="100"/>
        <c:noMultiLvlLbl val="0"/>
      </c:catAx>
      <c:valAx>
        <c:axId val="51080576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crossAx val="51079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total population</c:v>
                </c:pt>
              </c:strCache>
            </c:strRef>
          </c:tx>
          <c:dLbls>
            <c:dLbl>
              <c:idx val="0"/>
              <c:layout>
                <c:manualLayout>
                  <c:x val="-2.8023598820058997E-2"/>
                  <c:y val="-6.7307692307692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6548672566371681E-2"/>
                  <c:y val="-6.7307692307692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687315634218289E-2"/>
                  <c:y val="-6.0897435897435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6047197640117993E-2"/>
                  <c:y val="-4.807692307692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9970501474926259E-2"/>
                  <c:y val="-9.61538461538461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1995</c:v>
                </c:pt>
                <c:pt idx="1">
                  <c:v>2000</c:v>
                </c:pt>
                <c:pt idx="2">
                  <c:v>2014</c:v>
                </c:pt>
                <c:pt idx="3">
                  <c:v>2030</c:v>
                </c:pt>
                <c:pt idx="4">
                  <c:v>2050</c:v>
                </c:pt>
              </c:numCache>
            </c:numRef>
          </c:cat>
          <c:val>
            <c:numRef>
              <c:f>Sheet1!$B$2:$B$6</c:f>
              <c:numCache>
                <c:formatCode>0.0</c:formatCode>
                <c:ptCount val="5"/>
                <c:pt idx="0">
                  <c:v>3.8</c:v>
                </c:pt>
                <c:pt idx="1">
                  <c:v>3.8</c:v>
                </c:pt>
                <c:pt idx="2">
                  <c:v>5</c:v>
                </c:pt>
                <c:pt idx="3">
                  <c:v>9</c:v>
                </c:pt>
                <c:pt idx="4">
                  <c:v>17.899999999999999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996352"/>
        <c:axId val="50998272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Number of elderly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5.8997050147492625E-3"/>
                  <c:y val="2.884615384615384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712,302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8495575221238937E-3"/>
                  <c:y val="3.846153846153846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816,341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324483775811209E-2"/>
                  <c:y val="3.52564102564102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1,368,294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4247787610619468E-3"/>
                  <c:y val="3.52564102564102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3,039,078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6047197640117993E-2"/>
                  <c:y val="0.1089743589743589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7,219,905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1995</c:v>
                </c:pt>
                <c:pt idx="1">
                  <c:v>2000</c:v>
                </c:pt>
                <c:pt idx="2">
                  <c:v>2014</c:v>
                </c:pt>
                <c:pt idx="3">
                  <c:v>2030</c:v>
                </c:pt>
                <c:pt idx="4">
                  <c:v>2050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712302</c:v>
                </c:pt>
                <c:pt idx="1">
                  <c:v>816341</c:v>
                </c:pt>
                <c:pt idx="2">
                  <c:v>1368294</c:v>
                </c:pt>
                <c:pt idx="3">
                  <c:v>3039078</c:v>
                </c:pt>
                <c:pt idx="4">
                  <c:v>7219905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089792"/>
        <c:axId val="52869760"/>
      </c:lineChart>
      <c:catAx>
        <c:axId val="5099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50998272"/>
        <c:crosses val="autoZero"/>
        <c:auto val="1"/>
        <c:lblAlgn val="ctr"/>
        <c:lblOffset val="100"/>
        <c:noMultiLvlLbl val="0"/>
      </c:catAx>
      <c:valAx>
        <c:axId val="50998272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spPr>
          <a:ln w="10000">
            <a:noFill/>
          </a:ln>
        </c:spPr>
        <c:crossAx val="50996352"/>
        <c:crosses val="autoZero"/>
        <c:crossBetween val="between"/>
      </c:valAx>
      <c:valAx>
        <c:axId val="5286976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51089792"/>
        <c:crosses val="max"/>
        <c:crossBetween val="between"/>
      </c:valAx>
      <c:catAx>
        <c:axId val="510897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2869760"/>
        <c:crosses val="autoZero"/>
        <c:auto val="1"/>
        <c:lblAlgn val="ctr"/>
        <c:lblOffset val="100"/>
        <c:noMultiLvlLbl val="0"/>
      </c:catAx>
      <c:spPr>
        <a:ln>
          <a:solidFill>
            <a:srgbClr val="000000"/>
          </a:solidFill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Elderly (%of total population)</c:v>
                </c:pt>
              </c:strCache>
            </c:strRef>
          </c:tx>
          <c:dLbls>
            <c:dLbl>
              <c:idx val="0"/>
              <c:layout>
                <c:manualLayout>
                  <c:x val="-3.3923303834808259E-2"/>
                  <c:y val="6.4102564102564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5073746312684365E-2"/>
                  <c:y val="6.4102564102564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5073746312684365E-2"/>
                  <c:y val="7.0512820512820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5073746312684365E-2"/>
                  <c:y val="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9970501474926259E-2"/>
                  <c:y val="-9.61538461538461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1995</c:v>
                </c:pt>
                <c:pt idx="1">
                  <c:v>2000</c:v>
                </c:pt>
                <c:pt idx="2">
                  <c:v>2014</c:v>
                </c:pt>
                <c:pt idx="3">
                  <c:v>2030</c:v>
                </c:pt>
                <c:pt idx="4">
                  <c:v>2050</c:v>
                </c:pt>
              </c:numCache>
            </c:numRef>
          </c:cat>
          <c:val>
            <c:numRef>
              <c:f>Sheet1!$B$2:$B$6</c:f>
              <c:numCache>
                <c:formatCode>0.0</c:formatCode>
                <c:ptCount val="5"/>
                <c:pt idx="0">
                  <c:v>3.8</c:v>
                </c:pt>
                <c:pt idx="1">
                  <c:v>3.8</c:v>
                </c:pt>
                <c:pt idx="2">
                  <c:v>5</c:v>
                </c:pt>
                <c:pt idx="3">
                  <c:v>9</c:v>
                </c:pt>
                <c:pt idx="4">
                  <c:v>17.899999999999999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998912"/>
        <c:axId val="53000448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&lt; 15 years (%of total population)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7.3746312684365781E-3"/>
                  <c:y val="-3.5256410256410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749262536873156E-3"/>
                  <c:y val="-1.282051282051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8997050147492625E-3"/>
                  <c:y val="-4.4871794871794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359882005899705E-2"/>
                  <c:y val="-6.0897435897435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1995</c:v>
                </c:pt>
                <c:pt idx="1">
                  <c:v>2000</c:v>
                </c:pt>
                <c:pt idx="2">
                  <c:v>2014</c:v>
                </c:pt>
                <c:pt idx="3">
                  <c:v>2030</c:v>
                </c:pt>
                <c:pt idx="4">
                  <c:v>2050</c:v>
                </c:pt>
              </c:numCache>
            </c:numRef>
          </c:cat>
          <c:val>
            <c:numRef>
              <c:f>Sheet1!$C$2:$C$6</c:f>
              <c:numCache>
                <c:formatCode>0.0</c:formatCode>
                <c:ptCount val="5"/>
                <c:pt idx="0">
                  <c:v>41</c:v>
                </c:pt>
                <c:pt idx="1">
                  <c:v>37.700000000000003</c:v>
                </c:pt>
                <c:pt idx="2">
                  <c:v>27.6</c:v>
                </c:pt>
                <c:pt idx="3">
                  <c:v>23</c:v>
                </c:pt>
                <c:pt idx="4">
                  <c:v>19.100000000000001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048832"/>
        <c:axId val="53047296"/>
      </c:lineChart>
      <c:catAx>
        <c:axId val="5299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53000448"/>
        <c:crosses val="autoZero"/>
        <c:auto val="1"/>
        <c:lblAlgn val="ctr"/>
        <c:lblOffset val="100"/>
        <c:noMultiLvlLbl val="0"/>
      </c:catAx>
      <c:valAx>
        <c:axId val="53000448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spPr>
          <a:ln w="10000">
            <a:noFill/>
          </a:ln>
        </c:spPr>
        <c:crossAx val="52998912"/>
        <c:crosses val="autoZero"/>
        <c:crossBetween val="between"/>
      </c:valAx>
      <c:valAx>
        <c:axId val="53047296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crossAx val="53048832"/>
        <c:crosses val="max"/>
        <c:crossBetween val="between"/>
      </c:valAx>
      <c:catAx>
        <c:axId val="530488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3047296"/>
        <c:crossesAt val="0"/>
        <c:auto val="1"/>
        <c:lblAlgn val="ctr"/>
        <c:lblOffset val="100"/>
        <c:noMultiLvlLbl val="0"/>
      </c:catAx>
      <c:spPr>
        <a:ln>
          <a:solidFill>
            <a:srgbClr val="000000"/>
          </a:solidFill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4C341B-0B63-49E2-9567-04069811F00C}" type="doc">
      <dgm:prSet loTypeId="urn:microsoft.com/office/officeart/2005/8/layout/funnel1" loCatId="process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pPr rtl="1"/>
          <a:endParaRPr lang="ar-OM"/>
        </a:p>
      </dgm:t>
    </dgm:pt>
    <dgm:pt modelId="{AA669063-0E9E-4D5B-974D-0123A7144DC4}">
      <dgm:prSet phldrT="[Text]" custT="1"/>
      <dgm:spPr>
        <a:xfrm>
          <a:off x="914389" y="3352802"/>
          <a:ext cx="5183785" cy="785812"/>
        </a:xfrm>
      </dgm:spPr>
      <dgm:t>
        <a:bodyPr/>
        <a:lstStyle/>
        <a:p>
          <a:pPr rtl="1"/>
          <a:r>
            <a:rPr lang="en-US" sz="2000" b="0" dirty="0" smtClean="0">
              <a:latin typeface="+mn-lt"/>
              <a:ea typeface="+mn-ea"/>
              <a:cs typeface="Times New Roman" pitchFamily="18" charset="0"/>
            </a:rPr>
            <a:t>Increase dependency and the need for medical and social care</a:t>
          </a:r>
          <a:r>
            <a:rPr lang="en-US" sz="2000" b="1" dirty="0" smtClean="0">
              <a:latin typeface="Times New Roman" pitchFamily="18" charset="0"/>
              <a:ea typeface="+mn-ea"/>
              <a:cs typeface="Times New Roman" pitchFamily="18" charset="0"/>
            </a:rPr>
            <a:t>  </a:t>
          </a:r>
          <a:endParaRPr lang="ar-OM" sz="2000" b="1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B9645917-095A-4345-A258-6F75F230BF39}" type="sibTrans" cxnId="{3E18C65A-4959-48E6-91AE-9C3029A6CD62}">
      <dgm:prSet/>
      <dgm:spPr/>
      <dgm:t>
        <a:bodyPr/>
        <a:lstStyle/>
        <a:p>
          <a:pPr rtl="1"/>
          <a:endParaRPr lang="ar-OM"/>
        </a:p>
      </dgm:t>
    </dgm:pt>
    <dgm:pt modelId="{CF523C09-49AD-4050-8947-FC735930FB64}" type="parTrans" cxnId="{3E18C65A-4959-48E6-91AE-9C3029A6CD62}">
      <dgm:prSet/>
      <dgm:spPr/>
      <dgm:t>
        <a:bodyPr/>
        <a:lstStyle/>
        <a:p>
          <a:pPr rtl="1"/>
          <a:endParaRPr lang="ar-OM"/>
        </a:p>
      </dgm:t>
    </dgm:pt>
    <dgm:pt modelId="{056CC115-B3DE-4FB7-9E16-B912A0E1FECA}" type="pres">
      <dgm:prSet presAssocID="{CF4C341B-0B63-49E2-9567-04069811F00C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pPr rtl="1"/>
          <a:endParaRPr lang="ar-OM"/>
        </a:p>
      </dgm:t>
    </dgm:pt>
    <dgm:pt modelId="{0DB8D24D-39F0-4118-8F4F-ACC458AD3BA3}" type="pres">
      <dgm:prSet presAssocID="{CF4C341B-0B63-49E2-9567-04069811F00C}" presName="ellipse" presStyleLbl="trBgShp" presStyleIdx="0" presStyleCnt="1"/>
      <dgm:spPr>
        <a:xfrm>
          <a:off x="1430552" y="170259"/>
          <a:ext cx="3378993" cy="1173480"/>
        </a:xfrm>
        <a:prstGeom prst="ellipse">
          <a:avLst/>
        </a:prstGeom>
      </dgm:spPr>
      <dgm:t>
        <a:bodyPr/>
        <a:lstStyle/>
        <a:p>
          <a:pPr rtl="1"/>
          <a:endParaRPr lang="ar-OM"/>
        </a:p>
      </dgm:t>
    </dgm:pt>
    <dgm:pt modelId="{82C942BA-4363-4042-8F4A-9F97B13B26A2}" type="pres">
      <dgm:prSet presAssocID="{CF4C341B-0B63-49E2-9567-04069811F00C}" presName="arrow1" presStyleLbl="fgShp" presStyleIdx="0" presStyleCnt="1"/>
      <dgm:spPr>
        <a:xfrm>
          <a:off x="2797866" y="3043713"/>
          <a:ext cx="654843" cy="419100"/>
        </a:xfrm>
        <a:prstGeom prst="downArrow">
          <a:avLst/>
        </a:prstGeom>
      </dgm:spPr>
      <dgm:t>
        <a:bodyPr/>
        <a:lstStyle/>
        <a:p>
          <a:pPr rtl="1"/>
          <a:endParaRPr lang="ar-OM"/>
        </a:p>
      </dgm:t>
    </dgm:pt>
    <dgm:pt modelId="{D44658FC-3FF9-4F6B-AA0E-91C30485D8C7}" type="pres">
      <dgm:prSet presAssocID="{CF4C341B-0B63-49E2-9567-04069811F00C}" presName="rectangle" presStyleLbl="revTx" presStyleIdx="0" presStyleCnt="1" custScaleX="164918" custScaleY="83270" custLinFactNeighborX="-2766" custLinFactNeighborY="37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pPr rtl="1"/>
          <a:endParaRPr lang="ar-OM"/>
        </a:p>
      </dgm:t>
    </dgm:pt>
    <dgm:pt modelId="{21E7A5BA-FF30-4C20-A86C-657A504F2DA0}" type="pres">
      <dgm:prSet presAssocID="{CF4C341B-0B63-49E2-9567-04069811F00C}" presName="funnel" presStyleLbl="trAlignAcc1" presStyleIdx="0" presStyleCnt="1"/>
      <dgm:spPr>
        <a:xfrm>
          <a:off x="1291725" y="26193"/>
          <a:ext cx="3667125" cy="2933700"/>
        </a:xfrm>
        <a:prstGeom prst="funnel">
          <a:avLst/>
        </a:prstGeom>
      </dgm:spPr>
      <dgm:t>
        <a:bodyPr/>
        <a:lstStyle/>
        <a:p>
          <a:pPr rtl="1"/>
          <a:endParaRPr lang="ar-OM"/>
        </a:p>
      </dgm:t>
    </dgm:pt>
  </dgm:ptLst>
  <dgm:cxnLst>
    <dgm:cxn modelId="{783B77C4-EB02-4595-A4E1-55120B167F4D}" type="presOf" srcId="{AA669063-0E9E-4D5B-974D-0123A7144DC4}" destId="{D44658FC-3FF9-4F6B-AA0E-91C30485D8C7}" srcOrd="0" destOrd="0" presId="urn:microsoft.com/office/officeart/2005/8/layout/funnel1"/>
    <dgm:cxn modelId="{E0FFB8B4-CF18-4B81-9FE2-92FC65C54E27}" type="presOf" srcId="{CF4C341B-0B63-49E2-9567-04069811F00C}" destId="{056CC115-B3DE-4FB7-9E16-B912A0E1FECA}" srcOrd="0" destOrd="0" presId="urn:microsoft.com/office/officeart/2005/8/layout/funnel1"/>
    <dgm:cxn modelId="{3E18C65A-4959-48E6-91AE-9C3029A6CD62}" srcId="{CF4C341B-0B63-49E2-9567-04069811F00C}" destId="{AA669063-0E9E-4D5B-974D-0123A7144DC4}" srcOrd="0" destOrd="0" parTransId="{CF523C09-49AD-4050-8947-FC735930FB64}" sibTransId="{B9645917-095A-4345-A258-6F75F230BF39}"/>
    <dgm:cxn modelId="{A8CB9D11-69B1-415B-9062-9417836EC1E3}" type="presParOf" srcId="{056CC115-B3DE-4FB7-9E16-B912A0E1FECA}" destId="{0DB8D24D-39F0-4118-8F4F-ACC458AD3BA3}" srcOrd="0" destOrd="0" presId="urn:microsoft.com/office/officeart/2005/8/layout/funnel1"/>
    <dgm:cxn modelId="{DD875453-F186-4F6E-9A1B-5495B7E2B868}" type="presParOf" srcId="{056CC115-B3DE-4FB7-9E16-B912A0E1FECA}" destId="{82C942BA-4363-4042-8F4A-9F97B13B26A2}" srcOrd="1" destOrd="0" presId="urn:microsoft.com/office/officeart/2005/8/layout/funnel1"/>
    <dgm:cxn modelId="{BD3143CA-3405-4F98-819F-8CC0065589E6}" type="presParOf" srcId="{056CC115-B3DE-4FB7-9E16-B912A0E1FECA}" destId="{D44658FC-3FF9-4F6B-AA0E-91C30485D8C7}" srcOrd="2" destOrd="0" presId="urn:microsoft.com/office/officeart/2005/8/layout/funnel1"/>
    <dgm:cxn modelId="{4A25CEF9-215E-47ED-B495-00624A2D30DA}" type="presParOf" srcId="{056CC115-B3DE-4FB7-9E16-B912A0E1FECA}" destId="{21E7A5BA-FF30-4C20-A86C-657A504F2DA0}" srcOrd="3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EA47C6-C44F-4DB7-ABF3-8F30EDE67B3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AC5A4D-9546-49C9-B65B-E510D3B518BE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Depression</a:t>
          </a:r>
          <a:endParaRPr lang="en-US" dirty="0"/>
        </a:p>
      </dgm:t>
    </dgm:pt>
    <dgm:pt modelId="{9F4CC825-E76F-4A66-A256-95756DE2D488}" type="parTrans" cxnId="{0FF55174-907A-46DC-B188-67BF9A76BC3D}">
      <dgm:prSet/>
      <dgm:spPr/>
      <dgm:t>
        <a:bodyPr/>
        <a:lstStyle/>
        <a:p>
          <a:endParaRPr lang="en-US"/>
        </a:p>
      </dgm:t>
    </dgm:pt>
    <dgm:pt modelId="{FAEBBB8C-6E9E-4146-AA7A-1AA9E993FDC4}" type="sibTrans" cxnId="{0FF55174-907A-46DC-B188-67BF9A76BC3D}">
      <dgm:prSet/>
      <dgm:spPr/>
      <dgm:t>
        <a:bodyPr/>
        <a:lstStyle/>
        <a:p>
          <a:endParaRPr lang="en-US"/>
        </a:p>
      </dgm:t>
    </dgm:pt>
    <dgm:pt modelId="{F24EBF25-6FB2-4A84-9629-7F251FF2F41D}">
      <dgm:prSet phldrT="[Text]"/>
      <dgm:spPr/>
      <dgm:t>
        <a:bodyPr/>
        <a:lstStyle/>
        <a:p>
          <a:r>
            <a:rPr lang="en-US" dirty="0" smtClean="0"/>
            <a:t>Physical dysfunction</a:t>
          </a:r>
          <a:endParaRPr lang="en-US" dirty="0"/>
        </a:p>
      </dgm:t>
    </dgm:pt>
    <dgm:pt modelId="{FA24417E-9298-437A-9C43-864FFD3D9712}" type="parTrans" cxnId="{E7930F2A-C4A3-478D-A59B-98258BCAAD67}">
      <dgm:prSet/>
      <dgm:spPr/>
      <dgm:t>
        <a:bodyPr/>
        <a:lstStyle/>
        <a:p>
          <a:endParaRPr lang="en-US"/>
        </a:p>
      </dgm:t>
    </dgm:pt>
    <dgm:pt modelId="{842FBC00-9C12-4407-9CA9-4FC946053283}" type="sibTrans" cxnId="{E7930F2A-C4A3-478D-A59B-98258BCAAD67}">
      <dgm:prSet/>
      <dgm:spPr/>
      <dgm:t>
        <a:bodyPr/>
        <a:lstStyle/>
        <a:p>
          <a:endParaRPr lang="en-US"/>
        </a:p>
      </dgm:t>
    </dgm:pt>
    <dgm:pt modelId="{D5881362-2550-4BC5-BFFE-3E003F1E4A13}">
      <dgm:prSet phldrT="[Text]"/>
      <dgm:spPr/>
      <dgm:t>
        <a:bodyPr/>
        <a:lstStyle/>
        <a:p>
          <a:r>
            <a:rPr lang="en-US" dirty="0" smtClean="0"/>
            <a:t>Physical </a:t>
          </a:r>
          <a:r>
            <a:rPr lang="en-US" dirty="0" err="1" smtClean="0"/>
            <a:t>illhealth</a:t>
          </a:r>
          <a:endParaRPr lang="en-US" dirty="0"/>
        </a:p>
      </dgm:t>
    </dgm:pt>
    <dgm:pt modelId="{69A76054-DEEF-4EE9-8441-949E6FC8E8E7}" type="parTrans" cxnId="{D4FC9980-5F06-452D-8BF7-21270277B65F}">
      <dgm:prSet/>
      <dgm:spPr/>
      <dgm:t>
        <a:bodyPr/>
        <a:lstStyle/>
        <a:p>
          <a:endParaRPr lang="en-US"/>
        </a:p>
      </dgm:t>
    </dgm:pt>
    <dgm:pt modelId="{36D83BCE-760D-41C3-BA88-7C4F8E940C9A}" type="sibTrans" cxnId="{D4FC9980-5F06-452D-8BF7-21270277B65F}">
      <dgm:prSet/>
      <dgm:spPr/>
      <dgm:t>
        <a:bodyPr/>
        <a:lstStyle/>
        <a:p>
          <a:endParaRPr lang="en-US"/>
        </a:p>
      </dgm:t>
    </dgm:pt>
    <dgm:pt modelId="{DABB0577-FBE9-4E71-B216-E6B4A5B8CA06}">
      <dgm:prSet phldrT="[Text]"/>
      <dgm:spPr/>
      <dgm:t>
        <a:bodyPr/>
        <a:lstStyle/>
        <a:p>
          <a:r>
            <a:rPr lang="en-US" dirty="0" smtClean="0"/>
            <a:t>Social problems</a:t>
          </a:r>
          <a:endParaRPr lang="en-US" dirty="0"/>
        </a:p>
      </dgm:t>
    </dgm:pt>
    <dgm:pt modelId="{7BE5941A-D78E-4AB7-B495-77AB6C6E1839}" type="parTrans" cxnId="{A7B01357-572C-4F3E-9C0B-3961D5D65C79}">
      <dgm:prSet/>
      <dgm:spPr/>
      <dgm:t>
        <a:bodyPr/>
        <a:lstStyle/>
        <a:p>
          <a:endParaRPr lang="en-US"/>
        </a:p>
      </dgm:t>
    </dgm:pt>
    <dgm:pt modelId="{E23AA987-D466-4F80-9541-2A21049C670B}" type="sibTrans" cxnId="{A7B01357-572C-4F3E-9C0B-3961D5D65C79}">
      <dgm:prSet/>
      <dgm:spPr/>
      <dgm:t>
        <a:bodyPr/>
        <a:lstStyle/>
        <a:p>
          <a:endParaRPr lang="en-US"/>
        </a:p>
      </dgm:t>
    </dgm:pt>
    <dgm:pt modelId="{FA7370A4-3353-45CF-9562-562CD8F506BB}" type="pres">
      <dgm:prSet presAssocID="{B5EA47C6-C44F-4DB7-ABF3-8F30EDE67B3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66980B-5EA9-4ACC-A806-A1310D6413D2}" type="pres">
      <dgm:prSet presAssocID="{4DAC5A4D-9546-49C9-B65B-E510D3B518BE}" presName="centerShape" presStyleLbl="node0" presStyleIdx="0" presStyleCnt="1"/>
      <dgm:spPr/>
      <dgm:t>
        <a:bodyPr/>
        <a:lstStyle/>
        <a:p>
          <a:endParaRPr lang="en-US"/>
        </a:p>
      </dgm:t>
    </dgm:pt>
    <dgm:pt modelId="{44A98B0C-85C4-44EF-9CE4-E5F5811728B2}" type="pres">
      <dgm:prSet presAssocID="{FA24417E-9298-437A-9C43-864FFD3D9712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F0B6726D-584F-49A8-ABCF-8BDA1CE529B8}" type="pres">
      <dgm:prSet presAssocID="{F24EBF25-6FB2-4A84-9629-7F251FF2F41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B11AAC-E896-4B51-87B1-2CDAEE311B11}" type="pres">
      <dgm:prSet presAssocID="{69A76054-DEEF-4EE9-8441-949E6FC8E8E7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3ED1613E-C51A-4410-A188-AC5EB696B2A2}" type="pres">
      <dgm:prSet presAssocID="{D5881362-2550-4BC5-BFFE-3E003F1E4A13}" presName="node" presStyleLbl="node1" presStyleIdx="1" presStyleCnt="3" custRadScaleRad="100066" custRadScaleInc="13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6AA7CE-5A8A-4A28-AC1A-95E636145A32}" type="pres">
      <dgm:prSet presAssocID="{7BE5941A-D78E-4AB7-B495-77AB6C6E1839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08B97C4D-A405-414E-B84E-990D88A6FC73}" type="pres">
      <dgm:prSet presAssocID="{DABB0577-FBE9-4E71-B216-E6B4A5B8CA0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6EEB52-445F-4F34-A8C8-C4B0635699DD}" type="presOf" srcId="{B5EA47C6-C44F-4DB7-ABF3-8F30EDE67B3C}" destId="{FA7370A4-3353-45CF-9562-562CD8F506BB}" srcOrd="0" destOrd="0" presId="urn:microsoft.com/office/officeart/2005/8/layout/radial4"/>
    <dgm:cxn modelId="{329A0513-93B6-4DD3-9369-9985A81D2A3D}" type="presOf" srcId="{DABB0577-FBE9-4E71-B216-E6B4A5B8CA06}" destId="{08B97C4D-A405-414E-B84E-990D88A6FC73}" srcOrd="0" destOrd="0" presId="urn:microsoft.com/office/officeart/2005/8/layout/radial4"/>
    <dgm:cxn modelId="{42CCF5D5-4E56-418F-9801-270334F1B55B}" type="presOf" srcId="{F24EBF25-6FB2-4A84-9629-7F251FF2F41D}" destId="{F0B6726D-584F-49A8-ABCF-8BDA1CE529B8}" srcOrd="0" destOrd="0" presId="urn:microsoft.com/office/officeart/2005/8/layout/radial4"/>
    <dgm:cxn modelId="{A7B01357-572C-4F3E-9C0B-3961D5D65C79}" srcId="{4DAC5A4D-9546-49C9-B65B-E510D3B518BE}" destId="{DABB0577-FBE9-4E71-B216-E6B4A5B8CA06}" srcOrd="2" destOrd="0" parTransId="{7BE5941A-D78E-4AB7-B495-77AB6C6E1839}" sibTransId="{E23AA987-D466-4F80-9541-2A21049C670B}"/>
    <dgm:cxn modelId="{64C25FBF-FE33-4F5A-ACF8-1CDA452DF782}" type="presOf" srcId="{D5881362-2550-4BC5-BFFE-3E003F1E4A13}" destId="{3ED1613E-C51A-4410-A188-AC5EB696B2A2}" srcOrd="0" destOrd="0" presId="urn:microsoft.com/office/officeart/2005/8/layout/radial4"/>
    <dgm:cxn modelId="{088F437B-84C6-4AB3-AEE8-67FCADEC138D}" type="presOf" srcId="{7BE5941A-D78E-4AB7-B495-77AB6C6E1839}" destId="{C66AA7CE-5A8A-4A28-AC1A-95E636145A32}" srcOrd="0" destOrd="0" presId="urn:microsoft.com/office/officeart/2005/8/layout/radial4"/>
    <dgm:cxn modelId="{20760322-8ECF-41E7-BED0-0EBFDDB2C685}" type="presOf" srcId="{4DAC5A4D-9546-49C9-B65B-E510D3B518BE}" destId="{5266980B-5EA9-4ACC-A806-A1310D6413D2}" srcOrd="0" destOrd="0" presId="urn:microsoft.com/office/officeart/2005/8/layout/radial4"/>
    <dgm:cxn modelId="{6699E2B0-A5EF-4D60-B911-073697209738}" type="presOf" srcId="{FA24417E-9298-437A-9C43-864FFD3D9712}" destId="{44A98B0C-85C4-44EF-9CE4-E5F5811728B2}" srcOrd="0" destOrd="0" presId="urn:microsoft.com/office/officeart/2005/8/layout/radial4"/>
    <dgm:cxn modelId="{D4FC9980-5F06-452D-8BF7-21270277B65F}" srcId="{4DAC5A4D-9546-49C9-B65B-E510D3B518BE}" destId="{D5881362-2550-4BC5-BFFE-3E003F1E4A13}" srcOrd="1" destOrd="0" parTransId="{69A76054-DEEF-4EE9-8441-949E6FC8E8E7}" sibTransId="{36D83BCE-760D-41C3-BA88-7C4F8E940C9A}"/>
    <dgm:cxn modelId="{0FF55174-907A-46DC-B188-67BF9A76BC3D}" srcId="{B5EA47C6-C44F-4DB7-ABF3-8F30EDE67B3C}" destId="{4DAC5A4D-9546-49C9-B65B-E510D3B518BE}" srcOrd="0" destOrd="0" parTransId="{9F4CC825-E76F-4A66-A256-95756DE2D488}" sibTransId="{FAEBBB8C-6E9E-4146-AA7A-1AA9E993FDC4}"/>
    <dgm:cxn modelId="{1D592CB2-354C-4E8E-9FE2-B94435498E60}" type="presOf" srcId="{69A76054-DEEF-4EE9-8441-949E6FC8E8E7}" destId="{A5B11AAC-E896-4B51-87B1-2CDAEE311B11}" srcOrd="0" destOrd="0" presId="urn:microsoft.com/office/officeart/2005/8/layout/radial4"/>
    <dgm:cxn modelId="{E7930F2A-C4A3-478D-A59B-98258BCAAD67}" srcId="{4DAC5A4D-9546-49C9-B65B-E510D3B518BE}" destId="{F24EBF25-6FB2-4A84-9629-7F251FF2F41D}" srcOrd="0" destOrd="0" parTransId="{FA24417E-9298-437A-9C43-864FFD3D9712}" sibTransId="{842FBC00-9C12-4407-9CA9-4FC946053283}"/>
    <dgm:cxn modelId="{C8674A35-8B49-4FCF-991B-B2EDF55A2D3E}" type="presParOf" srcId="{FA7370A4-3353-45CF-9562-562CD8F506BB}" destId="{5266980B-5EA9-4ACC-A806-A1310D6413D2}" srcOrd="0" destOrd="0" presId="urn:microsoft.com/office/officeart/2005/8/layout/radial4"/>
    <dgm:cxn modelId="{C00F73E6-AC70-40D6-936D-D4CD52D0C8A3}" type="presParOf" srcId="{FA7370A4-3353-45CF-9562-562CD8F506BB}" destId="{44A98B0C-85C4-44EF-9CE4-E5F5811728B2}" srcOrd="1" destOrd="0" presId="urn:microsoft.com/office/officeart/2005/8/layout/radial4"/>
    <dgm:cxn modelId="{19989BFF-255D-4DB3-B298-AF3E78BC5C22}" type="presParOf" srcId="{FA7370A4-3353-45CF-9562-562CD8F506BB}" destId="{F0B6726D-584F-49A8-ABCF-8BDA1CE529B8}" srcOrd="2" destOrd="0" presId="urn:microsoft.com/office/officeart/2005/8/layout/radial4"/>
    <dgm:cxn modelId="{D4AC80A2-E7CC-40A4-A4C4-60A2B580FAA4}" type="presParOf" srcId="{FA7370A4-3353-45CF-9562-562CD8F506BB}" destId="{A5B11AAC-E896-4B51-87B1-2CDAEE311B11}" srcOrd="3" destOrd="0" presId="urn:microsoft.com/office/officeart/2005/8/layout/radial4"/>
    <dgm:cxn modelId="{FB602E76-B4C1-4B7E-8B80-32F1A6D53797}" type="presParOf" srcId="{FA7370A4-3353-45CF-9562-562CD8F506BB}" destId="{3ED1613E-C51A-4410-A188-AC5EB696B2A2}" srcOrd="4" destOrd="0" presId="urn:microsoft.com/office/officeart/2005/8/layout/radial4"/>
    <dgm:cxn modelId="{72408B7F-BB2C-46C6-B28F-4FCCFC384B52}" type="presParOf" srcId="{FA7370A4-3353-45CF-9562-562CD8F506BB}" destId="{C66AA7CE-5A8A-4A28-AC1A-95E636145A32}" srcOrd="5" destOrd="0" presId="urn:microsoft.com/office/officeart/2005/8/layout/radial4"/>
    <dgm:cxn modelId="{ECD24A7B-2A0D-4BAB-B95D-6E43AAEBA685}" type="presParOf" srcId="{FA7370A4-3353-45CF-9562-562CD8F506BB}" destId="{08B97C4D-A405-414E-B84E-990D88A6FC73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8D24D-39F0-4118-8F4F-ACC458AD3BA3}">
      <dsp:nvSpPr>
        <dsp:cNvPr id="0" name=""/>
        <dsp:cNvSpPr/>
      </dsp:nvSpPr>
      <dsp:spPr>
        <a:xfrm>
          <a:off x="1430552" y="203125"/>
          <a:ext cx="3378993" cy="117348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C942BA-4363-4042-8F4A-9F97B13B26A2}">
      <dsp:nvSpPr>
        <dsp:cNvPr id="0" name=""/>
        <dsp:cNvSpPr/>
      </dsp:nvSpPr>
      <dsp:spPr>
        <a:xfrm>
          <a:off x="2797866" y="3076580"/>
          <a:ext cx="654843" cy="419100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4658FC-3FF9-4F6B-AA0E-91C30485D8C7}">
      <dsp:nvSpPr>
        <dsp:cNvPr id="0" name=""/>
        <dsp:cNvSpPr/>
      </dsp:nvSpPr>
      <dsp:spPr>
        <a:xfrm>
          <a:off x="446453" y="3480516"/>
          <a:ext cx="5183785" cy="654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+mn-lt"/>
              <a:ea typeface="+mn-ea"/>
              <a:cs typeface="Times New Roman" pitchFamily="18" charset="0"/>
            </a:rPr>
            <a:t>Increase dependency and the need for medical and social care</a:t>
          </a:r>
          <a:r>
            <a:rPr lang="en-US" sz="2000" b="1" kern="1200" dirty="0" smtClean="0">
              <a:latin typeface="Times New Roman" pitchFamily="18" charset="0"/>
              <a:ea typeface="+mn-ea"/>
              <a:cs typeface="Times New Roman" pitchFamily="18" charset="0"/>
            </a:rPr>
            <a:t>  </a:t>
          </a:r>
          <a:endParaRPr lang="ar-OM" sz="2000" b="1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46453" y="3480516"/>
        <a:ext cx="5183785" cy="654346"/>
      </dsp:txXfrm>
    </dsp:sp>
    <dsp:sp modelId="{21E7A5BA-FF30-4C20-A86C-657A504F2DA0}">
      <dsp:nvSpPr>
        <dsp:cNvPr id="0" name=""/>
        <dsp:cNvSpPr/>
      </dsp:nvSpPr>
      <dsp:spPr>
        <a:xfrm>
          <a:off x="1291725" y="59060"/>
          <a:ext cx="3667125" cy="29337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6980B-5EA9-4ACC-A806-A1310D6413D2}">
      <dsp:nvSpPr>
        <dsp:cNvPr id="0" name=""/>
        <dsp:cNvSpPr/>
      </dsp:nvSpPr>
      <dsp:spPr>
        <a:xfrm>
          <a:off x="2716675" y="2150748"/>
          <a:ext cx="1805649" cy="1805649"/>
        </a:xfrm>
        <a:prstGeom prst="ellipse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Depression</a:t>
          </a:r>
          <a:endParaRPr lang="en-US" sz="2200" kern="1200" dirty="0"/>
        </a:p>
      </dsp:txBody>
      <dsp:txXfrm>
        <a:off x="2981106" y="2415179"/>
        <a:ext cx="1276787" cy="1276787"/>
      </dsp:txXfrm>
    </dsp:sp>
    <dsp:sp modelId="{44A98B0C-85C4-44EF-9CE4-E5F5811728B2}">
      <dsp:nvSpPr>
        <dsp:cNvPr id="0" name=""/>
        <dsp:cNvSpPr/>
      </dsp:nvSpPr>
      <dsp:spPr>
        <a:xfrm rot="12900000">
          <a:off x="1556028" y="1835618"/>
          <a:ext cx="1383043" cy="51461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B6726D-584F-49A8-ABCF-8BDA1CE529B8}">
      <dsp:nvSpPr>
        <dsp:cNvPr id="0" name=""/>
        <dsp:cNvSpPr/>
      </dsp:nvSpPr>
      <dsp:spPr>
        <a:xfrm>
          <a:off x="823405" y="1010136"/>
          <a:ext cx="1715367" cy="13722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Physical dysfunction</a:t>
          </a:r>
          <a:endParaRPr lang="en-US" sz="2700" kern="1200" dirty="0"/>
        </a:p>
      </dsp:txBody>
      <dsp:txXfrm>
        <a:off x="863598" y="1050329"/>
        <a:ext cx="1634981" cy="1291907"/>
      </dsp:txXfrm>
    </dsp:sp>
    <dsp:sp modelId="{A5B11AAC-E896-4B51-87B1-2CDAEE311B11}">
      <dsp:nvSpPr>
        <dsp:cNvPr id="0" name=""/>
        <dsp:cNvSpPr/>
      </dsp:nvSpPr>
      <dsp:spPr>
        <a:xfrm rot="16247237">
          <a:off x="2950392" y="1120906"/>
          <a:ext cx="1384259" cy="51461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D1613E-C51A-4410-A188-AC5EB696B2A2}">
      <dsp:nvSpPr>
        <dsp:cNvPr id="0" name=""/>
        <dsp:cNvSpPr/>
      </dsp:nvSpPr>
      <dsp:spPr>
        <a:xfrm>
          <a:off x="2794348" y="0"/>
          <a:ext cx="1715367" cy="13722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Physical </a:t>
          </a:r>
          <a:r>
            <a:rPr lang="en-US" sz="2700" kern="1200" dirty="0" err="1" smtClean="0"/>
            <a:t>illhealth</a:t>
          </a:r>
          <a:endParaRPr lang="en-US" sz="2700" kern="1200" dirty="0"/>
        </a:p>
      </dsp:txBody>
      <dsp:txXfrm>
        <a:off x="2834541" y="40193"/>
        <a:ext cx="1634981" cy="1291907"/>
      </dsp:txXfrm>
    </dsp:sp>
    <dsp:sp modelId="{C66AA7CE-5A8A-4A28-AC1A-95E636145A32}">
      <dsp:nvSpPr>
        <dsp:cNvPr id="0" name=""/>
        <dsp:cNvSpPr/>
      </dsp:nvSpPr>
      <dsp:spPr>
        <a:xfrm rot="19500000">
          <a:off x="4299927" y="1835618"/>
          <a:ext cx="1383043" cy="51461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B97C4D-A405-414E-B84E-990D88A6FC73}">
      <dsp:nvSpPr>
        <dsp:cNvPr id="0" name=""/>
        <dsp:cNvSpPr/>
      </dsp:nvSpPr>
      <dsp:spPr>
        <a:xfrm>
          <a:off x="4700227" y="1010136"/>
          <a:ext cx="1715367" cy="13722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Social problems</a:t>
          </a:r>
          <a:endParaRPr lang="en-US" sz="2700" kern="1200" dirty="0"/>
        </a:p>
      </dsp:txBody>
      <dsp:txXfrm>
        <a:off x="4740420" y="1050329"/>
        <a:ext cx="1634981" cy="12919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57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1163" y="695325"/>
            <a:ext cx="6162675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03725"/>
            <a:ext cx="5588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257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5863"/>
            <a:ext cx="30257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358D27D7-957F-4FED-8C6C-71B90088CF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938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5325"/>
            <a:ext cx="6162675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27D7-957F-4FED-8C6C-71B90088CF1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682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5325"/>
            <a:ext cx="6162675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27D7-957F-4FED-8C6C-71B90088CF13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5325"/>
            <a:ext cx="6162675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27D7-957F-4FED-8C6C-71B90088CF1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82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5325"/>
            <a:ext cx="6162675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27D7-957F-4FED-8C6C-71B90088CF1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5325"/>
            <a:ext cx="6162675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27D7-957F-4FED-8C6C-71B90088CF13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5325"/>
            <a:ext cx="6162675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27D7-957F-4FED-8C6C-71B90088CF13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5325"/>
            <a:ext cx="6162675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27D7-957F-4FED-8C6C-71B90088CF13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5325"/>
            <a:ext cx="6162675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27D7-957F-4FED-8C6C-71B90088CF1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682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5325"/>
            <a:ext cx="6162675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27D7-957F-4FED-8C6C-71B90088CF1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682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5325"/>
            <a:ext cx="6162675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27D7-957F-4FED-8C6C-71B90088CF13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5325"/>
            <a:ext cx="6162675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27D7-957F-4FED-8C6C-71B90088CF13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1808" y="4038600"/>
            <a:ext cx="8614635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1808" y="6050037"/>
            <a:ext cx="8918681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348" y="6068699"/>
            <a:ext cx="2736414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2/16/2015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73645" y="236539"/>
            <a:ext cx="7803846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41608" y="228600"/>
            <a:ext cx="1114835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843" y="228600"/>
            <a:ext cx="10844306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709441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413A71-D63C-42F2-AAF4-CFDF631724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4843" y="1600200"/>
            <a:ext cx="10844306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276" y="2743200"/>
            <a:ext cx="9473988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61838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276" y="1600200"/>
            <a:ext cx="10134865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2927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EE23E3F-D38E-492B-A2AE-12FC4F4274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0789" y="1589567"/>
            <a:ext cx="5168781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43887" y="1589567"/>
            <a:ext cx="5168781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709441" cy="244476"/>
          </a:xfrm>
          <a:prstGeom prst="rect">
            <a:avLst/>
          </a:prstGeom>
        </p:spPr>
        <p:txBody>
          <a:bodyPr rtlCol="0"/>
          <a:lstStyle/>
          <a:p>
            <a:fld id="{49F4E3C7-E833-4EE5-89FA-777079E700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440" y="273050"/>
            <a:ext cx="10844306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0789" y="2438400"/>
            <a:ext cx="5168781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384965" y="2438400"/>
            <a:ext cx="5168781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709441" cy="244476"/>
          </a:xfrm>
          <a:prstGeom prst="rect">
            <a:avLst/>
          </a:prstGeom>
        </p:spPr>
        <p:txBody>
          <a:bodyPr rtlCol="0"/>
          <a:lstStyle/>
          <a:p>
            <a:fld id="{372C58A0-CD52-4B37-90F0-B2B97CA181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709441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EB6D80-305E-4265-BBD1-E56817A7C7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09441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B09E2E-C206-494E-BED5-3538EF0969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789" y="273050"/>
            <a:ext cx="10742957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709441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1115ED7-B74F-40C7-801C-E8415D65FD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1808" y="1752600"/>
            <a:ext cx="8513287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709441" cy="244476"/>
          </a:xfrm>
          <a:prstGeom prst="rect">
            <a:avLst/>
          </a:prstGeom>
        </p:spPr>
        <p:txBody>
          <a:bodyPr/>
          <a:lstStyle/>
          <a:p>
            <a:fld id="{FEE291FE-4377-47FD-A086-ADD6C318DD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0789" y="228600"/>
            <a:ext cx="10844306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4843" y="1600200"/>
            <a:ext cx="10844306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07892" y="6248401"/>
            <a:ext cx="3547203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2/16/2015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0790" y="6248207"/>
            <a:ext cx="7210229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6" r:id="rId9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5" Type="http://schemas.microsoft.com/office/2007/relationships/hdphoto" Target="../media/hdphoto6.wdp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5" Type="http://schemas.microsoft.com/office/2007/relationships/hdphoto" Target="../media/hdphoto3.wdp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4320" y="3581400"/>
            <a:ext cx="8614635" cy="1828800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Health of the elderly population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1371600"/>
            <a:ext cx="810789" cy="5486400"/>
          </a:xfrm>
          <a:effectLst>
            <a:softEdge rad="127000"/>
          </a:effectLst>
        </p:spPr>
        <p:txBody>
          <a:bodyPr vert="vert270"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sz="5400" dirty="0" smtClean="0"/>
              <a:t>POPULATION </a:t>
            </a:r>
            <a:r>
              <a:rPr lang="en-US" sz="5400" dirty="0" smtClean="0"/>
              <a:t>PYRAMID, KSA - </a:t>
            </a:r>
            <a:r>
              <a:rPr lang="en-US" sz="5400" dirty="0" smtClean="0"/>
              <a:t>2014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1585120" y="6137870"/>
            <a:ext cx="8543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Source:</a:t>
            </a:r>
            <a:r>
              <a:rPr lang="en-US" i="1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Ministry of Economy and Planning, Central Department of Statistics and Information</a:t>
            </a:r>
            <a:endParaRPr lang="en-US" i="1" dirty="0">
              <a:latin typeface="+mn-lt"/>
            </a:endParaRPr>
          </a:p>
        </p:txBody>
      </p:sp>
      <p:pic>
        <p:nvPicPr>
          <p:cNvPr id="1028" name="Picture 4" descr="http://www.census.gov/population/international/data/idb/populationPyramid.Region.php?2014|SA|1651011.00|Saudi%20Arabia%20-%20201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304800"/>
            <a:ext cx="7252783" cy="505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84619" y="5604708"/>
            <a:ext cx="22840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Population = 27,345,986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46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1676400"/>
            <a:ext cx="810789" cy="5181600"/>
          </a:xfrm>
          <a:effectLst>
            <a:softEdge rad="127000"/>
          </a:effectLst>
        </p:spPr>
        <p:txBody>
          <a:bodyPr vert="vert270">
            <a:normAutofit fontScale="40000" lnSpcReduction="20000"/>
          </a:bodyPr>
          <a:lstStyle/>
          <a:p>
            <a:pPr marL="0" indent="0" algn="ctr">
              <a:buNone/>
            </a:pPr>
            <a:r>
              <a:rPr lang="en-US" sz="5400" dirty="0" smtClean="0"/>
              <a:t>POPULATION </a:t>
            </a:r>
            <a:r>
              <a:rPr lang="en-US" sz="5400" dirty="0" smtClean="0"/>
              <a:t>PYRAMID, KSA - </a:t>
            </a:r>
            <a:r>
              <a:rPr lang="en-US" sz="5400" dirty="0" smtClean="0"/>
              <a:t>PROJECTION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1585120" y="5935702"/>
            <a:ext cx="8543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Source:</a:t>
            </a:r>
            <a:r>
              <a:rPr lang="en-US" i="1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Ministry of Economy and Planning, Central Department of Statistics and Information</a:t>
            </a:r>
            <a:endParaRPr lang="en-US" i="1" dirty="0">
              <a:latin typeface="+mn-lt"/>
            </a:endParaRPr>
          </a:p>
        </p:txBody>
      </p:sp>
      <p:pic>
        <p:nvPicPr>
          <p:cNvPr id="2050" name="Picture 2" descr="http://www.census.gov/population/international/data/idb/populationPyramid.Region.php?2030|SA|1852883.00|Saudi%20Arabia%20-%202030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41" y="914400"/>
            <a:ext cx="568721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ensus.gov/population/international/data/idb/populationPyramid.Region.php?2050|SA|1773107.00|Saudi%20Arabia%20-%202050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652" y="927100"/>
            <a:ext cx="5687209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23320" y="5257800"/>
            <a:ext cx="22840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Population = 33,825,413</a:t>
            </a:r>
            <a:endParaRPr lang="en-US" sz="16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79244" y="5266154"/>
            <a:ext cx="22840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Population = 40,250,628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853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381001"/>
            <a:ext cx="810789" cy="6477000"/>
          </a:xfrm>
          <a:effectLst>
            <a:softEdge rad="127000"/>
          </a:effectLst>
        </p:spPr>
        <p:txBody>
          <a:bodyPr vert="vert270">
            <a:normAutofit fontScale="40000" lnSpcReduction="20000"/>
          </a:bodyPr>
          <a:lstStyle/>
          <a:p>
            <a:pPr marL="0" indent="0" algn="ctr">
              <a:buNone/>
            </a:pPr>
            <a:r>
              <a:rPr lang="en-US" sz="5400" dirty="0" smtClean="0"/>
              <a:t>Percentage &amp; number of the elderly (60+ years</a:t>
            </a:r>
            <a:r>
              <a:rPr lang="en-US" sz="5400" dirty="0" smtClean="0"/>
              <a:t>), KSA</a:t>
            </a:r>
            <a:endParaRPr lang="en-US" sz="5400" dirty="0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80470585"/>
              </p:ext>
            </p:extLst>
          </p:nvPr>
        </p:nvGraphicFramePr>
        <p:xfrm>
          <a:off x="1813718" y="1295400"/>
          <a:ext cx="86106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80320" y="762000"/>
            <a:ext cx="2364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Percent of total population</a:t>
            </a:r>
            <a:endParaRPr lang="en-US" sz="16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5120" y="5739368"/>
            <a:ext cx="8543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Source:</a:t>
            </a:r>
            <a:r>
              <a:rPr lang="en-US" i="1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Ministry of Economy and Planning, Central Department of Statistics and Information</a:t>
            </a:r>
            <a:endParaRPr lang="en-US" i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52720" y="762000"/>
            <a:ext cx="16936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Number of Elderly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400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228601"/>
            <a:ext cx="810789" cy="6629400"/>
          </a:xfrm>
          <a:effectLst>
            <a:softEdge rad="127000"/>
          </a:effectLst>
        </p:spPr>
        <p:txBody>
          <a:bodyPr vert="vert270">
            <a:normAutofit fontScale="40000" lnSpcReduction="20000"/>
          </a:bodyPr>
          <a:lstStyle/>
          <a:p>
            <a:pPr marL="0" indent="0" algn="ctr">
              <a:buNone/>
            </a:pPr>
            <a:r>
              <a:rPr lang="en-US" sz="5400" dirty="0" smtClean="0"/>
              <a:t>Percentage of the elderly &amp; children below 15 </a:t>
            </a:r>
            <a:r>
              <a:rPr lang="en-US" sz="5400" dirty="0" smtClean="0"/>
              <a:t>years, KSA</a:t>
            </a:r>
            <a:endParaRPr lang="en-US" sz="5400" dirty="0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8385371"/>
              </p:ext>
            </p:extLst>
          </p:nvPr>
        </p:nvGraphicFramePr>
        <p:xfrm>
          <a:off x="1813718" y="1295400"/>
          <a:ext cx="86106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80320" y="762000"/>
            <a:ext cx="2687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Elderly (% of total population)</a:t>
            </a:r>
            <a:endParaRPr lang="en-US" sz="16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5120" y="5739368"/>
            <a:ext cx="8543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Source:</a:t>
            </a:r>
            <a:r>
              <a:rPr lang="en-US" i="1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Ministry of Economy and Planning, Central Department of Statistics and Information</a:t>
            </a:r>
            <a:endParaRPr lang="en-US" i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24119" y="762000"/>
            <a:ext cx="30448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&lt; 15 years (%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of total population)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413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>
          <a:xfrm>
            <a:off x="815676" y="1981200"/>
            <a:ext cx="10843473" cy="4191000"/>
          </a:xfrm>
        </p:spPr>
        <p:txBody>
          <a:bodyPr>
            <a:normAutofit/>
          </a:bodyPr>
          <a:lstStyle/>
          <a:p>
            <a:pPr algn="justLow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2600" dirty="0" smtClean="0"/>
              <a:t>Strains on the social security systems; </a:t>
            </a:r>
          </a:p>
          <a:p>
            <a:pPr algn="justLow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2600" dirty="0" smtClean="0"/>
              <a:t>Demands for health care and social services; </a:t>
            </a:r>
          </a:p>
          <a:p>
            <a:pPr algn="justLow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2600" dirty="0" smtClean="0"/>
              <a:t>Needs for trained-health workforce in gerontology; </a:t>
            </a:r>
          </a:p>
          <a:p>
            <a:pPr algn="justLow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2600" dirty="0" smtClean="0"/>
              <a:t>Needs for long-term care, particularly for dementia; and </a:t>
            </a:r>
          </a:p>
          <a:p>
            <a:pPr algn="justLow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2600" dirty="0" smtClean="0"/>
              <a:t>Counteract pervasive ageism that denies older people the rights and opportunities available for other adults. </a:t>
            </a:r>
          </a:p>
          <a:p>
            <a:endParaRPr lang="en-US" altLang="en-US" b="1" dirty="0" smtClean="0"/>
          </a:p>
          <a:p>
            <a:endParaRPr lang="en-US" altLang="en-US" dirty="0" smtClean="0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814843" y="228600"/>
            <a:ext cx="10844306" cy="990600"/>
          </a:xfrm>
          <a:prstGeom prst="rect">
            <a:avLst/>
          </a:prstGeom>
        </p:spPr>
        <p:txBody>
          <a:bodyPr vert="horz" anchor="ctr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GLOBL CHALLENGES FACING THE INCREASE IN THE ELDERLY POPULATION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50882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6415" y="3581400"/>
            <a:ext cx="8614635" cy="1828800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Health of the elderly population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44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1396831"/>
            <a:ext cx="810789" cy="5461169"/>
          </a:xfrm>
          <a:effectLst>
            <a:softEdge rad="127000"/>
          </a:effectLst>
        </p:spPr>
        <p:txBody>
          <a:bodyPr vert="vert27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5400" dirty="0" smtClean="0"/>
              <a:t>EFFECTS OF AGEING</a:t>
            </a:r>
            <a:endParaRPr lang="en-US" sz="5400" dirty="0"/>
          </a:p>
        </p:txBody>
      </p:sp>
      <p:grpSp>
        <p:nvGrpSpPr>
          <p:cNvPr id="8" name="Group 80"/>
          <p:cNvGrpSpPr/>
          <p:nvPr/>
        </p:nvGrpSpPr>
        <p:grpSpPr>
          <a:xfrm>
            <a:off x="3449928" y="2539282"/>
            <a:ext cx="1283496" cy="1335865"/>
            <a:chOff x="1710830" y="314324"/>
            <a:chExt cx="1283495" cy="1335865"/>
          </a:xfrm>
          <a:scene3d>
            <a:camera prst="orthographicFront"/>
            <a:lightRig rig="flat" dir="t"/>
          </a:scene3d>
        </p:grpSpPr>
        <p:sp>
          <p:nvSpPr>
            <p:cNvPr id="9" name="Oval 8"/>
            <p:cNvSpPr/>
            <p:nvPr/>
          </p:nvSpPr>
          <p:spPr>
            <a:xfrm>
              <a:off x="1710830" y="314324"/>
              <a:ext cx="1283495" cy="1335865"/>
            </a:xfrm>
            <a:prstGeom prst="ellipse">
              <a:avLst/>
            </a:prstGeom>
            <a:gradFill rotWithShape="1">
              <a:gsLst>
                <a:gs pos="0">
                  <a:srgbClr val="9BBB59">
                    <a:hueOff val="0"/>
                    <a:satOff val="0"/>
                    <a:lumOff val="0"/>
                    <a:alphaOff val="0"/>
                    <a:tint val="50000"/>
                    <a:satMod val="300000"/>
                  </a:srgbClr>
                </a:gs>
                <a:gs pos="35000">
                  <a:srgbClr val="9BBB59"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9BBB59">
                    <a:hueOff val="0"/>
                    <a:satOff val="0"/>
                    <a:lumOff val="0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prstMaterial="dkEdge">
              <a:bevelT w="8200" h="38100"/>
            </a:sp3d>
          </p:spPr>
        </p:sp>
        <p:sp>
          <p:nvSpPr>
            <p:cNvPr id="10" name="Oval 4"/>
            <p:cNvSpPr/>
            <p:nvPr/>
          </p:nvSpPr>
          <p:spPr>
            <a:xfrm>
              <a:off x="1898794" y="509957"/>
              <a:ext cx="907567" cy="944599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lIns="17780" tIns="17780" rIns="17780" bIns="17780" spcCol="1270" anchor="ctr"/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</a:rPr>
                <a:t>Functional disability </a:t>
              </a:r>
              <a:endParaRPr kumimoji="0" lang="ar-OM" sz="1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Arial"/>
              </a:endParaRPr>
            </a:p>
          </p:txBody>
        </p:sp>
      </p:grpSp>
      <p:grpSp>
        <p:nvGrpSpPr>
          <p:cNvPr id="11" name="Group 77"/>
          <p:cNvGrpSpPr/>
          <p:nvPr/>
        </p:nvGrpSpPr>
        <p:grpSpPr>
          <a:xfrm>
            <a:off x="4785810" y="2503562"/>
            <a:ext cx="1178718" cy="1178718"/>
            <a:chOff x="3020513" y="265080"/>
            <a:chExt cx="1178718" cy="1178718"/>
          </a:xfrm>
          <a:scene3d>
            <a:camera prst="orthographicFront"/>
            <a:lightRig rig="flat" dir="t"/>
          </a:scene3d>
        </p:grpSpPr>
        <p:sp>
          <p:nvSpPr>
            <p:cNvPr id="12" name="Oval 11"/>
            <p:cNvSpPr/>
            <p:nvPr/>
          </p:nvSpPr>
          <p:spPr>
            <a:xfrm>
              <a:off x="3020513" y="265080"/>
              <a:ext cx="1178718" cy="1178718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hueOff val="0"/>
                    <a:satOff val="0"/>
                    <a:lumOff val="0"/>
                    <a:alphaOff val="0"/>
                    <a:tint val="50000"/>
                    <a:satMod val="300000"/>
                  </a:srgbClr>
                </a:gs>
                <a:gs pos="35000">
                  <a:srgbClr val="8064A2"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8064A2">
                    <a:hueOff val="0"/>
                    <a:satOff val="0"/>
                    <a:lumOff val="0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prstMaterial="dkEdge">
              <a:bevelT w="8200" h="38100"/>
            </a:sp3d>
          </p:spPr>
        </p:sp>
        <p:sp>
          <p:nvSpPr>
            <p:cNvPr id="13" name="Oval 4"/>
            <p:cNvSpPr/>
            <p:nvPr/>
          </p:nvSpPr>
          <p:spPr>
            <a:xfrm>
              <a:off x="3193132" y="437699"/>
              <a:ext cx="833480" cy="833480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lIns="17780" tIns="17780" rIns="17780" bIns="17780" spcCol="1270" anchor="ctr"/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</a:rPr>
                <a:t>Chronic disease </a:t>
              </a:r>
              <a:endParaRPr kumimoji="0" lang="ar-OM" sz="1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Arial"/>
              </a:endParaRPr>
            </a:p>
          </p:txBody>
        </p:sp>
      </p:grpSp>
      <p:grpSp>
        <p:nvGrpSpPr>
          <p:cNvPr id="14" name="Group 83"/>
          <p:cNvGrpSpPr/>
          <p:nvPr/>
        </p:nvGrpSpPr>
        <p:grpSpPr>
          <a:xfrm>
            <a:off x="4288128" y="3641793"/>
            <a:ext cx="1335878" cy="1335889"/>
            <a:chOff x="2496641" y="1335887"/>
            <a:chExt cx="1335877" cy="1335889"/>
          </a:xfrm>
          <a:scene3d>
            <a:camera prst="orthographicFront"/>
            <a:lightRig rig="flat" dir="t"/>
          </a:scene3d>
        </p:grpSpPr>
        <p:sp>
          <p:nvSpPr>
            <p:cNvPr id="15" name="Oval 14"/>
            <p:cNvSpPr/>
            <p:nvPr/>
          </p:nvSpPr>
          <p:spPr>
            <a:xfrm>
              <a:off x="2496641" y="1335887"/>
              <a:ext cx="1335877" cy="1335889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hueOff val="0"/>
                    <a:satOff val="0"/>
                    <a:lumOff val="0"/>
                    <a:alphaOff val="0"/>
                    <a:tint val="50000"/>
                    <a:satMod val="300000"/>
                  </a:srgbClr>
                </a:gs>
                <a:gs pos="35000">
                  <a:srgbClr val="C0504D"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C0504D">
                    <a:hueOff val="0"/>
                    <a:satOff val="0"/>
                    <a:lumOff val="0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prstMaterial="dkEdge">
              <a:bevelT w="8200" h="38100"/>
            </a:sp3d>
          </p:spPr>
        </p:sp>
        <p:sp>
          <p:nvSpPr>
            <p:cNvPr id="16" name="Oval 4"/>
            <p:cNvSpPr/>
            <p:nvPr/>
          </p:nvSpPr>
          <p:spPr>
            <a:xfrm>
              <a:off x="2692276" y="1531523"/>
              <a:ext cx="944607" cy="944617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lIns="17780" tIns="17780" rIns="17780" bIns="17780" spcCol="1270" anchor="ctr"/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</a:rPr>
                <a:t>Depression </a:t>
              </a:r>
              <a:endParaRPr kumimoji="0" lang="ar-OM" sz="1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Arial"/>
              </a:endParaRPr>
            </a:p>
          </p:txBody>
        </p:sp>
      </p:grpSp>
      <p:sp>
        <p:nvSpPr>
          <p:cNvPr id="17" name="Curved Down Arrow 16"/>
          <p:cNvSpPr/>
          <p:nvPr/>
        </p:nvSpPr>
        <p:spPr>
          <a:xfrm>
            <a:off x="8707729" y="2182095"/>
            <a:ext cx="1371600" cy="433387"/>
          </a:xfrm>
          <a:prstGeom prst="curvedDownArrow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OM" sz="18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840329" y="1701080"/>
            <a:ext cx="8229599" cy="1588"/>
          </a:xfrm>
          <a:prstGeom prst="straightConnector1">
            <a:avLst/>
          </a:prstGeom>
          <a:noFill/>
          <a:ln w="38100" cap="flat" cmpd="sng" algn="ctr">
            <a:solidFill>
              <a:schemeClr val="accent3">
                <a:lumMod val="75000"/>
              </a:schemeClr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0" name="TextBox 27"/>
          <p:cNvSpPr txBox="1">
            <a:spLocks noChangeArrowheads="1"/>
          </p:cNvSpPr>
          <p:nvPr/>
        </p:nvSpPr>
        <p:spPr bwMode="auto">
          <a:xfrm>
            <a:off x="3678528" y="1243880"/>
            <a:ext cx="55226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Increase longevity is associated with an increase in:  </a:t>
            </a:r>
            <a:endParaRPr kumimoji="0" lang="ar-OM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764130" y="1701080"/>
            <a:ext cx="10775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10 years </a:t>
            </a:r>
            <a:endParaRPr kumimoji="0" lang="ar-OM" sz="18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cs typeface="Times New Roman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9698330" y="1701080"/>
            <a:ext cx="10775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80 years </a:t>
            </a:r>
            <a:endParaRPr kumimoji="0" lang="ar-OM" sz="18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cs typeface="Times New Roman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3145922" y="1700286"/>
            <a:ext cx="152400" cy="1588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4" name="Straight Connector 23"/>
          <p:cNvCxnSpPr/>
          <p:nvPr/>
        </p:nvCxnSpPr>
        <p:spPr>
          <a:xfrm rot="5400000">
            <a:off x="10080122" y="1700286"/>
            <a:ext cx="152400" cy="1588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5" name="Straight Connector 24"/>
          <p:cNvCxnSpPr/>
          <p:nvPr/>
        </p:nvCxnSpPr>
        <p:spPr>
          <a:xfrm rot="5400000">
            <a:off x="6803522" y="1700286"/>
            <a:ext cx="152400" cy="1588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316954" y="1701080"/>
            <a:ext cx="10775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60 years </a:t>
            </a:r>
            <a:endParaRPr kumimoji="0" lang="ar-OM" sz="18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cs typeface="Times New Roman" pitchFamily="18" charset="0"/>
            </a:endParaRPr>
          </a:p>
        </p:txBody>
      </p:sp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211155328"/>
              </p:ext>
            </p:extLst>
          </p:nvPr>
        </p:nvGraphicFramePr>
        <p:xfrm>
          <a:off x="1771352" y="2234480"/>
          <a:ext cx="6250577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8" name="Group 52"/>
          <p:cNvGrpSpPr/>
          <p:nvPr/>
        </p:nvGrpSpPr>
        <p:grpSpPr>
          <a:xfrm>
            <a:off x="7793329" y="2463080"/>
            <a:ext cx="1219199" cy="1178718"/>
            <a:chOff x="3020513" y="265080"/>
            <a:chExt cx="1219199" cy="1178718"/>
          </a:xfrm>
          <a:scene3d>
            <a:camera prst="orthographicFront"/>
            <a:lightRig rig="flat" dir="t"/>
          </a:scene3d>
        </p:grpSpPr>
        <p:sp>
          <p:nvSpPr>
            <p:cNvPr id="29" name="Oval 28"/>
            <p:cNvSpPr/>
            <p:nvPr/>
          </p:nvSpPr>
          <p:spPr>
            <a:xfrm>
              <a:off x="3020513" y="265080"/>
              <a:ext cx="1178718" cy="1178718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hueOff val="0"/>
                    <a:satOff val="0"/>
                    <a:lumOff val="0"/>
                    <a:alphaOff val="0"/>
                    <a:tint val="50000"/>
                    <a:satMod val="300000"/>
                  </a:srgbClr>
                </a:gs>
                <a:gs pos="35000">
                  <a:srgbClr val="8064A2"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8064A2">
                    <a:hueOff val="0"/>
                    <a:satOff val="0"/>
                    <a:lumOff val="0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prstMaterial="dkEdge">
              <a:bevelT w="8200" h="38100"/>
            </a:sp3d>
          </p:spPr>
        </p:sp>
        <p:sp>
          <p:nvSpPr>
            <p:cNvPr id="30" name="Oval 4"/>
            <p:cNvSpPr/>
            <p:nvPr/>
          </p:nvSpPr>
          <p:spPr>
            <a:xfrm>
              <a:off x="3020513" y="437699"/>
              <a:ext cx="1219199" cy="833480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lIns="17780" tIns="17780" rIns="17780" bIns="17780" spcCol="1270" anchor="ctr"/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</a:rPr>
                <a:t>Chronic &amp; degenerative diseases </a:t>
              </a:r>
              <a:endParaRPr kumimoji="0" lang="ar-OM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Arial"/>
              </a:endParaRPr>
            </a:p>
          </p:txBody>
        </p:sp>
      </p:grpSp>
      <p:grpSp>
        <p:nvGrpSpPr>
          <p:cNvPr id="31" name="Group 56"/>
          <p:cNvGrpSpPr/>
          <p:nvPr/>
        </p:nvGrpSpPr>
        <p:grpSpPr>
          <a:xfrm>
            <a:off x="9926929" y="2310682"/>
            <a:ext cx="1283496" cy="1335865"/>
            <a:chOff x="1710830" y="314324"/>
            <a:chExt cx="1283495" cy="1335865"/>
          </a:xfrm>
          <a:scene3d>
            <a:camera prst="orthographicFront"/>
            <a:lightRig rig="flat" dir="t"/>
          </a:scene3d>
        </p:grpSpPr>
        <p:sp>
          <p:nvSpPr>
            <p:cNvPr id="32" name="Oval 31"/>
            <p:cNvSpPr/>
            <p:nvPr/>
          </p:nvSpPr>
          <p:spPr>
            <a:xfrm>
              <a:off x="1710830" y="314324"/>
              <a:ext cx="1283495" cy="1335865"/>
            </a:xfrm>
            <a:prstGeom prst="ellipse">
              <a:avLst/>
            </a:prstGeom>
            <a:gradFill rotWithShape="1">
              <a:gsLst>
                <a:gs pos="0">
                  <a:srgbClr val="9BBB59">
                    <a:hueOff val="0"/>
                    <a:satOff val="0"/>
                    <a:lumOff val="0"/>
                    <a:alphaOff val="0"/>
                    <a:tint val="50000"/>
                    <a:satMod val="300000"/>
                  </a:srgbClr>
                </a:gs>
                <a:gs pos="35000">
                  <a:srgbClr val="9BBB59"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9BBB59">
                    <a:hueOff val="0"/>
                    <a:satOff val="0"/>
                    <a:lumOff val="0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prstMaterial="dkEdge">
              <a:bevelT w="8200" h="38100"/>
            </a:sp3d>
          </p:spPr>
        </p:sp>
        <p:sp>
          <p:nvSpPr>
            <p:cNvPr id="33" name="Oval 4"/>
            <p:cNvSpPr/>
            <p:nvPr/>
          </p:nvSpPr>
          <p:spPr>
            <a:xfrm>
              <a:off x="1842197" y="509957"/>
              <a:ext cx="1080120" cy="944599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lIns="17780" tIns="17780" rIns="17780" bIns="17780" spcCol="1270" anchor="ctr"/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</a:rPr>
                <a:t>Functional disability </a:t>
              </a:r>
              <a:endParaRPr kumimoji="0" lang="ar-OM" sz="1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Arial"/>
              </a:endParaRPr>
            </a:p>
          </p:txBody>
        </p:sp>
      </p:grpSp>
      <p:grpSp>
        <p:nvGrpSpPr>
          <p:cNvPr id="34" name="Group 61"/>
          <p:cNvGrpSpPr/>
          <p:nvPr/>
        </p:nvGrpSpPr>
        <p:grpSpPr>
          <a:xfrm>
            <a:off x="8783929" y="4291882"/>
            <a:ext cx="1335878" cy="1335889"/>
            <a:chOff x="2496641" y="1335887"/>
            <a:chExt cx="1335877" cy="1335889"/>
          </a:xfrm>
          <a:scene3d>
            <a:camera prst="orthographicFront"/>
            <a:lightRig rig="flat" dir="t"/>
          </a:scene3d>
        </p:grpSpPr>
        <p:sp>
          <p:nvSpPr>
            <p:cNvPr id="35" name="Oval 34"/>
            <p:cNvSpPr/>
            <p:nvPr/>
          </p:nvSpPr>
          <p:spPr>
            <a:xfrm>
              <a:off x="2496641" y="1335887"/>
              <a:ext cx="1335877" cy="1335889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hueOff val="0"/>
                    <a:satOff val="0"/>
                    <a:lumOff val="0"/>
                    <a:alphaOff val="0"/>
                    <a:tint val="50000"/>
                    <a:satMod val="300000"/>
                  </a:srgbClr>
                </a:gs>
                <a:gs pos="35000">
                  <a:srgbClr val="C0504D"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C0504D">
                    <a:hueOff val="0"/>
                    <a:satOff val="0"/>
                    <a:lumOff val="0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prstMaterial="dkEdge">
              <a:bevelT w="8200" h="38100"/>
            </a:sp3d>
          </p:spPr>
        </p:sp>
        <p:sp>
          <p:nvSpPr>
            <p:cNvPr id="36" name="Oval 4"/>
            <p:cNvSpPr/>
            <p:nvPr/>
          </p:nvSpPr>
          <p:spPr>
            <a:xfrm>
              <a:off x="2692276" y="1531523"/>
              <a:ext cx="1006724" cy="944617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lIns="17780" tIns="17780" rIns="17780" bIns="17780" spcCol="1270" anchor="ctr"/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</a:rPr>
                <a:t>Depression </a:t>
              </a:r>
              <a:endParaRPr kumimoji="0" lang="ar-OM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Arial"/>
              </a:endParaRPr>
            </a:p>
          </p:txBody>
        </p:sp>
      </p:grpSp>
      <p:sp>
        <p:nvSpPr>
          <p:cNvPr id="37" name="Down Arrow 36"/>
          <p:cNvSpPr/>
          <p:nvPr/>
        </p:nvSpPr>
        <p:spPr>
          <a:xfrm>
            <a:off x="8250528" y="1701080"/>
            <a:ext cx="228600" cy="68580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accent3">
                <a:lumMod val="75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OM" sz="180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rot="16200000" flipH="1">
            <a:off x="8364827" y="3796581"/>
            <a:ext cx="838200" cy="457199"/>
          </a:xfrm>
          <a:prstGeom prst="straightConnector1">
            <a:avLst/>
          </a:prstGeom>
          <a:noFill/>
          <a:ln w="2857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>
          <a:xfrm rot="5400000">
            <a:off x="9812627" y="3720380"/>
            <a:ext cx="838200" cy="609600"/>
          </a:xfrm>
          <a:prstGeom prst="straightConnector1">
            <a:avLst/>
          </a:prstGeom>
          <a:noFill/>
          <a:ln w="2857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5793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1" grpId="0"/>
      <p:bldP spid="22" grpId="0"/>
      <p:bldP spid="26" grpId="0"/>
      <p:bldGraphic spid="27" grpId="0">
        <p:bldAsOne/>
      </p:bldGraphic>
      <p:bldP spid="37" grpId="0" animBg="1"/>
      <p:bldP spid="3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PROBLEMS OF THE ELDERLY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4449" y="2535264"/>
            <a:ext cx="3822329" cy="3581400"/>
          </a:xfrm>
        </p:spPr>
        <p:txBody>
          <a:bodyPr>
            <a:normAutofit fontScale="77500" lnSpcReduction="20000"/>
          </a:bodyPr>
          <a:lstStyle/>
          <a:p>
            <a:pPr marL="0" lvl="0" indent="0" algn="just" fontAlgn="auto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800" kern="0" dirty="0" smtClean="0">
                <a:solidFill>
                  <a:srgbClr val="2A0015"/>
                </a:solidFill>
                <a:cs typeface="Times New Roman" pitchFamily="18" charset="0"/>
              </a:rPr>
              <a:t>Chronic/degenerative diseases </a:t>
            </a:r>
          </a:p>
          <a:p>
            <a:pPr marL="0" lvl="0" indent="0" algn="just" fontAlgn="auto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800" kern="0" dirty="0" smtClean="0">
                <a:solidFill>
                  <a:srgbClr val="2A0015"/>
                </a:solidFill>
                <a:cs typeface="Times New Roman" pitchFamily="18" charset="0"/>
              </a:rPr>
              <a:t>Nutrition problems </a:t>
            </a:r>
          </a:p>
          <a:p>
            <a:pPr marL="0" lvl="0" indent="0" algn="just" fontAlgn="auto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800" kern="0" dirty="0" smtClean="0">
                <a:solidFill>
                  <a:srgbClr val="2A0015"/>
                </a:solidFill>
                <a:cs typeface="Times New Roman" pitchFamily="18" charset="0"/>
              </a:rPr>
              <a:t>Impairment of special senses</a:t>
            </a:r>
          </a:p>
          <a:p>
            <a:pPr marL="0" lvl="0" indent="0" algn="just" fontAlgn="auto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800" kern="0" dirty="0" smtClean="0">
                <a:solidFill>
                  <a:srgbClr val="2A0015"/>
                </a:solidFill>
                <a:cs typeface="Times New Roman" pitchFamily="18" charset="0"/>
              </a:rPr>
              <a:t>Unintentional injuries</a:t>
            </a:r>
          </a:p>
          <a:p>
            <a:pPr marL="0" lvl="0" indent="0" algn="just" fontAlgn="auto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600" kern="0" dirty="0" smtClean="0">
                <a:solidFill>
                  <a:srgbClr val="2A0015"/>
                </a:solidFill>
                <a:cs typeface="Times New Roman" pitchFamily="18" charset="0"/>
              </a:rPr>
              <a:t>Deterioration of functional abilities</a:t>
            </a:r>
          </a:p>
          <a:p>
            <a:pPr marL="0" lvl="0" indent="0" algn="just" fontAlgn="auto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800" kern="0" dirty="0" err="1" smtClean="0">
                <a:solidFill>
                  <a:srgbClr val="2A0015"/>
                </a:solidFill>
                <a:cs typeface="Times New Roman" pitchFamily="18" charset="0"/>
              </a:rPr>
              <a:t>Polypharmacy</a:t>
            </a:r>
            <a:endParaRPr lang="en-US" sz="2800" kern="0" dirty="0" smtClean="0">
              <a:solidFill>
                <a:srgbClr val="2A0015"/>
              </a:solidFill>
              <a:cs typeface="Times New Roman" pitchFamily="18" charset="0"/>
            </a:endParaRPr>
          </a:p>
          <a:p>
            <a:pPr lvl="0" algn="just" fontAlgn="auto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sz="2800" kern="0" dirty="0" smtClean="0">
              <a:solidFill>
                <a:srgbClr val="2A0015"/>
              </a:solidFill>
              <a:cs typeface="Times New Roman" pitchFamily="18" charset="0"/>
            </a:endParaRPr>
          </a:p>
          <a:p>
            <a:pPr marL="0" lvl="0" indent="0" algn="just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en-US" sz="2800" kern="0" dirty="0">
              <a:solidFill>
                <a:srgbClr val="2A0015"/>
              </a:solidFill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709319" y="2514600"/>
            <a:ext cx="3352800" cy="3581400"/>
          </a:xfrm>
        </p:spPr>
        <p:txBody>
          <a:bodyPr>
            <a:normAutofit/>
          </a:bodyPr>
          <a:lstStyle/>
          <a:p>
            <a:pPr marL="0" lvl="1" indent="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200" kern="0" dirty="0" smtClean="0">
                <a:solidFill>
                  <a:srgbClr val="2A0015"/>
                </a:solidFill>
                <a:cs typeface="Times New Roman" pitchFamily="18" charset="0"/>
              </a:rPr>
              <a:t>Cognitive impairment : </a:t>
            </a:r>
          </a:p>
          <a:p>
            <a:pPr marL="0" lvl="1" indent="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200" kern="0" dirty="0" smtClean="0">
                <a:solidFill>
                  <a:srgbClr val="2A0015"/>
                </a:solidFill>
                <a:cs typeface="Times New Roman" pitchFamily="18" charset="0"/>
              </a:rPr>
              <a:t>(Dementia) </a:t>
            </a:r>
            <a:endParaRPr lang="en-US" sz="2200" kern="0" dirty="0">
              <a:solidFill>
                <a:srgbClr val="2A0015"/>
              </a:solidFill>
              <a:cs typeface="Times New Roman" pitchFamily="18" charset="0"/>
            </a:endParaRPr>
          </a:p>
          <a:p>
            <a:pPr marL="0" lvl="1" indent="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200" kern="0" dirty="0" smtClean="0">
                <a:solidFill>
                  <a:srgbClr val="2A0015"/>
                </a:solidFill>
                <a:cs typeface="Times New Roman" pitchFamily="18" charset="0"/>
              </a:rPr>
              <a:t>Psychological problems:</a:t>
            </a:r>
          </a:p>
          <a:p>
            <a:pPr marL="0" lvl="1" indent="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200" kern="0" dirty="0" smtClean="0">
                <a:solidFill>
                  <a:srgbClr val="2A0015"/>
                </a:solidFill>
                <a:cs typeface="Times New Roman" pitchFamily="18" charset="0"/>
              </a:rPr>
              <a:t>(Depression) </a:t>
            </a:r>
            <a:endParaRPr lang="en-US" sz="2200" kern="0" dirty="0">
              <a:solidFill>
                <a:srgbClr val="2A0015"/>
              </a:solidFill>
              <a:cs typeface="Times New Roman" pitchFamily="18" charset="0"/>
            </a:endParaRP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42119" y="1768357"/>
            <a:ext cx="3822330" cy="64008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PHYSICAL PROBLEMS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4709319" y="1768357"/>
            <a:ext cx="3352800" cy="640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MENTAL PROBLEMS</a:t>
            </a:r>
            <a:endParaRPr lang="en-US" dirty="0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8443120" y="2491869"/>
            <a:ext cx="3352798" cy="3581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lvl="1" indent="-303213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 2"/>
              <a:buNone/>
              <a:defRPr/>
            </a:pPr>
            <a:r>
              <a:rPr lang="en-US" sz="2200" kern="0" dirty="0" smtClean="0">
                <a:solidFill>
                  <a:srgbClr val="2A0015"/>
                </a:solidFill>
                <a:cs typeface="Times New Roman" pitchFamily="18" charset="0"/>
              </a:rPr>
              <a:t>Low social contact </a:t>
            </a:r>
          </a:p>
          <a:p>
            <a:pPr marL="365125" lvl="1" indent="-303213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 2"/>
              <a:buNone/>
              <a:defRPr/>
            </a:pPr>
            <a:r>
              <a:rPr lang="en-US" sz="2200" kern="0" dirty="0" smtClean="0">
                <a:solidFill>
                  <a:srgbClr val="2A0015"/>
                </a:solidFill>
                <a:cs typeface="Times New Roman" pitchFamily="18" charset="0"/>
              </a:rPr>
              <a:t>Low social involvement</a:t>
            </a:r>
          </a:p>
          <a:p>
            <a:pPr marL="365125" lvl="1" indent="-303213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 2"/>
              <a:buNone/>
              <a:defRPr/>
            </a:pPr>
            <a:r>
              <a:rPr lang="en-US" sz="2200" kern="0" dirty="0" smtClean="0">
                <a:solidFill>
                  <a:srgbClr val="2A0015"/>
                </a:solidFill>
                <a:cs typeface="Times New Roman" pitchFamily="18" charset="0"/>
              </a:rPr>
              <a:t>Decrease income</a:t>
            </a:r>
          </a:p>
          <a:p>
            <a:pPr marL="365125" lvl="1" indent="-303213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 2"/>
              <a:buNone/>
              <a:defRPr/>
            </a:pPr>
            <a:r>
              <a:rPr lang="en-US" sz="2200" kern="0" dirty="0" smtClean="0">
                <a:solidFill>
                  <a:srgbClr val="2A0015"/>
                </a:solidFill>
                <a:cs typeface="Times New Roman" pitchFamily="18" charset="0"/>
              </a:rPr>
              <a:t>Unsuitable living conditions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8443119" y="1754409"/>
            <a:ext cx="3352799" cy="64008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Tx/>
              <a:buNone/>
              <a:defRPr kumimoji="0" sz="20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 smtClean="0">
                <a:solidFill>
                  <a:schemeClr val="tx1"/>
                </a:solidFill>
              </a:rPr>
              <a:t>SOCIAL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0" dirty="0" smtClean="0">
                <a:solidFill>
                  <a:schemeClr val="tx1"/>
                </a:solidFill>
              </a:rPr>
              <a:t>PROBLEMS</a:t>
            </a:r>
            <a:endParaRPr lang="en-US" sz="2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73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sz="quarter" idx="1"/>
          </p:nvPr>
        </p:nvSpPr>
        <p:spPr>
          <a:xfrm>
            <a:off x="815517" y="1600200"/>
            <a:ext cx="10843473" cy="4495800"/>
          </a:xfrm>
        </p:spPr>
        <p:txBody>
          <a:bodyPr/>
          <a:lstStyle/>
          <a:p>
            <a:pPr marL="365760" lvl="1" indent="0" algn="just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en-US" sz="2500" kern="0" dirty="0" smtClean="0">
                <a:solidFill>
                  <a:srgbClr val="2A0015"/>
                </a:solidFill>
                <a:cs typeface="Times New Roman" pitchFamily="18" charset="0"/>
              </a:rPr>
              <a:t>Physical and mental health problems among the elderly are characterized by 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500" kern="0" dirty="0" smtClean="0">
                <a:solidFill>
                  <a:srgbClr val="2A0015"/>
                </a:solidFill>
                <a:cs typeface="Times New Roman" pitchFamily="18" charset="0"/>
              </a:rPr>
              <a:t>Insidious onset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500" kern="0" dirty="0" smtClean="0">
                <a:solidFill>
                  <a:srgbClr val="2A0015"/>
                </a:solidFill>
                <a:cs typeface="Times New Roman" pitchFamily="18" charset="0"/>
              </a:rPr>
              <a:t>Multitude of ailments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500" kern="0" dirty="0" smtClean="0">
                <a:solidFill>
                  <a:srgbClr val="2A0015"/>
                </a:solidFill>
                <a:cs typeface="Times New Roman" pitchFamily="18" charset="0"/>
              </a:rPr>
              <a:t>Rapid deterioration 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US" sz="2200" kern="0" dirty="0">
              <a:solidFill>
                <a:srgbClr val="2A0015"/>
              </a:solidFill>
              <a:cs typeface="Times New Roman" pitchFamily="18" charset="0"/>
            </a:endParaRPr>
          </a:p>
          <a:p>
            <a:endParaRPr lang="en-US" altLang="en-US" dirty="0" smtClean="0"/>
          </a:p>
        </p:txBody>
      </p:sp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709440" y="273050"/>
            <a:ext cx="10844306" cy="8699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HEALTH PROBLEMS AMONG THE ELDERLY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73406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sz="quarter" idx="1"/>
          </p:nvPr>
        </p:nvSpPr>
        <p:spPr>
          <a:xfrm>
            <a:off x="594519" y="1752600"/>
            <a:ext cx="5562600" cy="4572000"/>
          </a:xfrm>
        </p:spPr>
        <p:txBody>
          <a:bodyPr>
            <a:normAutofit lnSpcReduction="10000"/>
          </a:bodyPr>
          <a:lstStyle/>
          <a:p>
            <a:pPr marL="365760" lvl="1" indent="0" algn="just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en-US" sz="2400" kern="0" dirty="0" smtClean="0">
                <a:solidFill>
                  <a:srgbClr val="2A0015"/>
                </a:solidFill>
                <a:cs typeface="Times New Roman" pitchFamily="18" charset="0"/>
              </a:rPr>
              <a:t>Prevalent chronic and degenerative diseases are 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2A0015"/>
                </a:solidFill>
                <a:cs typeface="Times New Roman" pitchFamily="18" charset="0"/>
              </a:rPr>
              <a:t>Hypertension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2A0015"/>
                </a:solidFill>
                <a:cs typeface="Times New Roman" pitchFamily="18" charset="0"/>
              </a:rPr>
              <a:t>Diabetes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2A0015"/>
                </a:solidFill>
                <a:cs typeface="Times New Roman" pitchFamily="18" charset="0"/>
              </a:rPr>
              <a:t>Heart diseases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2A0015"/>
                </a:solidFill>
                <a:cs typeface="Times New Roman" pitchFamily="18" charset="0"/>
              </a:rPr>
              <a:t>Stroke (with or without residue)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2A0015"/>
                </a:solidFill>
                <a:cs typeface="Times New Roman" pitchFamily="18" charset="0"/>
              </a:rPr>
              <a:t>Joint problems (arthritis)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2A0015"/>
                </a:solidFill>
                <a:cs typeface="Times New Roman" pitchFamily="18" charset="0"/>
              </a:rPr>
              <a:t>Malignancies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2A0015"/>
                </a:solidFill>
                <a:cs typeface="Times New Roman" pitchFamily="18" charset="0"/>
              </a:rPr>
              <a:t>Incontinence and urgency 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2A0015"/>
                </a:solidFill>
                <a:cs typeface="Times New Roman" pitchFamily="18" charset="0"/>
              </a:rPr>
              <a:t>Prostatic </a:t>
            </a:r>
            <a:r>
              <a:rPr lang="en-US" sz="2400" kern="0" dirty="0">
                <a:solidFill>
                  <a:srgbClr val="2A0015"/>
                </a:solidFill>
                <a:cs typeface="Times New Roman" pitchFamily="18" charset="0"/>
              </a:rPr>
              <a:t>hyperplasia</a:t>
            </a:r>
          </a:p>
          <a:p>
            <a:pPr marL="0" indent="0">
              <a:buNone/>
            </a:pPr>
            <a:endParaRPr lang="en-US" altLang="en-US" dirty="0" smtClean="0"/>
          </a:p>
        </p:txBody>
      </p:sp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709440" y="273050"/>
            <a:ext cx="10844306" cy="8699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CHRONIC AND DEGENERATIVE DISEASES</a:t>
            </a:r>
            <a:endParaRPr lang="en-US" sz="4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5397" y="1905000"/>
            <a:ext cx="5486400" cy="457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2A0015"/>
                </a:solidFill>
                <a:cs typeface="Times New Roman" pitchFamily="18" charset="0"/>
              </a:rPr>
              <a:t>Some of these diseases are present in late adult life 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endParaRPr lang="en-US" sz="2400" kern="0" dirty="0" smtClean="0">
              <a:solidFill>
                <a:srgbClr val="2A0015"/>
              </a:solidFill>
              <a:cs typeface="Times New Roman" pitchFamily="18" charset="0"/>
            </a:endParaRPr>
          </a:p>
          <a:p>
            <a:pPr lvl="1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2A0015"/>
                </a:solidFill>
                <a:cs typeface="Times New Roman" pitchFamily="18" charset="0"/>
              </a:rPr>
              <a:t>Their presence leads to the occurrence of others as complications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endParaRPr lang="en-US" sz="2400" kern="0" dirty="0" smtClean="0">
              <a:solidFill>
                <a:srgbClr val="2A0015"/>
              </a:solidFill>
              <a:cs typeface="Times New Roman" pitchFamily="18" charset="0"/>
            </a:endParaRPr>
          </a:p>
          <a:p>
            <a:pPr lvl="1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2A0015"/>
                </a:solidFill>
                <a:cs typeface="Times New Roman" pitchFamily="18" charset="0"/>
              </a:rPr>
              <a:t>End result is rapid deterioration in health, increase dependency and low quality of life</a:t>
            </a:r>
          </a:p>
          <a:p>
            <a:pPr marL="0" indent="0">
              <a:buFont typeface="Wingdings"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6828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LEARNING OBJECTIVES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14843" y="1600200"/>
            <a:ext cx="10844306" cy="4800600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Define and classify the elderly population </a:t>
            </a:r>
            <a:endParaRPr lang="en-US" sz="2400" dirty="0"/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Explain the demographic changes associated with ageing of the population</a:t>
            </a:r>
            <a:endParaRPr lang="en-US" sz="2400" dirty="0"/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List the health and social problems associated with ageing</a:t>
            </a:r>
            <a:endParaRPr lang="en-US" sz="2400" dirty="0"/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Describe the interaction between physical </a:t>
            </a:r>
            <a:r>
              <a:rPr lang="en-US" sz="2400" dirty="0" smtClean="0"/>
              <a:t>ill-health</a:t>
            </a:r>
            <a:r>
              <a:rPr lang="en-US" sz="2400" dirty="0" smtClean="0"/>
              <a:t>, social problems, psychological problems and functional </a:t>
            </a:r>
            <a:r>
              <a:rPr lang="en-US" sz="2400" dirty="0" smtClean="0"/>
              <a:t>limitations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State the top ten causes of years lived with disability, disability adjusted life years lost and death among elderly 70+ years in KSA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Outline the aims and aspect of elderly care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886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sz="quarter" idx="1"/>
          </p:nvPr>
        </p:nvSpPr>
        <p:spPr>
          <a:xfrm>
            <a:off x="1051720" y="2057400"/>
            <a:ext cx="10515600" cy="3429000"/>
          </a:xfrm>
        </p:spPr>
        <p:txBody>
          <a:bodyPr>
            <a:normAutofit/>
          </a:bodyPr>
          <a:lstStyle/>
          <a:p>
            <a:pPr marL="365760" lvl="1" indent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sz="2400" kern="0" dirty="0" smtClean="0">
              <a:solidFill>
                <a:srgbClr val="2A0015"/>
              </a:solidFill>
              <a:cs typeface="Times New Roman" pitchFamily="18" charset="0"/>
            </a:endParaRPr>
          </a:p>
          <a:p>
            <a:pPr marL="365760" lvl="1" indent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2400" kern="0" dirty="0" smtClean="0">
                <a:solidFill>
                  <a:srgbClr val="2A0015"/>
                </a:solidFill>
                <a:cs typeface="Times New Roman" pitchFamily="18" charset="0"/>
              </a:rPr>
              <a:t>Primary malnutrition: Reduced intake due to social or economic reasons</a:t>
            </a:r>
          </a:p>
          <a:p>
            <a:pPr marL="365760" lvl="1" indent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2400" kern="0" dirty="0" smtClean="0">
                <a:solidFill>
                  <a:srgbClr val="2A0015"/>
                </a:solidFill>
                <a:cs typeface="Times New Roman" pitchFamily="18" charset="0"/>
              </a:rPr>
              <a:t>Secondary malnutrition: Excess loss and reduced absorption </a:t>
            </a:r>
          </a:p>
          <a:p>
            <a:pPr marL="365760" lvl="1" indent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2400" kern="0" dirty="0" smtClean="0">
                <a:solidFill>
                  <a:srgbClr val="2A0015"/>
                </a:solidFill>
                <a:cs typeface="Times New Roman" pitchFamily="18" charset="0"/>
              </a:rPr>
              <a:t>Overweight and obesity: imbalance between intake and expenditure of energy  </a:t>
            </a:r>
          </a:p>
          <a:p>
            <a:pPr marL="365760" lvl="1" indent="0" algn="just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en-US" sz="2400" kern="0" dirty="0">
                <a:solidFill>
                  <a:srgbClr val="2A0015"/>
                </a:solidFill>
                <a:cs typeface="Times New Roman" pitchFamily="18" charset="0"/>
              </a:rPr>
              <a:t>	</a:t>
            </a:r>
            <a:r>
              <a:rPr lang="en-US" sz="2400" kern="0" dirty="0" smtClean="0">
                <a:solidFill>
                  <a:srgbClr val="2A0015"/>
                </a:solidFill>
                <a:cs typeface="Times New Roman" pitchFamily="18" charset="0"/>
              </a:rPr>
              <a:t>								</a:t>
            </a:r>
          </a:p>
          <a:p>
            <a:endParaRPr lang="en-US" altLang="en-US" dirty="0" smtClean="0"/>
          </a:p>
        </p:txBody>
      </p:sp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709440" y="273050"/>
            <a:ext cx="10844306" cy="8699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NUTRITION PROBLEM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66370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sz="quarter" idx="1"/>
          </p:nvPr>
        </p:nvSpPr>
        <p:spPr>
          <a:xfrm>
            <a:off x="815517" y="1600200"/>
            <a:ext cx="10843473" cy="4800600"/>
          </a:xfrm>
        </p:spPr>
        <p:txBody>
          <a:bodyPr>
            <a:normAutofit lnSpcReduction="10000"/>
          </a:bodyPr>
          <a:lstStyle/>
          <a:p>
            <a:pPr marL="365760" lvl="1" indent="0" algn="just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en-US" sz="2400" kern="0" dirty="0" err="1">
                <a:solidFill>
                  <a:srgbClr val="2A0015"/>
                </a:solidFill>
                <a:cs typeface="Times New Roman" pitchFamily="18" charset="0"/>
              </a:rPr>
              <a:t>Polypharmacy</a:t>
            </a:r>
            <a:r>
              <a:rPr lang="en-US" sz="2400" kern="0" dirty="0">
                <a:solidFill>
                  <a:srgbClr val="2A0015"/>
                </a:solidFill>
                <a:cs typeface="Times New Roman" pitchFamily="18" charset="0"/>
              </a:rPr>
              <a:t> is defined as taken more than 5 drugs at a time including</a:t>
            </a:r>
          </a:p>
          <a:p>
            <a:pPr lvl="2" algn="just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100" kern="0" dirty="0">
                <a:solidFill>
                  <a:srgbClr val="2A0015"/>
                </a:solidFill>
                <a:cs typeface="Times New Roman" pitchFamily="18" charset="0"/>
              </a:rPr>
              <a:t>Prescribed medications</a:t>
            </a:r>
          </a:p>
          <a:p>
            <a:pPr lvl="2" algn="just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100" kern="0" dirty="0">
                <a:solidFill>
                  <a:srgbClr val="2A0015"/>
                </a:solidFill>
                <a:cs typeface="Times New Roman" pitchFamily="18" charset="0"/>
              </a:rPr>
              <a:t>Over the counter medications </a:t>
            </a:r>
          </a:p>
          <a:p>
            <a:pPr lvl="2" algn="just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100" kern="0" dirty="0">
                <a:solidFill>
                  <a:srgbClr val="2A0015"/>
                </a:solidFill>
                <a:cs typeface="Times New Roman" pitchFamily="18" charset="0"/>
              </a:rPr>
              <a:t>Herbal treatment </a:t>
            </a:r>
          </a:p>
          <a:p>
            <a:pPr marL="365760" lvl="1" indent="0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None/>
              <a:defRPr/>
            </a:pPr>
            <a:endParaRPr lang="en-US" sz="2400" kern="0" dirty="0" smtClean="0">
              <a:solidFill>
                <a:srgbClr val="2A0015"/>
              </a:solidFill>
              <a:cs typeface="Times New Roman" pitchFamily="18" charset="0"/>
            </a:endParaRPr>
          </a:p>
          <a:p>
            <a:pPr marL="365760" lvl="1" indent="0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None/>
              <a:defRPr/>
            </a:pPr>
            <a:r>
              <a:rPr lang="en-US" sz="2400" kern="0" dirty="0" err="1" smtClean="0">
                <a:solidFill>
                  <a:srgbClr val="2A0015"/>
                </a:solidFill>
                <a:cs typeface="Times New Roman" pitchFamily="18" charset="0"/>
              </a:rPr>
              <a:t>Polypharmacy</a:t>
            </a:r>
            <a:r>
              <a:rPr lang="en-US" sz="2400" kern="0" dirty="0" smtClean="0">
                <a:solidFill>
                  <a:srgbClr val="2A0015"/>
                </a:solidFill>
                <a:cs typeface="Times New Roman" pitchFamily="18" charset="0"/>
              </a:rPr>
              <a:t> is the result of </a:t>
            </a:r>
          </a:p>
          <a:p>
            <a:pPr lvl="2" algn="just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100" kern="0" dirty="0" smtClean="0">
                <a:solidFill>
                  <a:srgbClr val="2A0015"/>
                </a:solidFill>
                <a:cs typeface="Times New Roman" pitchFamily="18" charset="0"/>
              </a:rPr>
              <a:t>Presence of multitude of diseases </a:t>
            </a:r>
          </a:p>
          <a:p>
            <a:pPr lvl="2" algn="just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100" kern="0" dirty="0" smtClean="0">
                <a:solidFill>
                  <a:srgbClr val="2A0015"/>
                </a:solidFill>
                <a:cs typeface="Times New Roman" pitchFamily="18" charset="0"/>
              </a:rPr>
              <a:t>Physician’s aim to control physical problems </a:t>
            </a:r>
          </a:p>
          <a:p>
            <a:pPr marL="685800" lvl="2" indent="0" algn="just">
              <a:lnSpc>
                <a:spcPct val="130000"/>
              </a:lnSpc>
              <a:spcBef>
                <a:spcPts val="0"/>
              </a:spcBef>
              <a:buNone/>
              <a:defRPr/>
            </a:pPr>
            <a:endParaRPr lang="en-US" sz="2100" kern="0" dirty="0" smtClean="0">
              <a:solidFill>
                <a:srgbClr val="2A0015"/>
              </a:solidFill>
              <a:cs typeface="Times New Roman" pitchFamily="18" charset="0"/>
            </a:endParaRPr>
          </a:p>
          <a:p>
            <a:pPr marL="365760" lvl="1" indent="0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None/>
              <a:defRPr/>
            </a:pPr>
            <a:r>
              <a:rPr lang="en-US" sz="2400" kern="0" dirty="0" err="1">
                <a:solidFill>
                  <a:srgbClr val="2A0015"/>
                </a:solidFill>
                <a:cs typeface="Times New Roman" pitchFamily="18" charset="0"/>
              </a:rPr>
              <a:t>Polypharmacy</a:t>
            </a:r>
            <a:r>
              <a:rPr lang="en-US" sz="2400" kern="0" dirty="0">
                <a:solidFill>
                  <a:srgbClr val="2A0015"/>
                </a:solidFill>
                <a:cs typeface="Times New Roman" pitchFamily="18" charset="0"/>
              </a:rPr>
              <a:t> </a:t>
            </a:r>
            <a:r>
              <a:rPr lang="en-US" sz="2400" kern="0" dirty="0" smtClean="0">
                <a:solidFill>
                  <a:srgbClr val="2A0015"/>
                </a:solidFill>
                <a:cs typeface="Times New Roman" pitchFamily="18" charset="0"/>
              </a:rPr>
              <a:t>may have adverse health effects on the elderly in the form of side effects and drug interaction. </a:t>
            </a:r>
            <a:endParaRPr lang="en-US" sz="2400" kern="0" dirty="0">
              <a:solidFill>
                <a:srgbClr val="2A0015"/>
              </a:solidFill>
              <a:cs typeface="Times New Roman" pitchFamily="18" charset="0"/>
            </a:endParaRPr>
          </a:p>
          <a:p>
            <a:pPr lvl="1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endParaRPr lang="en-US" sz="2400" kern="0" dirty="0" smtClean="0">
              <a:solidFill>
                <a:srgbClr val="2A0015"/>
              </a:solidFill>
              <a:cs typeface="Times New Roman" pitchFamily="18" charset="0"/>
            </a:endParaRPr>
          </a:p>
          <a:p>
            <a:endParaRPr lang="en-US" altLang="en-US" dirty="0" smtClean="0"/>
          </a:p>
        </p:txBody>
      </p:sp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709440" y="273050"/>
            <a:ext cx="10844306" cy="8699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POLYPHARMACY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53580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051720" y="1905000"/>
            <a:ext cx="3962400" cy="4114800"/>
          </a:xfrm>
        </p:spPr>
        <p:txBody>
          <a:bodyPr>
            <a:normAutofit/>
          </a:bodyPr>
          <a:lstStyle/>
          <a:p>
            <a:pPr lvl="1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endParaRPr lang="en-US" sz="2400" kern="0" dirty="0" smtClean="0">
              <a:solidFill>
                <a:srgbClr val="2A0015"/>
              </a:solidFill>
              <a:cs typeface="Times New Roman" pitchFamily="18" charset="0"/>
            </a:endParaRPr>
          </a:p>
          <a:p>
            <a:pPr marL="279400" lvl="1" indent="-279400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2A0015"/>
                </a:solidFill>
                <a:cs typeface="Times New Roman" pitchFamily="18" charset="0"/>
              </a:rPr>
              <a:t>Vision impairment </a:t>
            </a:r>
          </a:p>
          <a:p>
            <a:pPr lvl="2" algn="just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100" kern="0" dirty="0" smtClean="0">
                <a:solidFill>
                  <a:srgbClr val="2A0015"/>
                </a:solidFill>
                <a:cs typeface="Times New Roman" pitchFamily="18" charset="0"/>
              </a:rPr>
              <a:t>Cataract </a:t>
            </a:r>
          </a:p>
          <a:p>
            <a:pPr lvl="2" algn="just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100" kern="0" dirty="0" smtClean="0">
                <a:solidFill>
                  <a:srgbClr val="2A0015"/>
                </a:solidFill>
                <a:cs typeface="Times New Roman" pitchFamily="18" charset="0"/>
              </a:rPr>
              <a:t>Corneal opacity</a:t>
            </a:r>
          </a:p>
          <a:p>
            <a:pPr lvl="2" algn="just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100" kern="0" dirty="0" smtClean="0">
                <a:solidFill>
                  <a:srgbClr val="2A0015"/>
                </a:solidFill>
                <a:cs typeface="Times New Roman" pitchFamily="18" charset="0"/>
              </a:rPr>
              <a:t>Macular degeneration 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US" sz="2400" kern="0" dirty="0" smtClean="0">
              <a:solidFill>
                <a:srgbClr val="2A0015"/>
              </a:solidFill>
              <a:cs typeface="Times New Roman" pitchFamily="18" charset="0"/>
            </a:endParaRPr>
          </a:p>
          <a:p>
            <a:pPr marL="319088" indent="-319088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2A0015"/>
                </a:solidFill>
                <a:cs typeface="Times New Roman" pitchFamily="18" charset="0"/>
              </a:rPr>
              <a:t>Hearing </a:t>
            </a:r>
            <a:r>
              <a:rPr lang="en-US" sz="2400" kern="0" dirty="0" smtClean="0">
                <a:solidFill>
                  <a:srgbClr val="2A0015"/>
                </a:solidFill>
                <a:cs typeface="Times New Roman" pitchFamily="18" charset="0"/>
              </a:rPr>
              <a:t>impairment</a:t>
            </a:r>
          </a:p>
          <a:p>
            <a:pPr marL="319088" indent="-319088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2A0015"/>
                </a:solidFill>
                <a:cs typeface="Times New Roman" pitchFamily="18" charset="0"/>
              </a:rPr>
              <a:t>Deterioration of smell </a:t>
            </a:r>
            <a:endParaRPr lang="en-US" sz="2400" kern="0" dirty="0">
              <a:solidFill>
                <a:srgbClr val="2A0015"/>
              </a:solidFill>
              <a:cs typeface="Times New Roman" pitchFamily="18" charset="0"/>
            </a:endParaRPr>
          </a:p>
          <a:p>
            <a:pPr marL="0" lvl="0" indent="0" algn="just" fontAlgn="auto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kern="0" dirty="0" smtClean="0">
              <a:solidFill>
                <a:srgbClr val="2A0015"/>
              </a:solidFill>
              <a:cs typeface="Times New Roman" pitchFamily="18" charset="0"/>
            </a:endParaRPr>
          </a:p>
          <a:p>
            <a:pPr marL="0" lvl="0" indent="0" algn="just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en-US" sz="2800" kern="0" dirty="0">
              <a:solidFill>
                <a:srgbClr val="2A0015"/>
              </a:solidFill>
              <a:cs typeface="Times New Roman" pitchFamily="18" charset="0"/>
            </a:endParaRP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709440" y="273050"/>
            <a:ext cx="10844306" cy="8699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IMPAIRED SPECIAL SENSES</a:t>
            </a:r>
            <a:endParaRPr lang="en-US" sz="40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852319" y="2743200"/>
            <a:ext cx="5791200" cy="27070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lvl="1" indent="-233363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2A0015"/>
                </a:solidFill>
                <a:cs typeface="Times New Roman" pitchFamily="18" charset="0"/>
              </a:rPr>
              <a:t>Increase dependence on others</a:t>
            </a:r>
          </a:p>
          <a:p>
            <a:pPr marL="341313" lvl="1" indent="-233363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2A0015"/>
                </a:solidFill>
                <a:cs typeface="Times New Roman" pitchFamily="18" charset="0"/>
              </a:rPr>
              <a:t>Psychological problems (frustration of not hearing others)</a:t>
            </a:r>
          </a:p>
          <a:p>
            <a:pPr marL="341313" lvl="1" indent="-233363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2A0015"/>
                </a:solidFill>
                <a:cs typeface="Times New Roman" pitchFamily="18" charset="0"/>
              </a:rPr>
              <a:t>Social isolation </a:t>
            </a:r>
          </a:p>
          <a:p>
            <a:pPr marL="341313" lvl="1" indent="-233363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2A0015"/>
                </a:solidFill>
                <a:cs typeface="Times New Roman" pitchFamily="18" charset="0"/>
              </a:rPr>
              <a:t>Increase rate of unintentional injuries 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/>
              <a:buNone/>
              <a:defRPr/>
            </a:pPr>
            <a:endParaRPr lang="en-US" sz="2800" kern="0" dirty="0" smtClean="0">
              <a:solidFill>
                <a:srgbClr val="2A0015"/>
              </a:solidFill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Font typeface="Wingdings"/>
              <a:buNone/>
              <a:defRPr/>
            </a:pPr>
            <a:endParaRPr lang="en-US" sz="2800" kern="0" dirty="0">
              <a:solidFill>
                <a:srgbClr val="2A0015"/>
              </a:solidFill>
              <a:cs typeface="Times New Roman" pitchFamily="18" charset="0"/>
            </a:endParaRPr>
          </a:p>
        </p:txBody>
      </p:sp>
      <p:pic>
        <p:nvPicPr>
          <p:cNvPr id="2050" name="Picture 2" descr="C:\Users\Randa M. Youssef\AppData\Local\Microsoft\Windows\Temporary Internet Files\Content.IE5\2Z8P362M\gGH9j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3317" flipH="1">
            <a:off x="4304166" y="1726224"/>
            <a:ext cx="1045163" cy="14153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080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109842" y="2452003"/>
            <a:ext cx="3962400" cy="3124200"/>
          </a:xfrm>
        </p:spPr>
        <p:txBody>
          <a:bodyPr>
            <a:normAutofit/>
          </a:bodyPr>
          <a:lstStyle/>
          <a:p>
            <a:pPr lvl="1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endParaRPr lang="en-US" sz="2400" kern="0" dirty="0" smtClean="0">
              <a:solidFill>
                <a:srgbClr val="2A0015"/>
              </a:solidFill>
              <a:cs typeface="Times New Roman" pitchFamily="18" charset="0"/>
            </a:endParaRPr>
          </a:p>
          <a:p>
            <a:pPr marL="279400" lvl="1" indent="-279400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2A0015"/>
                </a:solidFill>
                <a:cs typeface="Times New Roman" pitchFamily="18" charset="0"/>
              </a:rPr>
              <a:t>Mostly falls in the elderly own home </a:t>
            </a:r>
          </a:p>
          <a:p>
            <a:pPr marL="279400" lvl="1" indent="-279400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endParaRPr lang="en-US" sz="2400" kern="0" dirty="0" smtClean="0">
              <a:solidFill>
                <a:srgbClr val="2A0015"/>
              </a:solidFill>
              <a:cs typeface="Times New Roman" pitchFamily="18" charset="0"/>
            </a:endParaRPr>
          </a:p>
          <a:p>
            <a:pPr marL="279400" lvl="1" indent="-279400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2A0015"/>
                </a:solidFill>
                <a:cs typeface="Times New Roman" pitchFamily="18" charset="0"/>
              </a:rPr>
              <a:t>Less likely falls outside the home</a:t>
            </a:r>
          </a:p>
          <a:p>
            <a:pPr marL="553720" lvl="2" indent="-279400" algn="just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US" sz="2100" kern="0" dirty="0">
              <a:solidFill>
                <a:srgbClr val="2A0015"/>
              </a:solidFill>
              <a:cs typeface="Times New Roman" pitchFamily="18" charset="0"/>
            </a:endParaRPr>
          </a:p>
          <a:p>
            <a:pPr marL="0" lvl="0" indent="0" algn="just" fontAlgn="auto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kern="0" dirty="0" smtClean="0">
              <a:solidFill>
                <a:srgbClr val="2A0015"/>
              </a:solidFill>
              <a:cs typeface="Times New Roman" pitchFamily="18" charset="0"/>
            </a:endParaRPr>
          </a:p>
          <a:p>
            <a:pPr marL="0" lvl="0" indent="0" algn="just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en-US" sz="2800" kern="0" dirty="0">
              <a:solidFill>
                <a:srgbClr val="2A0015"/>
              </a:solidFill>
              <a:cs typeface="Times New Roman" pitchFamily="18" charset="0"/>
            </a:endParaRP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709440" y="273050"/>
            <a:ext cx="10844306" cy="8699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UNINTENTIONAL INJURIES</a:t>
            </a:r>
            <a:endParaRPr lang="en-US" sz="4000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7071519" y="2743200"/>
            <a:ext cx="4572000" cy="27070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lvl="1" indent="-233363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2A0015"/>
                </a:solidFill>
                <a:cs typeface="Times New Roman" pitchFamily="18" charset="0"/>
              </a:rPr>
              <a:t>Fractures </a:t>
            </a:r>
          </a:p>
          <a:p>
            <a:pPr marL="341313" lvl="1" indent="-233363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2A0015"/>
                </a:solidFill>
                <a:cs typeface="Times New Roman" pitchFamily="18" charset="0"/>
              </a:rPr>
              <a:t>Being bed bound </a:t>
            </a:r>
          </a:p>
          <a:p>
            <a:pPr marL="341313" lvl="1" indent="-233363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2A0015"/>
                </a:solidFill>
                <a:cs typeface="Times New Roman" pitchFamily="18" charset="0"/>
              </a:rPr>
              <a:t>Slow recovery </a:t>
            </a:r>
          </a:p>
          <a:p>
            <a:pPr marL="341313" lvl="1" indent="-233363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2A0015"/>
                </a:solidFill>
                <a:cs typeface="Times New Roman" pitchFamily="18" charset="0"/>
              </a:rPr>
              <a:t>Unable to regain their status</a:t>
            </a:r>
          </a:p>
          <a:p>
            <a:pPr marL="341313" lvl="1" indent="-233363"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2A0015"/>
                </a:solidFill>
                <a:cs typeface="Times New Roman" pitchFamily="18" charset="0"/>
              </a:rPr>
              <a:t>Increase dependency 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/>
              <a:buNone/>
              <a:defRPr/>
            </a:pPr>
            <a:endParaRPr lang="en-US" sz="2800" kern="0" dirty="0" smtClean="0">
              <a:solidFill>
                <a:srgbClr val="2A0015"/>
              </a:solidFill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Font typeface="Wingdings"/>
              <a:buNone/>
              <a:defRPr/>
            </a:pPr>
            <a:endParaRPr lang="en-US" sz="2800" kern="0" dirty="0">
              <a:solidFill>
                <a:srgbClr val="2A0015"/>
              </a:solidFill>
              <a:cs typeface="Times New Roman" pitchFamily="18" charset="0"/>
            </a:endParaRPr>
          </a:p>
        </p:txBody>
      </p:sp>
      <p:pic>
        <p:nvPicPr>
          <p:cNvPr id="8" name="Picture 2" descr="C:\Users\Randa M. Youssef\AppData\Local\Microsoft\Windows\Temporary Internet Files\Content.IE5\2Z8P362M\gGH9j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31487" flipH="1">
            <a:off x="5447168" y="1726225"/>
            <a:ext cx="1045163" cy="14153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642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sz="quarter" idx="1"/>
          </p:nvPr>
        </p:nvSpPr>
        <p:spPr>
          <a:xfrm>
            <a:off x="815517" y="1600200"/>
            <a:ext cx="10843473" cy="4495800"/>
          </a:xfrm>
        </p:spPr>
        <p:txBody>
          <a:bodyPr/>
          <a:lstStyle/>
          <a:p>
            <a:pPr lvl="1" algn="just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500" kern="0" dirty="0">
                <a:solidFill>
                  <a:srgbClr val="2A0015"/>
                </a:solidFill>
                <a:cs typeface="Times New Roman" pitchFamily="18" charset="0"/>
              </a:rPr>
              <a:t>Reflects the abilities of the elderly to live independently 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500" kern="0" dirty="0">
                <a:solidFill>
                  <a:srgbClr val="2A0015"/>
                </a:solidFill>
                <a:cs typeface="Times New Roman" pitchFamily="18" charset="0"/>
              </a:rPr>
              <a:t>It includes </a:t>
            </a:r>
          </a:p>
          <a:p>
            <a:pPr lvl="2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2A0015"/>
                </a:solidFill>
                <a:cs typeface="Times New Roman" pitchFamily="18" charset="0"/>
              </a:rPr>
              <a:t>Housekeeping</a:t>
            </a:r>
          </a:p>
          <a:p>
            <a:pPr lvl="2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2A0015"/>
                </a:solidFill>
                <a:cs typeface="Times New Roman" pitchFamily="18" charset="0"/>
              </a:rPr>
              <a:t>Shopping</a:t>
            </a:r>
          </a:p>
          <a:p>
            <a:pPr lvl="2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2A0015"/>
                </a:solidFill>
                <a:cs typeface="Times New Roman" pitchFamily="18" charset="0"/>
              </a:rPr>
              <a:t>Cooking</a:t>
            </a:r>
          </a:p>
          <a:p>
            <a:pPr lvl="2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2A0015"/>
                </a:solidFill>
                <a:cs typeface="Times New Roman" pitchFamily="18" charset="0"/>
              </a:rPr>
              <a:t>Use of transportation </a:t>
            </a:r>
          </a:p>
          <a:p>
            <a:pPr lvl="2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2A0015"/>
                </a:solidFill>
                <a:cs typeface="Times New Roman" pitchFamily="18" charset="0"/>
              </a:rPr>
              <a:t>Use of telephone</a:t>
            </a:r>
          </a:p>
          <a:p>
            <a:pPr lvl="2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2A0015"/>
                </a:solidFill>
                <a:cs typeface="Times New Roman" pitchFamily="18" charset="0"/>
              </a:rPr>
              <a:t>Dealing with money</a:t>
            </a:r>
          </a:p>
          <a:p>
            <a:pPr lvl="2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2A0015"/>
                </a:solidFill>
                <a:cs typeface="Times New Roman" pitchFamily="18" charset="0"/>
              </a:rPr>
              <a:t>Taking medications</a:t>
            </a:r>
          </a:p>
          <a:p>
            <a:endParaRPr lang="en-US" altLang="en-US" dirty="0" smtClean="0"/>
          </a:p>
        </p:txBody>
      </p:sp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709440" y="273050"/>
            <a:ext cx="10844306" cy="8699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INSTRUMENTAL ACTIVITIES OF DAILY LIVING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18857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sz="quarter" idx="1"/>
          </p:nvPr>
        </p:nvSpPr>
        <p:spPr>
          <a:xfrm>
            <a:off x="823119" y="1752600"/>
            <a:ext cx="10843473" cy="4495800"/>
          </a:xfrm>
        </p:spPr>
        <p:txBody>
          <a:bodyPr/>
          <a:lstStyle/>
          <a:p>
            <a:pPr lvl="1" algn="just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500" kern="0" dirty="0">
                <a:solidFill>
                  <a:srgbClr val="2A0015"/>
                </a:solidFill>
                <a:cs typeface="Times New Roman" pitchFamily="18" charset="0"/>
              </a:rPr>
              <a:t>Reflects the abilities of the elderly for self-care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500" kern="0" dirty="0">
                <a:solidFill>
                  <a:srgbClr val="2A0015"/>
                </a:solidFill>
                <a:cs typeface="Times New Roman" pitchFamily="18" charset="0"/>
              </a:rPr>
              <a:t>It includes </a:t>
            </a:r>
          </a:p>
          <a:p>
            <a:pPr lvl="2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2A0015"/>
                </a:solidFill>
                <a:cs typeface="Times New Roman" pitchFamily="18" charset="0"/>
              </a:rPr>
              <a:t>Bathing</a:t>
            </a:r>
          </a:p>
          <a:p>
            <a:pPr lvl="2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2A0015"/>
                </a:solidFill>
                <a:cs typeface="Times New Roman" pitchFamily="18" charset="0"/>
              </a:rPr>
              <a:t>Dressing</a:t>
            </a:r>
          </a:p>
          <a:p>
            <a:pPr lvl="2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2A0015"/>
                </a:solidFill>
                <a:cs typeface="Times New Roman" pitchFamily="18" charset="0"/>
              </a:rPr>
              <a:t>Grooming (take care of appearance)</a:t>
            </a:r>
          </a:p>
          <a:p>
            <a:pPr lvl="2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2A0015"/>
                </a:solidFill>
                <a:cs typeface="Times New Roman" pitchFamily="18" charset="0"/>
              </a:rPr>
              <a:t>Feeding</a:t>
            </a:r>
          </a:p>
          <a:p>
            <a:pPr lvl="2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2A0015"/>
                </a:solidFill>
                <a:cs typeface="Times New Roman" pitchFamily="18" charset="0"/>
              </a:rPr>
              <a:t>Continence (control urine and stool)</a:t>
            </a:r>
          </a:p>
          <a:p>
            <a:pPr lvl="2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2A0015"/>
                </a:solidFill>
                <a:cs typeface="Times New Roman" pitchFamily="18" charset="0"/>
              </a:rPr>
              <a:t>Ambulating (moving about)</a:t>
            </a:r>
          </a:p>
          <a:p>
            <a:pPr lvl="2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kern="0" dirty="0">
                <a:solidFill>
                  <a:srgbClr val="2A0015"/>
                </a:solidFill>
                <a:cs typeface="Times New Roman" pitchFamily="18" charset="0"/>
              </a:rPr>
              <a:t>Transfer (moving from one place to another inside the house)</a:t>
            </a:r>
          </a:p>
          <a:p>
            <a:pPr marL="0" indent="0">
              <a:buNone/>
            </a:pPr>
            <a:endParaRPr lang="en-US" altLang="en-US" dirty="0" smtClean="0"/>
          </a:p>
        </p:txBody>
      </p:sp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709440" y="273050"/>
            <a:ext cx="10844306" cy="8699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ACTIVITIES OF DAILY LIVING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60264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sz="quarter" idx="1"/>
          </p:nvPr>
        </p:nvSpPr>
        <p:spPr>
          <a:xfrm>
            <a:off x="823119" y="1752600"/>
            <a:ext cx="10843473" cy="4495800"/>
          </a:xfrm>
        </p:spPr>
        <p:txBody>
          <a:bodyPr/>
          <a:lstStyle/>
          <a:p>
            <a:pPr lvl="1" algn="just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500" kern="0" dirty="0" smtClean="0">
                <a:solidFill>
                  <a:srgbClr val="2A0015"/>
                </a:solidFill>
                <a:cs typeface="Times New Roman" pitchFamily="18" charset="0"/>
              </a:rPr>
              <a:t>Commonest psychological disorder among the elderly 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500" kern="0" dirty="0" smtClean="0">
                <a:solidFill>
                  <a:srgbClr val="2A0015"/>
                </a:solidFill>
                <a:cs typeface="Times New Roman" pitchFamily="18" charset="0"/>
              </a:rPr>
              <a:t>Insidious onset and progressive course 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500" kern="0" dirty="0" smtClean="0">
                <a:solidFill>
                  <a:srgbClr val="2A0015"/>
                </a:solidFill>
                <a:cs typeface="Times New Roman" pitchFamily="18" charset="0"/>
              </a:rPr>
              <a:t>Often not recognized by the elderly or the caregivers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500" kern="0" dirty="0" smtClean="0">
                <a:solidFill>
                  <a:srgbClr val="2A0015"/>
                </a:solidFill>
                <a:cs typeface="Times New Roman" pitchFamily="18" charset="0"/>
              </a:rPr>
              <a:t>Manifested by executive dysfunction </a:t>
            </a:r>
          </a:p>
          <a:p>
            <a:pPr marL="0" indent="0">
              <a:buNone/>
            </a:pPr>
            <a:endParaRPr lang="en-US" altLang="en-US" dirty="0" smtClean="0"/>
          </a:p>
        </p:txBody>
      </p:sp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709440" y="273050"/>
            <a:ext cx="10844306" cy="8699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DEPRESSION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62130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709440" y="273050"/>
            <a:ext cx="10844306" cy="8699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DEPRESSION</a:t>
            </a:r>
            <a:endParaRPr lang="en-US" sz="4000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710977035"/>
              </p:ext>
            </p:extLst>
          </p:nvPr>
        </p:nvGraphicFramePr>
        <p:xfrm>
          <a:off x="2194719" y="1905000"/>
          <a:ext cx="7239000" cy="3957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urved Up Arrow 8"/>
          <p:cNvSpPr/>
          <p:nvPr/>
        </p:nvSpPr>
        <p:spPr>
          <a:xfrm rot="20356150">
            <a:off x="6531396" y="5376562"/>
            <a:ext cx="1603262" cy="685800"/>
          </a:xfrm>
          <a:prstGeom prst="curvedUp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52519" y="4773432"/>
            <a:ext cx="2262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More social isolation</a:t>
            </a:r>
            <a:endParaRPr lang="en-US" sz="2000" dirty="0">
              <a:latin typeface="+mn-lt"/>
            </a:endParaRPr>
          </a:p>
        </p:txBody>
      </p:sp>
      <p:sp>
        <p:nvSpPr>
          <p:cNvPr id="12" name="Curved Up Arrow 11"/>
          <p:cNvSpPr/>
          <p:nvPr/>
        </p:nvSpPr>
        <p:spPr>
          <a:xfrm rot="11910325" flipV="1">
            <a:off x="3635732" y="5413863"/>
            <a:ext cx="1524834" cy="685800"/>
          </a:xfrm>
          <a:prstGeom prst="curvedUp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37519" y="4777330"/>
            <a:ext cx="2799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More physical dysfunction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46959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8319" y="228600"/>
            <a:ext cx="11353799" cy="86995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Top 10 causes of Years Lived With Disability (YLD) among elderly 70+years, KSA</a:t>
            </a:r>
            <a:endParaRPr lang="en-US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30" y="1713127"/>
            <a:ext cx="11797007" cy="437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89919" y="6172200"/>
            <a:ext cx="4609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http://vizhub.healthdata.org/irank/arrow.php</a:t>
            </a:r>
          </a:p>
        </p:txBody>
      </p:sp>
    </p:spTree>
    <p:extLst>
      <p:ext uri="{BB962C8B-B14F-4D97-AF65-F5344CB8AC3E}">
        <p14:creationId xmlns:p14="http://schemas.microsoft.com/office/powerpoint/2010/main" val="205035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9" y="1600200"/>
            <a:ext cx="1155949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8319" y="228600"/>
            <a:ext cx="11353799" cy="86995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Top 10 causes of Disability Adjusted Life-Years Lost (DALY) among elderly 70+years, KSA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889919" y="6172200"/>
            <a:ext cx="4609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http://vizhub.healthdata.org/irank/arrow.php</a:t>
            </a:r>
          </a:p>
        </p:txBody>
      </p:sp>
    </p:spTree>
    <p:extLst>
      <p:ext uri="{BB962C8B-B14F-4D97-AF65-F5344CB8AC3E}">
        <p14:creationId xmlns:p14="http://schemas.microsoft.com/office/powerpoint/2010/main" val="281311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051720" y="1905000"/>
            <a:ext cx="10210799" cy="41910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kern="0" dirty="0">
                <a:solidFill>
                  <a:srgbClr val="2A0015"/>
                </a:solidFill>
                <a:cs typeface="Times New Roman" pitchFamily="18" charset="0"/>
              </a:rPr>
              <a:t>The United Nations has not adopted a standard criterion but   use the age of 60 years and above to refer to older or elderly </a:t>
            </a:r>
            <a:r>
              <a:rPr lang="en-US" sz="2800" kern="0" dirty="0" smtClean="0">
                <a:solidFill>
                  <a:srgbClr val="2A0015"/>
                </a:solidFill>
                <a:cs typeface="Times New Roman" pitchFamily="18" charset="0"/>
              </a:rPr>
              <a:t>population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kern="0" dirty="0">
                <a:solidFill>
                  <a:srgbClr val="2A0015"/>
                </a:solidFill>
                <a:cs typeface="Times New Roman" pitchFamily="18" charset="0"/>
              </a:rPr>
              <a:t>The CDC uses the age of 65 years and above to refer to elderly </a:t>
            </a:r>
            <a:r>
              <a:rPr lang="en-US" sz="2800" kern="0" dirty="0" smtClean="0">
                <a:solidFill>
                  <a:srgbClr val="2A0015"/>
                </a:solidFill>
                <a:cs typeface="Times New Roman" pitchFamily="18" charset="0"/>
              </a:rPr>
              <a:t>population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kern="0" dirty="0">
                <a:solidFill>
                  <a:srgbClr val="2A0015"/>
                </a:solidFill>
                <a:cs typeface="Times New Roman" pitchFamily="18" charset="0"/>
              </a:rPr>
              <a:t>The starting age defining the elderly population matches the age of pension that varies between countries (60 years or 65 years)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endParaRPr lang="en-US" sz="2800" kern="0" dirty="0">
              <a:solidFill>
                <a:srgbClr val="2A0015"/>
              </a:solidFill>
              <a:cs typeface="Times New Roman" pitchFamily="18" charset="0"/>
            </a:endParaRPr>
          </a:p>
          <a:p>
            <a:pPr marL="0" lvl="0" indent="0" algn="just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en-US" sz="2800" kern="0" dirty="0">
              <a:solidFill>
                <a:srgbClr val="2A0015"/>
              </a:solidFill>
              <a:cs typeface="Times New Roman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14843" y="228600"/>
            <a:ext cx="10844306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DEFINITION OF ELDERLY POPULATION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6294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8319" y="228600"/>
            <a:ext cx="11353799" cy="8699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Top 10 causes of </a:t>
            </a:r>
            <a:r>
              <a:rPr lang="en-US" sz="4000" dirty="0" smtClean="0"/>
              <a:t>death </a:t>
            </a:r>
            <a:r>
              <a:rPr lang="en-US" sz="4000" dirty="0" smtClean="0"/>
              <a:t>among elderly 70+years, KSA</a:t>
            </a:r>
            <a:endParaRPr 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87" y="1909763"/>
            <a:ext cx="11419263" cy="3755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89919" y="6172200"/>
            <a:ext cx="4609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http://vizhub.healthdata.org/irank/arrow.php</a:t>
            </a:r>
          </a:p>
        </p:txBody>
      </p:sp>
    </p:spTree>
    <p:extLst>
      <p:ext uri="{BB962C8B-B14F-4D97-AF65-F5344CB8AC3E}">
        <p14:creationId xmlns:p14="http://schemas.microsoft.com/office/powerpoint/2010/main" val="330780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6415" y="3581400"/>
            <a:ext cx="8614635" cy="1828800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CARE FOR THE ELDERLY</a:t>
            </a:r>
            <a:endParaRPr lang="en-US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98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CARE FOR THE ELDERLY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4843" y="1752600"/>
            <a:ext cx="10844306" cy="434340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The aim of the elderly care is 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Promote healthy ageing; growing old and delaying ill-health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Provide a comprehensive care at the PHC for early detection and treatment of physical and mental health problems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Provide a social support to ensure a decent and safe living 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Establish long and short term community based services to provide care for the elderly and alleviate tension on the family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2645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PROMOTE HEALTHY AGEING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4843" y="1752600"/>
            <a:ext cx="10844306" cy="434340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Promoting healthy ageing has its roots in adopting a healthy life style through the lifespan including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Maintaining acceptable level of physical activity 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Adherence to a healthy diet 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Avoid the use of any tobacco products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Avoid the use of alcohol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1822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EARLY DETECTION AND MANAGEMENT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75519" y="1676400"/>
            <a:ext cx="10668000" cy="5029200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800" dirty="0" smtClean="0"/>
              <a:t>Comprehensive health assessment of the elderly at PHC to screen for major health problems through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History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500" dirty="0" smtClean="0"/>
              <a:t>Medical problems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500" dirty="0" smtClean="0"/>
              <a:t>Unintentional injuries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500" dirty="0" smtClean="0"/>
              <a:t>Medications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500" dirty="0" smtClean="0"/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Use of standardized tools for the screening for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Nutrition problems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Hearing impairment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Incontinence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Functional abilities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Depression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Dementia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75353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119" y="228600"/>
            <a:ext cx="11049000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SOCIAL EVALUATION AND SUPPORT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94519" y="1752600"/>
            <a:ext cx="10972800" cy="4356315"/>
          </a:xfrm>
        </p:spPr>
        <p:txBody>
          <a:bodyPr>
            <a:normAutofit/>
          </a:bodyPr>
          <a:lstStyle/>
          <a:p>
            <a:pPr lvl="1" algn="just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2A0015"/>
                </a:solidFill>
                <a:cs typeface="Times New Roman" pitchFamily="18" charset="0"/>
              </a:rPr>
              <a:t>Social contact (living in a family, presence of caregiver, frequency of contact with caregiver, nature of relation with caregiver)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2A0015"/>
                </a:solidFill>
                <a:cs typeface="Times New Roman" pitchFamily="18" charset="0"/>
              </a:rPr>
              <a:t>Social activities (having a profession, friends, hobbies, special interest, outing and extent of satisfaction with social activities)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2A0015"/>
                </a:solidFill>
                <a:cs typeface="Times New Roman" pitchFamily="18" charset="0"/>
              </a:rPr>
              <a:t>Living conditions (comfort and safety in the house and extent of satisfaction with living conditions)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2A0015"/>
                </a:solidFill>
                <a:cs typeface="Times New Roman" pitchFamily="18" charset="0"/>
              </a:rPr>
              <a:t>Economic status (tangible wealth, monthly income, extent of coverage of needs</a:t>
            </a:r>
            <a:r>
              <a:rPr lang="en-US" sz="2400" kern="0" dirty="0" smtClean="0">
                <a:solidFill>
                  <a:srgbClr val="2A0015"/>
                </a:solidFill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822530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119" y="228600"/>
            <a:ext cx="11049000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COMMUNITY-BASED SERVICES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94519" y="1752600"/>
            <a:ext cx="10972800" cy="4356315"/>
          </a:xfrm>
        </p:spPr>
        <p:txBody>
          <a:bodyPr>
            <a:normAutofit/>
          </a:bodyPr>
          <a:lstStyle/>
          <a:p>
            <a:pPr lvl="1" algn="just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2A0015"/>
                </a:solidFill>
                <a:cs typeface="Times New Roman" pitchFamily="18" charset="0"/>
              </a:rPr>
              <a:t>Elderly day care centers: Elderly clubs to maintain social interaction 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2A0015"/>
                </a:solidFill>
                <a:cs typeface="Times New Roman" pitchFamily="18" charset="0"/>
              </a:rPr>
              <a:t>Elderly day health centers: Day hospitals for elderly who need nursing care 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2A0015"/>
                </a:solidFill>
                <a:cs typeface="Times New Roman" pitchFamily="18" charset="0"/>
              </a:rPr>
              <a:t>Home services:  Provide social and nursing services to elderly in their own homes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2A0015"/>
                </a:solidFill>
                <a:cs typeface="Times New Roman" pitchFamily="18" charset="0"/>
              </a:rPr>
              <a:t>Residential or institutional care </a:t>
            </a:r>
          </a:p>
          <a:p>
            <a:pPr lvl="2" algn="just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100" kern="0" dirty="0" smtClean="0">
                <a:solidFill>
                  <a:srgbClr val="2A0015"/>
                </a:solidFill>
                <a:cs typeface="Times New Roman" pitchFamily="18" charset="0"/>
              </a:rPr>
              <a:t>Elderly homes (long term care for elderly who can’t live independently in their own homes)</a:t>
            </a:r>
          </a:p>
          <a:p>
            <a:pPr lvl="2" algn="just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100" kern="0" dirty="0" smtClean="0">
                <a:solidFill>
                  <a:srgbClr val="2A0015"/>
                </a:solidFill>
                <a:cs typeface="Times New Roman" pitchFamily="18" charset="0"/>
              </a:rPr>
              <a:t>Nursing homes (long term care for elderly with health problems requiring continuous medical and nursing care)</a:t>
            </a:r>
          </a:p>
        </p:txBody>
      </p:sp>
    </p:spTree>
    <p:extLst>
      <p:ext uri="{BB962C8B-B14F-4D97-AF65-F5344CB8AC3E}">
        <p14:creationId xmlns:p14="http://schemas.microsoft.com/office/powerpoint/2010/main" val="3345060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051720" y="2209800"/>
            <a:ext cx="10210799" cy="3200400"/>
          </a:xfrm>
        </p:spPr>
        <p:txBody>
          <a:bodyPr>
            <a:normAutofit fontScale="92500" lnSpcReduction="20000"/>
          </a:bodyPr>
          <a:lstStyle/>
          <a:p>
            <a:pPr marL="0" lvl="0" indent="0" algn="just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2800" kern="0" dirty="0" smtClean="0">
                <a:solidFill>
                  <a:srgbClr val="2A0015"/>
                </a:solidFill>
                <a:cs typeface="Times New Roman" pitchFamily="18" charset="0"/>
              </a:rPr>
              <a:t>Classified into</a:t>
            </a:r>
          </a:p>
          <a:p>
            <a:pPr marL="514350" lvl="0" indent="-514350" algn="just" fontAlgn="auto">
              <a:lnSpc>
                <a:spcPct val="150000"/>
              </a:lnSpc>
              <a:spcAft>
                <a:spcPts val="0"/>
              </a:spcAft>
              <a:buAutoNum type="arabicPeriod"/>
              <a:defRPr/>
            </a:pPr>
            <a:r>
              <a:rPr lang="en-US" sz="2800" kern="0" dirty="0" smtClean="0">
                <a:solidFill>
                  <a:srgbClr val="2A0015"/>
                </a:solidFill>
                <a:cs typeface="Times New Roman" pitchFamily="18" charset="0"/>
              </a:rPr>
              <a:t>Young old (60 to less than 75 years)</a:t>
            </a:r>
          </a:p>
          <a:p>
            <a:pPr marL="514350" lvl="0" indent="-514350" algn="just" fontAlgn="auto">
              <a:lnSpc>
                <a:spcPct val="150000"/>
              </a:lnSpc>
              <a:spcAft>
                <a:spcPts val="0"/>
              </a:spcAft>
              <a:buAutoNum type="arabicPeriod"/>
              <a:defRPr/>
            </a:pPr>
            <a:r>
              <a:rPr lang="en-US" sz="2800" kern="0" dirty="0" smtClean="0">
                <a:solidFill>
                  <a:srgbClr val="2A0015"/>
                </a:solidFill>
                <a:cs typeface="Times New Roman" pitchFamily="18" charset="0"/>
              </a:rPr>
              <a:t>Old (75 years to less than 85 years)</a:t>
            </a:r>
          </a:p>
          <a:p>
            <a:pPr marL="514350" lvl="0" indent="-514350" algn="just" fontAlgn="auto">
              <a:lnSpc>
                <a:spcPct val="150000"/>
              </a:lnSpc>
              <a:spcAft>
                <a:spcPts val="0"/>
              </a:spcAft>
              <a:buAutoNum type="arabicPeriod"/>
              <a:defRPr/>
            </a:pPr>
            <a:r>
              <a:rPr lang="en-US" sz="2800" kern="0" dirty="0" smtClean="0">
                <a:solidFill>
                  <a:srgbClr val="2A0015"/>
                </a:solidFill>
                <a:cs typeface="Times New Roman" pitchFamily="18" charset="0"/>
              </a:rPr>
              <a:t>Oldest old (85 years and above)</a:t>
            </a:r>
          </a:p>
          <a:p>
            <a:pPr marL="514350" lvl="0" indent="-514350" algn="just" fontAlgn="auto">
              <a:lnSpc>
                <a:spcPct val="150000"/>
              </a:lnSpc>
              <a:spcAft>
                <a:spcPts val="0"/>
              </a:spcAft>
              <a:buAutoNum type="arabicPeriod"/>
              <a:defRPr/>
            </a:pPr>
            <a:r>
              <a:rPr lang="en-US" sz="2800" kern="0" dirty="0" smtClean="0">
                <a:solidFill>
                  <a:srgbClr val="2A0015"/>
                </a:solidFill>
                <a:cs typeface="Times New Roman" pitchFamily="18" charset="0"/>
              </a:rPr>
              <a:t>Frail elderly (above 60 years with cognitive impairment or a disability)</a:t>
            </a:r>
            <a:endParaRPr lang="en-US" sz="2800" kern="0" dirty="0">
              <a:solidFill>
                <a:srgbClr val="2A0015"/>
              </a:solidFill>
              <a:cs typeface="Times New Roman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14843" y="228600"/>
            <a:ext cx="10844306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CLASSIFICATION OF ELDERLY POPULATION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2146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canaltaflow.com/images/canag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4000"/>
                    </a14:imgEffect>
                  </a14:imgLayer>
                </a14:imgProps>
              </a:ext>
            </a:extLst>
          </a:blip>
          <a:srcRect r="5045"/>
          <a:stretch>
            <a:fillRect/>
          </a:stretch>
        </p:blipFill>
        <p:spPr bwMode="auto">
          <a:xfrm>
            <a:off x="975519" y="2819400"/>
            <a:ext cx="1880835" cy="1980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75520" y="5457923"/>
            <a:ext cx="9982199" cy="9161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Calibri" pitchFamily="34" charset="0"/>
              </a:rPr>
              <a:t>About 1.2 billion people over the age of 60 expected to be in 2025 and this number will raise to reach 2 billion by 2050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+mn-lt"/>
                <a:cs typeface="Calibri" pitchFamily="34" charset="0"/>
              </a:rPr>
              <a:t>; 70% will be living in low and middle income countries.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Calibri" pitchFamily="34" charset="0"/>
              </a:rPr>
              <a:t> </a:t>
            </a:r>
            <a:endParaRPr kumimoji="0" lang="ar-OM" sz="20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</p:txBody>
      </p:sp>
      <p:sp>
        <p:nvSpPr>
          <p:cNvPr id="7" name="TextBox 25"/>
          <p:cNvSpPr txBox="1">
            <a:spLocks noChangeArrowheads="1"/>
          </p:cNvSpPr>
          <p:nvPr/>
        </p:nvSpPr>
        <p:spPr bwMode="auto">
          <a:xfrm>
            <a:off x="2567583" y="110168"/>
            <a:ext cx="624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rtl="0"/>
            <a:r>
              <a:rPr lang="en-US" sz="2800" b="1" dirty="0">
                <a:solidFill>
                  <a:schemeClr val="bg1"/>
                </a:solidFill>
                <a:latin typeface="Tw Cen MT" pitchFamily="34" charset="0"/>
              </a:rPr>
              <a:t>GLOBAL LIFE EXPECTANCY AT BIRTH </a:t>
            </a:r>
          </a:p>
        </p:txBody>
      </p:sp>
      <p:sp>
        <p:nvSpPr>
          <p:cNvPr id="19" name="TextBox 47"/>
          <p:cNvSpPr txBox="1">
            <a:spLocks noChangeArrowheads="1"/>
          </p:cNvSpPr>
          <p:nvPr/>
        </p:nvSpPr>
        <p:spPr bwMode="auto">
          <a:xfrm>
            <a:off x="2640692" y="290542"/>
            <a:ext cx="33475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Life expectancy at birth (in years) </a:t>
            </a:r>
            <a:endParaRPr lang="ar-OM" dirty="0">
              <a:latin typeface="+mn-lt"/>
            </a:endParaRPr>
          </a:p>
        </p:txBody>
      </p:sp>
      <p:sp>
        <p:nvSpPr>
          <p:cNvPr id="29" name="TextBox 25"/>
          <p:cNvSpPr txBox="1">
            <a:spLocks noChangeArrowheads="1"/>
          </p:cNvSpPr>
          <p:nvPr/>
        </p:nvSpPr>
        <p:spPr bwMode="auto">
          <a:xfrm>
            <a:off x="975520" y="6363173"/>
            <a:ext cx="3886199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Source: US Bureau of census </a:t>
            </a:r>
            <a:endParaRPr kumimoji="0" lang="ar-OM" sz="1400" i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cs typeface="Times New Roman" pitchFamily="18" charset="0"/>
            </a:endParaRPr>
          </a:p>
        </p:txBody>
      </p:sp>
      <p:graphicFrame>
        <p:nvGraphicFramePr>
          <p:cNvPr id="30" name="Chart 29"/>
          <p:cNvGraphicFramePr/>
          <p:nvPr>
            <p:extLst>
              <p:ext uri="{D42A27DB-BD31-4B8C-83A1-F6EECF244321}">
                <p14:modId xmlns:p14="http://schemas.microsoft.com/office/powerpoint/2010/main" val="2208647772"/>
              </p:ext>
            </p:extLst>
          </p:nvPr>
        </p:nvGraphicFramePr>
        <p:xfrm>
          <a:off x="3489799" y="736565"/>
          <a:ext cx="7178146" cy="4531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121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6415" y="3581400"/>
            <a:ext cx="8614635" cy="1828800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ELDERLY Population, KSA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67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1676400"/>
            <a:ext cx="810789" cy="5181600"/>
          </a:xfrm>
          <a:effectLst>
            <a:softEdge rad="127000"/>
          </a:effectLst>
        </p:spPr>
        <p:txBody>
          <a:bodyPr vert="vert270"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5400" dirty="0" smtClean="0"/>
              <a:t>POPULATION </a:t>
            </a:r>
            <a:r>
              <a:rPr lang="en-US" sz="5400" dirty="0" smtClean="0"/>
              <a:t>GROWTH, KSA</a:t>
            </a:r>
            <a:endParaRPr lang="en-US" sz="5400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1619785"/>
              </p:ext>
            </p:extLst>
          </p:nvPr>
        </p:nvGraphicFramePr>
        <p:xfrm>
          <a:off x="1824038" y="12065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24038" y="867946"/>
            <a:ext cx="9578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Per 1000</a:t>
            </a:r>
            <a:endParaRPr lang="en-US" sz="16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5120" y="6096000"/>
            <a:ext cx="8543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Source: </a:t>
            </a:r>
            <a:r>
              <a:rPr lang="en-US" dirty="0">
                <a:latin typeface="+mn-lt"/>
              </a:rPr>
              <a:t>Ministry of Economy and Planning, Central Department of Statistics and Information</a:t>
            </a:r>
            <a:endParaRPr lang="en-US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256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1676400"/>
            <a:ext cx="810789" cy="5181600"/>
          </a:xfrm>
          <a:effectLst>
            <a:softEdge rad="127000"/>
          </a:effectLst>
        </p:spPr>
        <p:txBody>
          <a:bodyPr vert="vert270"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5400" dirty="0" smtClean="0"/>
              <a:t>LIFE EXPECTANCY AT </a:t>
            </a:r>
            <a:r>
              <a:rPr lang="en-US" sz="5400" dirty="0" smtClean="0"/>
              <a:t>BIRTH, KSA</a:t>
            </a:r>
            <a:endParaRPr lang="en-US" sz="5400" dirty="0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63177542"/>
              </p:ext>
            </p:extLst>
          </p:nvPr>
        </p:nvGraphicFramePr>
        <p:xfrm>
          <a:off x="1813719" y="1600200"/>
          <a:ext cx="86106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13719" y="1058277"/>
            <a:ext cx="6363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Years</a:t>
            </a:r>
            <a:endParaRPr lang="en-US" sz="16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5120" y="5739368"/>
            <a:ext cx="8543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Source:</a:t>
            </a:r>
            <a:r>
              <a:rPr lang="en-US" i="1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Ministry of Economy and Planning, Central Department of Statistics and Information</a:t>
            </a:r>
            <a:endParaRPr lang="en-US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020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1676400"/>
            <a:ext cx="810789" cy="5181600"/>
          </a:xfrm>
          <a:effectLst>
            <a:softEdge rad="127000"/>
          </a:effectLst>
        </p:spPr>
        <p:txBody>
          <a:bodyPr vert="vert270"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5400" dirty="0" smtClean="0"/>
              <a:t>POPULATION </a:t>
            </a:r>
            <a:r>
              <a:rPr lang="en-US" sz="5400" dirty="0" smtClean="0"/>
              <a:t>PYRAMID, KSA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1585120" y="5935702"/>
            <a:ext cx="8543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Source:</a:t>
            </a:r>
            <a:r>
              <a:rPr lang="en-US" i="1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Ministry of Economy and Planning, Central Department of Statistics and Information</a:t>
            </a:r>
            <a:endParaRPr lang="en-US" i="1" dirty="0">
              <a:latin typeface="+mn-lt"/>
            </a:endParaRPr>
          </a:p>
        </p:txBody>
      </p:sp>
      <p:pic>
        <p:nvPicPr>
          <p:cNvPr id="2054" name="Picture 6" descr="http://www.census.gov/population/international/data/idb/populationPyramid.Region.php?2000|SA|1417515.00|Saudi%20Arabia%20-%202000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89" y="1010073"/>
            <a:ext cx="5672931" cy="395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census.gov/population/international/data/idb/populationPyramid.Region.php?1995|SA|1428412.00|Saudi%20Arabia%20-%20199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07" y="1012825"/>
            <a:ext cx="5668981" cy="394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23320" y="5257800"/>
            <a:ext cx="22840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Population = 18,755,041</a:t>
            </a:r>
            <a:endParaRPr lang="en-US" sz="16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09757" y="5232400"/>
            <a:ext cx="22840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Population = 21,311,904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245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edian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edian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edian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9739</TotalTime>
  <Words>1362</Words>
  <Application>Microsoft Office PowerPoint</Application>
  <PresentationFormat>Custom</PresentationFormat>
  <Paragraphs>265</Paragraphs>
  <Slides>36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Median</vt:lpstr>
      <vt:lpstr>Health of the elderly population</vt:lpstr>
      <vt:lpstr>LEARNING OBJECTIVES</vt:lpstr>
      <vt:lpstr>DEFINITION OF ELDERLY POPULATION</vt:lpstr>
      <vt:lpstr>CLASSIFICATION OF ELDERLY POPULATION</vt:lpstr>
      <vt:lpstr>PowerPoint Presentation</vt:lpstr>
      <vt:lpstr>ELDERLY Population, KSA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Health of the elderly population</vt:lpstr>
      <vt:lpstr>PowerPoint Presentation</vt:lpstr>
      <vt:lpstr>PROBLEMS OF THE ELDERLY</vt:lpstr>
      <vt:lpstr>HEALTH PROBLEMS AMONG THE ELDERLY </vt:lpstr>
      <vt:lpstr>CHRONIC AND DEGENERATIVE DISEASES</vt:lpstr>
      <vt:lpstr>NUTRITION PROBLEM</vt:lpstr>
      <vt:lpstr>POLYPHARMACY</vt:lpstr>
      <vt:lpstr>IMPAIRED SPECIAL SENSES</vt:lpstr>
      <vt:lpstr>UNINTENTIONAL INJURIES</vt:lpstr>
      <vt:lpstr>INSTRUMENTAL ACTIVITIES OF DAILY LIVING</vt:lpstr>
      <vt:lpstr>ACTIVITIES OF DAILY LIVING</vt:lpstr>
      <vt:lpstr>DEPRESSION</vt:lpstr>
      <vt:lpstr>DEPRESSION</vt:lpstr>
      <vt:lpstr>Top 10 causes of Years Lived With Disability (YLD) among elderly 70+years, KSA</vt:lpstr>
      <vt:lpstr>Top 10 causes of Disability Adjusted Life-Years Lost (DALY) among elderly 70+years, KSA</vt:lpstr>
      <vt:lpstr>Top 10 causes of death among elderly 70+years, KSA</vt:lpstr>
      <vt:lpstr>CARE FOR THE ELDERLY</vt:lpstr>
      <vt:lpstr>CARE FOR THE ELDERLY</vt:lpstr>
      <vt:lpstr>PROMOTE HEALTHY AGEING </vt:lpstr>
      <vt:lpstr>EARLY DETECTION AND MANAGEMENT</vt:lpstr>
      <vt:lpstr>SOCIAL EVALUATION AND SUPPORT</vt:lpstr>
      <vt:lpstr>COMMUNITY-BASED SERVICES</vt:lpstr>
    </vt:vector>
  </TitlesOfParts>
  <Company>Canadian Institute for Health Information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Randa Youssef</dc:creator>
  <cp:lastModifiedBy>Randa M. Youssef</cp:lastModifiedBy>
  <cp:revision>537</cp:revision>
  <dcterms:created xsi:type="dcterms:W3CDTF">2007-09-20T19:20:17Z</dcterms:created>
  <dcterms:modified xsi:type="dcterms:W3CDTF">2015-02-16T06:43:41Z</dcterms:modified>
</cp:coreProperties>
</file>