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3" r:id="rId4"/>
    <p:sldId id="262" r:id="rId5"/>
    <p:sldId id="278" r:id="rId6"/>
    <p:sldId id="258" r:id="rId7"/>
    <p:sldId id="276" r:id="rId8"/>
    <p:sldId id="260" r:id="rId9"/>
    <p:sldId id="261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59" r:id="rId22"/>
    <p:sldId id="281" r:id="rId23"/>
    <p:sldId id="283" r:id="rId24"/>
    <p:sldId id="282" r:id="rId25"/>
    <p:sldId id="284" r:id="rId26"/>
    <p:sldId id="285" r:id="rId27"/>
    <p:sldId id="287" r:id="rId28"/>
    <p:sldId id="288" r:id="rId29"/>
    <p:sldId id="289" r:id="rId30"/>
    <p:sldId id="290" r:id="rId31"/>
    <p:sldId id="28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3488" autoAdjust="0"/>
  </p:normalViewPr>
  <p:slideViewPr>
    <p:cSldViewPr>
      <p:cViewPr varScale="1">
        <p:scale>
          <a:sx n="68" d="100"/>
          <a:sy n="68" d="100"/>
        </p:scale>
        <p:origin x="-12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950CC-46DD-48A4-A4E6-1A89BC26B5F5}" type="doc">
      <dgm:prSet loTypeId="urn:microsoft.com/office/officeart/2005/8/layout/cycle4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36113A-9C10-4B8C-ADB5-339CF457501C}">
      <dgm:prSet phldrT="[Text]"/>
      <dgm:spPr/>
      <dgm:t>
        <a:bodyPr/>
        <a:lstStyle/>
        <a:p>
          <a:r>
            <a:rPr lang="en-GB" dirty="0" smtClean="0"/>
            <a:t>4. National IHR Focal Point </a:t>
          </a:r>
          <a:endParaRPr lang="en-GB" dirty="0"/>
        </a:p>
      </dgm:t>
    </dgm:pt>
    <dgm:pt modelId="{BA7598EC-4CB2-4F3F-BDE0-34F233F6BADE}" type="parTrans" cxnId="{48A10353-CBF6-4602-86B9-FE3C89F90486}">
      <dgm:prSet/>
      <dgm:spPr/>
      <dgm:t>
        <a:bodyPr/>
        <a:lstStyle/>
        <a:p>
          <a:endParaRPr lang="en-GB"/>
        </a:p>
      </dgm:t>
    </dgm:pt>
    <dgm:pt modelId="{5C14F90E-ECEC-4CF5-ADF1-1D1B22FE81A9}" type="sibTrans" cxnId="{48A10353-CBF6-4602-86B9-FE3C89F90486}">
      <dgm:prSet/>
      <dgm:spPr/>
      <dgm:t>
        <a:bodyPr/>
        <a:lstStyle/>
        <a:p>
          <a:endParaRPr lang="en-GB"/>
        </a:p>
      </dgm:t>
    </dgm:pt>
    <dgm:pt modelId="{7140E2ED-DE6D-47B8-AD88-0469E7786E01}">
      <dgm:prSet phldrT="[Text]"/>
      <dgm:spPr/>
      <dgm:t>
        <a:bodyPr/>
        <a:lstStyle/>
        <a:p>
          <a:r>
            <a:rPr lang="en-GB" dirty="0" smtClean="0"/>
            <a:t>Information Shared </a:t>
          </a:r>
          <a:endParaRPr lang="en-GB" dirty="0"/>
        </a:p>
      </dgm:t>
    </dgm:pt>
    <dgm:pt modelId="{5C735960-0144-4070-BAA2-C73B09A8ABDC}" type="parTrans" cxnId="{807E01EB-C905-45D4-A0DC-F132AC40B5A8}">
      <dgm:prSet/>
      <dgm:spPr/>
      <dgm:t>
        <a:bodyPr/>
        <a:lstStyle/>
        <a:p>
          <a:endParaRPr lang="en-GB"/>
        </a:p>
      </dgm:t>
    </dgm:pt>
    <dgm:pt modelId="{3A18DFBE-2C67-42F8-8DC2-ACBBF1E1C282}" type="sibTrans" cxnId="{807E01EB-C905-45D4-A0DC-F132AC40B5A8}">
      <dgm:prSet/>
      <dgm:spPr/>
      <dgm:t>
        <a:bodyPr/>
        <a:lstStyle/>
        <a:p>
          <a:endParaRPr lang="en-GB"/>
        </a:p>
      </dgm:t>
    </dgm:pt>
    <dgm:pt modelId="{40ACBB39-32CF-4C37-BFA9-352DA712A7CA}">
      <dgm:prSet phldrT="[Text]"/>
      <dgm:spPr/>
      <dgm:t>
        <a:bodyPr/>
        <a:lstStyle/>
        <a:p>
          <a:r>
            <a:rPr lang="en-GB" dirty="0" smtClean="0"/>
            <a:t>1. WHO IHR Contact Point </a:t>
          </a:r>
          <a:endParaRPr lang="en-GB" dirty="0"/>
        </a:p>
      </dgm:t>
    </dgm:pt>
    <dgm:pt modelId="{769B4983-D163-43C0-A522-2EEE5CFE9C5D}" type="parTrans" cxnId="{C064311D-9D98-42B6-B118-9E3955584425}">
      <dgm:prSet/>
      <dgm:spPr/>
      <dgm:t>
        <a:bodyPr/>
        <a:lstStyle/>
        <a:p>
          <a:endParaRPr lang="en-GB"/>
        </a:p>
      </dgm:t>
    </dgm:pt>
    <dgm:pt modelId="{92842C09-0537-4F7F-84CF-F40983DBC60A}" type="sibTrans" cxnId="{C064311D-9D98-42B6-B118-9E3955584425}">
      <dgm:prSet/>
      <dgm:spPr/>
      <dgm:t>
        <a:bodyPr/>
        <a:lstStyle/>
        <a:p>
          <a:endParaRPr lang="en-GB"/>
        </a:p>
      </dgm:t>
    </dgm:pt>
    <dgm:pt modelId="{DE558B8C-2F31-4D95-9F1C-2A55EE2BF643}">
      <dgm:prSet phldrT="[Text]"/>
      <dgm:spPr/>
      <dgm:t>
        <a:bodyPr/>
        <a:lstStyle/>
        <a:p>
          <a:r>
            <a:rPr lang="en-GB" dirty="0" smtClean="0"/>
            <a:t>PHEIC </a:t>
          </a:r>
          <a:endParaRPr lang="en-GB" dirty="0"/>
        </a:p>
      </dgm:t>
    </dgm:pt>
    <dgm:pt modelId="{1E9971D4-48AA-4970-BB16-DE5C772E661F}" type="parTrans" cxnId="{4FF63973-C1DB-4EFE-8066-5B8185739114}">
      <dgm:prSet/>
      <dgm:spPr/>
      <dgm:t>
        <a:bodyPr/>
        <a:lstStyle/>
        <a:p>
          <a:endParaRPr lang="en-GB"/>
        </a:p>
      </dgm:t>
    </dgm:pt>
    <dgm:pt modelId="{F6834FF1-418D-4075-A3B6-04CD028D578F}" type="sibTrans" cxnId="{4FF63973-C1DB-4EFE-8066-5B8185739114}">
      <dgm:prSet/>
      <dgm:spPr/>
      <dgm:t>
        <a:bodyPr/>
        <a:lstStyle/>
        <a:p>
          <a:endParaRPr lang="en-GB"/>
        </a:p>
      </dgm:t>
    </dgm:pt>
    <dgm:pt modelId="{EEDA842E-EF3B-4689-9746-C7838BD21CB1}">
      <dgm:prSet phldrT="[Text]"/>
      <dgm:spPr/>
      <dgm:t>
        <a:bodyPr/>
        <a:lstStyle/>
        <a:p>
          <a:r>
            <a:rPr lang="en-GB" dirty="0" smtClean="0"/>
            <a:t>2. National IHR Focal Point </a:t>
          </a:r>
          <a:endParaRPr lang="en-GB" dirty="0"/>
        </a:p>
      </dgm:t>
    </dgm:pt>
    <dgm:pt modelId="{3C33CA2D-1643-486F-ADE0-476564840D14}" type="parTrans" cxnId="{44D803C3-68D3-4EBF-9ED4-335663BEB376}">
      <dgm:prSet/>
      <dgm:spPr/>
      <dgm:t>
        <a:bodyPr/>
        <a:lstStyle/>
        <a:p>
          <a:endParaRPr lang="en-GB"/>
        </a:p>
      </dgm:t>
    </dgm:pt>
    <dgm:pt modelId="{4FACE877-0BE5-4788-B4D5-98D4E0CC8737}" type="sibTrans" cxnId="{44D803C3-68D3-4EBF-9ED4-335663BEB376}">
      <dgm:prSet/>
      <dgm:spPr/>
      <dgm:t>
        <a:bodyPr/>
        <a:lstStyle/>
        <a:p>
          <a:endParaRPr lang="en-GB"/>
        </a:p>
      </dgm:t>
    </dgm:pt>
    <dgm:pt modelId="{F8D6A7AE-6835-45F9-BFF6-6DC5E0BB4FA2}">
      <dgm:prSet phldrT="[Text]"/>
      <dgm:spPr/>
      <dgm:t>
        <a:bodyPr/>
        <a:lstStyle/>
        <a:p>
          <a:r>
            <a:rPr lang="en-GB" dirty="0" smtClean="0"/>
            <a:t>Information Shared </a:t>
          </a:r>
          <a:endParaRPr lang="en-GB" dirty="0"/>
        </a:p>
      </dgm:t>
    </dgm:pt>
    <dgm:pt modelId="{A944A347-C8BF-4370-A251-576D58B6FDB7}" type="parTrans" cxnId="{709106E7-628C-461D-9D99-9A1DED2839DC}">
      <dgm:prSet/>
      <dgm:spPr/>
      <dgm:t>
        <a:bodyPr/>
        <a:lstStyle/>
        <a:p>
          <a:endParaRPr lang="en-GB"/>
        </a:p>
      </dgm:t>
    </dgm:pt>
    <dgm:pt modelId="{26826138-ED81-4B93-AF30-222153AD9C8B}" type="sibTrans" cxnId="{709106E7-628C-461D-9D99-9A1DED2839DC}">
      <dgm:prSet/>
      <dgm:spPr/>
      <dgm:t>
        <a:bodyPr/>
        <a:lstStyle/>
        <a:p>
          <a:endParaRPr lang="en-GB"/>
        </a:p>
      </dgm:t>
    </dgm:pt>
    <dgm:pt modelId="{DDC5B8F6-2DEE-484A-8835-1AE91AF9303F}">
      <dgm:prSet phldrT="[Text]"/>
      <dgm:spPr/>
      <dgm:t>
        <a:bodyPr/>
        <a:lstStyle/>
        <a:p>
          <a:r>
            <a:rPr lang="en-GB" dirty="0" smtClean="0"/>
            <a:t>3. Relevant National Authorities</a:t>
          </a:r>
          <a:endParaRPr lang="en-GB" dirty="0"/>
        </a:p>
      </dgm:t>
    </dgm:pt>
    <dgm:pt modelId="{B3404F8D-8474-40DB-B16C-8287BAB66480}" type="parTrans" cxnId="{6FB33195-9EB7-46E2-A020-D627A2D9A4EA}">
      <dgm:prSet/>
      <dgm:spPr/>
      <dgm:t>
        <a:bodyPr/>
        <a:lstStyle/>
        <a:p>
          <a:endParaRPr lang="en-GB"/>
        </a:p>
      </dgm:t>
    </dgm:pt>
    <dgm:pt modelId="{B32E5FF3-7EB5-4A5E-90D8-2C9C44DD0553}" type="sibTrans" cxnId="{6FB33195-9EB7-46E2-A020-D627A2D9A4EA}">
      <dgm:prSet/>
      <dgm:spPr/>
      <dgm:t>
        <a:bodyPr/>
        <a:lstStyle/>
        <a:p>
          <a:endParaRPr lang="en-GB"/>
        </a:p>
      </dgm:t>
    </dgm:pt>
    <dgm:pt modelId="{3A8E4622-348E-450D-8364-1091C0A6ED11}">
      <dgm:prSet phldrT="[Text]"/>
      <dgm:spPr/>
      <dgm:t>
        <a:bodyPr/>
        <a:lstStyle/>
        <a:p>
          <a:r>
            <a:rPr lang="en-GB" dirty="0" smtClean="0"/>
            <a:t>Implementation of action plans</a:t>
          </a:r>
          <a:endParaRPr lang="en-GB" dirty="0"/>
        </a:p>
      </dgm:t>
    </dgm:pt>
    <dgm:pt modelId="{F355DFD8-8610-49F2-9A53-9BAF998E4699}" type="parTrans" cxnId="{CBE60A1A-ADB5-49B1-B043-0443299B69A5}">
      <dgm:prSet/>
      <dgm:spPr/>
      <dgm:t>
        <a:bodyPr/>
        <a:lstStyle/>
        <a:p>
          <a:endParaRPr lang="en-GB"/>
        </a:p>
      </dgm:t>
    </dgm:pt>
    <dgm:pt modelId="{FD2BAB5E-093B-41CC-BB21-250B0074654C}" type="sibTrans" cxnId="{CBE60A1A-ADB5-49B1-B043-0443299B69A5}">
      <dgm:prSet/>
      <dgm:spPr/>
      <dgm:t>
        <a:bodyPr/>
        <a:lstStyle/>
        <a:p>
          <a:endParaRPr lang="en-GB"/>
        </a:p>
      </dgm:t>
    </dgm:pt>
    <dgm:pt modelId="{27D0AA33-8C7A-41B5-9636-C1B90B36974B}" type="pres">
      <dgm:prSet presAssocID="{30F950CC-46DD-48A4-A4E6-1A89BC26B5F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F79FD7-72D5-424E-9A62-9C47EE431515}" type="pres">
      <dgm:prSet presAssocID="{30F950CC-46DD-48A4-A4E6-1A89BC26B5F5}" presName="children" presStyleCnt="0"/>
      <dgm:spPr/>
    </dgm:pt>
    <dgm:pt modelId="{BE6A9A4E-5272-4885-AEF5-BC80F35B7449}" type="pres">
      <dgm:prSet presAssocID="{30F950CC-46DD-48A4-A4E6-1A89BC26B5F5}" presName="child1group" presStyleCnt="0"/>
      <dgm:spPr/>
    </dgm:pt>
    <dgm:pt modelId="{274D7383-DAA6-4426-9F3E-8881CDACCD56}" type="pres">
      <dgm:prSet presAssocID="{30F950CC-46DD-48A4-A4E6-1A89BC26B5F5}" presName="child1" presStyleLbl="bgAcc1" presStyleIdx="0" presStyleCnt="4"/>
      <dgm:spPr/>
      <dgm:t>
        <a:bodyPr/>
        <a:lstStyle/>
        <a:p>
          <a:endParaRPr lang="en-GB"/>
        </a:p>
      </dgm:t>
    </dgm:pt>
    <dgm:pt modelId="{69A64416-D763-4E72-90C4-F520D8FCA230}" type="pres">
      <dgm:prSet presAssocID="{30F950CC-46DD-48A4-A4E6-1A89BC26B5F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A9C532-FC65-44AC-A151-891B5A3C89BE}" type="pres">
      <dgm:prSet presAssocID="{30F950CC-46DD-48A4-A4E6-1A89BC26B5F5}" presName="child2group" presStyleCnt="0"/>
      <dgm:spPr/>
    </dgm:pt>
    <dgm:pt modelId="{907C336D-3813-413A-875A-895966EC95D9}" type="pres">
      <dgm:prSet presAssocID="{30F950CC-46DD-48A4-A4E6-1A89BC26B5F5}" presName="child2" presStyleLbl="bgAcc1" presStyleIdx="1" presStyleCnt="4"/>
      <dgm:spPr/>
      <dgm:t>
        <a:bodyPr/>
        <a:lstStyle/>
        <a:p>
          <a:endParaRPr lang="en-GB"/>
        </a:p>
      </dgm:t>
    </dgm:pt>
    <dgm:pt modelId="{78E907E7-FA50-4D24-8355-95E8DFE37C56}" type="pres">
      <dgm:prSet presAssocID="{30F950CC-46DD-48A4-A4E6-1A89BC26B5F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8CA997-290D-48BD-B419-8DD266458E83}" type="pres">
      <dgm:prSet presAssocID="{30F950CC-46DD-48A4-A4E6-1A89BC26B5F5}" presName="child3group" presStyleCnt="0"/>
      <dgm:spPr/>
    </dgm:pt>
    <dgm:pt modelId="{4716FA6C-C35C-464B-909F-E178A5BC7DC5}" type="pres">
      <dgm:prSet presAssocID="{30F950CC-46DD-48A4-A4E6-1A89BC26B5F5}" presName="child3" presStyleLbl="bgAcc1" presStyleIdx="2" presStyleCnt="4"/>
      <dgm:spPr/>
      <dgm:t>
        <a:bodyPr/>
        <a:lstStyle/>
        <a:p>
          <a:endParaRPr lang="en-GB"/>
        </a:p>
      </dgm:t>
    </dgm:pt>
    <dgm:pt modelId="{AF852F60-CE83-49B1-8C9A-32FEEB757488}" type="pres">
      <dgm:prSet presAssocID="{30F950CC-46DD-48A4-A4E6-1A89BC26B5F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099030-2E3E-4A24-87DB-8BFC2EE10C26}" type="pres">
      <dgm:prSet presAssocID="{30F950CC-46DD-48A4-A4E6-1A89BC26B5F5}" presName="child4group" presStyleCnt="0"/>
      <dgm:spPr/>
    </dgm:pt>
    <dgm:pt modelId="{D45506F7-C77D-4695-B7DB-92D9F8FE4D21}" type="pres">
      <dgm:prSet presAssocID="{30F950CC-46DD-48A4-A4E6-1A89BC26B5F5}" presName="child4" presStyleLbl="bgAcc1" presStyleIdx="3" presStyleCnt="4"/>
      <dgm:spPr/>
      <dgm:t>
        <a:bodyPr/>
        <a:lstStyle/>
        <a:p>
          <a:endParaRPr lang="en-GB"/>
        </a:p>
      </dgm:t>
    </dgm:pt>
    <dgm:pt modelId="{0AA394CF-1E65-4D8D-9C25-7020AC1378BD}" type="pres">
      <dgm:prSet presAssocID="{30F950CC-46DD-48A4-A4E6-1A89BC26B5F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051001-9B51-4C15-BB7E-994DD0C671BE}" type="pres">
      <dgm:prSet presAssocID="{30F950CC-46DD-48A4-A4E6-1A89BC26B5F5}" presName="childPlaceholder" presStyleCnt="0"/>
      <dgm:spPr/>
    </dgm:pt>
    <dgm:pt modelId="{7536D76F-031C-4ADB-A877-FE43BFA8F177}" type="pres">
      <dgm:prSet presAssocID="{30F950CC-46DD-48A4-A4E6-1A89BC26B5F5}" presName="circle" presStyleCnt="0"/>
      <dgm:spPr/>
    </dgm:pt>
    <dgm:pt modelId="{D389E5E9-005D-42BD-ACF8-955862A50B6F}" type="pres">
      <dgm:prSet presAssocID="{30F950CC-46DD-48A4-A4E6-1A89BC26B5F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99B16C-AD2D-46D2-A2A5-217F95357566}" type="pres">
      <dgm:prSet presAssocID="{30F950CC-46DD-48A4-A4E6-1A89BC26B5F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844016-9EC1-4A95-9250-C6FDBA29E454}" type="pres">
      <dgm:prSet presAssocID="{30F950CC-46DD-48A4-A4E6-1A89BC26B5F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47AF1B-49E3-4C5C-9047-11E19B5FA229}" type="pres">
      <dgm:prSet presAssocID="{30F950CC-46DD-48A4-A4E6-1A89BC26B5F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C7CD3B-DAD4-44B6-A5B3-8038FFAE35BB}" type="pres">
      <dgm:prSet presAssocID="{30F950CC-46DD-48A4-A4E6-1A89BC26B5F5}" presName="quadrantPlaceholder" presStyleCnt="0"/>
      <dgm:spPr/>
    </dgm:pt>
    <dgm:pt modelId="{5F728686-44F6-4DE7-BEC7-658242DF2481}" type="pres">
      <dgm:prSet presAssocID="{30F950CC-46DD-48A4-A4E6-1A89BC26B5F5}" presName="center1" presStyleLbl="fgShp" presStyleIdx="0" presStyleCnt="2"/>
      <dgm:spPr/>
    </dgm:pt>
    <dgm:pt modelId="{E0ECD196-C0B9-4566-9EB4-4607463AC3E4}" type="pres">
      <dgm:prSet presAssocID="{30F950CC-46DD-48A4-A4E6-1A89BC26B5F5}" presName="center2" presStyleLbl="fgShp" presStyleIdx="1" presStyleCnt="2"/>
      <dgm:spPr/>
    </dgm:pt>
  </dgm:ptLst>
  <dgm:cxnLst>
    <dgm:cxn modelId="{94BA7E4C-5865-4E77-9939-D2607F10414C}" type="presOf" srcId="{40ACBB39-32CF-4C37-BFA9-352DA712A7CA}" destId="{FD99B16C-AD2D-46D2-A2A5-217F95357566}" srcOrd="0" destOrd="0" presId="urn:microsoft.com/office/officeart/2005/8/layout/cycle4"/>
    <dgm:cxn modelId="{011AB6C5-2A56-49B8-B948-BD0123EEA55E}" type="presOf" srcId="{DDC5B8F6-2DEE-484A-8835-1AE91AF9303F}" destId="{0A47AF1B-49E3-4C5C-9047-11E19B5FA229}" srcOrd="0" destOrd="0" presId="urn:microsoft.com/office/officeart/2005/8/layout/cycle4"/>
    <dgm:cxn modelId="{A8175E3D-5A28-4364-9ED2-81B64FE2AC76}" type="presOf" srcId="{3A8E4622-348E-450D-8364-1091C0A6ED11}" destId="{D45506F7-C77D-4695-B7DB-92D9F8FE4D21}" srcOrd="0" destOrd="0" presId="urn:microsoft.com/office/officeart/2005/8/layout/cycle4"/>
    <dgm:cxn modelId="{807E01EB-C905-45D4-A0DC-F132AC40B5A8}" srcId="{5A36113A-9C10-4B8C-ADB5-339CF457501C}" destId="{7140E2ED-DE6D-47B8-AD88-0469E7786E01}" srcOrd="0" destOrd="0" parTransId="{5C735960-0144-4070-BAA2-C73B09A8ABDC}" sibTransId="{3A18DFBE-2C67-42F8-8DC2-ACBBF1E1C282}"/>
    <dgm:cxn modelId="{CBE60A1A-ADB5-49B1-B043-0443299B69A5}" srcId="{DDC5B8F6-2DEE-484A-8835-1AE91AF9303F}" destId="{3A8E4622-348E-450D-8364-1091C0A6ED11}" srcOrd="0" destOrd="0" parTransId="{F355DFD8-8610-49F2-9A53-9BAF998E4699}" sibTransId="{FD2BAB5E-093B-41CC-BB21-250B0074654C}"/>
    <dgm:cxn modelId="{7010D3D4-619C-4056-9A45-AB17E867273D}" type="presOf" srcId="{5A36113A-9C10-4B8C-ADB5-339CF457501C}" destId="{D389E5E9-005D-42BD-ACF8-955862A50B6F}" srcOrd="0" destOrd="0" presId="urn:microsoft.com/office/officeart/2005/8/layout/cycle4"/>
    <dgm:cxn modelId="{FC3A0137-B258-4E4A-8548-ACAFE7BE7179}" type="presOf" srcId="{DE558B8C-2F31-4D95-9F1C-2A55EE2BF643}" destId="{78E907E7-FA50-4D24-8355-95E8DFE37C56}" srcOrd="1" destOrd="0" presId="urn:microsoft.com/office/officeart/2005/8/layout/cycle4"/>
    <dgm:cxn modelId="{4DDC196F-C902-49FD-ACD0-00AA378FF4DD}" type="presOf" srcId="{DE558B8C-2F31-4D95-9F1C-2A55EE2BF643}" destId="{907C336D-3813-413A-875A-895966EC95D9}" srcOrd="0" destOrd="0" presId="urn:microsoft.com/office/officeart/2005/8/layout/cycle4"/>
    <dgm:cxn modelId="{709106E7-628C-461D-9D99-9A1DED2839DC}" srcId="{EEDA842E-EF3B-4689-9746-C7838BD21CB1}" destId="{F8D6A7AE-6835-45F9-BFF6-6DC5E0BB4FA2}" srcOrd="0" destOrd="0" parTransId="{A944A347-C8BF-4370-A251-576D58B6FDB7}" sibTransId="{26826138-ED81-4B93-AF30-222153AD9C8B}"/>
    <dgm:cxn modelId="{C064311D-9D98-42B6-B118-9E3955584425}" srcId="{30F950CC-46DD-48A4-A4E6-1A89BC26B5F5}" destId="{40ACBB39-32CF-4C37-BFA9-352DA712A7CA}" srcOrd="1" destOrd="0" parTransId="{769B4983-D163-43C0-A522-2EEE5CFE9C5D}" sibTransId="{92842C09-0537-4F7F-84CF-F40983DBC60A}"/>
    <dgm:cxn modelId="{6DDFAC04-A28C-4160-A736-FDABE9144C1E}" type="presOf" srcId="{30F950CC-46DD-48A4-A4E6-1A89BC26B5F5}" destId="{27D0AA33-8C7A-41B5-9636-C1B90B36974B}" srcOrd="0" destOrd="0" presId="urn:microsoft.com/office/officeart/2005/8/layout/cycle4"/>
    <dgm:cxn modelId="{6FB33195-9EB7-46E2-A020-D627A2D9A4EA}" srcId="{30F950CC-46DD-48A4-A4E6-1A89BC26B5F5}" destId="{DDC5B8F6-2DEE-484A-8835-1AE91AF9303F}" srcOrd="3" destOrd="0" parTransId="{B3404F8D-8474-40DB-B16C-8287BAB66480}" sibTransId="{B32E5FF3-7EB5-4A5E-90D8-2C9C44DD0553}"/>
    <dgm:cxn modelId="{542A2133-789E-482C-A531-57778AC07D8F}" type="presOf" srcId="{F8D6A7AE-6835-45F9-BFF6-6DC5E0BB4FA2}" destId="{4716FA6C-C35C-464B-909F-E178A5BC7DC5}" srcOrd="0" destOrd="0" presId="urn:microsoft.com/office/officeart/2005/8/layout/cycle4"/>
    <dgm:cxn modelId="{4FF63973-C1DB-4EFE-8066-5B8185739114}" srcId="{40ACBB39-32CF-4C37-BFA9-352DA712A7CA}" destId="{DE558B8C-2F31-4D95-9F1C-2A55EE2BF643}" srcOrd="0" destOrd="0" parTransId="{1E9971D4-48AA-4970-BB16-DE5C772E661F}" sibTransId="{F6834FF1-418D-4075-A3B6-04CD028D578F}"/>
    <dgm:cxn modelId="{48A10353-CBF6-4602-86B9-FE3C89F90486}" srcId="{30F950CC-46DD-48A4-A4E6-1A89BC26B5F5}" destId="{5A36113A-9C10-4B8C-ADB5-339CF457501C}" srcOrd="0" destOrd="0" parTransId="{BA7598EC-4CB2-4F3F-BDE0-34F233F6BADE}" sibTransId="{5C14F90E-ECEC-4CF5-ADF1-1D1B22FE81A9}"/>
    <dgm:cxn modelId="{07A2020B-CC2F-4672-A8A4-74D1C1C775C3}" type="presOf" srcId="{EEDA842E-EF3B-4689-9746-C7838BD21CB1}" destId="{D3844016-9EC1-4A95-9250-C6FDBA29E454}" srcOrd="0" destOrd="0" presId="urn:microsoft.com/office/officeart/2005/8/layout/cycle4"/>
    <dgm:cxn modelId="{8A7CBD87-5A82-4397-A4DA-09416BD565B5}" type="presOf" srcId="{3A8E4622-348E-450D-8364-1091C0A6ED11}" destId="{0AA394CF-1E65-4D8D-9C25-7020AC1378BD}" srcOrd="1" destOrd="0" presId="urn:microsoft.com/office/officeart/2005/8/layout/cycle4"/>
    <dgm:cxn modelId="{34C9D6A4-5C50-414C-961D-27469BA8A416}" type="presOf" srcId="{F8D6A7AE-6835-45F9-BFF6-6DC5E0BB4FA2}" destId="{AF852F60-CE83-49B1-8C9A-32FEEB757488}" srcOrd="1" destOrd="0" presId="urn:microsoft.com/office/officeart/2005/8/layout/cycle4"/>
    <dgm:cxn modelId="{00E9A88F-84C7-4DB4-9EE5-DED3CA400FF0}" type="presOf" srcId="{7140E2ED-DE6D-47B8-AD88-0469E7786E01}" destId="{69A64416-D763-4E72-90C4-F520D8FCA230}" srcOrd="1" destOrd="0" presId="urn:microsoft.com/office/officeart/2005/8/layout/cycle4"/>
    <dgm:cxn modelId="{44D803C3-68D3-4EBF-9ED4-335663BEB376}" srcId="{30F950CC-46DD-48A4-A4E6-1A89BC26B5F5}" destId="{EEDA842E-EF3B-4689-9746-C7838BD21CB1}" srcOrd="2" destOrd="0" parTransId="{3C33CA2D-1643-486F-ADE0-476564840D14}" sibTransId="{4FACE877-0BE5-4788-B4D5-98D4E0CC8737}"/>
    <dgm:cxn modelId="{640F9270-E2C7-47B1-94B4-321F6690A39D}" type="presOf" srcId="{7140E2ED-DE6D-47B8-AD88-0469E7786E01}" destId="{274D7383-DAA6-4426-9F3E-8881CDACCD56}" srcOrd="0" destOrd="0" presId="urn:microsoft.com/office/officeart/2005/8/layout/cycle4"/>
    <dgm:cxn modelId="{110DCA30-3009-41F0-898B-DA1963B1ED36}" type="presParOf" srcId="{27D0AA33-8C7A-41B5-9636-C1B90B36974B}" destId="{9BF79FD7-72D5-424E-9A62-9C47EE431515}" srcOrd="0" destOrd="0" presId="urn:microsoft.com/office/officeart/2005/8/layout/cycle4"/>
    <dgm:cxn modelId="{2C4193A8-114E-4A6F-8010-B0C91979FB4C}" type="presParOf" srcId="{9BF79FD7-72D5-424E-9A62-9C47EE431515}" destId="{BE6A9A4E-5272-4885-AEF5-BC80F35B7449}" srcOrd="0" destOrd="0" presId="urn:microsoft.com/office/officeart/2005/8/layout/cycle4"/>
    <dgm:cxn modelId="{1900901E-9F1C-491D-8AAA-4EBC8F737BBC}" type="presParOf" srcId="{BE6A9A4E-5272-4885-AEF5-BC80F35B7449}" destId="{274D7383-DAA6-4426-9F3E-8881CDACCD56}" srcOrd="0" destOrd="0" presId="urn:microsoft.com/office/officeart/2005/8/layout/cycle4"/>
    <dgm:cxn modelId="{F832B050-8DD8-4FB3-841A-33CEA0289D5F}" type="presParOf" srcId="{BE6A9A4E-5272-4885-AEF5-BC80F35B7449}" destId="{69A64416-D763-4E72-90C4-F520D8FCA230}" srcOrd="1" destOrd="0" presId="urn:microsoft.com/office/officeart/2005/8/layout/cycle4"/>
    <dgm:cxn modelId="{797AB831-44EF-4BE9-B7DD-8899F83EA197}" type="presParOf" srcId="{9BF79FD7-72D5-424E-9A62-9C47EE431515}" destId="{78A9C532-FC65-44AC-A151-891B5A3C89BE}" srcOrd="1" destOrd="0" presId="urn:microsoft.com/office/officeart/2005/8/layout/cycle4"/>
    <dgm:cxn modelId="{4F40CA2A-E73E-4F64-9ADC-D3F32DB68287}" type="presParOf" srcId="{78A9C532-FC65-44AC-A151-891B5A3C89BE}" destId="{907C336D-3813-413A-875A-895966EC95D9}" srcOrd="0" destOrd="0" presId="urn:microsoft.com/office/officeart/2005/8/layout/cycle4"/>
    <dgm:cxn modelId="{C8D15D13-33FD-4354-9736-EDBEB0F7D947}" type="presParOf" srcId="{78A9C532-FC65-44AC-A151-891B5A3C89BE}" destId="{78E907E7-FA50-4D24-8355-95E8DFE37C56}" srcOrd="1" destOrd="0" presId="urn:microsoft.com/office/officeart/2005/8/layout/cycle4"/>
    <dgm:cxn modelId="{75023EA6-26BB-40CF-A411-48E6C300347C}" type="presParOf" srcId="{9BF79FD7-72D5-424E-9A62-9C47EE431515}" destId="{588CA997-290D-48BD-B419-8DD266458E83}" srcOrd="2" destOrd="0" presId="urn:microsoft.com/office/officeart/2005/8/layout/cycle4"/>
    <dgm:cxn modelId="{D5AAC5A1-BEBD-48A3-89AC-F1C6C427A17C}" type="presParOf" srcId="{588CA997-290D-48BD-B419-8DD266458E83}" destId="{4716FA6C-C35C-464B-909F-E178A5BC7DC5}" srcOrd="0" destOrd="0" presId="urn:microsoft.com/office/officeart/2005/8/layout/cycle4"/>
    <dgm:cxn modelId="{9B389530-5819-45EB-8558-696AA8B013A7}" type="presParOf" srcId="{588CA997-290D-48BD-B419-8DD266458E83}" destId="{AF852F60-CE83-49B1-8C9A-32FEEB757488}" srcOrd="1" destOrd="0" presId="urn:microsoft.com/office/officeart/2005/8/layout/cycle4"/>
    <dgm:cxn modelId="{14C366CF-C3C8-453C-A04F-EF52E35DBCDD}" type="presParOf" srcId="{9BF79FD7-72D5-424E-9A62-9C47EE431515}" destId="{D3099030-2E3E-4A24-87DB-8BFC2EE10C26}" srcOrd="3" destOrd="0" presId="urn:microsoft.com/office/officeart/2005/8/layout/cycle4"/>
    <dgm:cxn modelId="{E36AD018-CBC2-4E0F-9791-295B647A03D3}" type="presParOf" srcId="{D3099030-2E3E-4A24-87DB-8BFC2EE10C26}" destId="{D45506F7-C77D-4695-B7DB-92D9F8FE4D21}" srcOrd="0" destOrd="0" presId="urn:microsoft.com/office/officeart/2005/8/layout/cycle4"/>
    <dgm:cxn modelId="{E7C14C85-ED46-40D1-9991-D56304D385D4}" type="presParOf" srcId="{D3099030-2E3E-4A24-87DB-8BFC2EE10C26}" destId="{0AA394CF-1E65-4D8D-9C25-7020AC1378BD}" srcOrd="1" destOrd="0" presId="urn:microsoft.com/office/officeart/2005/8/layout/cycle4"/>
    <dgm:cxn modelId="{12B4A18F-52E7-4372-A4F5-7570A04E81C8}" type="presParOf" srcId="{9BF79FD7-72D5-424E-9A62-9C47EE431515}" destId="{F3051001-9B51-4C15-BB7E-994DD0C671BE}" srcOrd="4" destOrd="0" presId="urn:microsoft.com/office/officeart/2005/8/layout/cycle4"/>
    <dgm:cxn modelId="{85DE1260-BCB7-4B07-9BA2-CDAEB5194A0D}" type="presParOf" srcId="{27D0AA33-8C7A-41B5-9636-C1B90B36974B}" destId="{7536D76F-031C-4ADB-A877-FE43BFA8F177}" srcOrd="1" destOrd="0" presId="urn:microsoft.com/office/officeart/2005/8/layout/cycle4"/>
    <dgm:cxn modelId="{C03C725B-5820-4FD7-AC96-A57A2F61F928}" type="presParOf" srcId="{7536D76F-031C-4ADB-A877-FE43BFA8F177}" destId="{D389E5E9-005D-42BD-ACF8-955862A50B6F}" srcOrd="0" destOrd="0" presId="urn:microsoft.com/office/officeart/2005/8/layout/cycle4"/>
    <dgm:cxn modelId="{A32F97BC-6703-4EB3-ABB5-EE561127E0C9}" type="presParOf" srcId="{7536D76F-031C-4ADB-A877-FE43BFA8F177}" destId="{FD99B16C-AD2D-46D2-A2A5-217F95357566}" srcOrd="1" destOrd="0" presId="urn:microsoft.com/office/officeart/2005/8/layout/cycle4"/>
    <dgm:cxn modelId="{70AAE677-96D5-49DF-A5B8-A24C4F010099}" type="presParOf" srcId="{7536D76F-031C-4ADB-A877-FE43BFA8F177}" destId="{D3844016-9EC1-4A95-9250-C6FDBA29E454}" srcOrd="2" destOrd="0" presId="urn:microsoft.com/office/officeart/2005/8/layout/cycle4"/>
    <dgm:cxn modelId="{B0228D69-5F97-484D-9070-AF8D1861D91A}" type="presParOf" srcId="{7536D76F-031C-4ADB-A877-FE43BFA8F177}" destId="{0A47AF1B-49E3-4C5C-9047-11E19B5FA229}" srcOrd="3" destOrd="0" presId="urn:microsoft.com/office/officeart/2005/8/layout/cycle4"/>
    <dgm:cxn modelId="{CB94E1D6-B727-4B53-9D6D-2670B7B8A4A1}" type="presParOf" srcId="{7536D76F-031C-4ADB-A877-FE43BFA8F177}" destId="{06C7CD3B-DAD4-44B6-A5B3-8038FFAE35BB}" srcOrd="4" destOrd="0" presId="urn:microsoft.com/office/officeart/2005/8/layout/cycle4"/>
    <dgm:cxn modelId="{8CFDEBB1-4EB0-444D-84DD-785EFA517DBD}" type="presParOf" srcId="{27D0AA33-8C7A-41B5-9636-C1B90B36974B}" destId="{5F728686-44F6-4DE7-BEC7-658242DF2481}" srcOrd="2" destOrd="0" presId="urn:microsoft.com/office/officeart/2005/8/layout/cycle4"/>
    <dgm:cxn modelId="{DCF1EADA-2CFC-4DCE-87D5-6103A989DE41}" type="presParOf" srcId="{27D0AA33-8C7A-41B5-9636-C1B90B36974B}" destId="{E0ECD196-C0B9-4566-9EB4-4607463AC3E4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98B95-5F70-4AC9-964C-B7E50995E5DF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77483-7738-44F2-B6D5-CE866D064D7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6F5B9-B9DF-486E-81E3-A9A01063ABE3}" type="slidenum">
              <a:rPr lang="en-GB"/>
              <a:pPr/>
              <a:t>3</a:t>
            </a:fld>
            <a:endParaRPr lang="en-GB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 intended to "interfere" with purely national events</a:t>
            </a:r>
          </a:p>
          <a:p>
            <a:r>
              <a:rPr lang="en-GB"/>
              <a:t>The traffic and trade objective comes AFTER the health objective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887AC-7342-46C3-976D-0E69A44FA433}" type="slidenum">
              <a:rPr lang="en-GB"/>
              <a:pPr/>
              <a:t>15</a:t>
            </a:fld>
            <a:endParaRPr lang="en-GB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7203" y="685838"/>
            <a:ext cx="5746863" cy="3429182"/>
          </a:xfrm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0AD9D-10BD-47B3-9155-ECD33A37E674}" type="slidenum">
              <a:rPr lang="en-GB"/>
              <a:pPr/>
              <a:t>16</a:t>
            </a:fld>
            <a:endParaRPr lang="en-GB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1376-51D8-42D7-B021-EBE5582C3996}" type="slidenum">
              <a:rPr lang="en-GB"/>
              <a:pPr/>
              <a:t>17</a:t>
            </a:fld>
            <a:endParaRPr lang="en-GB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IHR have always dealt with both "preventive", routine measures and "reactive" event related measures.  This approach has been maintained.</a:t>
            </a:r>
          </a:p>
          <a:p>
            <a:r>
              <a:rPr lang="en-GB"/>
              <a:t>In IHR(2005) the possibility of amending or adding to the routine measures is foreseen through "Standing Recommendations".</a:t>
            </a:r>
          </a:p>
          <a:p>
            <a:r>
              <a:rPr lang="en-GB"/>
              <a:t>The Reglations encompass the detection and response to urgent events at both the national and international levels.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9904F-F10D-4F69-A6C1-7B674248B3AC}" type="slidenum">
              <a:rPr lang="en-GB"/>
              <a:pPr/>
              <a:t>18</a:t>
            </a:fld>
            <a:endParaRPr lang="en-GB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C7603-A501-4D3F-9538-8D0E3E999655}" type="slidenum">
              <a:rPr lang="en-GB"/>
              <a:pPr/>
              <a:t>19</a:t>
            </a:fld>
            <a:endParaRPr lang="en-GB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342" y="728245"/>
            <a:ext cx="5637383" cy="3363377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198" y="4322671"/>
            <a:ext cx="5019722" cy="4107708"/>
          </a:xfrm>
        </p:spPr>
        <p:txBody>
          <a:bodyPr lIns="90595" tIns="45298" rIns="90595" bIns="45298"/>
          <a:lstStyle/>
          <a:p>
            <a:r>
              <a:rPr lang="en-US"/>
              <a:t>An international system has been established at WHO</a:t>
            </a:r>
          </a:p>
          <a:p>
            <a:r>
              <a:rPr lang="en-US"/>
              <a:t>Key elements of this system are enshrined in obligations under IHR(2005)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142A8D-DF5D-456C-B211-1F87CE6CEEFE}" type="datetime3">
              <a:rPr lang="en-GB"/>
              <a:pPr/>
              <a:t>19 April, 2017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70576-FD09-459F-9261-895A825D4CC6}" type="slidenum">
              <a:rPr lang="en-GB"/>
              <a:pPr/>
              <a:t>20</a:t>
            </a:fld>
            <a:endParaRPr lang="en-GB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A8677-65BE-4DDE-8F31-2F9015F22ACA}" type="slidenum">
              <a:rPr lang="en-GB"/>
              <a:pPr/>
              <a:t>5</a:t>
            </a:fld>
            <a:endParaRPr lang="en-GB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7203" y="685838"/>
            <a:ext cx="5745229" cy="3429182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greatest threat to international health security would be an influenza pandemic. It has not receded, but early warnings allow the world a chance to prepare. Implementation of the IHR is the chance to prepare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3C49E1A-EC69-47A4-8331-2C25879D3B60}" type="datetime3">
              <a:rPr lang="en-GB"/>
              <a:pPr/>
              <a:t>19 April, 2017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2EE8B-ABA3-49CE-B611-8015FC0E003E}" type="slidenum">
              <a:rPr lang="en-GB"/>
              <a:pPr/>
              <a:t>8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The IHR are innovative because </a:t>
            </a:r>
          </a:p>
          <a:p>
            <a:pPr marL="228600" indent="-228600">
              <a:buFontTx/>
              <a:buChar char="•"/>
            </a:pPr>
            <a:r>
              <a:rPr lang="en-US" dirty="0"/>
              <a:t>they move from purely a list of diseases to a dynamic process of risk identification, assessment and management</a:t>
            </a:r>
          </a:p>
          <a:p>
            <a:pPr marL="228600" indent="-228600">
              <a:buFontTx/>
              <a:buChar char="•"/>
            </a:pPr>
            <a:r>
              <a:rPr lang="en-US" dirty="0"/>
              <a:t>they move from a concept of static </a:t>
            </a:r>
            <a:r>
              <a:rPr lang="en-US" dirty="0" err="1"/>
              <a:t>defence</a:t>
            </a:r>
            <a:r>
              <a:rPr lang="en-US" dirty="0"/>
              <a:t> at borders, airports and ports to the concept of early detection, reporting and containment at source</a:t>
            </a:r>
          </a:p>
          <a:p>
            <a:pPr marL="228600" indent="-228600">
              <a:buFontTx/>
              <a:buChar char="•"/>
            </a:pPr>
            <a:r>
              <a:rPr lang="en-US" dirty="0"/>
              <a:t>they built on the concept that international health security is based on strong national public health infrastructure connected a global alert and response system. </a:t>
            </a:r>
          </a:p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F2B242-AA65-4AAC-BEE0-5C9F92C72779}" type="datetime3">
              <a:rPr lang="en-GB"/>
              <a:pPr/>
              <a:t>19 April, 2017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28094-12DB-4D15-B390-D439C08A1AE3}" type="slidenum">
              <a:rPr lang="en-GB"/>
              <a:pPr/>
              <a:t>9</a:t>
            </a:fld>
            <a:endParaRPr lang="en-GB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08CF1F-28E7-4D8D-BEB9-8C4FEA0C0150}" type="datetime3">
              <a:rPr lang="en-GB"/>
              <a:pPr/>
              <a:t>19 April, 2017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EB5E4-9E03-4748-A91D-3C804B034F70}" type="slidenum">
              <a:rPr lang="en-GB"/>
              <a:pPr/>
              <a:t>10</a:t>
            </a:fld>
            <a:endParaRPr lang="en-GB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02FF07-FE3C-490A-96F6-EC6698DA95D9}" type="datetime3">
              <a:rPr lang="en-GB"/>
              <a:pPr/>
              <a:t>19 April, 2017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4F95E-F903-4EE7-9D1E-E405034DF2A4}" type="slidenum">
              <a:rPr lang="en-GB"/>
              <a:pPr/>
              <a:t>11</a:t>
            </a:fld>
            <a:endParaRPr lang="en-GB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dirty="0"/>
              <a:t>Timely and enhanced epidemic intelligence </a:t>
            </a:r>
          </a:p>
          <a:p>
            <a:pPr marL="114300" indent="-114300">
              <a:buFontTx/>
              <a:buChar char="•"/>
            </a:pPr>
            <a:r>
              <a:rPr lang="en-US" dirty="0"/>
              <a:t>Real-time exchange of situational reports and other data for decision-making</a:t>
            </a:r>
          </a:p>
          <a:p>
            <a:pPr marL="114300" indent="-114300">
              <a:buFontTx/>
              <a:buChar char="•"/>
            </a:pPr>
            <a:r>
              <a:rPr lang="en-US" dirty="0"/>
              <a:t>Enhanced information management and risk communications</a:t>
            </a:r>
          </a:p>
          <a:p>
            <a:pPr marL="114300" indent="-114300">
              <a:buFontTx/>
              <a:buChar char="•"/>
            </a:pPr>
            <a:r>
              <a:rPr lang="en-US" dirty="0"/>
              <a:t>Joint risk analysis and decision support </a:t>
            </a:r>
          </a:p>
          <a:p>
            <a:pPr marL="114300" indent="-114300">
              <a:buFontTx/>
              <a:buChar char="•"/>
            </a:pPr>
            <a:r>
              <a:rPr lang="en-US" dirty="0"/>
              <a:t>Action planning and coordination of response activities </a:t>
            </a:r>
          </a:p>
          <a:p>
            <a:pPr marL="114300" indent="-114300">
              <a:buFontTx/>
              <a:buChar char="•"/>
            </a:pPr>
            <a:r>
              <a:rPr lang="en-US" dirty="0"/>
              <a:t>Technical partnerships to support international health security.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2B660-19D1-4026-A3DF-1056BC8ADC5C}" type="slidenum">
              <a:rPr lang="en-GB"/>
              <a:pPr/>
              <a:t>12</a:t>
            </a:fld>
            <a:endParaRPr lang="en-GB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7203" y="685838"/>
            <a:ext cx="5745229" cy="3429182"/>
          </a:xfrm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GB" dirty="0"/>
              <a:t>The extent of international travels is an extraordinary opportunity for disease transmission.</a:t>
            </a:r>
            <a:r>
              <a:rPr lang="en-GB" sz="1800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0BD08-F7A7-42D2-A638-1D0859C08984}" type="slidenum">
              <a:rPr lang="en-GB"/>
              <a:pPr/>
              <a:t>13</a:t>
            </a:fld>
            <a:endParaRPr lang="en-GB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Increasing recognition that WHO cannot replace or make up for weak or missing capacity at national level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FDD92-FA43-4366-BD27-563CDE1B3E88}" type="slidenum">
              <a:rPr lang="en-GB"/>
              <a:pPr/>
              <a:t>14</a:t>
            </a:fld>
            <a:endParaRPr lang="en-GB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 lIns="80147" tIns="40074" rIns="80147" bIns="4007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42539" y="1542079"/>
            <a:ext cx="8291501" cy="4309467"/>
          </a:xfrm>
        </p:spPr>
        <p:txBody>
          <a:bodyPr lIns="80147" tIns="40074" rIns="80147" bIns="40074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3089" y="1541463"/>
            <a:ext cx="4078111" cy="4310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6667" y="1541464"/>
            <a:ext cx="4078111" cy="2078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6667" y="3771901"/>
            <a:ext cx="4078111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h.gov.sa/en/Hajj/News/Pages/News-2014-09-24-001.aspx" TargetMode="External"/><Relationship Id="rId2" Type="http://schemas.openxmlformats.org/officeDocument/2006/relationships/hyperlink" Target="http://www.who.int/ihr/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International Health Regulations (IHR)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Dr.Ibrahim</a:t>
            </a:r>
            <a:r>
              <a:rPr lang="en-GB" dirty="0" smtClean="0"/>
              <a:t> </a:t>
            </a:r>
            <a:r>
              <a:rPr lang="en-GB" dirty="0" err="1" smtClean="0"/>
              <a:t>Gosadi</a:t>
            </a:r>
            <a:endParaRPr lang="en-GB" dirty="0" smtClean="0"/>
          </a:p>
          <a:p>
            <a:r>
              <a:rPr lang="en-GB" dirty="0" smtClean="0"/>
              <a:t>Assistant Professor of Community Medicine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en-GB" altLang="zh-CN" b="0">
                <a:ea typeface="SimSun" pitchFamily="2" charset="-122"/>
              </a:rPr>
              <a:t>What do the IHR call for?</a:t>
            </a:r>
            <a:endParaRPr lang="en-GB" b="0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314971" y="1395214"/>
            <a:ext cx="5348480" cy="43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 anchor="ctr">
            <a:spAutoFit/>
          </a:bodyPr>
          <a:lstStyle/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Strengthened national capacity</a:t>
            </a:r>
            <a:r>
              <a:rPr lang="en-GB" altLang="zh-CN" sz="2600" dirty="0">
                <a:solidFill>
                  <a:srgbClr val="FF0000"/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for surveillance and control, including in travel and transport</a:t>
            </a:r>
          </a:p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Prevention, alert and response</a:t>
            </a: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 to international public health emergencies</a:t>
            </a:r>
          </a:p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Global partnership </a:t>
            </a: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and international collaboration</a:t>
            </a:r>
          </a:p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Rights, obligations and procedures, </a:t>
            </a:r>
            <a:b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</a:b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and progress monitoring</a:t>
            </a:r>
          </a:p>
        </p:txBody>
      </p:sp>
      <p:pic>
        <p:nvPicPr>
          <p:cNvPr id="267270" name="Picture 6" descr="11504207"/>
          <p:cNvPicPr>
            <a:picLocks noChangeAspect="1" noChangeArrowheads="1"/>
          </p:cNvPicPr>
          <p:nvPr/>
        </p:nvPicPr>
        <p:blipFill>
          <a:blip r:embed="rId3">
            <a:lum bright="6000" contrast="22000"/>
          </a:blip>
          <a:srcRect/>
          <a:stretch>
            <a:fillRect/>
          </a:stretch>
        </p:blipFill>
        <p:spPr bwMode="auto">
          <a:xfrm>
            <a:off x="0" y="1301624"/>
            <a:ext cx="2797771" cy="407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9144000" cy="1238270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Acute public health threats </a:t>
            </a:r>
            <a:br>
              <a:rPr lang="en-GB" b="0" dirty="0"/>
            </a:br>
            <a:r>
              <a:rPr lang="en-GB" b="0" dirty="0"/>
              <a:t>are collectively managed</a:t>
            </a:r>
          </a:p>
        </p:txBody>
      </p:sp>
      <p:sp>
        <p:nvSpPr>
          <p:cNvPr id="270397" name="Rectangle 61"/>
          <p:cNvSpPr>
            <a:spLocks noChangeArrowheads="1"/>
          </p:cNvSpPr>
          <p:nvPr/>
        </p:nvSpPr>
        <p:spPr bwMode="auto">
          <a:xfrm>
            <a:off x="1066800" y="2588752"/>
            <a:ext cx="8275211" cy="33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295" indent="-342295" defTabSz="914179">
              <a:spcBef>
                <a:spcPct val="80000"/>
              </a:spcBef>
              <a:buClr>
                <a:srgbClr val="1E7FB8"/>
              </a:buClr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The key functions of this global system, for States and WHO, are to: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detect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verify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assess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inform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assist</a:t>
            </a:r>
            <a:endParaRPr lang="en-US" sz="25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70398" name="Rectangle 62"/>
          <p:cNvSpPr>
            <a:spLocks noChangeArrowheads="1"/>
          </p:cNvSpPr>
          <p:nvPr/>
        </p:nvSpPr>
        <p:spPr bwMode="auto">
          <a:xfrm>
            <a:off x="1143000" y="1337620"/>
            <a:ext cx="80227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4179"/>
            <a:r>
              <a:rPr lang="en-GB" sz="2400" dirty="0">
                <a:latin typeface="Arial Narrow" pitchFamily="34" charset="0"/>
              </a:rPr>
              <a:t>The IHR define a risk management process where States Parties work together, coordinated by WHO, to collectively manage acute public health risks.</a:t>
            </a:r>
            <a:endParaRPr lang="en-GB" altLang="zh-CN" sz="2400" dirty="0">
              <a:latin typeface="Arial Narrow" pitchFamily="34" charset="0"/>
              <a:ea typeface="SimSun" pitchFamily="2" charset="-122"/>
            </a:endParaRPr>
          </a:p>
        </p:txBody>
      </p:sp>
      <p:pic>
        <p:nvPicPr>
          <p:cNvPr id="270405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177" y="3108634"/>
            <a:ext cx="3006823" cy="29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406" name="Picture 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108634"/>
            <a:ext cx="3059494" cy="28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Containment at source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767" y="1887539"/>
            <a:ext cx="5112455" cy="3576637"/>
          </a:xfrm>
        </p:spPr>
        <p:txBody>
          <a:bodyPr>
            <a:normAutofit fontScale="92500" lnSpcReduction="10000"/>
          </a:bodyPr>
          <a:lstStyle/>
          <a:p>
            <a:pPr marL="465138" indent="-465138" defTabSz="1042988">
              <a:lnSpc>
                <a:spcPct val="90000"/>
              </a:lnSpc>
              <a:spcBef>
                <a:spcPct val="40000"/>
              </a:spcBef>
            </a:pPr>
            <a:r>
              <a:rPr lang="en-GB" sz="2900" b="1">
                <a:solidFill>
                  <a:srgbClr val="A50021"/>
                </a:solidFill>
              </a:rPr>
              <a:t>Rapid response at the source is:</a:t>
            </a:r>
            <a:endParaRPr lang="en-GB" sz="2900" b="1"/>
          </a:p>
          <a:p>
            <a:pPr marL="465138" indent="-465138" defTabSz="1042988">
              <a:lnSpc>
                <a:spcPct val="90000"/>
              </a:lnSpc>
              <a:spcBef>
                <a:spcPct val="40000"/>
              </a:spcBef>
            </a:pPr>
            <a:r>
              <a:rPr lang="en-GB" sz="2900"/>
              <a:t>the most effective way to secure maximum protection against international spread of diseases </a:t>
            </a:r>
          </a:p>
          <a:p>
            <a:pPr marL="465138" indent="-465138" defTabSz="1042988">
              <a:lnSpc>
                <a:spcPct val="90000"/>
              </a:lnSpc>
              <a:spcBef>
                <a:spcPct val="40000"/>
              </a:spcBef>
            </a:pPr>
            <a:r>
              <a:rPr lang="en-GB" sz="2900"/>
              <a:t>key to limiting unnecessary health-based restrictions on trade and travel</a:t>
            </a:r>
          </a:p>
        </p:txBody>
      </p:sp>
      <p:pic>
        <p:nvPicPr>
          <p:cNvPr id="576516" name="Picture 4" descr="ca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4267" y="2349500"/>
            <a:ext cx="3369733" cy="2697163"/>
          </a:xfrm>
          <a:prstGeom prst="rect">
            <a:avLst/>
          </a:prstGeom>
          <a:noFill/>
        </p:spPr>
      </p:pic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386645" y="1528764"/>
            <a:ext cx="8503356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042988">
              <a:spcBef>
                <a:spcPct val="40000"/>
              </a:spcBef>
              <a:buClr>
                <a:srgbClr val="1E7FB8"/>
              </a:buClr>
              <a:buSzTx/>
              <a:buFont typeface="Wingdings" pitchFamily="2" charset="2"/>
              <a:buNone/>
            </a:pPr>
            <a:endParaRPr lang="en-US" sz="3400" b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467" y="430214"/>
            <a:ext cx="7095067" cy="638175"/>
          </a:xfrm>
        </p:spPr>
        <p:txBody>
          <a:bodyPr>
            <a:normAutofit fontScale="90000"/>
          </a:bodyPr>
          <a:lstStyle/>
          <a:p>
            <a:r>
              <a:rPr lang="en-GB"/>
              <a:t>Importance of national  capacity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4724400" cy="5486400"/>
          </a:xfrm>
        </p:spPr>
        <p:txBody>
          <a:bodyPr>
            <a:normAutofit/>
          </a:bodyPr>
          <a:lstStyle/>
          <a:p>
            <a:r>
              <a:rPr lang="en-GB" sz="1900" dirty="0"/>
              <a:t>	</a:t>
            </a:r>
            <a:r>
              <a:rPr lang="en-GB" sz="2300" dirty="0"/>
              <a:t>The best way to prevent international spread of diseases is to detect public health events early and implement effective response actions when the problem is small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</a:rPr>
              <a:t>Early detection of unusual disease events </a:t>
            </a:r>
            <a:r>
              <a:rPr lang="en-GB" sz="1900" dirty="0"/>
              <a:t>by effective national surveillance (both disease and event based)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</a:rPr>
              <a:t>Systems to ensure response </a:t>
            </a:r>
            <a:r>
              <a:rPr lang="en-GB" sz="1900" dirty="0"/>
              <a:t>(investigation, control measures) at all levels (local, regional, and national)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</a:rPr>
              <a:t>Routine measures and emergency response at ports, airports and ground crossings.</a:t>
            </a:r>
            <a:endParaRPr lang="en-GB" sz="1700" dirty="0">
              <a:solidFill>
                <a:srgbClr val="FF0000"/>
              </a:solidFill>
            </a:endParaRPr>
          </a:p>
        </p:txBody>
      </p:sp>
      <p:pic>
        <p:nvPicPr>
          <p:cNvPr id="437252" name="Picture 4" descr="Uige2005 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9056" y="1155701"/>
            <a:ext cx="3294944" cy="35591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362244" cy="129540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Core capacity requirements</a:t>
            </a:r>
            <a:br>
              <a:rPr lang="en-GB" sz="3100" dirty="0"/>
            </a:br>
            <a:r>
              <a:rPr lang="en-GB" sz="3100" dirty="0"/>
              <a:t>for designated points of entry </a:t>
            </a:r>
            <a:r>
              <a:rPr lang="en-GB" sz="3100" dirty="0" err="1"/>
              <a:t>PoE</a:t>
            </a:r>
            <a:r>
              <a:rPr lang="en-GB" sz="2200" b="0" dirty="0"/>
              <a:t/>
            </a:r>
            <a:br>
              <a:rPr lang="en-GB" sz="2200" b="0" dirty="0"/>
            </a:br>
            <a:r>
              <a:rPr lang="en-GB" sz="1800" dirty="0">
                <a:solidFill>
                  <a:srgbClr val="FF0000"/>
                </a:solidFill>
              </a:rPr>
              <a:t/>
            </a:r>
            <a:br>
              <a:rPr lang="en-GB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9244" y="1317625"/>
            <a:ext cx="8350956" cy="4321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100" b="1" dirty="0"/>
              <a:t>DESIGNATION OF POINTS OF ENTRY</a:t>
            </a:r>
          </a:p>
          <a:p>
            <a:pPr lvl="1">
              <a:lnSpc>
                <a:spcPct val="90000"/>
              </a:lnSpc>
            </a:pPr>
            <a:r>
              <a:rPr lang="en-GB" sz="1800" b="1" dirty="0"/>
              <a:t>States Parties </a:t>
            </a:r>
            <a:r>
              <a:rPr lang="en-GB" sz="1800" b="1" dirty="0">
                <a:solidFill>
                  <a:srgbClr val="FF0000"/>
                </a:solidFill>
              </a:rPr>
              <a:t>shall</a:t>
            </a:r>
            <a:r>
              <a:rPr lang="en-GB" sz="1800" b="1" dirty="0"/>
              <a:t> </a:t>
            </a:r>
            <a:r>
              <a:rPr lang="en-GB" sz="1800" b="1" dirty="0">
                <a:solidFill>
                  <a:srgbClr val="FF0000"/>
                </a:solidFill>
              </a:rPr>
              <a:t>designate Airports and Ports</a:t>
            </a:r>
            <a:r>
              <a:rPr lang="en-GB" sz="1800" b="1" dirty="0"/>
              <a:t> for developing capacities </a:t>
            </a:r>
            <a:r>
              <a:rPr lang="en-GB" sz="1800" b="1" dirty="0" smtClean="0"/>
              <a:t>.</a:t>
            </a:r>
            <a:endParaRPr lang="en-GB" sz="1800" b="1" dirty="0"/>
          </a:p>
          <a:p>
            <a:pPr lvl="1">
              <a:lnSpc>
                <a:spcPct val="90000"/>
              </a:lnSpc>
            </a:pPr>
            <a:r>
              <a:rPr lang="en-GB" sz="1800" b="1" dirty="0"/>
              <a:t>States Parties where justified for PH reasons, </a:t>
            </a:r>
            <a:r>
              <a:rPr lang="en-GB" sz="1800" b="1" dirty="0">
                <a:solidFill>
                  <a:srgbClr val="FF0000"/>
                </a:solidFill>
              </a:rPr>
              <a:t>may</a:t>
            </a:r>
            <a:r>
              <a:rPr lang="en-GB" sz="1800" b="1" dirty="0"/>
              <a:t> </a:t>
            </a:r>
            <a:r>
              <a:rPr lang="en-GB" sz="1800" b="1" dirty="0">
                <a:solidFill>
                  <a:srgbClr val="FF0000"/>
                </a:solidFill>
              </a:rPr>
              <a:t>designate ground crossings</a:t>
            </a:r>
            <a:r>
              <a:rPr lang="en-GB" sz="1800" b="1" dirty="0"/>
              <a:t> for developing capacities – Annex 1b, taking into consideration volume and frequency of international traffic and public health risks of the areas in which international traffic originates. </a:t>
            </a:r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rgbClr val="FF0000"/>
                </a:solidFill>
              </a:rPr>
              <a:t>States Parties sharing common borders</a:t>
            </a:r>
            <a:r>
              <a:rPr lang="en-GB" sz="1800" b="1" dirty="0"/>
              <a:t> should consider:</a:t>
            </a:r>
          </a:p>
          <a:p>
            <a:pPr lvl="2">
              <a:lnSpc>
                <a:spcPct val="90000"/>
              </a:lnSpc>
            </a:pPr>
            <a:r>
              <a:rPr lang="en-GB" sz="1800" b="1" dirty="0"/>
              <a:t>Bilateral and multilateral agreements</a:t>
            </a:r>
          </a:p>
          <a:p>
            <a:pPr lvl="2">
              <a:lnSpc>
                <a:spcPct val="90000"/>
              </a:lnSpc>
            </a:pPr>
            <a:r>
              <a:rPr lang="en-GB" sz="1800" b="1" dirty="0"/>
              <a:t>Joint designation of adjacent ground crossing for capacities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Oval 2"/>
          <p:cNvSpPr>
            <a:spLocks noChangeArrowheads="1"/>
          </p:cNvSpPr>
          <p:nvPr/>
        </p:nvSpPr>
        <p:spPr bwMode="auto">
          <a:xfrm>
            <a:off x="468489" y="908051"/>
            <a:ext cx="7848600" cy="4752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611331" name="Picture 3" descr="CG2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290" y="2708275"/>
            <a:ext cx="1511300" cy="1295400"/>
          </a:xfrm>
          <a:prstGeom prst="rect">
            <a:avLst/>
          </a:prstGeom>
          <a:noFill/>
        </p:spPr>
      </p:pic>
      <p:pic>
        <p:nvPicPr>
          <p:cNvPr id="611332" name="Picture 4" descr="PE03680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323" y="1123951"/>
            <a:ext cx="1151467" cy="792163"/>
          </a:xfrm>
          <a:prstGeom prst="rect">
            <a:avLst/>
          </a:prstGeom>
          <a:noFill/>
        </p:spPr>
      </p:pic>
      <p:pic>
        <p:nvPicPr>
          <p:cNvPr id="611333" name="Picture 5" descr="j028243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867" y="1125538"/>
            <a:ext cx="1152878" cy="946150"/>
          </a:xfrm>
          <a:prstGeom prst="rect">
            <a:avLst/>
          </a:prstGeom>
          <a:noFill/>
        </p:spPr>
      </p:pic>
      <p:pic>
        <p:nvPicPr>
          <p:cNvPr id="611334" name="Picture 6" descr="j038343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711" y="2708275"/>
            <a:ext cx="1223434" cy="1295400"/>
          </a:xfrm>
          <a:prstGeom prst="rect">
            <a:avLst/>
          </a:prstGeom>
          <a:noFill/>
        </p:spPr>
      </p:pic>
      <p:pic>
        <p:nvPicPr>
          <p:cNvPr id="611335" name="Picture 7" descr="j0312078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7568" y="4581525"/>
            <a:ext cx="793044" cy="723900"/>
          </a:xfrm>
          <a:prstGeom prst="rect">
            <a:avLst/>
          </a:prstGeom>
          <a:noFill/>
        </p:spPr>
      </p:pic>
      <p:pic>
        <p:nvPicPr>
          <p:cNvPr id="611336" name="Picture 8" descr="j0229005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622" y="4292600"/>
            <a:ext cx="791634" cy="1079500"/>
          </a:xfrm>
          <a:prstGeom prst="rect">
            <a:avLst/>
          </a:prstGeom>
          <a:noFill/>
        </p:spPr>
      </p:pic>
      <p:pic>
        <p:nvPicPr>
          <p:cNvPr id="6113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38790" y="5229226"/>
            <a:ext cx="44873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1338" name="Picture 10" descr="j0329528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0456" y="2852738"/>
            <a:ext cx="575733" cy="647700"/>
          </a:xfrm>
          <a:prstGeom prst="rect">
            <a:avLst/>
          </a:prstGeom>
          <a:noFill/>
        </p:spPr>
      </p:pic>
      <p:pic>
        <p:nvPicPr>
          <p:cNvPr id="611339" name="Picture 11" descr="j0250385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436759">
            <a:off x="1044222" y="2349500"/>
            <a:ext cx="1581856" cy="1123950"/>
          </a:xfrm>
          <a:prstGeom prst="rect">
            <a:avLst/>
          </a:prstGeom>
          <a:noFill/>
        </p:spPr>
      </p:pic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2841978" y="1906588"/>
            <a:ext cx="1727200" cy="7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(a) Assessment and Medical care, staff &amp; equipment</a:t>
            </a:r>
          </a:p>
        </p:txBody>
      </p:sp>
      <p:sp>
        <p:nvSpPr>
          <p:cNvPr id="611341" name="Text Box 13"/>
          <p:cNvSpPr txBox="1">
            <a:spLocks noChangeArrowheads="1"/>
          </p:cNvSpPr>
          <p:nvPr/>
        </p:nvSpPr>
        <p:spPr bwMode="auto">
          <a:xfrm>
            <a:off x="5939367" y="1773239"/>
            <a:ext cx="1941689" cy="10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(b) Equipment &amp; personnel for transport ill travellers</a:t>
            </a:r>
          </a:p>
        </p:txBody>
      </p:sp>
      <p:sp>
        <p:nvSpPr>
          <p:cNvPr id="611342" name="Text Box 14"/>
          <p:cNvSpPr txBox="1">
            <a:spLocks noChangeArrowheads="1"/>
          </p:cNvSpPr>
          <p:nvPr/>
        </p:nvSpPr>
        <p:spPr bwMode="auto">
          <a:xfrm>
            <a:off x="4428067" y="2852739"/>
            <a:ext cx="1943100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00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c) Trained personnel for inspection of conveyances</a:t>
            </a:r>
          </a:p>
        </p:txBody>
      </p:sp>
      <p:pic>
        <p:nvPicPr>
          <p:cNvPr id="611343" name="Picture 15" descr="PE02423_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2078" y="2997200"/>
            <a:ext cx="647700" cy="781050"/>
          </a:xfrm>
          <a:prstGeom prst="rect">
            <a:avLst/>
          </a:prstGeom>
          <a:noFill/>
        </p:spPr>
      </p:pic>
      <p:sp>
        <p:nvSpPr>
          <p:cNvPr id="611344" name="Text Box 16"/>
          <p:cNvSpPr txBox="1">
            <a:spLocks noChangeArrowheads="1"/>
          </p:cNvSpPr>
          <p:nvPr/>
        </p:nvSpPr>
        <p:spPr bwMode="auto">
          <a:xfrm>
            <a:off x="2988734" y="4076701"/>
            <a:ext cx="2736145" cy="13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00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d)</a:t>
            </a:r>
            <a:r>
              <a:rPr lang="en-GB" sz="1500" b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ensure save environment: water, food, waste, wash rooms &amp; other potential risk areas - inspection programmes</a:t>
            </a:r>
          </a:p>
        </p:txBody>
      </p:sp>
      <p:sp>
        <p:nvSpPr>
          <p:cNvPr id="611345" name="Text Box 17"/>
          <p:cNvSpPr txBox="1">
            <a:spLocks noChangeArrowheads="1"/>
          </p:cNvSpPr>
          <p:nvPr/>
        </p:nvSpPr>
        <p:spPr bwMode="auto">
          <a:xfrm>
            <a:off x="684389" y="3500438"/>
            <a:ext cx="2015067" cy="7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(e) Trained staff and programme for vector control</a:t>
            </a:r>
          </a:p>
        </p:txBody>
      </p:sp>
      <p:sp>
        <p:nvSpPr>
          <p:cNvPr id="611346" name="Text Box 18"/>
          <p:cNvSpPr txBox="1">
            <a:spLocks noChangeArrowheads="1"/>
          </p:cNvSpPr>
          <p:nvPr/>
        </p:nvSpPr>
        <p:spPr bwMode="auto">
          <a:xfrm>
            <a:off x="0" y="179388"/>
            <a:ext cx="4717345" cy="3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Capacity Strengthening at Points of Entry </a:t>
            </a:r>
          </a:p>
        </p:txBody>
      </p:sp>
      <p:sp>
        <p:nvSpPr>
          <p:cNvPr id="611347" name="Text Box 19"/>
          <p:cNvSpPr txBox="1">
            <a:spLocks noChangeArrowheads="1"/>
          </p:cNvSpPr>
          <p:nvPr/>
        </p:nvSpPr>
        <p:spPr bwMode="auto">
          <a:xfrm>
            <a:off x="468489" y="260350"/>
            <a:ext cx="8207022" cy="4889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>
                <a:solidFill>
                  <a:schemeClr val="bg1"/>
                </a:solidFill>
                <a:latin typeface="Arial" charset="0"/>
                <a:cs typeface="Arial" charset="0"/>
              </a:rPr>
              <a:t>PoE Core capacity requirements at all times (routine)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Oval 2"/>
          <p:cNvSpPr>
            <a:spLocks noChangeArrowheads="1"/>
          </p:cNvSpPr>
          <p:nvPr/>
        </p:nvSpPr>
        <p:spPr bwMode="auto">
          <a:xfrm>
            <a:off x="324556" y="981076"/>
            <a:ext cx="8494889" cy="5040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 rot="16200000">
            <a:off x="1005540" y="2011187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a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1547990" y="1628775"/>
            <a:ext cx="1655233" cy="14874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Public Health Emergency Contingency plan: 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coordinator, contact points for relevant </a:t>
            </a:r>
            <a:r>
              <a:rPr lang="en-GB" sz="1300" dirty="0" err="1">
                <a:solidFill>
                  <a:schemeClr val="tx1"/>
                </a:solidFill>
                <a:latin typeface="Arial" charset="0"/>
                <a:cs typeface="Arial" charset="0"/>
              </a:rPr>
              <a:t>PoE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, PH &amp; other agencies</a:t>
            </a:r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3780368" y="981076"/>
            <a:ext cx="1875366" cy="16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Provide </a:t>
            </a: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assessment &amp; care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 for affected travellers, animals: arrangements with medical, veterinary facilities for isolation, treatment &amp; other services</a:t>
            </a:r>
          </a:p>
        </p:txBody>
      </p:sp>
      <p:sp>
        <p:nvSpPr>
          <p:cNvPr id="613382" name="Text Box 6"/>
          <p:cNvSpPr txBox="1">
            <a:spLocks noChangeArrowheads="1"/>
          </p:cNvSpPr>
          <p:nvPr/>
        </p:nvSpPr>
        <p:spPr bwMode="auto">
          <a:xfrm rot="16200000">
            <a:off x="3236507" y="1434924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b</a:t>
            </a:r>
          </a:p>
        </p:txBody>
      </p:sp>
      <p:sp>
        <p:nvSpPr>
          <p:cNvPr id="613383" name="Text Box 7"/>
          <p:cNvSpPr txBox="1">
            <a:spLocks noChangeArrowheads="1"/>
          </p:cNvSpPr>
          <p:nvPr/>
        </p:nvSpPr>
        <p:spPr bwMode="auto">
          <a:xfrm rot="16200000">
            <a:off x="5613523" y="1507068"/>
            <a:ext cx="582544" cy="503767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c</a:t>
            </a:r>
          </a:p>
        </p:txBody>
      </p:sp>
      <p:sp>
        <p:nvSpPr>
          <p:cNvPr id="613384" name="Text Box 8"/>
          <p:cNvSpPr txBox="1">
            <a:spLocks noChangeArrowheads="1"/>
          </p:cNvSpPr>
          <p:nvPr/>
        </p:nvSpPr>
        <p:spPr bwMode="auto">
          <a:xfrm>
            <a:off x="6155267" y="1341439"/>
            <a:ext cx="1655234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b="0" dirty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rovide space, 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separate from other travellers to interview suspect or affected persons</a:t>
            </a:r>
          </a:p>
        </p:txBody>
      </p:sp>
      <p:sp>
        <p:nvSpPr>
          <p:cNvPr id="613385" name="Text Box 9"/>
          <p:cNvSpPr txBox="1">
            <a:spLocks noChangeArrowheads="1"/>
          </p:cNvSpPr>
          <p:nvPr/>
        </p:nvSpPr>
        <p:spPr bwMode="auto">
          <a:xfrm rot="16200000">
            <a:off x="6549795" y="2731735"/>
            <a:ext cx="582544" cy="502356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d</a:t>
            </a:r>
          </a:p>
        </p:txBody>
      </p:sp>
      <p:sp>
        <p:nvSpPr>
          <p:cNvPr id="613386" name="Text Box 10"/>
          <p:cNvSpPr txBox="1">
            <a:spLocks noChangeArrowheads="1"/>
          </p:cNvSpPr>
          <p:nvPr/>
        </p:nvSpPr>
        <p:spPr bwMode="auto">
          <a:xfrm>
            <a:off x="7090834" y="2492375"/>
            <a:ext cx="1656644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Provide for assessment, </a:t>
            </a: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quarantine of 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suspect or affected travellers</a:t>
            </a:r>
          </a:p>
        </p:txBody>
      </p:sp>
      <p:sp>
        <p:nvSpPr>
          <p:cNvPr id="613387" name="Text Box 11"/>
          <p:cNvSpPr txBox="1">
            <a:spLocks noChangeArrowheads="1"/>
          </p:cNvSpPr>
          <p:nvPr/>
        </p:nvSpPr>
        <p:spPr bwMode="auto">
          <a:xfrm rot="16200000">
            <a:off x="5758162" y="4243212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e</a:t>
            </a:r>
          </a:p>
        </p:txBody>
      </p:sp>
      <p:sp>
        <p:nvSpPr>
          <p:cNvPr id="613388" name="Text Box 12"/>
          <p:cNvSpPr txBox="1">
            <a:spLocks noChangeArrowheads="1"/>
          </p:cNvSpPr>
          <p:nvPr/>
        </p:nvSpPr>
        <p:spPr bwMode="auto">
          <a:xfrm>
            <a:off x="6300612" y="3429000"/>
            <a:ext cx="1653822" cy="209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To apply recommended measures, </a:t>
            </a:r>
            <a:r>
              <a:rPr lang="en-GB" sz="1300" dirty="0" err="1">
                <a:solidFill>
                  <a:srgbClr val="FF0000"/>
                </a:solidFill>
                <a:latin typeface="Arial" charset="0"/>
                <a:cs typeface="Arial" charset="0"/>
              </a:rPr>
              <a:t>disinsect</a:t>
            </a: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, disinfect, decontaminate, 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baggage, cargo, containers, conveyances, goods, postal parcels etc</a:t>
            </a:r>
          </a:p>
        </p:txBody>
      </p:sp>
      <p:sp>
        <p:nvSpPr>
          <p:cNvPr id="613389" name="Text Box 13"/>
          <p:cNvSpPr txBox="1">
            <a:spLocks noChangeArrowheads="1"/>
          </p:cNvSpPr>
          <p:nvPr/>
        </p:nvSpPr>
        <p:spPr bwMode="auto">
          <a:xfrm rot="16200000">
            <a:off x="2950051" y="4603574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f</a:t>
            </a:r>
          </a:p>
        </p:txBody>
      </p:sp>
      <p:sp>
        <p:nvSpPr>
          <p:cNvPr id="613390" name="Text Box 14"/>
          <p:cNvSpPr txBox="1">
            <a:spLocks noChangeArrowheads="1"/>
          </p:cNvSpPr>
          <p:nvPr/>
        </p:nvSpPr>
        <p:spPr bwMode="auto">
          <a:xfrm>
            <a:off x="3636434" y="4581525"/>
            <a:ext cx="187113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To apply entry/exit control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 for departing &amp; arriving passengers</a:t>
            </a:r>
          </a:p>
        </p:txBody>
      </p:sp>
      <p:sp>
        <p:nvSpPr>
          <p:cNvPr id="613391" name="Text Box 15"/>
          <p:cNvSpPr txBox="1">
            <a:spLocks noChangeArrowheads="1"/>
          </p:cNvSpPr>
          <p:nvPr/>
        </p:nvSpPr>
        <p:spPr bwMode="auto">
          <a:xfrm rot="16200000">
            <a:off x="609018" y="3559704"/>
            <a:ext cx="582544" cy="719667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g</a:t>
            </a:r>
          </a:p>
        </p:txBody>
      </p:sp>
      <p:sp>
        <p:nvSpPr>
          <p:cNvPr id="613392" name="Text Box 16"/>
          <p:cNvSpPr txBox="1">
            <a:spLocks noChangeArrowheads="1"/>
          </p:cNvSpPr>
          <p:nvPr/>
        </p:nvSpPr>
        <p:spPr bwMode="auto">
          <a:xfrm>
            <a:off x="1189567" y="3429001"/>
            <a:ext cx="1653822" cy="189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Provide access to required equipment, personnel 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with protection gear for transfer of travellers with infection/ contamination</a:t>
            </a:r>
          </a:p>
        </p:txBody>
      </p:sp>
      <p:pic>
        <p:nvPicPr>
          <p:cNvPr id="613393" name="Picture 17" descr="CG2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134" y="2924175"/>
            <a:ext cx="1511300" cy="1295400"/>
          </a:xfrm>
          <a:prstGeom prst="rect">
            <a:avLst/>
          </a:prstGeom>
          <a:noFill/>
        </p:spPr>
      </p:pic>
      <p:pic>
        <p:nvPicPr>
          <p:cNvPr id="61339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390" y="2924175"/>
            <a:ext cx="1440744" cy="1296988"/>
          </a:xfrm>
          <a:prstGeom prst="rect">
            <a:avLst/>
          </a:prstGeom>
          <a:noFill/>
        </p:spPr>
      </p:pic>
      <p:sp>
        <p:nvSpPr>
          <p:cNvPr id="613395" name="Text Box 19"/>
          <p:cNvSpPr txBox="1">
            <a:spLocks noChangeArrowheads="1"/>
          </p:cNvSpPr>
          <p:nvPr/>
        </p:nvSpPr>
        <p:spPr bwMode="auto">
          <a:xfrm>
            <a:off x="396523" y="188914"/>
            <a:ext cx="8459611" cy="777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700" b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2200">
                <a:solidFill>
                  <a:schemeClr val="bg1"/>
                </a:solidFill>
                <a:latin typeface="Arial" charset="0"/>
                <a:cs typeface="Arial" charset="0"/>
              </a:rPr>
              <a:t>PoE Capacity requirements for responding to potential PHEIC (emergency)</a:t>
            </a:r>
          </a:p>
        </p:txBody>
      </p:sp>
      <p:sp>
        <p:nvSpPr>
          <p:cNvPr id="613396" name="Oval 20"/>
          <p:cNvSpPr>
            <a:spLocks noChangeArrowheads="1"/>
          </p:cNvSpPr>
          <p:nvPr/>
        </p:nvSpPr>
        <p:spPr bwMode="auto">
          <a:xfrm>
            <a:off x="1103490" y="1501775"/>
            <a:ext cx="259766" cy="51935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3399" name="Oval 23"/>
          <p:cNvSpPr>
            <a:spLocks noChangeArrowheads="1"/>
          </p:cNvSpPr>
          <p:nvPr/>
        </p:nvSpPr>
        <p:spPr bwMode="auto">
          <a:xfrm>
            <a:off x="436034" y="1187450"/>
            <a:ext cx="259766" cy="51935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500"/>
              <a:t> Some principle approaches</a:t>
            </a:r>
            <a:endParaRPr lang="en-US" sz="450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4325055" cy="4119562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en-GB" sz="2300" b="1" u="sng" dirty="0">
                <a:solidFill>
                  <a:srgbClr val="9980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Continuous risks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Routine measures in place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"sanitary conditions" at points of entry</a:t>
            </a:r>
            <a:br>
              <a:rPr lang="en-GB" sz="1800" b="1" dirty="0"/>
            </a:br>
            <a:r>
              <a:rPr lang="en-GB" sz="1800" b="1" dirty="0"/>
              <a:t>and conveyances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travellers, goods etc.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Specific measures for certain known risks in place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Vector control, vaccination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Standing recommendations</a:t>
            </a:r>
            <a:endParaRPr lang="en-US" sz="1800" b="1" dirty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89075"/>
            <a:ext cx="4278489" cy="4454525"/>
          </a:xfrm>
        </p:spPr>
        <p:txBody>
          <a:bodyPr/>
          <a:lstStyle/>
          <a:p>
            <a:pPr algn="ctr"/>
            <a:r>
              <a:rPr lang="en-GB" sz="2300" b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Sudden increase in risk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Detection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information &amp; verification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notification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risk assessment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Response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Support to investigation and control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Information and recommendations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What does WHO do under the IHR?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449733" cy="43100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Designate</a:t>
            </a:r>
            <a:r>
              <a:rPr lang="en-US" altLang="zh-CN" dirty="0">
                <a:ea typeface="SimSun" pitchFamily="2" charset="-122"/>
              </a:rPr>
              <a:t> WHO IHR contact points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Support States Parties </a:t>
            </a:r>
            <a:r>
              <a:rPr lang="en-US" altLang="zh-CN" dirty="0">
                <a:ea typeface="SimSun" pitchFamily="2" charset="-122"/>
              </a:rPr>
              <a:t>in assessing their public health risks, through the </a:t>
            </a:r>
            <a:r>
              <a:rPr lang="en-US" altLang="zh-CN" u="sng" dirty="0">
                <a:ea typeface="SimSun" pitchFamily="2" charset="-122"/>
              </a:rPr>
              <a:t>notification</a:t>
            </a:r>
            <a:r>
              <a:rPr lang="en-US" altLang="zh-CN" dirty="0">
                <a:ea typeface="SimSun" pitchFamily="2" charset="-122"/>
              </a:rPr>
              <a:t>, </a:t>
            </a:r>
            <a:r>
              <a:rPr lang="en-US" altLang="zh-CN" u="sng" dirty="0">
                <a:ea typeface="SimSun" pitchFamily="2" charset="-122"/>
              </a:rPr>
              <a:t>consultation</a:t>
            </a:r>
            <a:r>
              <a:rPr lang="en-US" altLang="zh-CN" dirty="0">
                <a:ea typeface="SimSun" pitchFamily="2" charset="-122"/>
              </a:rPr>
              <a:t>, and </a:t>
            </a:r>
            <a:r>
              <a:rPr lang="en-US" altLang="zh-CN" u="sng" dirty="0">
                <a:ea typeface="SimSun" pitchFamily="2" charset="-122"/>
              </a:rPr>
              <a:t>verification</a:t>
            </a:r>
            <a:r>
              <a:rPr lang="en-US" altLang="zh-CN" dirty="0">
                <a:ea typeface="SimSun" pitchFamily="2" charset="-122"/>
              </a:rPr>
              <a:t> processes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Inform State Parties</a:t>
            </a:r>
            <a:r>
              <a:rPr lang="en-US" altLang="zh-CN" dirty="0">
                <a:ea typeface="SimSun" pitchFamily="2" charset="-122"/>
              </a:rPr>
              <a:t> of relevant international public health risks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Recommend </a:t>
            </a:r>
            <a:r>
              <a:rPr lang="en-US" altLang="zh-CN" dirty="0">
                <a:ea typeface="SimSun" pitchFamily="2" charset="-122"/>
              </a:rPr>
              <a:t>public health measures 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Assist States Parties</a:t>
            </a:r>
            <a:r>
              <a:rPr lang="en-US" altLang="zh-CN" dirty="0">
                <a:ea typeface="SimSun" pitchFamily="2" charset="-122"/>
              </a:rPr>
              <a:t> in their efforts to investigate outbreaks and meet the IHR national core capacities requirements for surveillance and response and points of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65501" y="3443288"/>
            <a:ext cx="5441244" cy="1890712"/>
            <a:chOff x="2369" y="2378"/>
            <a:chExt cx="3856" cy="1191"/>
          </a:xfrm>
        </p:grpSpPr>
        <p:cxnSp>
          <p:nvCxnSpPr>
            <p:cNvPr id="445443" name="AutoShape 3"/>
            <p:cNvCxnSpPr>
              <a:cxnSpLocks noChangeShapeType="1"/>
              <a:stCxn id="445464" idx="2"/>
              <a:endCxn id="445446" idx="0"/>
            </p:cNvCxnSpPr>
            <p:nvPr/>
          </p:nvCxnSpPr>
          <p:spPr bwMode="auto">
            <a:xfrm>
              <a:off x="3220" y="2873"/>
              <a:ext cx="7" cy="289"/>
            </a:xfrm>
            <a:prstGeom prst="straightConnector1">
              <a:avLst/>
            </a:prstGeom>
            <a:noFill/>
            <a:ln w="6350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69" y="2378"/>
              <a:ext cx="3856" cy="1191"/>
              <a:chOff x="2369" y="2378"/>
              <a:chExt cx="3856" cy="1191"/>
            </a:xfrm>
          </p:grpSpPr>
          <p:sp>
            <p:nvSpPr>
              <p:cNvPr id="445445" name="Rectangle 5"/>
              <p:cNvSpPr>
                <a:spLocks noChangeArrowheads="1"/>
              </p:cNvSpPr>
              <p:nvPr/>
            </p:nvSpPr>
            <p:spPr bwMode="auto">
              <a:xfrm>
                <a:off x="4762" y="2378"/>
                <a:ext cx="1374" cy="11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5446" name="Rectangle 6"/>
              <p:cNvSpPr>
                <a:spLocks noChangeArrowheads="1"/>
              </p:cNvSpPr>
              <p:nvPr/>
            </p:nvSpPr>
            <p:spPr bwMode="auto">
              <a:xfrm>
                <a:off x="2369" y="3168"/>
                <a:ext cx="1716" cy="29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Response</a:t>
                </a:r>
              </a:p>
            </p:txBody>
          </p:sp>
          <p:sp>
            <p:nvSpPr>
              <p:cNvPr id="445447" name="Oval 7"/>
              <p:cNvSpPr>
                <a:spLocks noChangeArrowheads="1"/>
              </p:cNvSpPr>
              <p:nvPr/>
            </p:nvSpPr>
            <p:spPr bwMode="auto">
              <a:xfrm>
                <a:off x="4762" y="3269"/>
                <a:ext cx="1463" cy="27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>
                    <a:latin typeface="Arial" charset="0"/>
                  </a:rPr>
                  <a:t>Global Outbreak Alert 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>
                    <a:latin typeface="Arial" charset="0"/>
                  </a:rPr>
                  <a:t>and Response Network</a:t>
                </a:r>
                <a:endParaRPr lang="en-GB" sz="1200">
                  <a:latin typeface="Arial" charset="0"/>
                </a:endParaRPr>
              </a:p>
            </p:txBody>
          </p:sp>
          <p:cxnSp>
            <p:nvCxnSpPr>
              <p:cNvPr id="445448" name="AutoShape 8"/>
              <p:cNvCxnSpPr>
                <a:cxnSpLocks noChangeShapeType="1"/>
                <a:stCxn id="445447" idx="2"/>
                <a:endCxn id="445446" idx="3"/>
              </p:cNvCxnSpPr>
              <p:nvPr/>
            </p:nvCxnSpPr>
            <p:spPr bwMode="auto">
              <a:xfrm rot="10800000">
                <a:off x="4091" y="3318"/>
                <a:ext cx="671" cy="88"/>
              </a:xfrm>
              <a:prstGeom prst="bentConnector3">
                <a:avLst>
                  <a:gd name="adj1" fmla="val 50370"/>
                </a:avLst>
              </a:prstGeom>
              <a:noFill/>
              <a:ln w="3810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</p:cxnSp>
          <p:pic>
            <p:nvPicPr>
              <p:cNvPr id="445449" name="Picture 9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91" y="2462"/>
                <a:ext cx="977" cy="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0" y="266701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>
                <a:latin typeface="Arial Black" pitchFamily="34" charset="0"/>
              </a:rPr>
              <a:t>WHO system of Global Outbreak Alert and Response Network GOARN Operations 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7501" y="1325563"/>
            <a:ext cx="5081411" cy="1979612"/>
            <a:chOff x="225" y="1041"/>
            <a:chExt cx="3601" cy="1247"/>
          </a:xfrm>
        </p:grpSpPr>
        <p:sp>
          <p:nvSpPr>
            <p:cNvPr id="445452" name="Rectangle 12"/>
            <p:cNvSpPr>
              <a:spLocks noChangeArrowheads="1"/>
            </p:cNvSpPr>
            <p:nvPr/>
          </p:nvSpPr>
          <p:spPr bwMode="auto">
            <a:xfrm>
              <a:off x="2628" y="1188"/>
              <a:ext cx="1198" cy="37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>
                  <a:latin typeface="Arial" charset="0"/>
                </a:rPr>
                <a:t>Event </a:t>
              </a: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>
                  <a:latin typeface="Arial" charset="0"/>
                </a:rPr>
                <a:t>Intelligence</a:t>
              </a:r>
            </a:p>
          </p:txBody>
        </p:sp>
        <p:sp>
          <p:nvSpPr>
            <p:cNvPr id="445453" name="Line 13"/>
            <p:cNvSpPr>
              <a:spLocks noChangeShapeType="1"/>
            </p:cNvSpPr>
            <p:nvPr/>
          </p:nvSpPr>
          <p:spPr bwMode="auto">
            <a:xfrm>
              <a:off x="2031" y="1378"/>
              <a:ext cx="605" cy="16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445454" name="Picture 14" descr="Ops cenrt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" y="1041"/>
              <a:ext cx="1902" cy="1247"/>
            </a:xfrm>
            <a:prstGeom prst="rect">
              <a:avLst/>
            </a:prstGeom>
            <a:noFill/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285067" y="1982788"/>
            <a:ext cx="5281789" cy="1231900"/>
            <a:chOff x="2319" y="1431"/>
            <a:chExt cx="3743" cy="776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319" y="1566"/>
              <a:ext cx="1820" cy="641"/>
              <a:chOff x="2319" y="1566"/>
              <a:chExt cx="1820" cy="641"/>
            </a:xfrm>
          </p:grpSpPr>
          <p:cxnSp>
            <p:nvCxnSpPr>
              <p:cNvPr id="445457" name="AutoShape 17"/>
              <p:cNvCxnSpPr>
                <a:cxnSpLocks noChangeShapeType="1"/>
                <a:stCxn id="445452" idx="2"/>
                <a:endCxn id="445458" idx="0"/>
              </p:cNvCxnSpPr>
              <p:nvPr/>
            </p:nvCxnSpPr>
            <p:spPr bwMode="auto">
              <a:xfrm>
                <a:off x="3227" y="1566"/>
                <a:ext cx="2" cy="322"/>
              </a:xfrm>
              <a:prstGeom prst="straightConnector1">
                <a:avLst/>
              </a:prstGeom>
              <a:noFill/>
              <a:ln w="635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45458" name="Rectangle 18"/>
              <p:cNvSpPr>
                <a:spLocks noChangeArrowheads="1"/>
              </p:cNvSpPr>
              <p:nvPr/>
            </p:nvSpPr>
            <p:spPr bwMode="auto">
              <a:xfrm>
                <a:off x="2319" y="1888"/>
                <a:ext cx="1820" cy="3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Verification</a:t>
                </a:r>
                <a:endParaRPr lang="en-GB" sz="2000">
                  <a:latin typeface="Arial" charset="0"/>
                </a:endParaRPr>
              </a:p>
            </p:txBody>
          </p:sp>
        </p:grpSp>
        <p:sp>
          <p:nvSpPr>
            <p:cNvPr id="445459" name="Text Box 19"/>
            <p:cNvSpPr txBox="1">
              <a:spLocks noChangeArrowheads="1"/>
            </p:cNvSpPr>
            <p:nvPr/>
          </p:nvSpPr>
          <p:spPr bwMode="auto">
            <a:xfrm>
              <a:off x="4782" y="1431"/>
              <a:ext cx="1280" cy="523"/>
            </a:xfrm>
            <a:prstGeom prst="rect">
              <a:avLst/>
            </a:prstGeom>
            <a:solidFill>
              <a:srgbClr val="C0C0C0">
                <a:alpha val="5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400" b="0">
                  <a:solidFill>
                    <a:schemeClr val="tx1"/>
                  </a:solidFill>
                </a:rPr>
                <a:t>Official, State</a:t>
              </a:r>
            </a:p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400" b="0">
                  <a:solidFill>
                    <a:schemeClr val="tx1"/>
                  </a:solidFill>
                </a:rPr>
                <a:t>sources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cxnSp>
          <p:nvCxnSpPr>
            <p:cNvPr id="445460" name="AutoShape 20"/>
            <p:cNvCxnSpPr>
              <a:cxnSpLocks noChangeShapeType="1"/>
              <a:stCxn id="445459" idx="1"/>
            </p:cNvCxnSpPr>
            <p:nvPr/>
          </p:nvCxnSpPr>
          <p:spPr bwMode="auto">
            <a:xfrm rot="10800000" flipV="1">
              <a:off x="4123" y="1693"/>
              <a:ext cx="659" cy="361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82034" y="3175002"/>
            <a:ext cx="5346700" cy="1528763"/>
            <a:chOff x="119" y="2207"/>
            <a:chExt cx="3789" cy="963"/>
          </a:xfrm>
        </p:grpSpPr>
        <p:cxnSp>
          <p:nvCxnSpPr>
            <p:cNvPr id="445462" name="AutoShape 22"/>
            <p:cNvCxnSpPr>
              <a:cxnSpLocks noChangeShapeType="1"/>
              <a:stCxn id="445458" idx="2"/>
              <a:endCxn id="445464" idx="0"/>
            </p:cNvCxnSpPr>
            <p:nvPr/>
          </p:nvCxnSpPr>
          <p:spPr bwMode="auto">
            <a:xfrm flipH="1">
              <a:off x="3220" y="2207"/>
              <a:ext cx="9" cy="282"/>
            </a:xfrm>
            <a:prstGeom prst="straightConnector1">
              <a:avLst/>
            </a:prstGeom>
            <a:noFill/>
            <a:ln w="6350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19" y="2489"/>
              <a:ext cx="3789" cy="681"/>
              <a:chOff x="119" y="2489"/>
              <a:chExt cx="3789" cy="681"/>
            </a:xfrm>
          </p:grpSpPr>
          <p:sp>
            <p:nvSpPr>
              <p:cNvPr id="445464" name="Rectangle 24"/>
              <p:cNvSpPr>
                <a:spLocks noChangeArrowheads="1"/>
              </p:cNvSpPr>
              <p:nvPr/>
            </p:nvSpPr>
            <p:spPr bwMode="auto">
              <a:xfrm>
                <a:off x="2531" y="2489"/>
                <a:ext cx="1377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Risk Assessment</a:t>
                </a:r>
                <a:endParaRPr lang="en-GB" sz="2000">
                  <a:latin typeface="Arial" charset="0"/>
                </a:endParaRPr>
              </a:p>
            </p:txBody>
          </p:sp>
          <p:sp>
            <p:nvSpPr>
              <p:cNvPr id="445465" name="Rectangle 25"/>
              <p:cNvSpPr>
                <a:spLocks noChangeArrowheads="1"/>
              </p:cNvSpPr>
              <p:nvPr/>
            </p:nvSpPr>
            <p:spPr bwMode="auto">
              <a:xfrm>
                <a:off x="119" y="2588"/>
                <a:ext cx="2376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WHO HQ, Regional &amp; Country </a:t>
                </a:r>
                <a:br>
                  <a:rPr lang="en-GB" sz="1800">
                    <a:latin typeface="Arial" charset="0"/>
                  </a:rPr>
                </a:br>
                <a:r>
                  <a:rPr lang="en-GB" sz="1800">
                    <a:latin typeface="Arial" charset="0"/>
                  </a:rPr>
                  <a:t>Offices, Collaborators </a:t>
                </a:r>
                <a:br>
                  <a:rPr lang="en-GB" sz="1800">
                    <a:latin typeface="Arial" charset="0"/>
                  </a:rPr>
                </a:br>
                <a:r>
                  <a:rPr lang="en-GB" sz="1800">
                    <a:latin typeface="Arial" charset="0"/>
                  </a:rPr>
                  <a:t>and experts </a:t>
                </a:r>
              </a:p>
            </p:txBody>
          </p:sp>
          <p:sp>
            <p:nvSpPr>
              <p:cNvPr id="445466" name="Line 26"/>
              <p:cNvSpPr>
                <a:spLocks noChangeShapeType="1"/>
              </p:cNvSpPr>
              <p:nvPr/>
            </p:nvSpPr>
            <p:spPr bwMode="auto">
              <a:xfrm flipV="1">
                <a:off x="1887" y="2810"/>
                <a:ext cx="629" cy="24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445467" name="Picture 27" descr="PA1900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1067" y="4654551"/>
            <a:ext cx="1590323" cy="1389063"/>
          </a:xfrm>
          <a:prstGeom prst="rect">
            <a:avLst/>
          </a:prstGeom>
          <a:noFill/>
        </p:spPr>
      </p:pic>
      <p:pic>
        <p:nvPicPr>
          <p:cNvPr id="445468" name="Picture 28" descr="P71600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60901"/>
            <a:ext cx="1698978" cy="1387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38200"/>
            <a:ext cx="4219575" cy="55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>
            <a:normAutofit fontScale="90000"/>
          </a:bodyPr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b="0" dirty="0"/>
              <a:t>Countries’ challenges for IHR implementation</a:t>
            </a:r>
            <a:r>
              <a:rPr lang="en-GB" sz="3200" dirty="0"/>
              <a:t> 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291501" cy="3411002"/>
          </a:xfrm>
        </p:spPr>
        <p:txBody>
          <a:bodyPr lIns="80147" tIns="40074" rIns="80147" bIns="40074"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Mobilize resources and develop national action plans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Strengthen national capacities in alert and response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Strengthen capacity at ports, airports, and ground crossings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Maintaining strong threat-specific readiness for known diseases/risks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Rapidly notify WHO of acute public health risks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Sustain international and </a:t>
            </a:r>
            <a:r>
              <a:rPr lang="en-GB" dirty="0" err="1"/>
              <a:t>intersectoral</a:t>
            </a:r>
            <a:r>
              <a:rPr lang="en-GB" dirty="0"/>
              <a:t> collaboration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Monitor progress of IHR implementation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23992" y="4836453"/>
            <a:ext cx="8320008" cy="1186435"/>
            <a:chOff x="330" y="3342"/>
            <a:chExt cx="6129" cy="824"/>
          </a:xfrm>
        </p:grpSpPr>
        <p:pic>
          <p:nvPicPr>
            <p:cNvPr id="275461" name="Picture 5" descr="AID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" y="3342"/>
              <a:ext cx="1429" cy="816"/>
            </a:xfrm>
            <a:prstGeom prst="rect">
              <a:avLst/>
            </a:prstGeom>
            <a:noFill/>
          </p:spPr>
        </p:pic>
        <p:pic>
          <p:nvPicPr>
            <p:cNvPr id="275462" name="Picture 6" descr="Air aid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9" y="3342"/>
              <a:ext cx="1134" cy="816"/>
            </a:xfrm>
            <a:prstGeom prst="rect">
              <a:avLst/>
            </a:prstGeom>
            <a:noFill/>
          </p:spPr>
        </p:pic>
        <p:pic>
          <p:nvPicPr>
            <p:cNvPr id="275463" name="Picture 7" descr="Car aid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52" y="3342"/>
              <a:ext cx="1007" cy="815"/>
            </a:xfrm>
            <a:prstGeom prst="rect">
              <a:avLst/>
            </a:prstGeom>
            <a:noFill/>
          </p:spPr>
        </p:pic>
        <p:pic>
          <p:nvPicPr>
            <p:cNvPr id="275464" name="Picture 8" descr="Biosafety training Romania-Dec 200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06" y="3342"/>
              <a:ext cx="1083" cy="824"/>
            </a:xfrm>
            <a:prstGeom prst="rect">
              <a:avLst/>
            </a:prstGeom>
            <a:noFill/>
          </p:spPr>
        </p:pic>
        <p:pic>
          <p:nvPicPr>
            <p:cNvPr id="275465" name="Picture 9" descr="003Cohort 1-Lyon 2001 (2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2" y="3342"/>
              <a:ext cx="1224" cy="8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During Hajj Season of 2014, the country was subjected to the risk of Ebola Virus Disease outbreak during the Hajj season. </a:t>
            </a:r>
          </a:p>
          <a:p>
            <a:r>
              <a:rPr lang="en-GB" dirty="0" smtClean="0"/>
              <a:t>What was the action plan conducted under the IHR?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Firstly: the disease was announced to be endemic in west African countries: </a:t>
            </a:r>
          </a:p>
          <a:p>
            <a:endParaRPr lang="en-GB" dirty="0" smtClean="0"/>
          </a:p>
          <a:p>
            <a:r>
              <a:rPr lang="en-GB" dirty="0" smtClean="0"/>
              <a:t>Guinea, Liberia and Sierra Leone in West Africa. Additionally, a localised spread of the virus was announced in certain areas of Nigeria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announcement indicated a Public Health Event of International Concern (PHEIC). </a:t>
            </a:r>
          </a:p>
          <a:p>
            <a:r>
              <a:rPr lang="en-GB" dirty="0" smtClean="0"/>
              <a:t>Saudi Arabia, as a member state was informed about this PHEIC through the </a:t>
            </a:r>
            <a:r>
              <a:rPr lang="en-GB" dirty="0" smtClean="0">
                <a:solidFill>
                  <a:srgbClr val="FF0000"/>
                </a:solidFill>
              </a:rPr>
              <a:t>National IHR Focal Point. </a:t>
            </a:r>
          </a:p>
          <a:p>
            <a:r>
              <a:rPr lang="en-GB" dirty="0" smtClean="0"/>
              <a:t>The National IHR Focal Point in Saudi Arabia was a representative of the Saudi Ministry of Health.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The National IHR Focal Point in Saudi Arabia receive information from the WHO?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800600"/>
          </a:xfrm>
        </p:spPr>
        <p:txBody>
          <a:bodyPr/>
          <a:lstStyle/>
          <a:p>
            <a:r>
              <a:rPr lang="en-GB" dirty="0" smtClean="0"/>
              <a:t>Through the WHO IHR Contact Points.</a:t>
            </a:r>
          </a:p>
          <a:p>
            <a:r>
              <a:rPr lang="en-GB" dirty="0" smtClean="0"/>
              <a:t>(EMRO IHR contact point.)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Circle of Communication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A) The Information components:</a:t>
            </a:r>
          </a:p>
          <a:p>
            <a:r>
              <a:rPr lang="en-GB" dirty="0" smtClean="0"/>
              <a:t>1. surveillance, notification, consultation, verification, and information sharing at the endemic countries with EVD. </a:t>
            </a:r>
          </a:p>
          <a:p>
            <a:r>
              <a:rPr lang="en-GB" dirty="0" smtClean="0"/>
              <a:t>2. Announcement of the PHEIC with state parties. </a:t>
            </a:r>
          </a:p>
          <a:p>
            <a:r>
              <a:rPr lang="en-GB" dirty="0" smtClean="0"/>
              <a:t>3. Sharing of relevant public health knowledge about EVD with state parties.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B) Action plan at endemic countries:</a:t>
            </a:r>
          </a:p>
          <a:p>
            <a:r>
              <a:rPr lang="en-GB" dirty="0" smtClean="0"/>
              <a:t>1. application of prevention and control measures in endemic countries. </a:t>
            </a:r>
          </a:p>
          <a:p>
            <a:r>
              <a:rPr lang="en-GB" dirty="0" smtClean="0"/>
              <a:t>2. Application of exit screening measures at Points of Entry. </a:t>
            </a:r>
          </a:p>
          <a:p>
            <a:r>
              <a:rPr lang="en-GB" dirty="0" smtClean="0"/>
              <a:t>3. information sharing with state parties.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C) Action plan at Saudi Arabia:</a:t>
            </a:r>
          </a:p>
          <a:p>
            <a:r>
              <a:rPr lang="en-GB" dirty="0" smtClean="0"/>
              <a:t>1. Restriction of entry of citizens of affected countries. </a:t>
            </a:r>
          </a:p>
          <a:p>
            <a:r>
              <a:rPr lang="en-GB" dirty="0" smtClean="0"/>
              <a:t>2. Application of entry screening measures. </a:t>
            </a:r>
          </a:p>
          <a:p>
            <a:r>
              <a:rPr lang="en-GB" dirty="0" smtClean="0"/>
              <a:t>3. information sharing with relevant local authorities.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C) Action plan at Saudi Arabia:</a:t>
            </a:r>
          </a:p>
          <a:p>
            <a:r>
              <a:rPr lang="en-GB" dirty="0" smtClean="0"/>
              <a:t>4. Assessment of the established capacity: </a:t>
            </a:r>
          </a:p>
          <a:p>
            <a:r>
              <a:rPr lang="en-GB" dirty="0" smtClean="0"/>
              <a:t>Transportation system adherence to the IHR guidelines. </a:t>
            </a:r>
          </a:p>
          <a:p>
            <a:r>
              <a:rPr lang="en-GB" dirty="0" smtClean="0"/>
              <a:t>Maintenance of core capacities at designated Points of Entry in Saudi Arabia: Jeddah airport, </a:t>
            </a:r>
            <a:r>
              <a:rPr lang="en-GB" dirty="0" err="1" smtClean="0"/>
              <a:t>Madenah</a:t>
            </a:r>
            <a:r>
              <a:rPr lang="en-GB" dirty="0" smtClean="0"/>
              <a:t> Airport, and Islamic seaport. In Jeddah. 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55556" cy="1238250"/>
          </a:xfrm>
        </p:spPr>
        <p:txBody>
          <a:bodyPr/>
          <a:lstStyle/>
          <a:p>
            <a:r>
              <a:rPr lang="en-GB" dirty="0"/>
              <a:t>Why have IHR?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1752600"/>
            <a:ext cx="44958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Serious and unusual disease </a:t>
            </a:r>
            <a:br>
              <a:rPr lang="en-GB" dirty="0"/>
            </a:br>
            <a:r>
              <a:rPr lang="en-GB" dirty="0"/>
              <a:t>events are inevitable</a:t>
            </a:r>
          </a:p>
          <a:p>
            <a:pPr>
              <a:lnSpc>
                <a:spcPct val="90000"/>
              </a:lnSpc>
            </a:pPr>
            <a:r>
              <a:rPr lang="en-GB" dirty="0"/>
              <a:t>Globalisation - problem in one </a:t>
            </a:r>
            <a:br>
              <a:rPr lang="en-GB" dirty="0"/>
            </a:br>
            <a:r>
              <a:rPr lang="en-GB" dirty="0"/>
              <a:t>location is everybody’s headache </a:t>
            </a:r>
          </a:p>
        </p:txBody>
      </p:sp>
      <p:pic>
        <p:nvPicPr>
          <p:cNvPr id="435204" name="Picture 4" descr="john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412" y="2209800"/>
            <a:ext cx="3554588" cy="3435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C) Action plan at Saudi Arabia:</a:t>
            </a:r>
          </a:p>
          <a:p>
            <a:r>
              <a:rPr lang="en-GB" dirty="0" smtClean="0"/>
              <a:t>5. Development of Public health Emergency Contingency Plans at Points of Entry. </a:t>
            </a:r>
          </a:p>
          <a:p>
            <a:r>
              <a:rPr lang="en-GB" dirty="0" smtClean="0"/>
              <a:t>6. Plan trials, monitoring and evaluation.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1002665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http://www.who.int/ihr/en/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http://www.moh.gov.sa/en/Hajj/News/Pages/News-2014-09-24-001.aspx</a:t>
            </a:r>
            <a:endParaRPr lang="en-GB" dirty="0" smtClean="0"/>
          </a:p>
          <a:p>
            <a:r>
              <a:rPr lang="en-GB" dirty="0" smtClean="0"/>
              <a:t>http://www.who.int/ihr/publications/9789241596664/en/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51937" cy="605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2" descr="Global_H5N1inHumanCUMULATIVE_FIMS_20070531_1"/>
          <p:cNvPicPr>
            <a:picLocks noChangeAspect="1" noChangeArrowheads="1"/>
          </p:cNvPicPr>
          <p:nvPr/>
        </p:nvPicPr>
        <p:blipFill>
          <a:blip r:embed="rId3"/>
          <a:srcRect t="3758" b="8102"/>
          <a:stretch>
            <a:fillRect/>
          </a:stretch>
        </p:blipFill>
        <p:spPr bwMode="auto">
          <a:xfrm>
            <a:off x="1038578" y="1273175"/>
            <a:ext cx="7512756" cy="4752975"/>
          </a:xfrm>
          <a:prstGeom prst="rect">
            <a:avLst/>
          </a:prstGeom>
          <a:noFill/>
        </p:spPr>
      </p:pic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H5N1: Avian influenza, a pandemic threat</a:t>
            </a:r>
          </a:p>
        </p:txBody>
      </p:sp>
      <p:pic>
        <p:nvPicPr>
          <p:cNvPr id="564228" name="Picture 4" descr="who-5057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9845" y="3792539"/>
            <a:ext cx="2204156" cy="2225675"/>
          </a:xfrm>
          <a:prstGeom prst="rect">
            <a:avLst/>
          </a:prstGeom>
          <a:noFill/>
          <a:effectLst>
            <a:outerShdw dist="71842" dir="13500000" algn="ctr" rotWithShape="0">
              <a:srgbClr val="808080"/>
            </a:outerShdw>
          </a:effectLst>
        </p:spPr>
      </p:pic>
      <p:pic>
        <p:nvPicPr>
          <p:cNvPr id="564229" name="Picture 5" descr="DSC01406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0" y="1285875"/>
            <a:ext cx="2422878" cy="2135188"/>
          </a:xfrm>
          <a:prstGeom prst="rect">
            <a:avLst/>
          </a:prstGeom>
          <a:noFill/>
          <a:effectLst>
            <a:outerShdw dist="71842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IHR?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legally-binding agreement.</a:t>
            </a:r>
          </a:p>
          <a:p>
            <a:r>
              <a:rPr lang="en-GB" dirty="0" smtClean="0"/>
              <a:t> significantly contributes to global public health security.</a:t>
            </a:r>
          </a:p>
          <a:p>
            <a:r>
              <a:rPr lang="en-GB" dirty="0" smtClean="0"/>
              <a:t> providing a new framework for the coordination of the management of events that may constitute a public health emergency of international concern.</a:t>
            </a:r>
          </a:p>
          <a:p>
            <a:r>
              <a:rPr lang="en-GB" dirty="0" smtClean="0"/>
              <a:t>improve the capacity of all countries to detect, assess, notify and respond to public health threats.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and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prevent, protect against, control and provide a public health response to the international spread of </a:t>
            </a:r>
            <a:r>
              <a:rPr lang="en-GB" dirty="0" smtClean="0"/>
              <a:t>diseases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Restricted to public health risks, and which avoid unnecessary interference with international traffic and trade.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en-US" b="0"/>
              <a:t>What’s new?</a:t>
            </a:r>
            <a:endParaRPr lang="en-GB" b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230" y="4503383"/>
            <a:ext cx="8291501" cy="1837247"/>
          </a:xfrm>
        </p:spPr>
        <p:txBody>
          <a:bodyPr lIns="80147" tIns="40074" rIns="80147" bIns="40074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sz="2800" dirty="0"/>
              <a:t>From </a:t>
            </a:r>
            <a:r>
              <a:rPr lang="en-US" sz="2800" b="1" dirty="0"/>
              <a:t>three diseases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A50021"/>
                </a:solidFill>
              </a:rPr>
              <a:t>all public health threats</a:t>
            </a:r>
          </a:p>
          <a:p>
            <a:pPr>
              <a:spcBef>
                <a:spcPct val="20000"/>
              </a:spcBef>
            </a:pPr>
            <a:r>
              <a:rPr lang="en-US" sz="2800" dirty="0"/>
              <a:t>From </a:t>
            </a:r>
            <a:r>
              <a:rPr lang="en-US" sz="2800" b="1" dirty="0"/>
              <a:t>preset measures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A50021"/>
                </a:solidFill>
              </a:rPr>
              <a:t>adapted response</a:t>
            </a:r>
          </a:p>
          <a:p>
            <a:pPr>
              <a:spcBef>
                <a:spcPct val="20000"/>
              </a:spcBef>
            </a:pPr>
            <a:r>
              <a:rPr lang="en-US" sz="2800" dirty="0"/>
              <a:t>From </a:t>
            </a:r>
            <a:r>
              <a:rPr lang="en-US" sz="2800" b="1" dirty="0"/>
              <a:t>control of borders</a:t>
            </a:r>
            <a:r>
              <a:rPr lang="en-US" sz="2800" dirty="0"/>
              <a:t> to, also,</a:t>
            </a:r>
            <a:r>
              <a:rPr lang="en-US" sz="2800" b="1" dirty="0">
                <a:solidFill>
                  <a:srgbClr val="A50021"/>
                </a:solidFill>
              </a:rPr>
              <a:t> containment at source</a:t>
            </a:r>
            <a:endParaRPr lang="en-GB" sz="2800" b="1" dirty="0">
              <a:solidFill>
                <a:srgbClr val="A50021"/>
              </a:solidFill>
            </a:endParaRPr>
          </a:p>
        </p:txBody>
      </p:sp>
      <p:pic>
        <p:nvPicPr>
          <p:cNvPr id="262148" name="Picture 4" descr="IHR-1969-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944" y="1295400"/>
            <a:ext cx="1855678" cy="2846581"/>
          </a:xfrm>
          <a:prstGeom prst="rect">
            <a:avLst/>
          </a:prstGeom>
          <a:noFill/>
          <a:effectLst>
            <a:outerShdw dist="152928" dir="2498012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262149" name="Picture 5" descr="11504207"/>
          <p:cNvPicPr>
            <a:picLocks noChangeAspect="1" noChangeArrowheads="1"/>
          </p:cNvPicPr>
          <p:nvPr/>
        </p:nvPicPr>
        <p:blipFill>
          <a:blip r:embed="rId4">
            <a:lum bright="6000" contrast="22000"/>
          </a:blip>
          <a:srcRect/>
          <a:stretch>
            <a:fillRect/>
          </a:stretch>
        </p:blipFill>
        <p:spPr bwMode="auto">
          <a:xfrm>
            <a:off x="6646233" y="1374591"/>
            <a:ext cx="1919480" cy="28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3684" dir="2700000" algn="ctr" rotWithShape="0">
              <a:srgbClr val="000066">
                <a:alpha val="50000"/>
              </a:srgbClr>
            </a:outerShdw>
          </a:effectLst>
        </p:spPr>
      </p:pic>
      <p:sp>
        <p:nvSpPr>
          <p:cNvPr id="262150" name="AutoShape 6"/>
          <p:cNvSpPr>
            <a:spLocks noChangeArrowheads="1"/>
          </p:cNvSpPr>
          <p:nvPr/>
        </p:nvSpPr>
        <p:spPr bwMode="auto">
          <a:xfrm>
            <a:off x="1878755" y="2219783"/>
            <a:ext cx="5556175" cy="1398094"/>
          </a:xfrm>
          <a:prstGeom prst="notchedRightArrow">
            <a:avLst>
              <a:gd name="adj1" fmla="val 43565"/>
              <a:gd name="adj2" fmla="val 104737"/>
            </a:avLst>
          </a:prstGeom>
          <a:gradFill rotWithShape="1">
            <a:gsLst>
              <a:gs pos="0">
                <a:srgbClr val="F1FD51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000066"/>
            </a:outerShdw>
          </a:effectLst>
        </p:spPr>
        <p:txBody>
          <a:bodyPr wrap="none" lIns="80147" tIns="40074" rIns="80147" bIns="40074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en-GB" b="0"/>
              <a:t>All public health threats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111" y="1608312"/>
            <a:ext cx="5386489" cy="4182760"/>
          </a:xfrm>
        </p:spPr>
        <p:txBody>
          <a:bodyPr lIns="80147" tIns="40074" rIns="80147" bIns="40074">
            <a:normAutofit fontScale="85000" lnSpcReduction="20000"/>
          </a:bodyPr>
          <a:lstStyle/>
          <a:p>
            <a:r>
              <a:rPr lang="en-GB" dirty="0" smtClean="0"/>
              <a:t>IHR </a:t>
            </a:r>
            <a:r>
              <a:rPr lang="en-GB" dirty="0"/>
              <a:t>recognize that international disease threats have increased</a:t>
            </a:r>
          </a:p>
          <a:p>
            <a:r>
              <a:rPr lang="en-GB" dirty="0"/>
              <a:t>Scope has been expanded from </a:t>
            </a:r>
            <a:r>
              <a:rPr lang="en-GB" b="1" dirty="0"/>
              <a:t>cholera</a:t>
            </a:r>
            <a:r>
              <a:rPr lang="en-GB" dirty="0"/>
              <a:t>, </a:t>
            </a:r>
            <a:r>
              <a:rPr lang="en-GB" b="1" dirty="0"/>
              <a:t>plague</a:t>
            </a:r>
            <a:r>
              <a:rPr lang="en-GB" dirty="0"/>
              <a:t> and </a:t>
            </a:r>
            <a:r>
              <a:rPr lang="en-GB" b="1" dirty="0"/>
              <a:t>yellow fever</a:t>
            </a:r>
            <a:r>
              <a:rPr lang="en-GB" dirty="0"/>
              <a:t> to </a:t>
            </a:r>
            <a:r>
              <a:rPr lang="en-GB" b="1" dirty="0">
                <a:solidFill>
                  <a:srgbClr val="A50021"/>
                </a:solidFill>
              </a:rPr>
              <a:t>all public health emergencies of international concern</a:t>
            </a:r>
          </a:p>
          <a:p>
            <a:r>
              <a:rPr lang="en-GB" dirty="0"/>
              <a:t>They include those caused by infectious diseases, chemical agents, radioactive materials and contaminated food</a:t>
            </a:r>
          </a:p>
        </p:txBody>
      </p:sp>
      <p:pic>
        <p:nvPicPr>
          <p:cNvPr id="263172" name="Picture 4" descr="What you do is what you get-Ieva Balode-Latvia"/>
          <p:cNvPicPr>
            <a:picLocks noChangeAspect="1" noChangeArrowheads="1"/>
          </p:cNvPicPr>
          <p:nvPr/>
        </p:nvPicPr>
        <p:blipFill>
          <a:blip r:embed="rId3">
            <a:lum bright="18000" contrast="36000"/>
          </a:blip>
          <a:srcRect/>
          <a:stretch>
            <a:fillRect/>
          </a:stretch>
        </p:blipFill>
        <p:spPr bwMode="auto">
          <a:xfrm>
            <a:off x="5613190" y="4328186"/>
            <a:ext cx="2586003" cy="1686063"/>
          </a:xfrm>
          <a:prstGeom prst="rect">
            <a:avLst/>
          </a:prstGeom>
          <a:noFill/>
        </p:spPr>
      </p:pic>
      <p:pic>
        <p:nvPicPr>
          <p:cNvPr id="263173" name="Picture 5" descr="109-0909_VUH h-probable case with her baby_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824" y="1316022"/>
            <a:ext cx="2235774" cy="1778214"/>
          </a:xfrm>
          <a:prstGeom prst="rect">
            <a:avLst/>
          </a:prstGeom>
          <a:noFill/>
        </p:spPr>
      </p:pic>
      <p:pic>
        <p:nvPicPr>
          <p:cNvPr id="263174" name="Picture 6" descr="who-5058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1169" y="2914254"/>
            <a:ext cx="2182831" cy="154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208</TotalTime>
  <Words>1583</Words>
  <Application>Microsoft Office PowerPoint</Application>
  <PresentationFormat>On-screen Show (4:3)</PresentationFormat>
  <Paragraphs>213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Solstice</vt:lpstr>
      <vt:lpstr>International Health Regulations (IHR)</vt:lpstr>
      <vt:lpstr>Slide 2</vt:lpstr>
      <vt:lpstr>Why have IHR?</vt:lpstr>
      <vt:lpstr>Slide 4</vt:lpstr>
      <vt:lpstr>H5N1: Avian influenza, a pandemic threat</vt:lpstr>
      <vt:lpstr>What is IHR?</vt:lpstr>
      <vt:lpstr>Purpose and scope</vt:lpstr>
      <vt:lpstr>What’s new?</vt:lpstr>
      <vt:lpstr>All public health threats</vt:lpstr>
      <vt:lpstr>What do the IHR call for?</vt:lpstr>
      <vt:lpstr>Acute public health threats  are collectively managed</vt:lpstr>
      <vt:lpstr>Containment at source</vt:lpstr>
      <vt:lpstr>Importance of national  capacity</vt:lpstr>
      <vt:lpstr>Core capacity requirements for designated points of entry PoE  </vt:lpstr>
      <vt:lpstr>Slide 15</vt:lpstr>
      <vt:lpstr>Slide 16</vt:lpstr>
      <vt:lpstr> Some principle approaches</vt:lpstr>
      <vt:lpstr>What does WHO do under the IHR?</vt:lpstr>
      <vt:lpstr>Slide 19</vt:lpstr>
      <vt:lpstr> Countries’ challenges for IHR implementation  </vt:lpstr>
      <vt:lpstr>IHR in Saudi Arabia: Case Study</vt:lpstr>
      <vt:lpstr>IHR in Saudi Arabia: Case Study</vt:lpstr>
      <vt:lpstr>IHR in Saudi Arabia: Case Study</vt:lpstr>
      <vt:lpstr>How does The National IHR Focal Point in Saudi Arabia receive information from the WHO?</vt:lpstr>
      <vt:lpstr>Circle of Communication</vt:lpstr>
      <vt:lpstr>IHR in Saudi Arabia: Case Study</vt:lpstr>
      <vt:lpstr>IHR in Saudi Arabia: Case Study</vt:lpstr>
      <vt:lpstr>IHR in Saudi Arabia: Case Study</vt:lpstr>
      <vt:lpstr>IHR in Saudi Arabia: Case Study</vt:lpstr>
      <vt:lpstr>IHR in Saudi Arabia: Case Study</vt:lpstr>
      <vt:lpstr>Slide 31</vt:lpstr>
      <vt:lpstr>References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Health Regulations (IHR)</dc:title>
  <dc:creator>dell pc</dc:creator>
  <cp:lastModifiedBy>Dr.Gosadi</cp:lastModifiedBy>
  <cp:revision>15</cp:revision>
  <dcterms:created xsi:type="dcterms:W3CDTF">2006-08-16T00:00:00Z</dcterms:created>
  <dcterms:modified xsi:type="dcterms:W3CDTF">2017-04-19T08:18:12Z</dcterms:modified>
</cp:coreProperties>
</file>