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1"/>
  </p:sldMasterIdLst>
  <p:notesMasterIdLst>
    <p:notesMasterId r:id="rId26"/>
  </p:notesMasterIdLst>
  <p:sldIdLst>
    <p:sldId id="256" r:id="rId2"/>
    <p:sldId id="265" r:id="rId3"/>
    <p:sldId id="257" r:id="rId4"/>
    <p:sldId id="259" r:id="rId5"/>
    <p:sldId id="267" r:id="rId6"/>
    <p:sldId id="282" r:id="rId7"/>
    <p:sldId id="283" r:id="rId8"/>
    <p:sldId id="284" r:id="rId9"/>
    <p:sldId id="260" r:id="rId10"/>
    <p:sldId id="273" r:id="rId11"/>
    <p:sldId id="272" r:id="rId12"/>
    <p:sldId id="261" r:id="rId13"/>
    <p:sldId id="262" r:id="rId14"/>
    <p:sldId id="263" r:id="rId15"/>
    <p:sldId id="264" r:id="rId16"/>
    <p:sldId id="275" r:id="rId17"/>
    <p:sldId id="276" r:id="rId18"/>
    <p:sldId id="277" r:id="rId19"/>
    <p:sldId id="278" r:id="rId20"/>
    <p:sldId id="279" r:id="rId21"/>
    <p:sldId id="280" r:id="rId22"/>
    <p:sldId id="285" r:id="rId23"/>
    <p:sldId id="281"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18"/>
  </p:normalViewPr>
  <p:slideViewPr>
    <p:cSldViewPr snapToGrid="0" snapToObjects="1">
      <p:cViewPr>
        <p:scale>
          <a:sx n="87" d="100"/>
          <a:sy n="87" d="100"/>
        </p:scale>
        <p:origin x="1000"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ACBC3-1290-E94B-B366-A1C11CE5AF03}" type="datetimeFigureOut">
              <a:rPr lang="en-US" smtClean="0"/>
              <a:t>2/15/17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17159-F9AD-CF48-8094-3166D3741F04}" type="slidenum">
              <a:rPr lang="en-US" smtClean="0"/>
              <a:t>‹#›</a:t>
            </a:fld>
            <a:endParaRPr lang="en-US"/>
          </a:p>
        </p:txBody>
      </p:sp>
    </p:spTree>
    <p:extLst>
      <p:ext uri="{BB962C8B-B14F-4D97-AF65-F5344CB8AC3E}">
        <p14:creationId xmlns:p14="http://schemas.microsoft.com/office/powerpoint/2010/main" val="1895398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Changes in dietary and physical activity patterns are often the result of environmental and societal changes associated with development and lack of supportive policies in sectors such as health, agriculture, transport, urban planning, environment, food processing, distribution, marketing, and education.</a:t>
            </a:r>
            <a:endParaRPr lang="en-US" dirty="0"/>
          </a:p>
        </p:txBody>
      </p:sp>
      <p:sp>
        <p:nvSpPr>
          <p:cNvPr id="4" name="Slide Number Placeholder 3"/>
          <p:cNvSpPr>
            <a:spLocks noGrp="1"/>
          </p:cNvSpPr>
          <p:nvPr>
            <p:ph type="sldNum" sz="quarter" idx="10"/>
          </p:nvPr>
        </p:nvSpPr>
        <p:spPr/>
        <p:txBody>
          <a:bodyPr/>
          <a:lstStyle/>
          <a:p>
            <a:fld id="{0E717159-F9AD-CF48-8094-3166D3741F04}" type="slidenum">
              <a:rPr lang="en-US" smtClean="0"/>
              <a:t>14</a:t>
            </a:fld>
            <a:endParaRPr lang="en-US"/>
          </a:p>
        </p:txBody>
      </p:sp>
    </p:spTree>
    <p:extLst>
      <p:ext uri="{BB962C8B-B14F-4D97-AF65-F5344CB8AC3E}">
        <p14:creationId xmlns:p14="http://schemas.microsoft.com/office/powerpoint/2010/main" val="1971006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949E199A-A069-6342-A46D-F955951FB108}" type="datetimeFigureOut">
              <a:rPr lang="en-US" smtClean="0">
                <a:solidFill>
                  <a:prstClr val="white">
                    <a:tint val="75000"/>
                  </a:prstClr>
                </a:solidFill>
              </a:rPr>
              <a:pPr>
                <a:defRPr/>
              </a:pPr>
              <a:t>2/15/17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0DF1836-1CBF-B74F-8BA1-3D67D1C3F791}" type="slidenum">
              <a:rPr lang="en-US" altLang="en-US" smtClean="0"/>
              <a:pPr/>
              <a:t>‹#›</a:t>
            </a:fld>
            <a:endParaRPr lang="en-US" altLang="en-US"/>
          </a:p>
        </p:txBody>
      </p:sp>
    </p:spTree>
    <p:extLst>
      <p:ext uri="{BB962C8B-B14F-4D97-AF65-F5344CB8AC3E}">
        <p14:creationId xmlns:p14="http://schemas.microsoft.com/office/powerpoint/2010/main" val="85563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pPr>
              <a:defRPr/>
            </a:pPr>
            <a:fld id="{5B6D1781-B66D-084C-BDC1-8979D9A14CAD}" type="datetimeFigureOut">
              <a:rPr lang="en-US" smtClean="0">
                <a:solidFill>
                  <a:prstClr val="white">
                    <a:tint val="75000"/>
                  </a:prstClr>
                </a:solidFill>
              </a:rPr>
              <a:pPr>
                <a:defRPr/>
              </a:pPr>
              <a:t>2/15/17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380D5C89-9981-F048-98A1-7C3DBE81F13C}" type="slidenum">
              <a:rPr lang="en-US" altLang="en-US" smtClean="0">
                <a:ea typeface="Arial" charset="0"/>
                <a:cs typeface="Arial" charset="0"/>
              </a:rPr>
              <a:pPr fontAlgn="base">
                <a:spcBef>
                  <a:spcPct val="0"/>
                </a:spcBef>
                <a:spcAft>
                  <a:spcPct val="0"/>
                </a:spcAft>
              </a:pPr>
              <a:t>‹#›</a:t>
            </a:fld>
            <a:endParaRPr lang="en-US" altLang="en-US">
              <a:ea typeface="Arial" charset="0"/>
              <a:cs typeface="Arial" charset="0"/>
            </a:endParaRPr>
          </a:p>
        </p:txBody>
      </p:sp>
    </p:spTree>
    <p:extLst>
      <p:ext uri="{BB962C8B-B14F-4D97-AF65-F5344CB8AC3E}">
        <p14:creationId xmlns:p14="http://schemas.microsoft.com/office/powerpoint/2010/main" val="54589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4" name="Date Placeholder 3"/>
          <p:cNvSpPr>
            <a:spLocks noGrp="1"/>
          </p:cNvSpPr>
          <p:nvPr>
            <p:ph type="dt" sz="half" idx="10"/>
          </p:nvPr>
        </p:nvSpPr>
        <p:spPr/>
        <p:txBody>
          <a:bodyPr/>
          <a:lstStyle/>
          <a:p>
            <a:pPr>
              <a:defRPr/>
            </a:pPr>
            <a:fld id="{5B6D1781-B66D-084C-BDC1-8979D9A14CAD}" type="datetimeFigureOut">
              <a:rPr lang="en-US" smtClean="0">
                <a:solidFill>
                  <a:prstClr val="white">
                    <a:tint val="75000"/>
                  </a:prstClr>
                </a:solidFill>
              </a:rPr>
              <a:pPr>
                <a:defRPr/>
              </a:pPr>
              <a:t>2/15/17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380D5C89-9981-F048-98A1-7C3DBE81F13C}" type="slidenum">
              <a:rPr lang="en-US" altLang="en-US" smtClean="0">
                <a:ea typeface="Arial" charset="0"/>
                <a:cs typeface="Arial" charset="0"/>
              </a:rPr>
              <a:pPr fontAlgn="base">
                <a:spcBef>
                  <a:spcPct val="0"/>
                </a:spcBef>
                <a:spcAft>
                  <a:spcPct val="0"/>
                </a:spcAft>
              </a:pPr>
              <a:t>‹#›</a:t>
            </a:fld>
            <a:endParaRPr lang="en-US" altLang="en-US">
              <a:ea typeface="Arial" charset="0"/>
              <a:cs typeface="Arial" charset="0"/>
            </a:endParaRPr>
          </a:p>
        </p:txBody>
      </p:sp>
    </p:spTree>
    <p:extLst>
      <p:ext uri="{BB962C8B-B14F-4D97-AF65-F5344CB8AC3E}">
        <p14:creationId xmlns:p14="http://schemas.microsoft.com/office/powerpoint/2010/main" val="839192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4" name="Date Placeholder 3"/>
          <p:cNvSpPr>
            <a:spLocks noGrp="1"/>
          </p:cNvSpPr>
          <p:nvPr>
            <p:ph type="dt" sz="half" idx="10"/>
          </p:nvPr>
        </p:nvSpPr>
        <p:spPr/>
        <p:txBody>
          <a:bodyPr/>
          <a:lstStyle/>
          <a:p>
            <a:pPr>
              <a:defRPr/>
            </a:pPr>
            <a:fld id="{5B6D1781-B66D-084C-BDC1-8979D9A14CAD}" type="datetimeFigureOut">
              <a:rPr lang="en-US" smtClean="0">
                <a:solidFill>
                  <a:prstClr val="white">
                    <a:tint val="75000"/>
                  </a:prstClr>
                </a:solidFill>
              </a:rPr>
              <a:pPr>
                <a:defRPr/>
              </a:pPr>
              <a:t>2/15/17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380D5C89-9981-F048-98A1-7C3DBE81F13C}" type="slidenum">
              <a:rPr lang="en-US" altLang="en-US" smtClean="0">
                <a:ea typeface="Arial" charset="0"/>
                <a:cs typeface="Arial" charset="0"/>
              </a:rPr>
              <a:pPr fontAlgn="base">
                <a:spcBef>
                  <a:spcPct val="0"/>
                </a:spcBef>
                <a:spcAft>
                  <a:spcPct val="0"/>
                </a:spcAft>
              </a:pPr>
              <a:t>‹#›</a:t>
            </a:fld>
            <a:endParaRPr lang="en-US" altLang="en-US">
              <a:ea typeface="Arial" charset="0"/>
              <a:cs typeface="Arial" charset="0"/>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87809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pPr>
              <a:defRPr/>
            </a:pPr>
            <a:fld id="{5B6D1781-B66D-084C-BDC1-8979D9A14CAD}" type="datetimeFigureOut">
              <a:rPr lang="en-US" smtClean="0">
                <a:solidFill>
                  <a:prstClr val="white">
                    <a:tint val="75000"/>
                  </a:prstClr>
                </a:solidFill>
              </a:rPr>
              <a:pPr>
                <a:defRPr/>
              </a:pPr>
              <a:t>2/15/17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380D5C89-9981-F048-98A1-7C3DBE81F13C}" type="slidenum">
              <a:rPr lang="en-US" altLang="en-US" smtClean="0">
                <a:ea typeface="Arial" charset="0"/>
                <a:cs typeface="Arial" charset="0"/>
              </a:rPr>
              <a:pPr fontAlgn="base">
                <a:spcBef>
                  <a:spcPct val="0"/>
                </a:spcBef>
                <a:spcAft>
                  <a:spcPct val="0"/>
                </a:spcAft>
              </a:pPr>
              <a:t>‹#›</a:t>
            </a:fld>
            <a:endParaRPr lang="en-US" altLang="en-US">
              <a:ea typeface="Arial" charset="0"/>
              <a:cs typeface="Arial" charset="0"/>
            </a:endParaRPr>
          </a:p>
        </p:txBody>
      </p:sp>
    </p:spTree>
    <p:extLst>
      <p:ext uri="{BB962C8B-B14F-4D97-AF65-F5344CB8AC3E}">
        <p14:creationId xmlns:p14="http://schemas.microsoft.com/office/powerpoint/2010/main" val="117279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5B6D1781-B66D-084C-BDC1-8979D9A14CAD}" type="datetimeFigureOut">
              <a:rPr lang="en-US" smtClean="0">
                <a:solidFill>
                  <a:prstClr val="white">
                    <a:tint val="75000"/>
                  </a:prstClr>
                </a:solidFill>
              </a:rPr>
              <a:pPr>
                <a:defRPr/>
              </a:pPr>
              <a:t>2/15/17</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380D5C89-9981-F048-98A1-7C3DBE81F13C}" type="slidenum">
              <a:rPr lang="en-US" altLang="en-US" smtClean="0">
                <a:ea typeface="Arial" charset="0"/>
                <a:cs typeface="Arial" charset="0"/>
              </a:rPr>
              <a:pPr fontAlgn="base">
                <a:spcBef>
                  <a:spcPct val="0"/>
                </a:spcBef>
                <a:spcAft>
                  <a:spcPct val="0"/>
                </a:spcAft>
              </a:pPr>
              <a:t>‹#›</a:t>
            </a:fld>
            <a:endParaRPr lang="en-US" altLang="en-US">
              <a:ea typeface="Arial" charset="0"/>
              <a:cs typeface="Arial" charset="0"/>
            </a:endParaRPr>
          </a:p>
        </p:txBody>
      </p:sp>
    </p:spTree>
    <p:extLst>
      <p:ext uri="{BB962C8B-B14F-4D97-AF65-F5344CB8AC3E}">
        <p14:creationId xmlns:p14="http://schemas.microsoft.com/office/powerpoint/2010/main" val="187003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5B6D1781-B66D-084C-BDC1-8979D9A14CAD}" type="datetimeFigureOut">
              <a:rPr lang="en-US" smtClean="0">
                <a:solidFill>
                  <a:prstClr val="white">
                    <a:tint val="75000"/>
                  </a:prstClr>
                </a:solidFill>
              </a:rPr>
              <a:pPr>
                <a:defRPr/>
              </a:pPr>
              <a:t>2/15/17</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380D5C89-9981-F048-98A1-7C3DBE81F13C}" type="slidenum">
              <a:rPr lang="en-US" altLang="en-US" smtClean="0">
                <a:ea typeface="Arial" charset="0"/>
                <a:cs typeface="Arial" charset="0"/>
              </a:rPr>
              <a:pPr fontAlgn="base">
                <a:spcBef>
                  <a:spcPct val="0"/>
                </a:spcBef>
                <a:spcAft>
                  <a:spcPct val="0"/>
                </a:spcAft>
              </a:pPr>
              <a:t>‹#›</a:t>
            </a:fld>
            <a:endParaRPr lang="en-US" altLang="en-US">
              <a:ea typeface="Arial" charset="0"/>
              <a:cs typeface="Arial" charset="0"/>
            </a:endParaRPr>
          </a:p>
        </p:txBody>
      </p:sp>
    </p:spTree>
    <p:extLst>
      <p:ext uri="{BB962C8B-B14F-4D97-AF65-F5344CB8AC3E}">
        <p14:creationId xmlns:p14="http://schemas.microsoft.com/office/powerpoint/2010/main" val="1260583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pPr>
              <a:defRPr/>
            </a:pPr>
            <a:fld id="{D761B288-DBEF-2E4E-AAFA-C5D4F038AB4E}" type="datetimeFigureOut">
              <a:rPr lang="en-US" smtClean="0">
                <a:solidFill>
                  <a:prstClr val="white">
                    <a:tint val="75000"/>
                  </a:prstClr>
                </a:solidFill>
              </a:rPr>
              <a:pPr>
                <a:defRPr/>
              </a:pPr>
              <a:t>2/15/17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BDFCA6-1D7D-CF48-97BF-E36DBB8820FE}" type="slidenum">
              <a:rPr lang="en-US" altLang="en-US" smtClean="0"/>
              <a:pPr/>
              <a:t>‹#›</a:t>
            </a:fld>
            <a:endParaRPr lang="en-US" altLang="en-US"/>
          </a:p>
        </p:txBody>
      </p:sp>
    </p:spTree>
    <p:extLst>
      <p:ext uri="{BB962C8B-B14F-4D97-AF65-F5344CB8AC3E}">
        <p14:creationId xmlns:p14="http://schemas.microsoft.com/office/powerpoint/2010/main" val="1706606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pPr>
              <a:defRPr/>
            </a:pPr>
            <a:fld id="{A42A0415-8C58-C144-853E-A2B602805EFA}" type="datetimeFigureOut">
              <a:rPr lang="en-US" smtClean="0">
                <a:solidFill>
                  <a:prstClr val="white">
                    <a:tint val="75000"/>
                  </a:prstClr>
                </a:solidFill>
              </a:rPr>
              <a:pPr>
                <a:defRPr/>
              </a:pPr>
              <a:t>2/15/17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72A4740-354F-D248-845F-77311CD55332}" type="slidenum">
              <a:rPr lang="en-US" altLang="en-US" smtClean="0"/>
              <a:pPr/>
              <a:t>‹#›</a:t>
            </a:fld>
            <a:endParaRPr lang="en-US" altLang="en-US"/>
          </a:p>
        </p:txBody>
      </p:sp>
    </p:spTree>
    <p:extLst>
      <p:ext uri="{BB962C8B-B14F-4D97-AF65-F5344CB8AC3E}">
        <p14:creationId xmlns:p14="http://schemas.microsoft.com/office/powerpoint/2010/main" val="113716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pPr>
              <a:defRPr/>
            </a:pPr>
            <a:fld id="{72AC24E4-D1EC-DF4E-99B7-49B598D976AA}" type="datetimeFigureOut">
              <a:rPr lang="en-US" smtClean="0">
                <a:solidFill>
                  <a:prstClr val="white">
                    <a:tint val="75000"/>
                  </a:prstClr>
                </a:solidFill>
              </a:rPr>
              <a:pPr>
                <a:defRPr/>
              </a:pPr>
              <a:t>2/15/17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26D6019-D044-C44C-B811-2406B6C6FC1D}" type="slidenum">
              <a:rPr lang="en-US" altLang="en-US" smtClean="0"/>
              <a:pPr/>
              <a:t>‹#›</a:t>
            </a:fld>
            <a:endParaRPr lang="en-US" altLang="en-US"/>
          </a:p>
        </p:txBody>
      </p:sp>
    </p:spTree>
    <p:extLst>
      <p:ext uri="{BB962C8B-B14F-4D97-AF65-F5344CB8AC3E}">
        <p14:creationId xmlns:p14="http://schemas.microsoft.com/office/powerpoint/2010/main" val="115934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pPr>
              <a:defRPr/>
            </a:pPr>
            <a:fld id="{1EAC7FBE-502D-9240-902D-1F4D5B5EBC1B}" type="datetimeFigureOut">
              <a:rPr lang="en-US" smtClean="0">
                <a:solidFill>
                  <a:prstClr val="white">
                    <a:tint val="75000"/>
                  </a:prstClr>
                </a:solidFill>
              </a:rPr>
              <a:pPr>
                <a:defRPr/>
              </a:pPr>
              <a:t>2/15/17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1BAAC1D-31A2-3C46-9181-E6CF5B626E45}" type="slidenum">
              <a:rPr lang="en-US" altLang="en-US" smtClean="0"/>
              <a:pPr/>
              <a:t>‹#›</a:t>
            </a:fld>
            <a:endParaRPr lang="en-US" altLang="en-US"/>
          </a:p>
        </p:txBody>
      </p:sp>
    </p:spTree>
    <p:extLst>
      <p:ext uri="{BB962C8B-B14F-4D97-AF65-F5344CB8AC3E}">
        <p14:creationId xmlns:p14="http://schemas.microsoft.com/office/powerpoint/2010/main" val="1058068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pPr>
              <a:defRPr/>
            </a:pPr>
            <a:fld id="{A0035C9F-0EF2-D647-8742-0B6C1AABDA34}" type="datetimeFigureOut">
              <a:rPr lang="en-US" smtClean="0">
                <a:solidFill>
                  <a:prstClr val="white">
                    <a:tint val="75000"/>
                  </a:prstClr>
                </a:solidFill>
              </a:rPr>
              <a:pPr>
                <a:defRPr/>
              </a:pPr>
              <a:t>2/15/17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EB60FD2D-BE92-AD43-9982-D48B747DE62A}" type="slidenum">
              <a:rPr lang="en-US" altLang="en-US" smtClean="0"/>
              <a:pPr/>
              <a:t>‹#›</a:t>
            </a:fld>
            <a:endParaRPr lang="en-US" altLang="en-US"/>
          </a:p>
        </p:txBody>
      </p:sp>
    </p:spTree>
    <p:extLst>
      <p:ext uri="{BB962C8B-B14F-4D97-AF65-F5344CB8AC3E}">
        <p14:creationId xmlns:p14="http://schemas.microsoft.com/office/powerpoint/2010/main" val="1790447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pPr>
              <a:defRPr/>
            </a:pPr>
            <a:fld id="{7802A359-D0D9-9E47-B8E5-6FAAF3A2E556}" type="datetimeFigureOut">
              <a:rPr lang="en-US" smtClean="0">
                <a:solidFill>
                  <a:prstClr val="white">
                    <a:tint val="75000"/>
                  </a:prstClr>
                </a:solidFill>
              </a:rPr>
              <a:pPr>
                <a:defRPr/>
              </a:pPr>
              <a:t>2/15/17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57A2BC1-423A-4C43-9C38-635523F18EB0}" type="slidenum">
              <a:rPr lang="en-US" altLang="en-US" smtClean="0"/>
              <a:pPr/>
              <a:t>‹#›</a:t>
            </a:fld>
            <a:endParaRPr lang="en-US" altLang="en-US"/>
          </a:p>
        </p:txBody>
      </p:sp>
    </p:spTree>
    <p:extLst>
      <p:ext uri="{BB962C8B-B14F-4D97-AF65-F5344CB8AC3E}">
        <p14:creationId xmlns:p14="http://schemas.microsoft.com/office/powerpoint/2010/main" val="1502018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7" name="Date Placeholder 2"/>
          <p:cNvSpPr>
            <a:spLocks noGrp="1"/>
          </p:cNvSpPr>
          <p:nvPr>
            <p:ph type="dt" sz="half" idx="10"/>
          </p:nvPr>
        </p:nvSpPr>
        <p:spPr/>
        <p:txBody>
          <a:bodyPr/>
          <a:lstStyle/>
          <a:p>
            <a:pPr>
              <a:defRPr/>
            </a:pPr>
            <a:fld id="{F82FD8E2-1FEC-AD4C-BECA-52B03F12FAC2}" type="datetimeFigureOut">
              <a:rPr lang="en-US" smtClean="0">
                <a:solidFill>
                  <a:prstClr val="white">
                    <a:tint val="75000"/>
                  </a:prstClr>
                </a:solidFill>
              </a:rPr>
              <a:pPr>
                <a:defRPr/>
              </a:pPr>
              <a:t>2/15/17</a:t>
            </a:fld>
            <a:endParaRPr lang="en-US">
              <a:solidFill>
                <a:prstClr val="white">
                  <a:tint val="75000"/>
                </a:prstClr>
              </a:solidFill>
            </a:endParaRPr>
          </a:p>
        </p:txBody>
      </p:sp>
      <p:sp>
        <p:nvSpPr>
          <p:cNvPr id="5" name="Footer Placeholder 3"/>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4"/>
          <p:cNvSpPr>
            <a:spLocks noGrp="1"/>
          </p:cNvSpPr>
          <p:nvPr>
            <p:ph type="sldNum" sz="quarter" idx="12"/>
          </p:nvPr>
        </p:nvSpPr>
        <p:spPr/>
        <p:txBody>
          <a:bodyPr/>
          <a:lstStyle/>
          <a:p>
            <a:fld id="{9B3B5A01-59C6-CB49-80DA-E37713BB5E8A}" type="slidenum">
              <a:rPr lang="en-US" altLang="en-US" smtClean="0"/>
              <a:pPr/>
              <a:t>‹#›</a:t>
            </a:fld>
            <a:endParaRPr lang="en-US" altLang="en-US"/>
          </a:p>
        </p:txBody>
      </p:sp>
    </p:spTree>
    <p:extLst>
      <p:ext uri="{BB962C8B-B14F-4D97-AF65-F5344CB8AC3E}">
        <p14:creationId xmlns:p14="http://schemas.microsoft.com/office/powerpoint/2010/main" val="75464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AA178B43-7AE6-1C4A-8785-21252CCBE619}" type="datetimeFigureOut">
              <a:rPr lang="en-US" smtClean="0">
                <a:solidFill>
                  <a:prstClr val="white">
                    <a:tint val="75000"/>
                  </a:prstClr>
                </a:solidFill>
              </a:rPr>
              <a:pPr>
                <a:defRPr/>
              </a:pPr>
              <a:t>2/15/17</a:t>
            </a:fld>
            <a:endParaRPr lang="en-US">
              <a:solidFill>
                <a:prstClr val="white">
                  <a:tint val="75000"/>
                </a:prstClr>
              </a:solidFill>
            </a:endParaRPr>
          </a:p>
        </p:txBody>
      </p:sp>
      <p:sp>
        <p:nvSpPr>
          <p:cNvPr id="5" name="Footer Placeholder 2"/>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3"/>
          <p:cNvSpPr>
            <a:spLocks noGrp="1"/>
          </p:cNvSpPr>
          <p:nvPr>
            <p:ph type="sldNum" sz="quarter" idx="12"/>
          </p:nvPr>
        </p:nvSpPr>
        <p:spPr/>
        <p:txBody>
          <a:bodyPr/>
          <a:lstStyle/>
          <a:p>
            <a:fld id="{E0484149-98D7-DD4D-A9F6-2942DA579645}" type="slidenum">
              <a:rPr lang="en-US" altLang="en-US" smtClean="0"/>
              <a:pPr/>
              <a:t>‹#›</a:t>
            </a:fld>
            <a:endParaRPr lang="en-US" altLang="en-US"/>
          </a:p>
        </p:txBody>
      </p:sp>
    </p:spTree>
    <p:extLst>
      <p:ext uri="{BB962C8B-B14F-4D97-AF65-F5344CB8AC3E}">
        <p14:creationId xmlns:p14="http://schemas.microsoft.com/office/powerpoint/2010/main" val="23317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GB"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7" name="Date Placeholder 4"/>
          <p:cNvSpPr>
            <a:spLocks noGrp="1"/>
          </p:cNvSpPr>
          <p:nvPr>
            <p:ph type="dt" sz="half" idx="10"/>
          </p:nvPr>
        </p:nvSpPr>
        <p:spPr/>
        <p:txBody>
          <a:bodyPr/>
          <a:lstStyle/>
          <a:p>
            <a:pPr>
              <a:defRPr/>
            </a:pPr>
            <a:fld id="{014E8BFD-2BEE-5943-9AD7-CBB5CBCB6EB3}" type="datetimeFigureOut">
              <a:rPr lang="en-US" smtClean="0">
                <a:solidFill>
                  <a:prstClr val="white">
                    <a:tint val="75000"/>
                  </a:prstClr>
                </a:solidFill>
              </a:rPr>
              <a:pPr>
                <a:defRPr/>
              </a:pPr>
              <a:t>2/15/17</a:t>
            </a:fld>
            <a:endParaRPr lang="en-US">
              <a:solidFill>
                <a:prstClr val="white">
                  <a:tint val="75000"/>
                </a:prstClr>
              </a:solidFill>
            </a:endParaRPr>
          </a:p>
        </p:txBody>
      </p:sp>
      <p:sp>
        <p:nvSpPr>
          <p:cNvPr id="5"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6"/>
          <p:cNvSpPr>
            <a:spLocks noGrp="1"/>
          </p:cNvSpPr>
          <p:nvPr>
            <p:ph type="sldNum" sz="quarter" idx="12"/>
          </p:nvPr>
        </p:nvSpPr>
        <p:spPr/>
        <p:txBody>
          <a:bodyPr/>
          <a:lstStyle/>
          <a:p>
            <a:fld id="{DB0C5474-1D1D-D94B-8776-14CD44EC9E18}" type="slidenum">
              <a:rPr lang="en-US" altLang="en-US" smtClean="0"/>
              <a:pPr/>
              <a:t>‹#›</a:t>
            </a:fld>
            <a:endParaRPr lang="en-US" altLang="en-US"/>
          </a:p>
        </p:txBody>
      </p:sp>
    </p:spTree>
    <p:extLst>
      <p:ext uri="{BB962C8B-B14F-4D97-AF65-F5344CB8AC3E}">
        <p14:creationId xmlns:p14="http://schemas.microsoft.com/office/powerpoint/2010/main" val="1889345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pPr>
              <a:defRPr/>
            </a:pPr>
            <a:fld id="{D3369659-58CB-744D-A45A-A84B4EF4D16F}" type="datetimeFigureOut">
              <a:rPr lang="en-US" smtClean="0">
                <a:solidFill>
                  <a:prstClr val="white">
                    <a:tint val="75000"/>
                  </a:prstClr>
                </a:solidFill>
              </a:rPr>
              <a:pPr>
                <a:defRPr/>
              </a:pPr>
              <a:t>2/15/17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9F1CFA5-3B27-0C4C-B435-40107D70D225}" type="slidenum">
              <a:rPr lang="en-US" altLang="en-US" smtClean="0"/>
              <a:pPr/>
              <a:t>‹#›</a:t>
            </a:fld>
            <a:endParaRPr lang="en-US" altLang="en-US"/>
          </a:p>
        </p:txBody>
      </p:sp>
    </p:spTree>
    <p:extLst>
      <p:ext uri="{BB962C8B-B14F-4D97-AF65-F5344CB8AC3E}">
        <p14:creationId xmlns:p14="http://schemas.microsoft.com/office/powerpoint/2010/main" val="1541487988"/>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5B6D1781-B66D-084C-BDC1-8979D9A14CAD}" type="datetimeFigureOut">
              <a:rPr lang="en-US" smtClean="0">
                <a:solidFill>
                  <a:prstClr val="white">
                    <a:tint val="75000"/>
                  </a:prstClr>
                </a:solidFill>
              </a:rPr>
              <a:pPr>
                <a:defRPr/>
              </a:pPr>
              <a:t>2/15/17</a:t>
            </a:fld>
            <a:endParaRPr lang="en-US">
              <a:solidFill>
                <a:prstClr val="white">
                  <a:tint val="75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fontAlgn="base">
              <a:spcBef>
                <a:spcPct val="0"/>
              </a:spcBef>
              <a:spcAft>
                <a:spcPct val="0"/>
              </a:spcAft>
            </a:pPr>
            <a:fld id="{380D5C89-9981-F048-98A1-7C3DBE81F13C}" type="slidenum">
              <a:rPr lang="en-US" altLang="en-US" smtClean="0">
                <a:ea typeface="Arial" charset="0"/>
                <a:cs typeface="Arial" charset="0"/>
              </a:rPr>
              <a:pPr fontAlgn="base">
                <a:spcBef>
                  <a:spcPct val="0"/>
                </a:spcBef>
                <a:spcAft>
                  <a:spcPct val="0"/>
                </a:spcAft>
              </a:pPr>
              <a:t>‹#›</a:t>
            </a:fld>
            <a:endParaRPr lang="en-US" altLang="en-US">
              <a:ea typeface="Arial" charset="0"/>
              <a:cs typeface="Arial" charset="0"/>
            </a:endParaRPr>
          </a:p>
        </p:txBody>
      </p:sp>
    </p:spTree>
    <p:extLst>
      <p:ext uri="{BB962C8B-B14F-4D97-AF65-F5344CB8AC3E}">
        <p14:creationId xmlns:p14="http://schemas.microsoft.com/office/powerpoint/2010/main" val="1738915963"/>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dc.gov/obesity/" TargetMode="External"/><Relationship Id="rId3" Type="http://schemas.openxmlformats.org/officeDocument/2006/relationships/hyperlink" Target="http://www.who.int/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2416277"/>
          </a:xfrm>
        </p:spPr>
        <p:txBody>
          <a:bodyPr/>
          <a:lstStyle/>
          <a:p>
            <a:r>
              <a:rPr lang="en-US" dirty="0" smtClean="0"/>
              <a:t>Obesity</a:t>
            </a:r>
            <a:endParaRPr lang="en-US" dirty="0"/>
          </a:p>
        </p:txBody>
      </p:sp>
      <p:sp>
        <p:nvSpPr>
          <p:cNvPr id="3" name="Subtitle 2"/>
          <p:cNvSpPr>
            <a:spLocks noGrp="1"/>
          </p:cNvSpPr>
          <p:nvPr>
            <p:ph type="subTitle" idx="1"/>
          </p:nvPr>
        </p:nvSpPr>
        <p:spPr>
          <a:xfrm>
            <a:off x="1154955" y="4454013"/>
            <a:ext cx="8825658" cy="1184787"/>
          </a:xfrm>
        </p:spPr>
        <p:txBody>
          <a:bodyPr>
            <a:normAutofit lnSpcReduction="10000"/>
          </a:bodyPr>
          <a:lstStyle/>
          <a:p>
            <a:r>
              <a:rPr lang="en-US" dirty="0" smtClean="0"/>
              <a:t>Dr. </a:t>
            </a:r>
            <a:r>
              <a:rPr lang="en-US" b="1" dirty="0" err="1" smtClean="0"/>
              <a:t>Afnan</a:t>
            </a:r>
            <a:r>
              <a:rPr lang="en-US" b="1" dirty="0" smtClean="0"/>
              <a:t> </a:t>
            </a:r>
            <a:r>
              <a:rPr lang="en-US" b="1" dirty="0"/>
              <a:t>S. </a:t>
            </a:r>
            <a:r>
              <a:rPr lang="en-US" b="1" dirty="0" err="1"/>
              <a:t>Younis</a:t>
            </a:r>
            <a:r>
              <a:rPr lang="en-US" b="1" dirty="0"/>
              <a:t>, MD, </a:t>
            </a:r>
            <a:r>
              <a:rPr lang="en-US" b="1" dirty="0" smtClean="0"/>
              <a:t>MPH, SBCM</a:t>
            </a:r>
            <a:endParaRPr lang="en-US" b="1" dirty="0"/>
          </a:p>
          <a:p>
            <a:r>
              <a:rPr lang="en-GB" dirty="0" smtClean="0"/>
              <a:t>lecturer</a:t>
            </a:r>
            <a:r>
              <a:rPr lang="en-US" dirty="0" smtClean="0"/>
              <a:t>, </a:t>
            </a:r>
            <a:r>
              <a:rPr lang="en-US" dirty="0"/>
              <a:t>Family and Community Medicine Department, </a:t>
            </a:r>
            <a:endParaRPr lang="en-US" dirty="0" smtClean="0"/>
          </a:p>
          <a:p>
            <a:r>
              <a:rPr lang="en-US" dirty="0" smtClean="0"/>
              <a:t>King </a:t>
            </a:r>
            <a:r>
              <a:rPr lang="en-US" dirty="0"/>
              <a:t>Saud University </a:t>
            </a:r>
          </a:p>
          <a:p>
            <a:endParaRPr lang="en-US" dirty="0"/>
          </a:p>
        </p:txBody>
      </p:sp>
      <p:pic>
        <p:nvPicPr>
          <p:cNvPr id="4" name="Picture 3"/>
          <p:cNvPicPr/>
          <p:nvPr/>
        </p:nvPicPr>
        <p:blipFill>
          <a:blip r:embed="rId2" cstate="print"/>
          <a:srcRect/>
          <a:stretch>
            <a:fillRect/>
          </a:stretch>
        </p:blipFill>
        <p:spPr bwMode="auto">
          <a:xfrm>
            <a:off x="152400" y="165100"/>
            <a:ext cx="13716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48152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cs typeface="Times New Roman" charset="0"/>
              </a:rPr>
              <a:t>Prevalence of obesity in Gulf Countries</a:t>
            </a:r>
            <a:br>
              <a:rPr lang="en-US" altLang="en-US" dirty="0" smtClean="0">
                <a:cs typeface="Times New Roman" charset="0"/>
              </a:rPr>
            </a:br>
            <a:r>
              <a:rPr lang="en-US" altLang="en-US" dirty="0" smtClean="0">
                <a:cs typeface="Times New Roman" charset="0"/>
              </a:rPr>
              <a:t>(WHO estimates 2014)</a:t>
            </a:r>
            <a:br>
              <a:rPr lang="en-US" altLang="en-US" dirty="0" smtClean="0">
                <a:cs typeface="Times New Roman" charset="0"/>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7041453"/>
              </p:ext>
            </p:extLst>
          </p:nvPr>
        </p:nvGraphicFramePr>
        <p:xfrm>
          <a:off x="1103313" y="2052638"/>
          <a:ext cx="8947148" cy="2865126"/>
        </p:xfrm>
        <a:graphic>
          <a:graphicData uri="http://schemas.openxmlformats.org/drawingml/2006/table">
            <a:tbl>
              <a:tblPr firstRow="1" bandRow="1">
                <a:tableStyleId>{5C22544A-7EE6-4342-B048-85BDC9FD1C3A}</a:tableStyleId>
              </a:tblPr>
              <a:tblGrid>
                <a:gridCol w="2236787"/>
                <a:gridCol w="2236787"/>
                <a:gridCol w="2236787"/>
                <a:gridCol w="2236787"/>
              </a:tblGrid>
              <a:tr h="370840">
                <a:tc>
                  <a:txBody>
                    <a:bodyPr/>
                    <a:lstStyle/>
                    <a:p>
                      <a:pPr algn="l" fontAlgn="t"/>
                      <a:r>
                        <a:rPr lang="en-US" sz="1800" dirty="0" smtClean="0">
                          <a:effectLst/>
                        </a:rPr>
                        <a:t>Country</a:t>
                      </a:r>
                      <a:endParaRPr lang="en-US" sz="1800" dirty="0">
                        <a:effectLst/>
                      </a:endParaRPr>
                    </a:p>
                  </a:txBody>
                  <a:tcPr marL="99414" marR="99414" marT="45723" marB="45723"/>
                </a:tc>
                <a:tc>
                  <a:txBody>
                    <a:bodyPr/>
                    <a:lstStyle/>
                    <a:p>
                      <a:pPr algn="ctr" fontAlgn="t"/>
                      <a:r>
                        <a:rPr lang="en-US" sz="1800" dirty="0">
                          <a:effectLst/>
                        </a:rPr>
                        <a:t>Male</a:t>
                      </a:r>
                    </a:p>
                  </a:txBody>
                  <a:tcPr marL="99414" marR="99414" marT="45723" marB="45723"/>
                </a:tc>
                <a:tc>
                  <a:txBody>
                    <a:bodyPr/>
                    <a:lstStyle/>
                    <a:p>
                      <a:pPr algn="ctr" fontAlgn="t"/>
                      <a:r>
                        <a:rPr lang="en-US" sz="1800" dirty="0">
                          <a:effectLst/>
                        </a:rPr>
                        <a:t>Female</a:t>
                      </a:r>
                    </a:p>
                  </a:txBody>
                  <a:tcPr marL="99414" marR="99414" marT="45723" marB="45723"/>
                </a:tc>
                <a:tc>
                  <a:txBody>
                    <a:bodyPr/>
                    <a:lstStyle/>
                    <a:p>
                      <a:pPr algn="ctr" fontAlgn="t"/>
                      <a:r>
                        <a:rPr lang="en-US" sz="1800" dirty="0" smtClean="0">
                          <a:effectLst/>
                        </a:rPr>
                        <a:t>Both</a:t>
                      </a:r>
                      <a:endParaRPr lang="en-US" sz="1800" dirty="0">
                        <a:effectLst/>
                      </a:endParaRPr>
                    </a:p>
                  </a:txBody>
                  <a:tcPr marL="99414" marR="99414" marT="45723" marB="45723"/>
                </a:tc>
              </a:tr>
              <a:tr h="370840">
                <a:tc>
                  <a:txBody>
                    <a:bodyPr/>
                    <a:lstStyle/>
                    <a:p>
                      <a:pPr algn="l" fontAlgn="t"/>
                      <a:r>
                        <a:rPr lang="en-US" sz="1800" dirty="0" smtClean="0">
                          <a:effectLst/>
                        </a:rPr>
                        <a:t>Qatar </a:t>
                      </a:r>
                      <a:endParaRPr lang="en-US" sz="1800" dirty="0">
                        <a:effectLst/>
                      </a:endParaRPr>
                    </a:p>
                  </a:txBody>
                  <a:tcPr marL="99414" marR="99414" marT="45723" marB="45723"/>
                </a:tc>
                <a:tc>
                  <a:txBody>
                    <a:bodyPr/>
                    <a:lstStyle/>
                    <a:p>
                      <a:pPr algn="ctr" fontAlgn="t"/>
                      <a:r>
                        <a:rPr lang="en-US" sz="1800" dirty="0" smtClean="0">
                          <a:effectLst/>
                        </a:rPr>
                        <a:t>40%</a:t>
                      </a:r>
                      <a:endParaRPr lang="en-US" sz="1800" dirty="0">
                        <a:effectLst/>
                      </a:endParaRPr>
                    </a:p>
                  </a:txBody>
                  <a:tcPr marL="99414" marR="99414" marT="45723" marB="45723"/>
                </a:tc>
                <a:tc>
                  <a:txBody>
                    <a:bodyPr/>
                    <a:lstStyle/>
                    <a:p>
                      <a:pPr algn="ctr" fontAlgn="t"/>
                      <a:r>
                        <a:rPr lang="en-US" sz="1800" dirty="0" smtClean="0">
                          <a:effectLst/>
                        </a:rPr>
                        <a:t>49.7%</a:t>
                      </a:r>
                      <a:endParaRPr lang="en-US" sz="1800" dirty="0">
                        <a:effectLst/>
                      </a:endParaRPr>
                    </a:p>
                  </a:txBody>
                  <a:tcPr marL="99414" marR="99414" marT="45723" marB="45723"/>
                </a:tc>
                <a:tc>
                  <a:txBody>
                    <a:bodyPr/>
                    <a:lstStyle/>
                    <a:p>
                      <a:pPr algn="ctr" fontAlgn="t"/>
                      <a:r>
                        <a:rPr lang="en-US" sz="1800" dirty="0" smtClean="0">
                          <a:effectLst/>
                        </a:rPr>
                        <a:t>42.3%</a:t>
                      </a:r>
                      <a:endParaRPr lang="en-US" sz="1800" dirty="0">
                        <a:effectLst/>
                      </a:endParaRPr>
                    </a:p>
                  </a:txBody>
                  <a:tcPr marL="99414" marR="99414" marT="45723" marB="45723"/>
                </a:tc>
              </a:tr>
              <a:tr h="370840">
                <a:tc>
                  <a:txBody>
                    <a:bodyPr/>
                    <a:lstStyle/>
                    <a:p>
                      <a:pPr algn="l" fontAlgn="t"/>
                      <a:r>
                        <a:rPr lang="en-US" sz="1800" dirty="0" smtClean="0">
                          <a:effectLst/>
                        </a:rPr>
                        <a:t>Kuwait </a:t>
                      </a:r>
                      <a:endParaRPr lang="en-US" sz="1800" dirty="0">
                        <a:effectLst/>
                      </a:endParaRPr>
                    </a:p>
                  </a:txBody>
                  <a:tcPr marL="99414" marR="99414" marT="45723" marB="45723"/>
                </a:tc>
                <a:tc>
                  <a:txBody>
                    <a:bodyPr/>
                    <a:lstStyle/>
                    <a:p>
                      <a:pPr algn="ctr" fontAlgn="t"/>
                      <a:r>
                        <a:rPr lang="en-US" sz="1800" dirty="0" smtClean="0">
                          <a:effectLst/>
                        </a:rPr>
                        <a:t>35.5%</a:t>
                      </a:r>
                      <a:endParaRPr lang="en-US" sz="1800" dirty="0">
                        <a:effectLst/>
                      </a:endParaRPr>
                    </a:p>
                  </a:txBody>
                  <a:tcPr marL="99414" marR="99414" marT="45723" marB="45723"/>
                </a:tc>
                <a:tc>
                  <a:txBody>
                    <a:bodyPr/>
                    <a:lstStyle/>
                    <a:p>
                      <a:pPr algn="ctr" fontAlgn="t"/>
                      <a:r>
                        <a:rPr lang="en-US" sz="1800" dirty="0" smtClean="0">
                          <a:effectLst/>
                        </a:rPr>
                        <a:t>45.9%</a:t>
                      </a:r>
                      <a:endParaRPr lang="en-US" sz="1800" dirty="0">
                        <a:effectLst/>
                      </a:endParaRPr>
                    </a:p>
                  </a:txBody>
                  <a:tcPr marL="99414" marR="99414" marT="45723" marB="45723"/>
                </a:tc>
                <a:tc>
                  <a:txBody>
                    <a:bodyPr/>
                    <a:lstStyle/>
                    <a:p>
                      <a:pPr algn="ctr" fontAlgn="t"/>
                      <a:r>
                        <a:rPr lang="en-US" sz="1800" dirty="0" smtClean="0">
                          <a:effectLst/>
                        </a:rPr>
                        <a:t>39.7%</a:t>
                      </a:r>
                      <a:endParaRPr lang="en-US" sz="1800" dirty="0">
                        <a:effectLst/>
                      </a:endParaRPr>
                    </a:p>
                  </a:txBody>
                  <a:tcPr marL="99414" marR="99414" marT="45723" marB="45723"/>
                </a:tc>
              </a:tr>
              <a:tr h="370840">
                <a:tc>
                  <a:txBody>
                    <a:bodyPr/>
                    <a:lstStyle/>
                    <a:p>
                      <a:pPr algn="l" fontAlgn="t"/>
                      <a:r>
                        <a:rPr lang="en-US" sz="1800" dirty="0" smtClean="0">
                          <a:effectLst/>
                        </a:rPr>
                        <a:t>United Arab Emirates </a:t>
                      </a:r>
                      <a:endParaRPr lang="en-US" sz="1800" dirty="0">
                        <a:effectLst/>
                      </a:endParaRPr>
                    </a:p>
                  </a:txBody>
                  <a:tcPr marL="99414" marR="99414" marT="45723" marB="45723"/>
                </a:tc>
                <a:tc>
                  <a:txBody>
                    <a:bodyPr/>
                    <a:lstStyle/>
                    <a:p>
                      <a:pPr algn="ctr" fontAlgn="t"/>
                      <a:r>
                        <a:rPr lang="en-US" sz="1800" dirty="0" smtClean="0">
                          <a:effectLst/>
                        </a:rPr>
                        <a:t>33.8%</a:t>
                      </a:r>
                      <a:endParaRPr lang="en-US" sz="1800" dirty="0">
                        <a:effectLst/>
                      </a:endParaRPr>
                    </a:p>
                  </a:txBody>
                  <a:tcPr marL="99414" marR="99414" marT="45723" marB="45723"/>
                </a:tc>
                <a:tc>
                  <a:txBody>
                    <a:bodyPr/>
                    <a:lstStyle/>
                    <a:p>
                      <a:pPr algn="ctr" fontAlgn="t"/>
                      <a:r>
                        <a:rPr lang="en-US" sz="1800" dirty="0" smtClean="0">
                          <a:effectLst/>
                        </a:rPr>
                        <a:t>45.1%</a:t>
                      </a:r>
                      <a:endParaRPr lang="en-US" sz="1800" dirty="0">
                        <a:effectLst/>
                      </a:endParaRPr>
                    </a:p>
                  </a:txBody>
                  <a:tcPr marL="99414" marR="99414" marT="45723" marB="45723"/>
                </a:tc>
                <a:tc>
                  <a:txBody>
                    <a:bodyPr/>
                    <a:lstStyle/>
                    <a:p>
                      <a:pPr algn="ctr" fontAlgn="t"/>
                      <a:r>
                        <a:rPr lang="en-US" sz="1800" dirty="0" smtClean="0">
                          <a:effectLst/>
                        </a:rPr>
                        <a:t>37.2%</a:t>
                      </a:r>
                      <a:endParaRPr lang="en-US" sz="1800" dirty="0">
                        <a:effectLst/>
                      </a:endParaRPr>
                    </a:p>
                  </a:txBody>
                  <a:tcPr marL="99414" marR="99414" marT="45723" marB="45723"/>
                </a:tc>
              </a:tr>
              <a:tr h="370840">
                <a:tc>
                  <a:txBody>
                    <a:bodyPr/>
                    <a:lstStyle/>
                    <a:p>
                      <a:pPr algn="l" fontAlgn="t"/>
                      <a:r>
                        <a:rPr lang="en-US" sz="1800" dirty="0" smtClean="0">
                          <a:effectLst/>
                        </a:rPr>
                        <a:t>Bahrain </a:t>
                      </a:r>
                      <a:endParaRPr lang="en-US" sz="1800" dirty="0">
                        <a:effectLst/>
                      </a:endParaRPr>
                    </a:p>
                  </a:txBody>
                  <a:tcPr marL="99414" marR="99414" marT="45723" marB="45723"/>
                </a:tc>
                <a:tc>
                  <a:txBody>
                    <a:bodyPr/>
                    <a:lstStyle/>
                    <a:p>
                      <a:pPr algn="ctr" fontAlgn="t"/>
                      <a:r>
                        <a:rPr lang="en-US" sz="1800" dirty="0" smtClean="0">
                          <a:effectLst/>
                        </a:rPr>
                        <a:t>30.5%</a:t>
                      </a:r>
                      <a:endParaRPr lang="en-US" sz="1800" dirty="0">
                        <a:effectLst/>
                      </a:endParaRPr>
                    </a:p>
                  </a:txBody>
                  <a:tcPr marL="99414" marR="99414" marT="45723" marB="45723"/>
                </a:tc>
                <a:tc>
                  <a:txBody>
                    <a:bodyPr/>
                    <a:lstStyle/>
                    <a:p>
                      <a:pPr algn="ctr" fontAlgn="t"/>
                      <a:r>
                        <a:rPr lang="en-US" sz="1800" dirty="0" smtClean="0">
                          <a:effectLst/>
                        </a:rPr>
                        <a:t>42.8%</a:t>
                      </a:r>
                      <a:endParaRPr lang="en-US" sz="1800" dirty="0">
                        <a:effectLst/>
                      </a:endParaRPr>
                    </a:p>
                  </a:txBody>
                  <a:tcPr marL="99414" marR="99414" marT="45723" marB="45723"/>
                </a:tc>
                <a:tc>
                  <a:txBody>
                    <a:bodyPr/>
                    <a:lstStyle/>
                    <a:p>
                      <a:pPr algn="ctr" fontAlgn="t"/>
                      <a:r>
                        <a:rPr lang="en-US" sz="1800" dirty="0" smtClean="0">
                          <a:effectLst/>
                        </a:rPr>
                        <a:t>35%</a:t>
                      </a:r>
                      <a:endParaRPr lang="en-US" sz="1800" dirty="0">
                        <a:effectLst/>
                      </a:endParaRPr>
                    </a:p>
                  </a:txBody>
                  <a:tcPr marL="99414" marR="99414" marT="45723" marB="45723"/>
                </a:tc>
              </a:tr>
              <a:tr h="370840">
                <a:tc>
                  <a:txBody>
                    <a:bodyPr/>
                    <a:lstStyle/>
                    <a:p>
                      <a:pPr algn="l" fontAlgn="t"/>
                      <a:r>
                        <a:rPr lang="en-US" sz="1800" dirty="0" smtClean="0">
                          <a:effectLst/>
                        </a:rPr>
                        <a:t>Saudi Arabia </a:t>
                      </a:r>
                      <a:endParaRPr lang="en-US" sz="1800" dirty="0">
                        <a:effectLst/>
                      </a:endParaRPr>
                    </a:p>
                  </a:txBody>
                  <a:tcPr marL="99414" marR="99414" marT="45723" marB="45723"/>
                </a:tc>
                <a:tc>
                  <a:txBody>
                    <a:bodyPr/>
                    <a:lstStyle/>
                    <a:p>
                      <a:pPr algn="ctr" fontAlgn="t"/>
                      <a:r>
                        <a:rPr lang="en-US" sz="1800" dirty="0" smtClean="0">
                          <a:effectLst/>
                        </a:rPr>
                        <a:t>29.9%</a:t>
                      </a:r>
                      <a:endParaRPr lang="en-US" sz="1800" dirty="0">
                        <a:effectLst/>
                      </a:endParaRPr>
                    </a:p>
                  </a:txBody>
                  <a:tcPr marL="99414" marR="99414" marT="45723" marB="45723"/>
                </a:tc>
                <a:tc>
                  <a:txBody>
                    <a:bodyPr/>
                    <a:lstStyle/>
                    <a:p>
                      <a:pPr algn="ctr" fontAlgn="t"/>
                      <a:r>
                        <a:rPr lang="en-US" sz="1800" dirty="0" smtClean="0">
                          <a:effectLst/>
                        </a:rPr>
                        <a:t>41.4%</a:t>
                      </a:r>
                      <a:endParaRPr lang="en-US" sz="1800" dirty="0">
                        <a:effectLst/>
                      </a:endParaRPr>
                    </a:p>
                  </a:txBody>
                  <a:tcPr marL="99414" marR="99414" marT="45723" marB="45723"/>
                </a:tc>
                <a:tc>
                  <a:txBody>
                    <a:bodyPr/>
                    <a:lstStyle/>
                    <a:p>
                      <a:pPr algn="ctr" fontAlgn="t"/>
                      <a:r>
                        <a:rPr lang="en-US" sz="1800" dirty="0" smtClean="0">
                          <a:effectLst/>
                        </a:rPr>
                        <a:t>34.7%</a:t>
                      </a:r>
                      <a:endParaRPr lang="en-US" sz="1800" dirty="0">
                        <a:effectLst/>
                      </a:endParaRPr>
                    </a:p>
                  </a:txBody>
                  <a:tcPr marL="99414" marR="99414" marT="45723" marB="45723"/>
                </a:tc>
              </a:tr>
              <a:tr h="370840">
                <a:tc>
                  <a:txBody>
                    <a:bodyPr/>
                    <a:lstStyle/>
                    <a:p>
                      <a:pPr algn="l" fontAlgn="t"/>
                      <a:r>
                        <a:rPr lang="en-US" sz="1800" dirty="0" smtClean="0">
                          <a:effectLst/>
                        </a:rPr>
                        <a:t>Oman </a:t>
                      </a:r>
                      <a:endParaRPr lang="en-US" sz="1800" dirty="0">
                        <a:effectLst/>
                      </a:endParaRPr>
                    </a:p>
                  </a:txBody>
                  <a:tcPr marL="99414" marR="99414" marT="45723" marB="45723"/>
                </a:tc>
                <a:tc>
                  <a:txBody>
                    <a:bodyPr/>
                    <a:lstStyle/>
                    <a:p>
                      <a:pPr algn="ctr" fontAlgn="t"/>
                      <a:r>
                        <a:rPr lang="en-US" sz="1800" dirty="0" smtClean="0">
                          <a:effectLst/>
                        </a:rPr>
                        <a:t>27.2%</a:t>
                      </a:r>
                      <a:endParaRPr lang="en-US" sz="1800" dirty="0">
                        <a:effectLst/>
                      </a:endParaRPr>
                    </a:p>
                  </a:txBody>
                  <a:tcPr marL="99414" marR="99414" marT="45723" marB="45723"/>
                </a:tc>
                <a:tc>
                  <a:txBody>
                    <a:bodyPr/>
                    <a:lstStyle/>
                    <a:p>
                      <a:pPr algn="ctr" fontAlgn="t"/>
                      <a:r>
                        <a:rPr lang="en-US" sz="1800" dirty="0" smtClean="0">
                          <a:effectLst/>
                        </a:rPr>
                        <a:t>37.7%</a:t>
                      </a:r>
                      <a:endParaRPr lang="en-US" sz="1800" dirty="0">
                        <a:effectLst/>
                      </a:endParaRPr>
                    </a:p>
                  </a:txBody>
                  <a:tcPr marL="99414" marR="99414" marT="45723" marB="45723"/>
                </a:tc>
                <a:tc>
                  <a:txBody>
                    <a:bodyPr/>
                    <a:lstStyle/>
                    <a:p>
                      <a:pPr algn="ctr" fontAlgn="t"/>
                      <a:r>
                        <a:rPr lang="en-US" sz="1800" dirty="0" smtClean="0">
                          <a:effectLst/>
                        </a:rPr>
                        <a:t>30.9%</a:t>
                      </a:r>
                      <a:endParaRPr lang="en-US" sz="1800" dirty="0">
                        <a:effectLst/>
                      </a:endParaRPr>
                    </a:p>
                  </a:txBody>
                  <a:tcPr marL="99414" marR="99414" marT="45723" marB="45723"/>
                </a:tc>
              </a:tr>
            </a:tbl>
          </a:graphicData>
        </a:graphic>
      </p:graphicFrame>
    </p:spTree>
    <p:extLst>
      <p:ext uri="{BB962C8B-B14F-4D97-AF65-F5344CB8AC3E}">
        <p14:creationId xmlns:p14="http://schemas.microsoft.com/office/powerpoint/2010/main" val="749737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r>
              <a:rPr lang="en-US" b="1" dirty="0" smtClean="0">
                <a:solidFill>
                  <a:schemeClr val="tx1"/>
                </a:solidFill>
              </a:rPr>
              <a:t>Data from KSA National Surveys</a:t>
            </a:r>
            <a:endParaRPr lang="en-US" b="1" dirty="0">
              <a:solidFill>
                <a:schemeClr val="tx1"/>
              </a:solidFill>
            </a:endParaRPr>
          </a:p>
        </p:txBody>
      </p:sp>
      <p:pic>
        <p:nvPicPr>
          <p:cNvPr id="2355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847322" y="2052638"/>
            <a:ext cx="7459132" cy="4195762"/>
          </a:xfrm>
          <a:solidFill>
            <a:schemeClr val="tx1"/>
          </a:solidFill>
        </p:spPr>
      </p:pic>
      <p:sp>
        <p:nvSpPr>
          <p:cNvPr id="23556" name="TextBox 9"/>
          <p:cNvSpPr txBox="1">
            <a:spLocks noChangeArrowheads="1"/>
          </p:cNvSpPr>
          <p:nvPr/>
        </p:nvSpPr>
        <p:spPr bwMode="auto">
          <a:xfrm>
            <a:off x="2895601" y="6488114"/>
            <a:ext cx="6335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altLang="en-US">
                <a:solidFill>
                  <a:prstClr val="white"/>
                </a:solidFill>
              </a:rPr>
              <a:t>Alquaiz J et al.  Women Health in Saudi Arabia. PJMS 2014 </a:t>
            </a:r>
          </a:p>
        </p:txBody>
      </p:sp>
    </p:spTree>
    <p:extLst>
      <p:ext uri="{BB962C8B-B14F-4D97-AF65-F5344CB8AC3E}">
        <p14:creationId xmlns:p14="http://schemas.microsoft.com/office/powerpoint/2010/main" val="133070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Magnitude of problem cont.</a:t>
            </a:r>
            <a:endParaRPr lang="en-US" dirty="0"/>
          </a:p>
        </p:txBody>
      </p:sp>
      <p:sp>
        <p:nvSpPr>
          <p:cNvPr id="3" name="Content Placeholder 2"/>
          <p:cNvSpPr>
            <a:spLocks noGrp="1"/>
          </p:cNvSpPr>
          <p:nvPr>
            <p:ph idx="1"/>
          </p:nvPr>
        </p:nvSpPr>
        <p:spPr>
          <a:xfrm>
            <a:off x="1103312" y="1333500"/>
            <a:ext cx="8946541" cy="5295900"/>
          </a:xfrm>
        </p:spPr>
        <p:txBody>
          <a:bodyPr>
            <a:normAutofit fontScale="92500" lnSpcReduction="10000"/>
          </a:bodyPr>
          <a:lstStyle/>
          <a:p>
            <a:r>
              <a:rPr lang="en-US" sz="3300" dirty="0" smtClean="0"/>
              <a:t>Obesity complications</a:t>
            </a:r>
          </a:p>
          <a:p>
            <a:r>
              <a:rPr lang="en-US" dirty="0"/>
              <a:t>Overweight and obesity are linked to more deaths worldwide than </a:t>
            </a:r>
            <a:r>
              <a:rPr lang="en-US" dirty="0" smtClean="0"/>
              <a:t>underweight.</a:t>
            </a:r>
            <a:endParaRPr lang="en-US" dirty="0"/>
          </a:p>
          <a:p>
            <a:r>
              <a:rPr lang="en-US" dirty="0"/>
              <a:t>C</a:t>
            </a:r>
            <a:r>
              <a:rPr lang="en-US" dirty="0" smtClean="0"/>
              <a:t>ardiovascular diseases (mainly heart disease and stroke), which were the leading cause of death in 2012</a:t>
            </a:r>
          </a:p>
          <a:p>
            <a:r>
              <a:rPr lang="en-US" dirty="0" smtClean="0"/>
              <a:t>Diabetes</a:t>
            </a:r>
          </a:p>
          <a:p>
            <a:r>
              <a:rPr lang="en-US" dirty="0"/>
              <a:t>M</a:t>
            </a:r>
            <a:r>
              <a:rPr lang="en-US" dirty="0" smtClean="0"/>
              <a:t>usculoskeletal disorders (especially osteoarthritis) </a:t>
            </a:r>
          </a:p>
          <a:p>
            <a:r>
              <a:rPr lang="en-US" dirty="0"/>
              <a:t>S</a:t>
            </a:r>
            <a:r>
              <a:rPr lang="en-US" dirty="0" smtClean="0"/>
              <a:t>ome cancers (including endometrial, breast, ovarian, prostate, liver, gallbladder, kidney, and colon).</a:t>
            </a:r>
          </a:p>
          <a:p>
            <a:r>
              <a:rPr lang="en-US" dirty="0" smtClean="0"/>
              <a:t>The risk for these </a:t>
            </a:r>
            <a:r>
              <a:rPr lang="en-US" dirty="0" err="1" smtClean="0"/>
              <a:t>noncommunicable</a:t>
            </a:r>
            <a:r>
              <a:rPr lang="en-US" dirty="0" smtClean="0"/>
              <a:t> diseases increases, with increases in BMI. </a:t>
            </a:r>
          </a:p>
          <a:p>
            <a:r>
              <a:rPr lang="en-US" dirty="0" smtClean="0"/>
              <a:t>Childhood obesity is associated with a higher chance of obesity, premature death and disability in adulthood. In addition to breathing difficulties, increased risk of fractures, hypertension, early markers of cardiovascular disease, insulin resistance and psychological effects. </a:t>
            </a:r>
          </a:p>
          <a:p>
            <a:endParaRPr lang="en-US" dirty="0"/>
          </a:p>
        </p:txBody>
      </p:sp>
    </p:spTree>
    <p:extLst>
      <p:ext uri="{BB962C8B-B14F-4D97-AF65-F5344CB8AC3E}">
        <p14:creationId xmlns:p14="http://schemas.microsoft.com/office/powerpoint/2010/main" val="1614085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Magnitude of problem cont.</a:t>
            </a:r>
          </a:p>
        </p:txBody>
      </p:sp>
      <p:sp>
        <p:nvSpPr>
          <p:cNvPr id="3" name="Content Placeholder 2"/>
          <p:cNvSpPr>
            <a:spLocks noGrp="1"/>
          </p:cNvSpPr>
          <p:nvPr>
            <p:ph idx="1"/>
          </p:nvPr>
        </p:nvSpPr>
        <p:spPr/>
        <p:txBody>
          <a:bodyPr/>
          <a:lstStyle/>
          <a:p>
            <a:r>
              <a:rPr lang="en-US" b="1" dirty="0"/>
              <a:t>D</a:t>
            </a:r>
            <a:r>
              <a:rPr lang="en-US" b="1" dirty="0" smtClean="0"/>
              <a:t>ouble burden of disease</a:t>
            </a:r>
          </a:p>
          <a:p>
            <a:r>
              <a:rPr lang="en-US" dirty="0" smtClean="0"/>
              <a:t>In low- </a:t>
            </a:r>
            <a:r>
              <a:rPr lang="en-US" dirty="0"/>
              <a:t>and middle-income </a:t>
            </a:r>
            <a:r>
              <a:rPr lang="en-US" dirty="0" smtClean="0"/>
              <a:t>countries</a:t>
            </a:r>
            <a:endParaRPr lang="en-US" dirty="0"/>
          </a:p>
          <a:p>
            <a:r>
              <a:rPr lang="en-US" dirty="0" smtClean="0"/>
              <a:t>While continue </a:t>
            </a:r>
            <a:r>
              <a:rPr lang="en-US" dirty="0"/>
              <a:t>to deal with </a:t>
            </a:r>
            <a:r>
              <a:rPr lang="en-US" dirty="0" smtClean="0"/>
              <a:t>infectious </a:t>
            </a:r>
            <a:r>
              <a:rPr lang="en-US" dirty="0"/>
              <a:t>diseases and </a:t>
            </a:r>
            <a:r>
              <a:rPr lang="en-US" dirty="0" err="1"/>
              <a:t>undernutrition</a:t>
            </a:r>
            <a:r>
              <a:rPr lang="en-US" dirty="0"/>
              <a:t>, </a:t>
            </a:r>
            <a:r>
              <a:rPr lang="en-US" dirty="0" smtClean="0"/>
              <a:t>there is an increase in </a:t>
            </a:r>
            <a:r>
              <a:rPr lang="en-US" dirty="0" err="1"/>
              <a:t>noncommunicable</a:t>
            </a:r>
            <a:r>
              <a:rPr lang="en-US" dirty="0"/>
              <a:t> disease risk factors such as obesity and overweight, particularly in urban settings</a:t>
            </a:r>
            <a:r>
              <a:rPr lang="en-US" dirty="0" smtClean="0"/>
              <a:t>.</a:t>
            </a:r>
            <a:endParaRPr lang="en-US" dirty="0"/>
          </a:p>
        </p:txBody>
      </p:sp>
    </p:spTree>
    <p:extLst>
      <p:ext uri="{BB962C8B-B14F-4D97-AF65-F5344CB8AC3E}">
        <p14:creationId xmlns:p14="http://schemas.microsoft.com/office/powerpoint/2010/main" val="129663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obesity</a:t>
            </a:r>
            <a:endParaRPr lang="en-US" dirty="0"/>
          </a:p>
        </p:txBody>
      </p:sp>
      <p:sp>
        <p:nvSpPr>
          <p:cNvPr id="3" name="Content Placeholder 2"/>
          <p:cNvSpPr>
            <a:spLocks noGrp="1"/>
          </p:cNvSpPr>
          <p:nvPr>
            <p:ph idx="1"/>
          </p:nvPr>
        </p:nvSpPr>
        <p:spPr>
          <a:xfrm>
            <a:off x="1103312" y="1689100"/>
            <a:ext cx="8946541" cy="4559299"/>
          </a:xfrm>
        </p:spPr>
        <p:txBody>
          <a:bodyPr/>
          <a:lstStyle/>
          <a:p>
            <a:r>
              <a:rPr lang="en-US" dirty="0" smtClean="0"/>
              <a:t>Multifactorial</a:t>
            </a:r>
          </a:p>
          <a:p>
            <a:r>
              <a:rPr lang="en-US" dirty="0"/>
              <a:t>I</a:t>
            </a:r>
            <a:r>
              <a:rPr lang="en-US" dirty="0" smtClean="0"/>
              <a:t>ncreased intake of energy-dense foods that are high in fat.</a:t>
            </a:r>
            <a:endParaRPr lang="en-US" dirty="0"/>
          </a:p>
          <a:p>
            <a:r>
              <a:rPr lang="en-US" dirty="0"/>
              <a:t>I</a:t>
            </a:r>
            <a:r>
              <a:rPr lang="en-US" dirty="0" smtClean="0"/>
              <a:t>ncrease in physical inactivity due to the increasingly sedentary nature of many forms of work, changing modes of transportation, and increasing urbanization. </a:t>
            </a:r>
          </a:p>
          <a:p>
            <a:r>
              <a:rPr lang="en-US" dirty="0" smtClean="0"/>
              <a:t>Genetic factors</a:t>
            </a:r>
          </a:p>
          <a:p>
            <a:r>
              <a:rPr lang="en-US" dirty="0" smtClean="0"/>
              <a:t>Hormonal factors</a:t>
            </a:r>
            <a:endParaRPr lang="en-US" dirty="0"/>
          </a:p>
        </p:txBody>
      </p:sp>
    </p:spTree>
    <p:extLst>
      <p:ext uri="{BB962C8B-B14F-4D97-AF65-F5344CB8AC3E}">
        <p14:creationId xmlns:p14="http://schemas.microsoft.com/office/powerpoint/2010/main" val="1093764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t>
            </a:r>
            <a:endParaRPr lang="en-US" dirty="0"/>
          </a:p>
        </p:txBody>
      </p:sp>
      <p:sp>
        <p:nvSpPr>
          <p:cNvPr id="3" name="Content Placeholder 2"/>
          <p:cNvSpPr>
            <a:spLocks noGrp="1"/>
          </p:cNvSpPr>
          <p:nvPr>
            <p:ph idx="1"/>
          </p:nvPr>
        </p:nvSpPr>
        <p:spPr>
          <a:xfrm>
            <a:off x="1104293" y="1392518"/>
            <a:ext cx="8946541" cy="4805082"/>
          </a:xfrm>
        </p:spPr>
        <p:txBody>
          <a:bodyPr>
            <a:normAutofit lnSpcReduction="10000"/>
          </a:bodyPr>
          <a:lstStyle/>
          <a:p>
            <a:pPr>
              <a:spcBef>
                <a:spcPct val="20000"/>
              </a:spcBef>
              <a:buFont typeface="Arial" charset="0"/>
              <a:buChar char="•"/>
            </a:pPr>
            <a:r>
              <a:rPr lang="en-US" altLang="en-US" sz="3000" b="1" dirty="0"/>
              <a:t>Goals of obesity control:</a:t>
            </a:r>
          </a:p>
          <a:p>
            <a:pPr>
              <a:spcBef>
                <a:spcPct val="20000"/>
              </a:spcBef>
              <a:buFont typeface="Arial" charset="0"/>
              <a:buChar char="•"/>
            </a:pPr>
            <a:r>
              <a:rPr lang="en-US" altLang="en-US" sz="2200" dirty="0"/>
              <a:t>Reduction in the incidence of childhood, adolescent  and adults obesity</a:t>
            </a:r>
          </a:p>
          <a:p>
            <a:pPr>
              <a:spcBef>
                <a:spcPct val="20000"/>
              </a:spcBef>
              <a:buFont typeface="Arial" charset="0"/>
              <a:buChar char="•"/>
            </a:pPr>
            <a:r>
              <a:rPr lang="en-US" altLang="en-US" sz="2200" dirty="0"/>
              <a:t>Reduction in the prevalence of childhood, adolescent  and adults obesity.</a:t>
            </a:r>
          </a:p>
          <a:p>
            <a:pPr>
              <a:spcBef>
                <a:spcPct val="20000"/>
              </a:spcBef>
              <a:buFont typeface="Arial" charset="0"/>
              <a:buChar char="•"/>
            </a:pPr>
            <a:r>
              <a:rPr lang="en-US" altLang="en-US" sz="2200" dirty="0"/>
              <a:t>Reduction of mean population BMI levels</a:t>
            </a:r>
          </a:p>
          <a:p>
            <a:pPr>
              <a:spcBef>
                <a:spcPct val="20000"/>
              </a:spcBef>
              <a:buFont typeface="Arial" charset="0"/>
              <a:buChar char="•"/>
            </a:pPr>
            <a:r>
              <a:rPr lang="en-US" altLang="en-US" sz="2200" dirty="0"/>
              <a:t>Improvement in the proportion of childhood, adolescent  and adults with dietary quality meeting the Dietary  and physical activity Guidelines .</a:t>
            </a:r>
          </a:p>
          <a:p>
            <a:pPr>
              <a:spcBef>
                <a:spcPct val="20000"/>
              </a:spcBef>
              <a:buFont typeface="Arial" charset="0"/>
              <a:buChar char="•"/>
            </a:pPr>
            <a:r>
              <a:rPr lang="en-US" altLang="en-US" sz="2200" dirty="0"/>
              <a:t>Achievement of physical, psychological, and cognitive growth and developmental goals.</a:t>
            </a:r>
          </a:p>
          <a:p>
            <a:pPr>
              <a:spcBef>
                <a:spcPct val="20000"/>
              </a:spcBef>
              <a:buFont typeface="Arial" charset="0"/>
              <a:buChar char="•"/>
            </a:pPr>
            <a:r>
              <a:rPr lang="en-US" altLang="en-US" sz="2200" dirty="0"/>
              <a:t>A population with weight and fitness levels conducive to a productive society</a:t>
            </a:r>
          </a:p>
          <a:p>
            <a:pPr>
              <a:spcBef>
                <a:spcPct val="20000"/>
              </a:spcBef>
              <a:buFont typeface="Arial" charset="0"/>
              <a:buChar char="•"/>
            </a:pPr>
            <a:endParaRPr lang="ar-SA" altLang="en-US" dirty="0" smtClean="0">
              <a:solidFill>
                <a:srgbClr val="000000"/>
              </a:solidFill>
            </a:endParaRPr>
          </a:p>
          <a:p>
            <a:endParaRPr lang="en-US" dirty="0"/>
          </a:p>
        </p:txBody>
      </p:sp>
    </p:spTree>
    <p:extLst>
      <p:ext uri="{BB962C8B-B14F-4D97-AF65-F5344CB8AC3E}">
        <p14:creationId xmlns:p14="http://schemas.microsoft.com/office/powerpoint/2010/main" val="1019224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prevention</a:t>
            </a:r>
            <a:endParaRPr lang="en-US" dirty="0"/>
          </a:p>
        </p:txBody>
      </p:sp>
      <p:sp>
        <p:nvSpPr>
          <p:cNvPr id="3" name="Content Placeholder 2"/>
          <p:cNvSpPr>
            <a:spLocks noGrp="1"/>
          </p:cNvSpPr>
          <p:nvPr>
            <p:ph idx="1"/>
          </p:nvPr>
        </p:nvSpPr>
        <p:spPr/>
        <p:txBody>
          <a:bodyPr>
            <a:normAutofit fontScale="92500" lnSpcReduction="10000"/>
          </a:bodyPr>
          <a:lstStyle/>
          <a:p>
            <a:r>
              <a:rPr lang="en-US" sz="3500" b="1" dirty="0" smtClean="0">
                <a:solidFill>
                  <a:schemeClr val="accent1">
                    <a:lumMod val="60000"/>
                    <a:lumOff val="40000"/>
                  </a:schemeClr>
                </a:solidFill>
              </a:rPr>
              <a:t>Primary prevention:</a:t>
            </a:r>
          </a:p>
          <a:p>
            <a:r>
              <a:rPr lang="en-US" altLang="en-US" dirty="0" smtClean="0">
                <a:cs typeface="Arial" charset="0"/>
              </a:rPr>
              <a:t>Breastfeeding</a:t>
            </a:r>
            <a:r>
              <a:rPr lang="en-US" altLang="en-US" dirty="0">
                <a:cs typeface="Arial" charset="0"/>
              </a:rPr>
              <a:t>: the </a:t>
            </a:r>
            <a:r>
              <a:rPr lang="en-US" altLang="en-US" dirty="0" smtClean="0">
                <a:cs typeface="Arial" charset="0"/>
              </a:rPr>
              <a:t>likelihood to become overweight is </a:t>
            </a:r>
            <a:r>
              <a:rPr lang="en-US" altLang="en-US" dirty="0">
                <a:cs typeface="Arial" charset="0"/>
              </a:rPr>
              <a:t>20 to 40 percent </a:t>
            </a:r>
            <a:r>
              <a:rPr lang="en-US" altLang="en-US" dirty="0" smtClean="0">
                <a:cs typeface="Arial" charset="0"/>
              </a:rPr>
              <a:t>less in babies breastfed for six months or longer</a:t>
            </a:r>
          </a:p>
          <a:p>
            <a:r>
              <a:rPr lang="en-US" altLang="en-US" dirty="0" smtClean="0">
                <a:cs typeface="Arial" charset="0"/>
              </a:rPr>
              <a:t>Be a role model. Parents who eat healthy foods and are physically activity set an example that increases the likelihood their children will do the same.</a:t>
            </a:r>
          </a:p>
          <a:p>
            <a:r>
              <a:rPr lang="en-US" altLang="en-US" dirty="0" smtClean="0">
                <a:cs typeface="Arial" charset="0"/>
              </a:rPr>
              <a:t>Encourage </a:t>
            </a:r>
            <a:r>
              <a:rPr lang="en-US" altLang="en-US" dirty="0">
                <a:cs typeface="Arial" charset="0"/>
              </a:rPr>
              <a:t>physical activity. Children should have an hour of moderate physical activity most days of the </a:t>
            </a:r>
            <a:r>
              <a:rPr lang="en-US" altLang="en-US" dirty="0" smtClean="0">
                <a:cs typeface="Arial" charset="0"/>
              </a:rPr>
              <a:t>week.</a:t>
            </a:r>
          </a:p>
          <a:p>
            <a:r>
              <a:rPr lang="en-US" altLang="en-US" dirty="0" smtClean="0">
                <a:cs typeface="Arial" charset="0"/>
              </a:rPr>
              <a:t>Reduce time in front of the TV and computer to less than two hours a day.</a:t>
            </a:r>
          </a:p>
          <a:p>
            <a:r>
              <a:rPr lang="en-US" altLang="en-US" dirty="0" smtClean="0">
                <a:cs typeface="Arial" charset="0"/>
              </a:rPr>
              <a:t>Encourage children to eat only when hungry, and to eat slowly.</a:t>
            </a:r>
          </a:p>
          <a:p>
            <a:r>
              <a:rPr lang="en-US" altLang="en-US" dirty="0" smtClean="0">
                <a:cs typeface="Arial" charset="0"/>
              </a:rPr>
              <a:t>Avoid using food as a reward or withholding food as a punishment</a:t>
            </a:r>
            <a:endParaRPr lang="ar-SA" altLang="en-US" dirty="0" smtClean="0"/>
          </a:p>
          <a:p>
            <a:pPr marL="0" indent="0">
              <a:buNone/>
            </a:pPr>
            <a:endParaRPr lang="en-US" dirty="0"/>
          </a:p>
        </p:txBody>
      </p:sp>
    </p:spTree>
    <p:extLst>
      <p:ext uri="{BB962C8B-B14F-4D97-AF65-F5344CB8AC3E}">
        <p14:creationId xmlns:p14="http://schemas.microsoft.com/office/powerpoint/2010/main" val="176436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308100"/>
            <a:ext cx="9404723" cy="545148"/>
          </a:xfrm>
        </p:spPr>
        <p:txBody>
          <a:bodyPr/>
          <a:lstStyle/>
          <a:p>
            <a:r>
              <a:rPr lang="en-US" sz="3200" b="1" dirty="0">
                <a:solidFill>
                  <a:schemeClr val="accent1">
                    <a:lumMod val="60000"/>
                    <a:lumOff val="40000"/>
                  </a:schemeClr>
                </a:solidFill>
              </a:rPr>
              <a:t>Primary </a:t>
            </a:r>
            <a:r>
              <a:rPr lang="en-US" sz="3200" b="1" dirty="0" smtClean="0">
                <a:solidFill>
                  <a:schemeClr val="accent1">
                    <a:lumMod val="60000"/>
                    <a:lumOff val="40000"/>
                  </a:schemeClr>
                </a:solidFill>
              </a:rPr>
              <a:t>prevention cont.</a:t>
            </a:r>
            <a:r>
              <a:rPr lang="en-US" sz="3200" b="1" dirty="0">
                <a:solidFill>
                  <a:schemeClr val="accent1">
                    <a:lumMod val="60000"/>
                    <a:lumOff val="40000"/>
                  </a:schemeClr>
                </a:solidFill>
              </a:rPr>
              <a:t/>
            </a:r>
            <a:br>
              <a:rPr lang="en-US" sz="3200" b="1" dirty="0">
                <a:solidFill>
                  <a:schemeClr val="accent1">
                    <a:lumMod val="60000"/>
                    <a:lumOff val="40000"/>
                  </a:schemeClr>
                </a:solidFill>
              </a:rPr>
            </a:br>
            <a:endParaRPr lang="en-US" sz="3200" dirty="0"/>
          </a:p>
        </p:txBody>
      </p:sp>
      <p:sp>
        <p:nvSpPr>
          <p:cNvPr id="3" name="Content Placeholder 2"/>
          <p:cNvSpPr>
            <a:spLocks noGrp="1"/>
          </p:cNvSpPr>
          <p:nvPr>
            <p:ph idx="1"/>
          </p:nvPr>
        </p:nvSpPr>
        <p:spPr/>
        <p:txBody>
          <a:bodyPr>
            <a:normAutofit/>
          </a:bodyPr>
          <a:lstStyle/>
          <a:p>
            <a:r>
              <a:rPr lang="en-US" altLang="en-US" dirty="0" smtClean="0">
                <a:cs typeface="Arial" charset="0"/>
              </a:rPr>
              <a:t>Avoid foods that are high in "energy density" or that have a lot of calories in a small amount of food. </a:t>
            </a:r>
          </a:p>
          <a:p>
            <a:r>
              <a:rPr lang="en-US" altLang="en-US" dirty="0" smtClean="0">
                <a:cs typeface="Arial" charset="0"/>
              </a:rPr>
              <a:t>Physical activity: at least 10 or 15 minutes of some calorie-burning activity, such as walking around the block or up and down a few flights of stairs at work. </a:t>
            </a:r>
            <a:endParaRPr lang="en-US" dirty="0"/>
          </a:p>
        </p:txBody>
      </p:sp>
    </p:spTree>
    <p:extLst>
      <p:ext uri="{BB962C8B-B14F-4D97-AF65-F5344CB8AC3E}">
        <p14:creationId xmlns:p14="http://schemas.microsoft.com/office/powerpoint/2010/main" val="1772831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270000"/>
            <a:ext cx="9404723" cy="583248"/>
          </a:xfrm>
        </p:spPr>
        <p:txBody>
          <a:bodyPr/>
          <a:lstStyle/>
          <a:p>
            <a:r>
              <a:rPr lang="en-US" sz="3200" b="1" dirty="0">
                <a:solidFill>
                  <a:schemeClr val="accent1">
                    <a:lumMod val="60000"/>
                    <a:lumOff val="40000"/>
                  </a:schemeClr>
                </a:solidFill>
              </a:rPr>
              <a:t>Primary prevention cont.</a:t>
            </a:r>
            <a:br>
              <a:rPr lang="en-US" sz="3200" b="1" dirty="0">
                <a:solidFill>
                  <a:schemeClr val="accent1">
                    <a:lumMod val="60000"/>
                    <a:lumOff val="40000"/>
                  </a:schemeClr>
                </a:solidFill>
              </a:rPr>
            </a:br>
            <a:endParaRPr lang="en-US" sz="3200" dirty="0"/>
          </a:p>
        </p:txBody>
      </p:sp>
      <p:sp>
        <p:nvSpPr>
          <p:cNvPr id="3" name="Content Placeholder 2"/>
          <p:cNvSpPr>
            <a:spLocks noGrp="1"/>
          </p:cNvSpPr>
          <p:nvPr>
            <p:ph idx="1"/>
          </p:nvPr>
        </p:nvSpPr>
        <p:spPr/>
        <p:txBody>
          <a:bodyPr>
            <a:normAutofit/>
          </a:bodyPr>
          <a:lstStyle/>
          <a:p>
            <a:r>
              <a:rPr lang="en-US" altLang="en-US" dirty="0" smtClean="0"/>
              <a:t>Create </a:t>
            </a:r>
            <a:r>
              <a:rPr lang="en-US" altLang="en-US" dirty="0"/>
              <a:t>community environments that promote and support healthy food and beverage choices and physical activity.</a:t>
            </a:r>
          </a:p>
          <a:p>
            <a:r>
              <a:rPr lang="en-US" altLang="en-US" dirty="0"/>
              <a:t>Prevent childhood obesity through early child-care and schools.</a:t>
            </a:r>
          </a:p>
          <a:p>
            <a:r>
              <a:rPr lang="en-US" altLang="en-US" dirty="0"/>
              <a:t>Expand the role of health care and health service providers and insurers in obesity prevention.</a:t>
            </a:r>
          </a:p>
          <a:p>
            <a:r>
              <a:rPr lang="en-US" altLang="en-US" dirty="0"/>
              <a:t>Expand the role of public and private employers in obesity prevention.</a:t>
            </a:r>
          </a:p>
          <a:p>
            <a:endParaRPr lang="en-US" dirty="0"/>
          </a:p>
        </p:txBody>
      </p:sp>
    </p:spTree>
    <p:extLst>
      <p:ext uri="{BB962C8B-B14F-4D97-AF65-F5344CB8AC3E}">
        <p14:creationId xmlns:p14="http://schemas.microsoft.com/office/powerpoint/2010/main" val="1383038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117600"/>
            <a:ext cx="9404723" cy="735648"/>
          </a:xfrm>
        </p:spPr>
        <p:txBody>
          <a:bodyPr/>
          <a:lstStyle/>
          <a:p>
            <a:r>
              <a:rPr lang="en-US" sz="3200" b="1" dirty="0">
                <a:solidFill>
                  <a:schemeClr val="accent1">
                    <a:lumMod val="60000"/>
                    <a:lumOff val="40000"/>
                  </a:schemeClr>
                </a:solidFill>
              </a:rPr>
              <a:t>Secondary </a:t>
            </a:r>
            <a:r>
              <a:rPr lang="en-US" sz="3200" b="1" dirty="0" smtClean="0">
                <a:solidFill>
                  <a:schemeClr val="accent1">
                    <a:lumMod val="60000"/>
                    <a:lumOff val="40000"/>
                  </a:schemeClr>
                </a:solidFill>
              </a:rPr>
              <a:t>prevention:</a:t>
            </a:r>
            <a:endParaRPr lang="en-US" sz="3200" b="1" dirty="0">
              <a:solidFill>
                <a:schemeClr val="accent1">
                  <a:lumMod val="60000"/>
                  <a:lumOff val="40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en-US" altLang="en-US" b="1" dirty="0" smtClean="0">
                <a:cs typeface="Arial" charset="0"/>
              </a:rPr>
              <a:t>1-Dietary Approaches to the Treatment of Obesity:</a:t>
            </a:r>
            <a:endParaRPr lang="en-US" altLang="en-US" dirty="0" smtClean="0">
              <a:cs typeface="Arial" charset="0"/>
            </a:endParaRPr>
          </a:p>
          <a:p>
            <a:pPr marL="0" indent="0">
              <a:buNone/>
            </a:pPr>
            <a:r>
              <a:rPr lang="en-US" altLang="en-US" dirty="0" smtClean="0">
                <a:cs typeface="Arial" charset="0"/>
              </a:rPr>
              <a:t>·         Low-fat diets.</a:t>
            </a:r>
          </a:p>
          <a:p>
            <a:pPr marL="0" indent="0">
              <a:buNone/>
            </a:pPr>
            <a:r>
              <a:rPr lang="en-US" altLang="en-US" dirty="0" smtClean="0">
                <a:cs typeface="Arial" charset="0"/>
              </a:rPr>
              <a:t>·         Very-low-fat diets.</a:t>
            </a:r>
          </a:p>
          <a:p>
            <a:pPr marL="0" indent="0">
              <a:buNone/>
            </a:pPr>
            <a:r>
              <a:rPr lang="en-US" altLang="en-US" dirty="0" smtClean="0">
                <a:cs typeface="Arial" charset="0"/>
              </a:rPr>
              <a:t>·         Moderate-fat diets.</a:t>
            </a:r>
          </a:p>
          <a:p>
            <a:pPr marL="0" indent="0">
              <a:buNone/>
            </a:pPr>
            <a:r>
              <a:rPr lang="en-US" altLang="en-US" dirty="0" smtClean="0">
                <a:cs typeface="Arial" charset="0"/>
              </a:rPr>
              <a:t>·         The high -protein diet.</a:t>
            </a:r>
          </a:p>
          <a:p>
            <a:pPr marL="0" indent="0">
              <a:buNone/>
            </a:pPr>
            <a:r>
              <a:rPr lang="en-US" altLang="en-US" dirty="0" smtClean="0">
                <a:cs typeface="Arial" charset="0"/>
              </a:rPr>
              <a:t>·         Low-carbohydrate diets.</a:t>
            </a:r>
          </a:p>
          <a:p>
            <a:pPr marL="0" indent="0">
              <a:buNone/>
            </a:pPr>
            <a:r>
              <a:rPr lang="en-US" altLang="en-US" dirty="0" smtClean="0">
                <a:cs typeface="Arial" charset="0"/>
              </a:rPr>
              <a:t>·         Low-glycemic index (GI) diet</a:t>
            </a:r>
          </a:p>
          <a:p>
            <a:pPr marL="0" indent="0">
              <a:buNone/>
            </a:pPr>
            <a:r>
              <a:rPr lang="en-US" b="1" dirty="0" smtClean="0">
                <a:cs typeface="Arial" charset="0"/>
              </a:rPr>
              <a:t>2-Increase physical activity </a:t>
            </a:r>
            <a:r>
              <a:rPr lang="en-US" altLang="en-US" dirty="0" smtClean="0">
                <a:cs typeface="Arial" charset="0"/>
              </a:rPr>
              <a:t>Effective weight loss requires &gt;150 min/week of exercise with an energy consumption rate of 1200 to 1800 kcal/week. Strength training alone is not very effective for weight reduction. </a:t>
            </a:r>
            <a:endParaRPr lang="ar-SA" altLang="en-US" dirty="0" smtClean="0"/>
          </a:p>
          <a:p>
            <a:pPr marL="0" indent="0">
              <a:buNone/>
            </a:pPr>
            <a:endParaRPr lang="en-US" dirty="0" smtClean="0">
              <a:cs typeface="Arial" charset="0"/>
            </a:endParaRPr>
          </a:p>
        </p:txBody>
      </p:sp>
    </p:spTree>
    <p:extLst>
      <p:ext uri="{BB962C8B-B14F-4D97-AF65-F5344CB8AC3E}">
        <p14:creationId xmlns:p14="http://schemas.microsoft.com/office/powerpoint/2010/main" val="1890475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pPr marL="0" indent="0">
              <a:buNone/>
            </a:pPr>
            <a:r>
              <a:rPr lang="en-US" sz="2800" dirty="0" smtClean="0"/>
              <a:t>1- Definition and classification of obesity</a:t>
            </a:r>
          </a:p>
          <a:p>
            <a:pPr marL="0" indent="0">
              <a:buNone/>
            </a:pPr>
            <a:r>
              <a:rPr lang="en-US" sz="2800" dirty="0" smtClean="0"/>
              <a:t>2- Magnitude of the problem of obesity</a:t>
            </a:r>
          </a:p>
          <a:p>
            <a:pPr marL="0" indent="0">
              <a:buNone/>
            </a:pPr>
            <a:r>
              <a:rPr lang="en-US" sz="2800" dirty="0" smtClean="0"/>
              <a:t>3- Causes of obesity</a:t>
            </a:r>
          </a:p>
          <a:p>
            <a:pPr marL="0" indent="0">
              <a:buNone/>
            </a:pPr>
            <a:r>
              <a:rPr lang="en-US" sz="2800" dirty="0" smtClean="0"/>
              <a:t>4- Obesity prevention </a:t>
            </a:r>
          </a:p>
          <a:p>
            <a:endParaRPr lang="en-US" dirty="0"/>
          </a:p>
        </p:txBody>
      </p:sp>
    </p:spTree>
    <p:extLst>
      <p:ext uri="{BB962C8B-B14F-4D97-AF65-F5344CB8AC3E}">
        <p14:creationId xmlns:p14="http://schemas.microsoft.com/office/powerpoint/2010/main" val="1956270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092200"/>
            <a:ext cx="9404723" cy="761048"/>
          </a:xfrm>
        </p:spPr>
        <p:txBody>
          <a:bodyPr/>
          <a:lstStyle/>
          <a:p>
            <a:r>
              <a:rPr lang="en-US" sz="3200" b="1" dirty="0">
                <a:solidFill>
                  <a:schemeClr val="accent1">
                    <a:lumMod val="60000"/>
                    <a:lumOff val="40000"/>
                  </a:schemeClr>
                </a:solidFill>
              </a:rPr>
              <a:t>Secondary </a:t>
            </a:r>
            <a:r>
              <a:rPr lang="en-US" sz="3200" b="1" dirty="0" smtClean="0">
                <a:solidFill>
                  <a:schemeClr val="accent1">
                    <a:lumMod val="60000"/>
                    <a:lumOff val="40000"/>
                  </a:schemeClr>
                </a:solidFill>
              </a:rPr>
              <a:t>prevention cont.</a:t>
            </a:r>
            <a:endParaRPr lang="en-US" sz="3200" dirty="0"/>
          </a:p>
        </p:txBody>
      </p:sp>
      <p:sp>
        <p:nvSpPr>
          <p:cNvPr id="3" name="Content Placeholder 2"/>
          <p:cNvSpPr>
            <a:spLocks noGrp="1"/>
          </p:cNvSpPr>
          <p:nvPr>
            <p:ph idx="1"/>
          </p:nvPr>
        </p:nvSpPr>
        <p:spPr>
          <a:xfrm>
            <a:off x="875201" y="2103718"/>
            <a:ext cx="10821499" cy="4601882"/>
          </a:xfrm>
        </p:spPr>
        <p:txBody>
          <a:bodyPr>
            <a:normAutofit fontScale="92500" lnSpcReduction="20000"/>
          </a:bodyPr>
          <a:lstStyle/>
          <a:p>
            <a:pPr marL="0" indent="0">
              <a:buNone/>
            </a:pPr>
            <a:r>
              <a:rPr lang="en-US" sz="3200" b="1" dirty="0" smtClean="0"/>
              <a:t>3- behavioral modification</a:t>
            </a:r>
          </a:p>
          <a:p>
            <a:pPr marL="0" indent="0">
              <a:buNone/>
            </a:pPr>
            <a:r>
              <a:rPr lang="en-US" altLang="en-US" dirty="0" smtClean="0">
                <a:cs typeface="Arial" charset="0"/>
              </a:rPr>
              <a:t>1- Self-monitoring: such as  maintaining food diaries. </a:t>
            </a:r>
          </a:p>
          <a:p>
            <a:pPr marL="0" indent="0">
              <a:buNone/>
            </a:pPr>
            <a:r>
              <a:rPr lang="en-US" altLang="en-US" dirty="0" smtClean="0">
                <a:cs typeface="Arial" charset="0"/>
              </a:rPr>
              <a:t>2- Stimulus control: the focus is on altering the environment that activates eating and modifying it to help in avoiding overeating. It includes proper purchase of food items, excluding energy-dense processed food from the shopping basket and introduction of more fruits and vegetables. Or altering the amount of food served on the table or reducing the size of plates and containers</a:t>
            </a:r>
          </a:p>
          <a:p>
            <a:pPr marL="0" indent="0">
              <a:buNone/>
            </a:pPr>
            <a:r>
              <a:rPr lang="en-US" altLang="en-US" dirty="0" smtClean="0">
                <a:cs typeface="Arial" charset="0"/>
              </a:rPr>
              <a:t>3- Reinforcement of successful outcomes or rewarding good behaviors is important.</a:t>
            </a:r>
          </a:p>
          <a:p>
            <a:pPr marL="0" indent="0">
              <a:buNone/>
            </a:pPr>
            <a:r>
              <a:rPr lang="en-US" altLang="en-US" dirty="0" smtClean="0">
                <a:cs typeface="Arial" charset="0"/>
              </a:rPr>
              <a:t>4- Goal setting</a:t>
            </a:r>
            <a:r>
              <a:rPr lang="en-US" altLang="en-US" b="1" dirty="0" smtClean="0">
                <a:cs typeface="Arial" charset="0"/>
              </a:rPr>
              <a:t>:</a:t>
            </a:r>
            <a:r>
              <a:rPr lang="en-US" altLang="en-US" dirty="0" smtClean="0">
                <a:cs typeface="Arial" charset="0"/>
              </a:rPr>
              <a:t> Setting realistic goals.</a:t>
            </a:r>
            <a:endParaRPr lang="ar-SA" altLang="en-US" dirty="0" smtClean="0"/>
          </a:p>
          <a:p>
            <a:pPr marL="0" indent="0">
              <a:buNone/>
            </a:pPr>
            <a:r>
              <a:rPr lang="en-US" altLang="en-US" dirty="0" smtClean="0"/>
              <a:t>5- Slower eating</a:t>
            </a:r>
          </a:p>
          <a:p>
            <a:pPr marL="0" indent="0">
              <a:buNone/>
            </a:pPr>
            <a:r>
              <a:rPr lang="en-US" altLang="en-US" dirty="0" smtClean="0"/>
              <a:t>6- Nutritional education</a:t>
            </a:r>
          </a:p>
          <a:p>
            <a:pPr marL="0" indent="0">
              <a:buNone/>
            </a:pPr>
            <a:r>
              <a:rPr lang="en-US" altLang="en-US" dirty="0" smtClean="0"/>
              <a:t>7- Increasing physical activity</a:t>
            </a:r>
          </a:p>
          <a:p>
            <a:pPr marL="0" indent="0">
              <a:buNone/>
            </a:pPr>
            <a:r>
              <a:rPr lang="en-US" altLang="en-US" dirty="0" smtClean="0"/>
              <a:t>8- Social support: by including spouses and family members</a:t>
            </a:r>
            <a:endParaRPr lang="en-US" dirty="0"/>
          </a:p>
        </p:txBody>
      </p:sp>
    </p:spTree>
    <p:extLst>
      <p:ext uri="{BB962C8B-B14F-4D97-AF65-F5344CB8AC3E}">
        <p14:creationId xmlns:p14="http://schemas.microsoft.com/office/powerpoint/2010/main" val="407638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700" y="1853248"/>
            <a:ext cx="9376753" cy="4195481"/>
          </a:xfrm>
        </p:spPr>
        <p:txBody>
          <a:bodyPr/>
          <a:lstStyle/>
          <a:p>
            <a:pPr marL="0" indent="0">
              <a:buNone/>
            </a:pPr>
            <a:r>
              <a:rPr lang="en-US" sz="2400" b="1" dirty="0"/>
              <a:t>4-Weight-reducing drugs</a:t>
            </a:r>
          </a:p>
          <a:p>
            <a:pPr marL="0" indent="0">
              <a:buNone/>
            </a:pPr>
            <a:r>
              <a:rPr lang="en-US" altLang="en-US" dirty="0" smtClean="0">
                <a:cs typeface="Arial" charset="0"/>
              </a:rPr>
              <a:t>Drug therapy should only be carried out in combination with a basic program (diet, exercise, behavioral therapy).</a:t>
            </a:r>
          </a:p>
          <a:p>
            <a:pPr marL="0" indent="0">
              <a:buNone/>
            </a:pPr>
            <a:r>
              <a:rPr lang="en-US" sz="2400" b="1" dirty="0"/>
              <a:t>5</a:t>
            </a:r>
            <a:r>
              <a:rPr lang="en-US" sz="2400" b="1" dirty="0" smtClean="0"/>
              <a:t>-Surgical intervention</a:t>
            </a:r>
            <a:endParaRPr lang="en-US" sz="2400" b="1" dirty="0"/>
          </a:p>
          <a:p>
            <a:pPr marL="0" indent="0">
              <a:buNone/>
            </a:pPr>
            <a:r>
              <a:rPr lang="en-US" altLang="en-US" dirty="0" smtClean="0">
                <a:cs typeface="Arial" charset="0"/>
              </a:rPr>
              <a:t>For extremely obese patients.</a:t>
            </a:r>
          </a:p>
          <a:p>
            <a:endParaRPr lang="en-US" dirty="0"/>
          </a:p>
        </p:txBody>
      </p:sp>
      <p:sp>
        <p:nvSpPr>
          <p:cNvPr id="4" name="Title 1"/>
          <p:cNvSpPr>
            <a:spLocks noGrp="1"/>
          </p:cNvSpPr>
          <p:nvPr>
            <p:ph type="title"/>
          </p:nvPr>
        </p:nvSpPr>
        <p:spPr>
          <a:xfrm>
            <a:off x="646111" y="952500"/>
            <a:ext cx="9404723" cy="900748"/>
          </a:xfrm>
        </p:spPr>
        <p:txBody>
          <a:bodyPr/>
          <a:lstStyle/>
          <a:p>
            <a:r>
              <a:rPr lang="en-US" sz="3200" b="1" dirty="0">
                <a:solidFill>
                  <a:schemeClr val="accent1">
                    <a:lumMod val="60000"/>
                    <a:lumOff val="40000"/>
                  </a:schemeClr>
                </a:solidFill>
              </a:rPr>
              <a:t>Secondary </a:t>
            </a:r>
            <a:r>
              <a:rPr lang="en-US" sz="3200" b="1" dirty="0" smtClean="0">
                <a:solidFill>
                  <a:schemeClr val="accent1">
                    <a:lumMod val="60000"/>
                    <a:lumOff val="40000"/>
                  </a:schemeClr>
                </a:solidFill>
              </a:rPr>
              <a:t>prevention cont.</a:t>
            </a:r>
            <a:endParaRPr lang="en-US" sz="3200" dirty="0"/>
          </a:p>
        </p:txBody>
      </p:sp>
    </p:spTree>
    <p:extLst>
      <p:ext uri="{BB962C8B-B14F-4D97-AF65-F5344CB8AC3E}">
        <p14:creationId xmlns:p14="http://schemas.microsoft.com/office/powerpoint/2010/main" val="2027010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smtClean="0"/>
              <a:t>For </a:t>
            </a:r>
            <a:r>
              <a:rPr lang="en-US" altLang="en-US" dirty="0"/>
              <a:t>those who are already obese and showing signs or symptoms of end-organ disease, there are clinical preventive maintenance medicine strategies and treatment.</a:t>
            </a:r>
            <a:endParaRPr lang="en-US" dirty="0"/>
          </a:p>
        </p:txBody>
      </p:sp>
      <p:sp>
        <p:nvSpPr>
          <p:cNvPr id="4" name="Title 1"/>
          <p:cNvSpPr>
            <a:spLocks noGrp="1"/>
          </p:cNvSpPr>
          <p:nvPr>
            <p:ph type="title"/>
          </p:nvPr>
        </p:nvSpPr>
        <p:spPr/>
        <p:txBody>
          <a:bodyPr/>
          <a:lstStyle/>
          <a:p>
            <a:r>
              <a:rPr lang="en-US" sz="3200" b="1" dirty="0" smtClean="0">
                <a:solidFill>
                  <a:schemeClr val="accent1">
                    <a:lumMod val="60000"/>
                    <a:lumOff val="40000"/>
                  </a:schemeClr>
                </a:solidFill>
              </a:rPr>
              <a:t>Tertiary prevention:</a:t>
            </a:r>
            <a:endParaRPr lang="en-US" sz="3200" b="1" dirty="0">
              <a:solidFill>
                <a:schemeClr val="accent1">
                  <a:lumMod val="60000"/>
                  <a:lumOff val="40000"/>
                </a:schemeClr>
              </a:solidFill>
            </a:endParaRPr>
          </a:p>
        </p:txBody>
      </p:sp>
    </p:spTree>
    <p:extLst>
      <p:ext uri="{BB962C8B-B14F-4D97-AF65-F5344CB8AC3E}">
        <p14:creationId xmlns:p14="http://schemas.microsoft.com/office/powerpoint/2010/main" val="1630634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69682"/>
          </a:xfrm>
        </p:spPr>
        <p:txBody>
          <a:bodyPr/>
          <a:lstStyle/>
          <a:p>
            <a:r>
              <a:rPr lang="en-US" sz="3600" dirty="0" smtClean="0"/>
              <a:t>National programs</a:t>
            </a:r>
            <a:endParaRPr lang="en-US" sz="3600" dirty="0"/>
          </a:p>
        </p:txBody>
      </p:sp>
      <p:sp>
        <p:nvSpPr>
          <p:cNvPr id="3" name="Content Placeholder 2"/>
          <p:cNvSpPr>
            <a:spLocks noGrp="1"/>
          </p:cNvSpPr>
          <p:nvPr>
            <p:ph idx="1"/>
          </p:nvPr>
        </p:nvSpPr>
        <p:spPr>
          <a:xfrm>
            <a:off x="646111" y="1283108"/>
            <a:ext cx="11329579" cy="5560142"/>
          </a:xfrm>
        </p:spPr>
        <p:txBody>
          <a:bodyPr>
            <a:normAutofit fontScale="62500" lnSpcReduction="20000"/>
          </a:bodyPr>
          <a:lstStyle/>
          <a:p>
            <a:pPr marL="0" indent="0" rtl="1">
              <a:spcBef>
                <a:spcPts val="0"/>
              </a:spcBef>
              <a:buNone/>
              <a:defRPr/>
            </a:pPr>
            <a:r>
              <a:rPr lang="en-US" sz="4000" b="1" dirty="0" smtClean="0">
                <a:ln w="0"/>
                <a:effectLst>
                  <a:outerShdw blurRad="38100" dist="19050" dir="2700000" algn="tl" rotWithShape="0">
                    <a:schemeClr val="dk1">
                      <a:alpha val="40000"/>
                    </a:schemeClr>
                  </a:outerShdw>
                </a:effectLst>
              </a:rPr>
              <a:t>Obesity </a:t>
            </a:r>
            <a:r>
              <a:rPr lang="en-US" sz="4000" b="1" dirty="0">
                <a:ln w="0"/>
                <a:effectLst>
                  <a:outerShdw blurRad="38100" dist="19050" dir="2700000" algn="tl" rotWithShape="0">
                    <a:schemeClr val="dk1">
                      <a:alpha val="40000"/>
                    </a:schemeClr>
                  </a:outerShdw>
                </a:effectLst>
              </a:rPr>
              <a:t>Control Program </a:t>
            </a:r>
            <a:r>
              <a:rPr lang="en-US" sz="4000" dirty="0" smtClean="0">
                <a:ln w="0"/>
                <a:solidFill>
                  <a:schemeClr val="accent1"/>
                </a:solidFill>
                <a:effectLst>
                  <a:outerShdw blurRad="38100" dist="19050" dir="2700000" algn="tl" rotWithShape="0">
                    <a:schemeClr val="dk1">
                      <a:alpha val="40000"/>
                    </a:schemeClr>
                  </a:outerShdw>
                </a:effectLst>
              </a:rPr>
              <a:t>&lt;http</a:t>
            </a:r>
            <a:r>
              <a:rPr lang="en-US" sz="4000" dirty="0">
                <a:ln w="0"/>
                <a:solidFill>
                  <a:schemeClr val="accent1"/>
                </a:solidFill>
                <a:effectLst>
                  <a:outerShdw blurRad="38100" dist="19050" dir="2700000" algn="tl" rotWithShape="0">
                    <a:schemeClr val="dk1">
                      <a:alpha val="40000"/>
                    </a:schemeClr>
                  </a:outerShdw>
                </a:effectLst>
              </a:rPr>
              <a:t>://</a:t>
            </a:r>
            <a:r>
              <a:rPr lang="en-US" sz="4000" dirty="0" err="1" smtClean="0">
                <a:ln w="0"/>
                <a:solidFill>
                  <a:schemeClr val="accent1"/>
                </a:solidFill>
                <a:effectLst>
                  <a:outerShdw blurRad="38100" dist="19050" dir="2700000" algn="tl" rotWithShape="0">
                    <a:schemeClr val="dk1">
                      <a:alpha val="40000"/>
                    </a:schemeClr>
                  </a:outerShdw>
                </a:effectLst>
              </a:rPr>
              <a:t>www.moh.gov.sa</a:t>
            </a:r>
            <a:r>
              <a:rPr lang="en-US" sz="4000" dirty="0" smtClean="0">
                <a:ln w="0"/>
                <a:solidFill>
                  <a:schemeClr val="accent1"/>
                </a:solidFill>
                <a:effectLst>
                  <a:outerShdw blurRad="38100" dist="19050" dir="2700000" algn="tl" rotWithShape="0">
                    <a:schemeClr val="dk1">
                      <a:alpha val="40000"/>
                    </a:schemeClr>
                  </a:outerShdw>
                </a:effectLst>
              </a:rPr>
              <a:t>/en/OCP/Pages/</a:t>
            </a:r>
            <a:r>
              <a:rPr lang="en-US" sz="4000" dirty="0" err="1" smtClean="0">
                <a:ln w="0"/>
                <a:solidFill>
                  <a:schemeClr val="accent1"/>
                </a:solidFill>
                <a:effectLst>
                  <a:outerShdw blurRad="38100" dist="19050" dir="2700000" algn="tl" rotWithShape="0">
                    <a:schemeClr val="dk1">
                      <a:alpha val="40000"/>
                    </a:schemeClr>
                  </a:outerShdw>
                </a:effectLst>
              </a:rPr>
              <a:t>default.aspx</a:t>
            </a:r>
            <a:r>
              <a:rPr lang="en-US" sz="4000" dirty="0" smtClean="0">
                <a:ln w="0"/>
                <a:solidFill>
                  <a:schemeClr val="accent1"/>
                </a:solidFill>
                <a:effectLst>
                  <a:outerShdw blurRad="38100" dist="19050" dir="2700000" algn="tl" rotWithShape="0">
                    <a:schemeClr val="dk1">
                      <a:alpha val="40000"/>
                    </a:schemeClr>
                  </a:outerShdw>
                </a:effectLst>
              </a:rPr>
              <a:t>&gt;</a:t>
            </a:r>
            <a:endParaRPr lang="en-US" sz="3200" dirty="0">
              <a:solidFill>
                <a:schemeClr val="accent1"/>
              </a:solidFill>
            </a:endParaRPr>
          </a:p>
          <a:p>
            <a:pPr marL="0" indent="0" rtl="1" fontAlgn="auto">
              <a:spcBef>
                <a:spcPts val="0"/>
              </a:spcBef>
              <a:spcAft>
                <a:spcPts val="0"/>
              </a:spcAft>
              <a:buNone/>
              <a:defRPr/>
            </a:pPr>
            <a:r>
              <a:rPr lang="en-US" sz="2900" dirty="0">
                <a:solidFill>
                  <a:schemeClr val="tx2">
                    <a:lumMod val="75000"/>
                    <a:lumOff val="25000"/>
                  </a:schemeClr>
                </a:solidFill>
              </a:rPr>
              <a:t>Promote health of all age groups in Saudi Arabia through putting an end to obesity, as well as providing the highest means of protection, and offering integrated healthcare services to people suffering from any of the three levels of obesity</a:t>
            </a:r>
            <a:r>
              <a:rPr lang="en-US" sz="2900" dirty="0" smtClean="0">
                <a:solidFill>
                  <a:schemeClr val="tx2">
                    <a:lumMod val="75000"/>
                    <a:lumOff val="25000"/>
                  </a:schemeClr>
                </a:solidFill>
              </a:rPr>
              <a:t>.</a:t>
            </a:r>
          </a:p>
          <a:p>
            <a:pPr marL="0" indent="0" rtl="1" fontAlgn="auto">
              <a:spcBef>
                <a:spcPts val="0"/>
              </a:spcBef>
              <a:spcAft>
                <a:spcPts val="0"/>
              </a:spcAft>
              <a:buNone/>
              <a:defRPr/>
            </a:pPr>
            <a:endParaRPr lang="en-US" dirty="0">
              <a:solidFill>
                <a:schemeClr val="tx2">
                  <a:lumMod val="75000"/>
                  <a:lumOff val="25000"/>
                </a:schemeClr>
              </a:solidFill>
            </a:endParaRPr>
          </a:p>
          <a:p>
            <a:pPr marL="0" indent="0" rtl="1" fontAlgn="auto">
              <a:spcBef>
                <a:spcPts val="0"/>
              </a:spcBef>
              <a:spcAft>
                <a:spcPts val="0"/>
              </a:spcAft>
              <a:buNone/>
              <a:defRPr/>
            </a:pPr>
            <a:r>
              <a:rPr lang="en-US" sz="3200" b="1" dirty="0"/>
              <a:t>Objectives: </a:t>
            </a:r>
          </a:p>
          <a:p>
            <a:pPr marL="0" indent="0" rtl="1" fontAlgn="auto">
              <a:spcBef>
                <a:spcPts val="0"/>
              </a:spcBef>
              <a:spcAft>
                <a:spcPts val="0"/>
              </a:spcAft>
              <a:buNone/>
              <a:defRPr/>
            </a:pPr>
            <a:r>
              <a:rPr lang="en-US" sz="2900" dirty="0">
                <a:solidFill>
                  <a:schemeClr val="tx2">
                    <a:lumMod val="75000"/>
                    <a:lumOff val="25000"/>
                  </a:schemeClr>
                </a:solidFill>
              </a:rPr>
              <a:t>The main long-term objective is to keep the incidence rate of obesity unchanged in the coming 10 years. This goal is adopted by the World Health Organization.</a:t>
            </a:r>
          </a:p>
          <a:p>
            <a:pPr marL="0" indent="0" rtl="1" fontAlgn="auto">
              <a:spcBef>
                <a:spcPts val="0"/>
              </a:spcBef>
              <a:spcAft>
                <a:spcPts val="0"/>
              </a:spcAft>
              <a:buNone/>
              <a:defRPr/>
            </a:pPr>
            <a:r>
              <a:rPr lang="en-US" sz="2900" dirty="0"/>
              <a:t> </a:t>
            </a:r>
          </a:p>
          <a:p>
            <a:pPr marL="0" indent="0" rtl="1" fontAlgn="auto">
              <a:spcBef>
                <a:spcPts val="0"/>
              </a:spcBef>
              <a:spcAft>
                <a:spcPts val="0"/>
              </a:spcAft>
              <a:buNone/>
              <a:defRPr/>
            </a:pPr>
            <a:r>
              <a:rPr lang="en-US" sz="2900" b="1" dirty="0"/>
              <a:t>Objective 1</a:t>
            </a:r>
            <a:r>
              <a:rPr lang="en-US" sz="2900" dirty="0"/>
              <a:t>: </a:t>
            </a:r>
            <a:r>
              <a:rPr lang="en-US" sz="2900" dirty="0">
                <a:solidFill>
                  <a:schemeClr val="tx2">
                    <a:lumMod val="75000"/>
                    <a:lumOff val="25000"/>
                  </a:schemeClr>
                </a:solidFill>
              </a:rPr>
              <a:t>Primary protection against obesity - reduction of the incidence rate of obesity through controlling its risk factors.</a:t>
            </a:r>
          </a:p>
          <a:p>
            <a:pPr marL="0" indent="0" rtl="1" fontAlgn="auto">
              <a:spcBef>
                <a:spcPts val="0"/>
              </a:spcBef>
              <a:spcAft>
                <a:spcPts val="0"/>
              </a:spcAft>
              <a:buNone/>
              <a:defRPr/>
            </a:pPr>
            <a:endParaRPr lang="en-US" sz="2900" dirty="0">
              <a:solidFill>
                <a:schemeClr val="tx2">
                  <a:lumMod val="75000"/>
                  <a:lumOff val="25000"/>
                </a:schemeClr>
              </a:solidFill>
            </a:endParaRPr>
          </a:p>
          <a:p>
            <a:pPr marL="0" indent="0" rtl="1" fontAlgn="auto">
              <a:spcBef>
                <a:spcPts val="0"/>
              </a:spcBef>
              <a:spcAft>
                <a:spcPts val="0"/>
              </a:spcAft>
              <a:buNone/>
              <a:defRPr/>
            </a:pPr>
            <a:r>
              <a:rPr lang="en-US" sz="2900" b="1" dirty="0"/>
              <a:t>Objective 2:</a:t>
            </a:r>
            <a:r>
              <a:rPr lang="en-US" sz="2900" dirty="0"/>
              <a:t> </a:t>
            </a:r>
            <a:r>
              <a:rPr lang="en-US" sz="2900" dirty="0">
                <a:solidFill>
                  <a:schemeClr val="tx2">
                    <a:lumMod val="75000"/>
                    <a:lumOff val="25000"/>
                  </a:schemeClr>
                </a:solidFill>
              </a:rPr>
              <a:t>Secondary protection against obesity – early detection of cases.</a:t>
            </a:r>
          </a:p>
          <a:p>
            <a:pPr marL="0" indent="0" rtl="1" fontAlgn="auto">
              <a:spcBef>
                <a:spcPts val="0"/>
              </a:spcBef>
              <a:spcAft>
                <a:spcPts val="0"/>
              </a:spcAft>
              <a:buNone/>
              <a:defRPr/>
            </a:pPr>
            <a:endParaRPr lang="en-US" sz="2900" dirty="0">
              <a:solidFill>
                <a:schemeClr val="tx2">
                  <a:lumMod val="75000"/>
                  <a:lumOff val="25000"/>
                </a:schemeClr>
              </a:solidFill>
            </a:endParaRPr>
          </a:p>
          <a:p>
            <a:pPr marL="0" indent="0" rtl="1" fontAlgn="auto">
              <a:spcBef>
                <a:spcPts val="0"/>
              </a:spcBef>
              <a:spcAft>
                <a:spcPts val="0"/>
              </a:spcAft>
              <a:buNone/>
              <a:defRPr/>
            </a:pPr>
            <a:r>
              <a:rPr lang="en-US" sz="2900" b="1" dirty="0"/>
              <a:t>Objective 3:</a:t>
            </a:r>
            <a:r>
              <a:rPr lang="en-US" sz="2900" dirty="0"/>
              <a:t> </a:t>
            </a:r>
            <a:r>
              <a:rPr lang="en-US" sz="2900" dirty="0">
                <a:solidFill>
                  <a:schemeClr val="tx2">
                    <a:lumMod val="75000"/>
                    <a:lumOff val="25000"/>
                  </a:schemeClr>
                </a:solidFill>
              </a:rPr>
              <a:t>Improving the quality of the three-level health services provided for the obese people.</a:t>
            </a:r>
          </a:p>
          <a:p>
            <a:pPr marL="0" indent="0" rtl="1" fontAlgn="auto">
              <a:spcBef>
                <a:spcPts val="0"/>
              </a:spcBef>
              <a:spcAft>
                <a:spcPts val="0"/>
              </a:spcAft>
              <a:buNone/>
              <a:defRPr/>
            </a:pPr>
            <a:endParaRPr lang="en-US" sz="2900" b="1" dirty="0"/>
          </a:p>
          <a:p>
            <a:pPr marL="0" indent="0" rtl="1" fontAlgn="auto">
              <a:spcBef>
                <a:spcPts val="0"/>
              </a:spcBef>
              <a:spcAft>
                <a:spcPts val="0"/>
              </a:spcAft>
              <a:buNone/>
              <a:defRPr/>
            </a:pPr>
            <a:r>
              <a:rPr lang="en-US" sz="2900" b="1" dirty="0"/>
              <a:t>Objective 4:</a:t>
            </a:r>
            <a:r>
              <a:rPr lang="en-US" sz="2900" dirty="0"/>
              <a:t> </a:t>
            </a:r>
            <a:r>
              <a:rPr lang="en-US" sz="2900" dirty="0">
                <a:solidFill>
                  <a:schemeClr val="tx2">
                    <a:lumMod val="75000"/>
                    <a:lumOff val="25000"/>
                  </a:schemeClr>
                </a:solidFill>
              </a:rPr>
              <a:t>Supporting the means of evaluation, follow-up, surveys, and studies on obesity</a:t>
            </a:r>
          </a:p>
          <a:p>
            <a:pPr marL="0" indent="0">
              <a:buNone/>
            </a:pPr>
            <a:r>
              <a:rPr lang="en-US" sz="2900" b="1" dirty="0" smtClean="0"/>
              <a:t>Objective 5:</a:t>
            </a:r>
            <a:r>
              <a:rPr lang="en-US" sz="2900" dirty="0" smtClean="0"/>
              <a:t> Enabling the obese people and their families to contribute to controlling obesity and its complications, in addition to playing a role in providing health services and ensuring their quality. </a:t>
            </a:r>
          </a:p>
          <a:p>
            <a:pPr marL="0" indent="0">
              <a:buNone/>
            </a:pPr>
            <a:r>
              <a:rPr lang="en-US" sz="2900" b="1" dirty="0" smtClean="0"/>
              <a:t>Objective 6:</a:t>
            </a:r>
            <a:r>
              <a:rPr lang="en-US" sz="2900" dirty="0" smtClean="0"/>
              <a:t> Promoting the community partnership to combat obesity.</a:t>
            </a:r>
            <a:endParaRPr lang="en-US" sz="2900" dirty="0"/>
          </a:p>
        </p:txBody>
      </p:sp>
      <p:pic>
        <p:nvPicPr>
          <p:cNvPr id="4" name="Picture 3"/>
          <p:cNvPicPr>
            <a:picLocks noChangeAspect="1"/>
          </p:cNvPicPr>
          <p:nvPr/>
        </p:nvPicPr>
        <p:blipFill rotWithShape="1">
          <a:blip r:embed="rId2" cstate="print"/>
          <a:srcRect l="34079" r="37648" b="64760"/>
          <a:stretch/>
        </p:blipFill>
        <p:spPr>
          <a:xfrm>
            <a:off x="9365226" y="226728"/>
            <a:ext cx="2285808" cy="1421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6388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297858"/>
            <a:ext cx="9404723" cy="555390"/>
          </a:xfrm>
        </p:spPr>
        <p:txBody>
          <a:bodyPr/>
          <a:lstStyle/>
          <a:p>
            <a:r>
              <a:rPr lang="en-US" sz="2400" dirty="0" smtClean="0"/>
              <a:t>References</a:t>
            </a:r>
            <a:endParaRPr lang="en-US" sz="2400" dirty="0"/>
          </a:p>
        </p:txBody>
      </p:sp>
      <p:sp>
        <p:nvSpPr>
          <p:cNvPr id="3" name="Content Placeholder 2"/>
          <p:cNvSpPr>
            <a:spLocks noGrp="1"/>
          </p:cNvSpPr>
          <p:nvPr>
            <p:ph idx="1"/>
          </p:nvPr>
        </p:nvSpPr>
        <p:spPr/>
        <p:txBody>
          <a:bodyPr/>
          <a:lstStyle/>
          <a:p>
            <a:r>
              <a:rPr lang="en-US" altLang="en-US" dirty="0" err="1" smtClean="0"/>
              <a:t>Cdc.gov</a:t>
            </a:r>
            <a:r>
              <a:rPr lang="en-US" altLang="en-US" dirty="0"/>
              <a:t>. Overweight &amp; Obesity |  DNPAO | CDC [Internet]. 2016 [cited 10 February 2016]. Available from: </a:t>
            </a:r>
            <a:r>
              <a:rPr lang="en-US" altLang="en-US" dirty="0">
                <a:hlinkClick r:id="rId2"/>
              </a:rPr>
              <a:t>http://www.cdc.gov/obesity</a:t>
            </a:r>
            <a:r>
              <a:rPr lang="en-US" altLang="en-US" dirty="0" smtClean="0">
                <a:hlinkClick r:id="rId2"/>
              </a:rPr>
              <a:t>/</a:t>
            </a:r>
            <a:endParaRPr lang="en-US" altLang="en-US" dirty="0" smtClean="0"/>
          </a:p>
          <a:p>
            <a:r>
              <a:rPr lang="en-US" altLang="en-US" dirty="0" smtClean="0"/>
              <a:t>World </a:t>
            </a:r>
            <a:r>
              <a:rPr lang="en-US" altLang="en-US" dirty="0"/>
              <a:t>Health Organization. World Health Organization [Internet]. 2016 [cited 10 February 2016]. Available from: </a:t>
            </a:r>
            <a:r>
              <a:rPr lang="en-US" altLang="en-US" dirty="0">
                <a:hlinkClick r:id="rId3"/>
              </a:rPr>
              <a:t>http://www.who.int/en</a:t>
            </a:r>
            <a:r>
              <a:rPr lang="en-US" altLang="en-US" dirty="0" smtClean="0">
                <a:hlinkClick r:id="rId3"/>
              </a:rPr>
              <a:t>/</a:t>
            </a:r>
            <a:endParaRPr lang="en-US" altLang="en-US" dirty="0" smtClean="0"/>
          </a:p>
          <a:p>
            <a:r>
              <a:rPr lang="en-US" altLang="en-US" dirty="0" err="1"/>
              <a:t>moh.gov.sa</a:t>
            </a:r>
            <a:r>
              <a:rPr lang="en-US" altLang="en-US" dirty="0"/>
              <a:t>. Obesity Control Program [Internet]. 2016 [cited 11 February 2016]. Available from: http://</a:t>
            </a:r>
            <a:r>
              <a:rPr lang="en-US" altLang="en-US" dirty="0" err="1"/>
              <a:t>www.moh.gov.sa</a:t>
            </a:r>
            <a:r>
              <a:rPr lang="en-US" altLang="en-US" dirty="0"/>
              <a:t>/en/OCP/Pages/</a:t>
            </a:r>
            <a:r>
              <a:rPr lang="en-US" altLang="en-US" dirty="0" err="1"/>
              <a:t>AbouttheProgram.aspx</a:t>
            </a:r>
            <a:endParaRPr lang="en-US" altLang="en-US" dirty="0"/>
          </a:p>
          <a:p>
            <a:r>
              <a:rPr lang="en-US" altLang="en-US" dirty="0" err="1"/>
              <a:t>Alquaiz</a:t>
            </a:r>
            <a:r>
              <a:rPr lang="en-US" altLang="en-US" dirty="0"/>
              <a:t> J et al.  Women Health in Saudi Arabia. PJMS 2014 </a:t>
            </a:r>
          </a:p>
          <a:p>
            <a:endParaRPr lang="en-US" dirty="0"/>
          </a:p>
        </p:txBody>
      </p:sp>
    </p:spTree>
    <p:extLst>
      <p:ext uri="{BB962C8B-B14F-4D97-AF65-F5344CB8AC3E}">
        <p14:creationId xmlns:p14="http://schemas.microsoft.com/office/powerpoint/2010/main" val="1550571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definition:</a:t>
            </a:r>
            <a:endParaRPr lang="en-US" dirty="0"/>
          </a:p>
        </p:txBody>
      </p:sp>
      <p:sp>
        <p:nvSpPr>
          <p:cNvPr id="3" name="Content Placeholder 2"/>
          <p:cNvSpPr>
            <a:spLocks noGrp="1"/>
          </p:cNvSpPr>
          <p:nvPr>
            <p:ph idx="1"/>
          </p:nvPr>
        </p:nvSpPr>
        <p:spPr/>
        <p:txBody>
          <a:bodyPr/>
          <a:lstStyle/>
          <a:p>
            <a:r>
              <a:rPr lang="en-US" dirty="0" smtClean="0"/>
              <a:t>Overweight and obesity are defined as abnormal or excessive fat accumulation that presents a risk to health.</a:t>
            </a:r>
          </a:p>
          <a:p>
            <a:r>
              <a:rPr lang="en-US" dirty="0" smtClean="0"/>
              <a:t>Obesity is Body </a:t>
            </a:r>
            <a:r>
              <a:rPr lang="en-US" dirty="0"/>
              <a:t>Mass Index (BMI) of 30 or higher</a:t>
            </a:r>
            <a:r>
              <a:rPr lang="en-US" dirty="0" smtClean="0"/>
              <a:t>.</a:t>
            </a:r>
            <a:endParaRPr lang="en-US" dirty="0"/>
          </a:p>
        </p:txBody>
      </p:sp>
    </p:spTree>
    <p:extLst>
      <p:ext uri="{BB962C8B-B14F-4D97-AF65-F5344CB8AC3E}">
        <p14:creationId xmlns:p14="http://schemas.microsoft.com/office/powerpoint/2010/main" val="988215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effectLst>
                  <a:outerShdw blurRad="38100" dist="38100" dir="2700000" algn="tl">
                    <a:srgbClr val="000000">
                      <a:alpha val="43137"/>
                    </a:srgbClr>
                  </a:outerShdw>
                </a:effectLst>
              </a:rPr>
              <a:t>Body Mass Index (BMI):</a:t>
            </a:r>
            <a:endParaRPr lang="en-US" dirty="0"/>
          </a:p>
        </p:txBody>
      </p:sp>
      <p:sp>
        <p:nvSpPr>
          <p:cNvPr id="3" name="Content Placeholder 2"/>
          <p:cNvSpPr>
            <a:spLocks noGrp="1"/>
          </p:cNvSpPr>
          <p:nvPr>
            <p:ph idx="1"/>
          </p:nvPr>
        </p:nvSpPr>
        <p:spPr/>
        <p:txBody>
          <a:bodyPr>
            <a:normAutofit/>
          </a:bodyPr>
          <a:lstStyle/>
          <a:p>
            <a:r>
              <a:rPr lang="en-US" b="0" dirty="0" smtClean="0">
                <a:effectLst>
                  <a:outerShdw blurRad="38100" dist="38100" dir="2700000" algn="tl">
                    <a:srgbClr val="000000">
                      <a:alpha val="43137"/>
                    </a:srgbClr>
                  </a:outerShdw>
                </a:effectLst>
              </a:rPr>
              <a:t>A measure of an adult’s weight in relation to his or her height, specifically the adult’s weight in kilograms divided by the square of his or her height in meters.</a:t>
            </a:r>
          </a:p>
          <a:p>
            <a:r>
              <a:rPr lang="en-US" dirty="0"/>
              <a:t>P</a:t>
            </a:r>
            <a:r>
              <a:rPr lang="en-US" dirty="0" smtClean="0"/>
              <a:t>rovides the most useful population-level measure of overweight and obesity </a:t>
            </a:r>
          </a:p>
          <a:p>
            <a:r>
              <a:rPr lang="en-US" dirty="0" smtClean="0"/>
              <a:t>Inexpensive &amp; easy-to-perform screening for weight categories that may lead to health problems.</a:t>
            </a:r>
          </a:p>
          <a:p>
            <a:r>
              <a:rPr lang="en-US" dirty="0" smtClean="0"/>
              <a:t>Does not measure body fat directly, but correlates to direct measures of body fat. </a:t>
            </a:r>
          </a:p>
        </p:txBody>
      </p:sp>
    </p:spTree>
    <p:extLst>
      <p:ext uri="{BB962C8B-B14F-4D97-AF65-F5344CB8AC3E}">
        <p14:creationId xmlns:p14="http://schemas.microsoft.com/office/powerpoint/2010/main" val="436586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825500" y="471488"/>
            <a:ext cx="9385300" cy="1143000"/>
          </a:xfrm>
          <a:prstGeom prst="rect">
            <a:avLst/>
          </a:prstGeom>
          <a:noFill/>
          <a:ln>
            <a:noFill/>
          </a:ln>
        </p:spPr>
        <p:style>
          <a:lnRef idx="2">
            <a:schemeClr val="dk1"/>
          </a:lnRef>
          <a:fillRef idx="1">
            <a:schemeClr val="lt1"/>
          </a:fillRef>
          <a:effectRef idx="0">
            <a:schemeClr val="dk1"/>
          </a:effectRef>
          <a:fontRef idx="minor">
            <a:schemeClr val="dk1"/>
          </a:fontRef>
        </p:style>
        <p:txBody>
          <a:bodyPr anchor="b"/>
          <a:lstStyle>
            <a:lvl1pPr defTabSz="941388" eaLnBrk="0" hangingPunct="0">
              <a:defRPr>
                <a:solidFill>
                  <a:schemeClr val="tx1"/>
                </a:solidFill>
                <a:latin typeface="Arial" charset="0"/>
                <a:ea typeface="Arial" charset="0"/>
                <a:cs typeface="Arial" charset="0"/>
              </a:defRPr>
            </a:lvl1pPr>
            <a:lvl2pPr marL="742950" indent="-285750" defTabSz="941388" eaLnBrk="0" hangingPunct="0">
              <a:defRPr>
                <a:solidFill>
                  <a:schemeClr val="tx1"/>
                </a:solidFill>
                <a:latin typeface="Arial" charset="0"/>
                <a:ea typeface="Arial" charset="0"/>
                <a:cs typeface="Arial" charset="0"/>
              </a:defRPr>
            </a:lvl2pPr>
            <a:lvl3pPr marL="1143000" indent="-228600" defTabSz="941388" eaLnBrk="0" hangingPunct="0">
              <a:defRPr>
                <a:solidFill>
                  <a:schemeClr val="tx1"/>
                </a:solidFill>
                <a:latin typeface="Arial" charset="0"/>
                <a:ea typeface="Arial" charset="0"/>
                <a:cs typeface="Arial" charset="0"/>
              </a:defRPr>
            </a:lvl3pPr>
            <a:lvl4pPr marL="1600200" indent="-228600" defTabSz="941388" eaLnBrk="0" hangingPunct="0">
              <a:defRPr>
                <a:solidFill>
                  <a:schemeClr val="tx1"/>
                </a:solidFill>
                <a:latin typeface="Arial" charset="0"/>
                <a:ea typeface="Arial" charset="0"/>
                <a:cs typeface="Arial" charset="0"/>
              </a:defRPr>
            </a:lvl4pPr>
            <a:lvl5pPr marL="2057400" indent="-228600" defTabSz="941388" eaLnBrk="0" hangingPunct="0">
              <a:defRPr>
                <a:solidFill>
                  <a:schemeClr val="tx1"/>
                </a:solidFill>
                <a:latin typeface="Arial" charset="0"/>
                <a:ea typeface="Arial" charset="0"/>
                <a:cs typeface="Arial" charset="0"/>
              </a:defRPr>
            </a:lvl5pPr>
            <a:lvl6pPr marL="2514600" indent="-228600" defTabSz="9413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413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413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4138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4200" dirty="0">
                <a:solidFill>
                  <a:schemeClr val="tx2"/>
                </a:solidFill>
                <a:effectLst>
                  <a:outerShdw blurRad="38100" dist="38100" dir="2700000" algn="tl">
                    <a:srgbClr val="000000">
                      <a:alpha val="43137"/>
                    </a:srgbClr>
                  </a:outerShdw>
                </a:effectLst>
                <a:latin typeface="+mj-lt"/>
                <a:ea typeface="+mj-ea"/>
                <a:cs typeface="+mj-cs"/>
              </a:rPr>
              <a:t>Obesity classification</a:t>
            </a:r>
            <a:endParaRPr lang="en-US" altLang="en-US" sz="4200" dirty="0">
              <a:solidFill>
                <a:schemeClr val="tx2"/>
              </a:solidFill>
              <a:effectLst>
                <a:outerShdw blurRad="38100" dist="38100" dir="2700000" algn="tl">
                  <a:srgbClr val="000000">
                    <a:alpha val="43137"/>
                  </a:srgbClr>
                </a:outerShdw>
              </a:effectLst>
              <a:latin typeface="+mj-lt"/>
              <a:ea typeface="+mj-ea"/>
              <a:cs typeface="+mj-cs"/>
            </a:endParaRPr>
          </a:p>
        </p:txBody>
      </p:sp>
      <p:graphicFrame>
        <p:nvGraphicFramePr>
          <p:cNvPr id="775172" name="Group 4"/>
          <p:cNvGraphicFramePr>
            <a:graphicFrameLocks noGrp="1"/>
          </p:cNvGraphicFramePr>
          <p:nvPr>
            <p:ph type="tbl" idx="4294967295"/>
            <p:extLst>
              <p:ext uri="{D42A27DB-BD31-4B8C-83A1-F6EECF244321}">
                <p14:modId xmlns:p14="http://schemas.microsoft.com/office/powerpoint/2010/main" val="46312909"/>
              </p:ext>
            </p:extLst>
          </p:nvPr>
        </p:nvGraphicFramePr>
        <p:xfrm>
          <a:off x="6832600" y="2998788"/>
          <a:ext cx="3733800" cy="2209800"/>
        </p:xfrm>
        <a:graphic>
          <a:graphicData uri="http://schemas.openxmlformats.org/drawingml/2006/table">
            <a:tbl>
              <a:tblPr/>
              <a:tblGrid>
                <a:gridCol w="2057400"/>
                <a:gridCol w="1676400"/>
              </a:tblGrid>
              <a:tr h="4572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charset="2"/>
                        <a:buNone/>
                        <a:tabLst/>
                      </a:pPr>
                      <a:r>
                        <a:rPr kumimoji="0" lang="en-US" altLang="en-US" sz="2100" b="0" i="0" u="none" strike="noStrike" cap="none" normalizeH="0" baseline="0" dirty="0">
                          <a:ln>
                            <a:noFill/>
                          </a:ln>
                          <a:solidFill>
                            <a:schemeClr val="tx1"/>
                          </a:solidFill>
                          <a:effectLst/>
                          <a:latin typeface="Arial Narrow" charset="0"/>
                          <a:ea typeface="Arial" charset="0"/>
                          <a:cs typeface="Arial" charset="0"/>
                        </a:rPr>
                        <a:t>Obesity 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charset="2"/>
                        <a:buNone/>
                        <a:tabLst/>
                      </a:pPr>
                      <a:r>
                        <a:rPr kumimoji="0" lang="en-US" altLang="en-US" sz="2100" b="0" i="0" u="none" strike="noStrike" cap="none" normalizeH="0" baseline="0">
                          <a:ln>
                            <a:noFill/>
                          </a:ln>
                          <a:solidFill>
                            <a:schemeClr val="tx1"/>
                          </a:solidFill>
                          <a:effectLst/>
                          <a:latin typeface="Arial Narrow" charset="0"/>
                          <a:ea typeface="Arial" charset="0"/>
                          <a:cs typeface="Arial" charset="0"/>
                        </a:rPr>
                        <a:t>BMI (kg/m</a:t>
                      </a:r>
                      <a:r>
                        <a:rPr kumimoji="0" lang="en-US" altLang="en-US" sz="2100" b="0" i="0" u="none" strike="noStrike" cap="none" normalizeH="0" baseline="30000">
                          <a:ln>
                            <a:noFill/>
                          </a:ln>
                          <a:solidFill>
                            <a:schemeClr val="tx1"/>
                          </a:solidFill>
                          <a:effectLst/>
                          <a:latin typeface="Arial Narrow" charset="0"/>
                          <a:ea typeface="Arial" charset="0"/>
                          <a:cs typeface="Arial" charset="0"/>
                        </a:rPr>
                        <a:t>2</a:t>
                      </a:r>
                      <a:r>
                        <a:rPr kumimoji="0" lang="en-US" altLang="en-US" sz="2100" b="0" i="0" u="none" strike="noStrike" cap="none" normalizeH="0" baseline="0">
                          <a:ln>
                            <a:noFill/>
                          </a:ln>
                          <a:solidFill>
                            <a:schemeClr val="tx1"/>
                          </a:solidFill>
                          <a:effectLst/>
                          <a:latin typeface="Arial Narrow" charset="0"/>
                          <a:ea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r>
              <a:tr h="4572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charset="2"/>
                        <a:buNone/>
                        <a:tabLst/>
                      </a:pPr>
                      <a:r>
                        <a:rPr kumimoji="0" lang="en-US" altLang="en-US" sz="2100" b="1" i="0" u="none" strike="noStrike" cap="none" normalizeH="0" baseline="0">
                          <a:ln>
                            <a:noFill/>
                          </a:ln>
                          <a:solidFill>
                            <a:schemeClr val="tx1"/>
                          </a:solidFill>
                          <a:effectLst/>
                          <a:latin typeface="Arial Narrow" charset="0"/>
                          <a:ea typeface="Arial" charset="0"/>
                          <a:cs typeface="Arial" charset="0"/>
                        </a:rPr>
                        <a:t>Class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571">
                        <a:alpha val="50195"/>
                      </a:srgbClr>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charset="2"/>
                        <a:buNone/>
                        <a:tabLst/>
                      </a:pPr>
                      <a:r>
                        <a:rPr kumimoji="0" lang="en-US" altLang="en-US" sz="2100" b="1" i="0" u="none" strike="noStrike" cap="none" normalizeH="0" baseline="0">
                          <a:ln>
                            <a:noFill/>
                          </a:ln>
                          <a:solidFill>
                            <a:schemeClr val="tx1"/>
                          </a:solidFill>
                          <a:effectLst/>
                          <a:latin typeface="Arial Narrow" charset="0"/>
                          <a:ea typeface="Arial" charset="0"/>
                          <a:cs typeface="Arial" charset="0"/>
                        </a:rPr>
                        <a:t>30.0- 34.9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571">
                        <a:alpha val="50195"/>
                      </a:srgbClr>
                    </a:solidFill>
                  </a:tcPr>
                </a:tc>
              </a:tr>
              <a:tr h="4572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charset="2"/>
                        <a:buNone/>
                        <a:tabLst/>
                      </a:pPr>
                      <a:r>
                        <a:rPr kumimoji="0" lang="en-US" altLang="en-US" sz="2100" b="1" i="0" u="none" strike="noStrike" cap="none" normalizeH="0" baseline="0">
                          <a:ln>
                            <a:noFill/>
                          </a:ln>
                          <a:solidFill>
                            <a:schemeClr val="tx1"/>
                          </a:solidFill>
                          <a:effectLst/>
                          <a:latin typeface="Arial Narrow" charset="0"/>
                          <a:ea typeface="Arial" charset="0"/>
                          <a:cs typeface="Arial" charset="0"/>
                        </a:rPr>
                        <a:t>Class 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571">
                        <a:alpha val="50195"/>
                      </a:srgbClr>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charset="2"/>
                        <a:buNone/>
                        <a:tabLst/>
                      </a:pPr>
                      <a:r>
                        <a:rPr kumimoji="0" lang="en-US" altLang="en-US" sz="2100" b="1" i="0" u="none" strike="noStrike" cap="none" normalizeH="0" baseline="0">
                          <a:ln>
                            <a:noFill/>
                          </a:ln>
                          <a:solidFill>
                            <a:schemeClr val="tx1"/>
                          </a:solidFill>
                          <a:effectLst/>
                          <a:latin typeface="Arial Narrow" charset="0"/>
                          <a:ea typeface="Arial" charset="0"/>
                          <a:cs typeface="Arial" charset="0"/>
                        </a:rPr>
                        <a:t>35.0-39.9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571">
                        <a:alpha val="50195"/>
                      </a:srgbClr>
                    </a:solidFill>
                  </a:tcPr>
                </a:tc>
              </a:tr>
              <a:tr h="8382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charset="2"/>
                        <a:buNone/>
                        <a:tabLst/>
                      </a:pPr>
                      <a:r>
                        <a:rPr kumimoji="0" lang="en-US" altLang="en-US" sz="2100" b="1" i="0" u="none" strike="noStrike" cap="none" normalizeH="0" baseline="0">
                          <a:ln>
                            <a:noFill/>
                          </a:ln>
                          <a:solidFill>
                            <a:schemeClr val="tx1"/>
                          </a:solidFill>
                          <a:effectLst/>
                          <a:latin typeface="Arial Narrow" charset="0"/>
                          <a:ea typeface="Arial" charset="0"/>
                          <a:cs typeface="Arial" charset="0"/>
                        </a:rPr>
                        <a:t>Class III </a:t>
                      </a:r>
                    </a:p>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charset="2"/>
                        <a:buNone/>
                        <a:tabLst/>
                      </a:pPr>
                      <a:r>
                        <a:rPr kumimoji="0" lang="en-US" altLang="en-US" sz="1900" b="1" i="0" u="none" strike="noStrike" cap="none" normalizeH="0" baseline="0">
                          <a:ln>
                            <a:noFill/>
                          </a:ln>
                          <a:solidFill>
                            <a:schemeClr val="bg2"/>
                          </a:solidFill>
                          <a:effectLst/>
                          <a:latin typeface="Arial Narrow" charset="0"/>
                          <a:ea typeface="Arial" charset="0"/>
                          <a:cs typeface="Arial" charset="0"/>
                        </a:rPr>
                        <a:t>(</a:t>
                      </a:r>
                      <a:r>
                        <a:rPr kumimoji="0" lang="en-US" altLang="en-US" sz="1900" b="1" i="0" u="none" strike="noStrike" cap="none" normalizeH="0" baseline="0">
                          <a:ln>
                            <a:noFill/>
                          </a:ln>
                          <a:solidFill>
                            <a:schemeClr val="tx2"/>
                          </a:solidFill>
                          <a:effectLst/>
                          <a:latin typeface="Arial Narrow" charset="0"/>
                          <a:ea typeface="Arial" charset="0"/>
                          <a:cs typeface="Arial" charset="0"/>
                        </a:rPr>
                        <a:t>Extreme Obesity</a:t>
                      </a:r>
                      <a:r>
                        <a:rPr kumimoji="0" lang="en-US" altLang="en-US" sz="1900" b="1" i="0" u="none" strike="noStrike" cap="none" normalizeH="0" baseline="0">
                          <a:ln>
                            <a:noFill/>
                          </a:ln>
                          <a:solidFill>
                            <a:schemeClr val="bg2"/>
                          </a:solidFill>
                          <a:effectLst/>
                          <a:latin typeface="Arial Narrow" charset="0"/>
                          <a:ea typeface="Arial" charset="0"/>
                          <a:cs typeface="Arial" charset="0"/>
                        </a:rPr>
                        <a:t>)</a:t>
                      </a:r>
                      <a:r>
                        <a:rPr kumimoji="0" lang="en-US" altLang="en-US" sz="2100" b="1" i="0" u="none" strike="noStrike" cap="none" normalizeH="0" baseline="0">
                          <a:ln>
                            <a:noFill/>
                          </a:ln>
                          <a:solidFill>
                            <a:schemeClr val="tx1"/>
                          </a:solidFill>
                          <a:effectLst/>
                          <a:latin typeface="Arial Narrow" charset="0"/>
                          <a:ea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571">
                        <a:alpha val="50195"/>
                      </a:srgbClr>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charset="2"/>
                        <a:buNone/>
                        <a:tabLst/>
                      </a:pPr>
                      <a:r>
                        <a:rPr kumimoji="0" lang="en-US" altLang="en-US" sz="2100" b="1" i="0" u="none" strike="noStrike" cap="none" normalizeH="0" baseline="0" dirty="0">
                          <a:ln>
                            <a:noFill/>
                          </a:ln>
                          <a:solidFill>
                            <a:schemeClr val="tx1"/>
                          </a:solidFill>
                          <a:effectLst/>
                          <a:latin typeface="Arial Narrow" charset="0"/>
                          <a:ea typeface="Arial" charset="0"/>
                          <a:cs typeface="Arial" charset="0"/>
                        </a:rPr>
                        <a:t>≥ 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571">
                        <a:alpha val="50195"/>
                      </a:srgbClr>
                    </a:solidFill>
                  </a:tcPr>
                </a:tc>
              </a:tr>
            </a:tbl>
          </a:graphicData>
        </a:graphic>
      </p:graphicFrame>
      <p:graphicFrame>
        <p:nvGraphicFramePr>
          <p:cNvPr id="775189" name="Group 21"/>
          <p:cNvGraphicFramePr>
            <a:graphicFrameLocks noGrp="1"/>
          </p:cNvGraphicFramePr>
          <p:nvPr>
            <p:ph type="tbl" idx="4294967295"/>
            <p:extLst>
              <p:ext uri="{D42A27DB-BD31-4B8C-83A1-F6EECF244321}">
                <p14:modId xmlns:p14="http://schemas.microsoft.com/office/powerpoint/2010/main" val="1457934393"/>
              </p:ext>
            </p:extLst>
          </p:nvPr>
        </p:nvGraphicFramePr>
        <p:xfrm>
          <a:off x="1612900" y="2463800"/>
          <a:ext cx="3810000" cy="2286000"/>
        </p:xfrm>
        <a:graphic>
          <a:graphicData uri="http://schemas.openxmlformats.org/drawingml/2006/table">
            <a:tbl>
              <a:tblPr/>
              <a:tblGrid>
                <a:gridCol w="1524000"/>
                <a:gridCol w="2286000"/>
              </a:tblGrid>
              <a:tr h="457200">
                <a:tc>
                  <a:txBody>
                    <a:body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pitchFamily="2" charset="2"/>
                        <a:buNone/>
                        <a:tabLst/>
                      </a:pPr>
                      <a:r>
                        <a:rPr kumimoji="0" lang="en-US" sz="2000" b="1" i="1" u="none" strike="noStrike" cap="none" normalizeH="0" baseline="0" dirty="0" smtClean="0">
                          <a:ln>
                            <a:noFill/>
                          </a:ln>
                          <a:solidFill>
                            <a:schemeClr val="tx1"/>
                          </a:solidFill>
                          <a:effectLst/>
                          <a:latin typeface="Arial Narrow" pitchFamily="34" charset="0"/>
                        </a:rPr>
                        <a:t>With a BMI 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pitchFamily="2" charset="2"/>
                        <a:buNone/>
                        <a:tabLst/>
                      </a:pPr>
                      <a:r>
                        <a:rPr kumimoji="0" lang="en-US" sz="2000" b="1" i="1" u="none" strike="noStrike" cap="none" normalizeH="0" baseline="0" dirty="0" smtClean="0">
                          <a:ln>
                            <a:noFill/>
                          </a:ln>
                          <a:solidFill>
                            <a:schemeClr val="tx1"/>
                          </a:solidFill>
                          <a:effectLst/>
                          <a:latin typeface="Arial Narrow" pitchFamily="34" charset="0"/>
                        </a:rPr>
                        <a:t>You are considered: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r h="381000">
                <a:tc>
                  <a:txBody>
                    <a:body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pitchFamily="2" charset="2"/>
                        <a:buNone/>
                        <a:tabLst/>
                      </a:pPr>
                      <a:r>
                        <a:rPr kumimoji="0" lang="en-US" sz="2000" b="1" i="0" u="none" strike="noStrike" cap="none" normalizeH="0" baseline="0" smtClean="0">
                          <a:ln>
                            <a:noFill/>
                          </a:ln>
                          <a:solidFill>
                            <a:schemeClr val="tx1"/>
                          </a:solidFill>
                          <a:effectLst/>
                          <a:latin typeface="Arial Narrow" pitchFamily="34" charset="0"/>
                        </a:rPr>
                        <a:t>Below 18.5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571">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pitchFamily="2" charset="2"/>
                        <a:buNone/>
                        <a:tabLst/>
                      </a:pPr>
                      <a:r>
                        <a:rPr kumimoji="0" lang="en-US" sz="2000" b="1" i="0" u="none" strike="noStrike" cap="none" normalizeH="0" baseline="0" dirty="0" smtClean="0">
                          <a:ln>
                            <a:noFill/>
                          </a:ln>
                          <a:solidFill>
                            <a:schemeClr val="tx1"/>
                          </a:solidFill>
                          <a:effectLst/>
                          <a:latin typeface="Arial Narrow" pitchFamily="34" charset="0"/>
                        </a:rPr>
                        <a:t>Underweight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571">
                        <a:alpha val="50000"/>
                      </a:srgbClr>
                    </a:solidFill>
                  </a:tcPr>
                </a:tc>
              </a:tr>
              <a:tr h="336550">
                <a:tc>
                  <a:txBody>
                    <a:body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pitchFamily="2" charset="2"/>
                        <a:buNone/>
                        <a:tabLst/>
                      </a:pPr>
                      <a:r>
                        <a:rPr kumimoji="0" lang="en-US" sz="2000" b="1" i="1" u="none" strike="noStrike" cap="none" normalizeH="0" baseline="0" smtClean="0">
                          <a:ln>
                            <a:noFill/>
                          </a:ln>
                          <a:solidFill>
                            <a:schemeClr val="tx1"/>
                          </a:solidFill>
                          <a:effectLst/>
                          <a:latin typeface="Arial Narrow" pitchFamily="34" charset="0"/>
                        </a:rPr>
                        <a:t>18.5 - 24.9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pitchFamily="2" charset="2"/>
                        <a:buNone/>
                        <a:tabLst/>
                      </a:pPr>
                      <a:r>
                        <a:rPr kumimoji="0" lang="en-US" sz="2000" b="1" i="1" u="none" strike="noStrike" cap="none" normalizeH="0" baseline="0" dirty="0" smtClean="0">
                          <a:ln>
                            <a:noFill/>
                          </a:ln>
                          <a:solidFill>
                            <a:schemeClr val="tx1"/>
                          </a:solidFill>
                          <a:effectLst/>
                          <a:latin typeface="Arial Narrow" pitchFamily="34" charset="0"/>
                        </a:rPr>
                        <a:t>Healthy Weight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03213">
                <a:tc>
                  <a:txBody>
                    <a:body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pitchFamily="2" charset="2"/>
                        <a:buNone/>
                        <a:tabLst/>
                      </a:pPr>
                      <a:r>
                        <a:rPr kumimoji="0" lang="en-US" sz="2000" b="1" i="0" u="none" strike="noStrike" cap="none" normalizeH="0" baseline="0" smtClean="0">
                          <a:ln>
                            <a:noFill/>
                          </a:ln>
                          <a:solidFill>
                            <a:schemeClr val="tx1"/>
                          </a:solidFill>
                          <a:effectLst/>
                          <a:latin typeface="Arial Narrow" pitchFamily="34" charset="0"/>
                        </a:rPr>
                        <a:t>25.0 - 29.9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3C09">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pitchFamily="2" charset="2"/>
                        <a:buNone/>
                        <a:tabLst/>
                      </a:pPr>
                      <a:r>
                        <a:rPr kumimoji="0" lang="en-US" sz="2000" b="1" i="0" u="none" strike="noStrike" cap="none" normalizeH="0" baseline="0" dirty="0" smtClean="0">
                          <a:ln>
                            <a:noFill/>
                          </a:ln>
                          <a:solidFill>
                            <a:schemeClr val="tx1"/>
                          </a:solidFill>
                          <a:effectLst/>
                          <a:latin typeface="Arial Narrow" pitchFamily="34" charset="0"/>
                        </a:rPr>
                        <a:t>Overweight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3C09">
                        <a:alpha val="50000"/>
                      </a:srgbClr>
                    </a:solidFill>
                  </a:tcPr>
                </a:tc>
              </a:tr>
              <a:tr h="323850">
                <a:tc>
                  <a:txBody>
                    <a:body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pitchFamily="2" charset="2"/>
                        <a:buNone/>
                        <a:tabLst/>
                      </a:pPr>
                      <a:r>
                        <a:rPr kumimoji="0" lang="en-US" sz="2000" b="0" i="0" u="none" strike="noStrike" cap="none" normalizeH="0" baseline="0" smtClean="0">
                          <a:ln>
                            <a:noFill/>
                          </a:ln>
                          <a:solidFill>
                            <a:schemeClr val="tx1"/>
                          </a:solidFill>
                          <a:effectLst/>
                          <a:latin typeface="Arial Narrow" pitchFamily="34" charset="0"/>
                        </a:rPr>
                        <a:t>30 or higher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pitchFamily="2" charset="2"/>
                        <a:buNone/>
                        <a:tabLst/>
                      </a:pPr>
                      <a:r>
                        <a:rPr kumimoji="0" lang="en-US" sz="2000" b="0" i="0" u="none" strike="noStrike" cap="none" normalizeH="0" baseline="0" dirty="0" smtClean="0">
                          <a:ln>
                            <a:noFill/>
                          </a:ln>
                          <a:solidFill>
                            <a:schemeClr val="tx1"/>
                          </a:solidFill>
                          <a:effectLst/>
                          <a:latin typeface="Arial Narrow" pitchFamily="34" charset="0"/>
                        </a:rPr>
                        <a:t>Obese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bl>
          </a:graphicData>
        </a:graphic>
      </p:graphicFrame>
      <p:sp>
        <p:nvSpPr>
          <p:cNvPr id="16425" name="Line 41"/>
          <p:cNvSpPr>
            <a:spLocks noChangeShapeType="1"/>
          </p:cNvSpPr>
          <p:nvPr/>
        </p:nvSpPr>
        <p:spPr bwMode="auto">
          <a:xfrm flipV="1">
            <a:off x="5537200" y="3200400"/>
            <a:ext cx="1092200" cy="1358900"/>
          </a:xfrm>
          <a:prstGeom prst="line">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426" name="Line 42"/>
          <p:cNvSpPr>
            <a:spLocks noChangeShapeType="1"/>
          </p:cNvSpPr>
          <p:nvPr/>
        </p:nvSpPr>
        <p:spPr bwMode="auto">
          <a:xfrm flipV="1">
            <a:off x="5537200" y="4114800"/>
            <a:ext cx="1244600" cy="444500"/>
          </a:xfrm>
          <a:prstGeom prst="line">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427" name="Text Box 43"/>
          <p:cNvSpPr txBox="1">
            <a:spLocks noChangeArrowheads="1"/>
          </p:cNvSpPr>
          <p:nvPr/>
        </p:nvSpPr>
        <p:spPr bwMode="auto">
          <a:xfrm>
            <a:off x="1524000" y="6491288"/>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altLang="en-US">
                <a:latin typeface="Arial Narrow" charset="0"/>
              </a:rPr>
              <a:t>CDC, NHLBI</a:t>
            </a:r>
          </a:p>
        </p:txBody>
      </p:sp>
    </p:spTree>
    <p:extLst>
      <p:ext uri="{BB962C8B-B14F-4D97-AF65-F5344CB8AC3E}">
        <p14:creationId xmlns:p14="http://schemas.microsoft.com/office/powerpoint/2010/main" val="953251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BMI in children</a:t>
            </a:r>
            <a:endParaRPr lang="en-US" dirty="0"/>
          </a:p>
        </p:txBody>
      </p:sp>
      <p:sp>
        <p:nvSpPr>
          <p:cNvPr id="3" name="Content Placeholder 2"/>
          <p:cNvSpPr>
            <a:spLocks noGrp="1"/>
          </p:cNvSpPr>
          <p:nvPr>
            <p:ph idx="1"/>
          </p:nvPr>
        </p:nvSpPr>
        <p:spPr>
          <a:xfrm>
            <a:off x="838200" y="1825625"/>
            <a:ext cx="10515600" cy="955675"/>
          </a:xfrm>
        </p:spPr>
        <p:txBody>
          <a:bodyPr/>
          <a:lstStyle/>
          <a:p>
            <a:r>
              <a:rPr lang="en-US" smtClean="0"/>
              <a:t>For children, age needs to be considered when defining overweight and obesity. </a:t>
            </a:r>
          </a:p>
          <a:p>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1741467947"/>
              </p:ext>
            </p:extLst>
          </p:nvPr>
        </p:nvGraphicFramePr>
        <p:xfrm>
          <a:off x="811213" y="2692399"/>
          <a:ext cx="4446587" cy="3853922"/>
        </p:xfrm>
        <a:graphic>
          <a:graphicData uri="http://schemas.openxmlformats.org/drawingml/2006/table">
            <a:tbl>
              <a:tblPr rtl="1"/>
              <a:tblGrid>
                <a:gridCol w="2222672"/>
                <a:gridCol w="2223915"/>
              </a:tblGrid>
              <a:tr h="530260">
                <a:tc>
                  <a:txBody>
                    <a:bodyPr/>
                    <a:lstStyle>
                      <a:lvl1pPr algn="r" rtl="1">
                        <a:lnSpc>
                          <a:spcPct val="111000"/>
                        </a:lnSpc>
                        <a:spcBef>
                          <a:spcPts val="925"/>
                        </a:spcBef>
                        <a:buFont typeface="Corbel" charset="0"/>
                        <a:defRPr>
                          <a:solidFill>
                            <a:srgbClr val="474B57"/>
                          </a:solidFill>
                          <a:latin typeface="Calibri" charset="0"/>
                          <a:ea typeface="Arial" charset="0"/>
                          <a:cs typeface="Arial" charset="0"/>
                        </a:defRPr>
                      </a:lvl1pPr>
                      <a:lvl2pPr marL="742950" indent="-285750" algn="r" rtl="1">
                        <a:lnSpc>
                          <a:spcPct val="111000"/>
                        </a:lnSpc>
                        <a:spcBef>
                          <a:spcPts val="925"/>
                        </a:spcBef>
                        <a:buFont typeface="Corbel" charset="0"/>
                        <a:defRPr sz="1600">
                          <a:solidFill>
                            <a:srgbClr val="474B57"/>
                          </a:solidFill>
                          <a:latin typeface="Calibri" charset="0"/>
                          <a:ea typeface="Arial" charset="0"/>
                          <a:cs typeface="Arial" charset="0"/>
                        </a:defRPr>
                      </a:lvl2pPr>
                      <a:lvl3pPr marL="1143000" indent="-228600" algn="r" rtl="1">
                        <a:lnSpc>
                          <a:spcPct val="111000"/>
                        </a:lnSpc>
                        <a:spcBef>
                          <a:spcPts val="925"/>
                        </a:spcBef>
                        <a:buFont typeface="Corbel" charset="0"/>
                        <a:defRPr sz="1400" i="1">
                          <a:solidFill>
                            <a:srgbClr val="474B57"/>
                          </a:solidFill>
                          <a:latin typeface="Calibri" charset="0"/>
                          <a:ea typeface="Arial" charset="0"/>
                          <a:cs typeface="Arial" charset="0"/>
                        </a:defRPr>
                      </a:lvl3pPr>
                      <a:lvl4pPr marL="1600200" indent="-228600" algn="r" rtl="1">
                        <a:lnSpc>
                          <a:spcPct val="111000"/>
                        </a:lnSpc>
                        <a:spcBef>
                          <a:spcPts val="925"/>
                        </a:spcBef>
                        <a:buFont typeface="Corbel" charset="0"/>
                        <a:defRPr sz="1200">
                          <a:solidFill>
                            <a:srgbClr val="474B57"/>
                          </a:solidFill>
                          <a:latin typeface="Calibri" charset="0"/>
                          <a:ea typeface="Arial" charset="0"/>
                          <a:cs typeface="Arial" charset="0"/>
                        </a:defRPr>
                      </a:lvl4pPr>
                      <a:lvl5pPr marL="2057400" indent="-228600" algn="r" rtl="1">
                        <a:lnSpc>
                          <a:spcPct val="111000"/>
                        </a:lnSpc>
                        <a:spcBef>
                          <a:spcPts val="925"/>
                        </a:spcBef>
                        <a:buFont typeface="Corbel" charset="0"/>
                        <a:defRPr sz="1200" i="1">
                          <a:solidFill>
                            <a:srgbClr val="474B57"/>
                          </a:solidFill>
                          <a:latin typeface="Calibri" charset="0"/>
                          <a:ea typeface="Arial" charset="0"/>
                          <a:cs typeface="Arial" charset="0"/>
                        </a:defRPr>
                      </a:lvl5pPr>
                      <a:lvl6pPr marL="25146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6pPr>
                      <a:lvl7pPr marL="29718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7pPr>
                      <a:lvl8pPr marL="34290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8pPr>
                      <a:lvl9pPr marL="38862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9pPr>
                    </a:lstStyle>
                    <a:p>
                      <a:pPr marL="0" marR="0" lvl="0" indent="0" algn="l" defTabSz="914400" rtl="1" eaLnBrk="1" fontAlgn="t"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Lato" charset="0"/>
                          <a:ea typeface="Arial" charset="0"/>
                          <a:cs typeface="Arial" charset="0"/>
                        </a:rPr>
                        <a:t>Weight Status Category</a:t>
                      </a:r>
                      <a:endParaRPr kumimoji="0" lang="en-US" altLang="en-US" sz="1800" b="1" i="0" u="none" strike="noStrike" cap="none" normalizeH="0" baseline="0">
                        <a:ln>
                          <a:noFill/>
                        </a:ln>
                        <a:solidFill>
                          <a:srgbClr val="FFFFFF"/>
                        </a:solidFill>
                        <a:effectLst/>
                        <a:latin typeface="Calibri" charset="0"/>
                        <a:ea typeface="Arial" charset="0"/>
                        <a:cs typeface="Arial" charset="0"/>
                      </a:endParaRPr>
                    </a:p>
                  </a:txBody>
                  <a:tcPr marL="60960" marR="6096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r" rtl="1">
                        <a:lnSpc>
                          <a:spcPct val="111000"/>
                        </a:lnSpc>
                        <a:spcBef>
                          <a:spcPts val="925"/>
                        </a:spcBef>
                        <a:buFont typeface="Corbel" charset="0"/>
                        <a:defRPr>
                          <a:solidFill>
                            <a:srgbClr val="474B57"/>
                          </a:solidFill>
                          <a:latin typeface="Calibri" charset="0"/>
                          <a:ea typeface="Arial" charset="0"/>
                          <a:cs typeface="Arial" charset="0"/>
                        </a:defRPr>
                      </a:lvl1pPr>
                      <a:lvl2pPr marL="742950" indent="-285750" algn="r" rtl="1">
                        <a:lnSpc>
                          <a:spcPct val="111000"/>
                        </a:lnSpc>
                        <a:spcBef>
                          <a:spcPts val="925"/>
                        </a:spcBef>
                        <a:buFont typeface="Corbel" charset="0"/>
                        <a:defRPr sz="1600">
                          <a:solidFill>
                            <a:srgbClr val="474B57"/>
                          </a:solidFill>
                          <a:latin typeface="Calibri" charset="0"/>
                          <a:ea typeface="Arial" charset="0"/>
                          <a:cs typeface="Arial" charset="0"/>
                        </a:defRPr>
                      </a:lvl2pPr>
                      <a:lvl3pPr marL="1143000" indent="-228600" algn="r" rtl="1">
                        <a:lnSpc>
                          <a:spcPct val="111000"/>
                        </a:lnSpc>
                        <a:spcBef>
                          <a:spcPts val="925"/>
                        </a:spcBef>
                        <a:buFont typeface="Corbel" charset="0"/>
                        <a:defRPr sz="1400" i="1">
                          <a:solidFill>
                            <a:srgbClr val="474B57"/>
                          </a:solidFill>
                          <a:latin typeface="Calibri" charset="0"/>
                          <a:ea typeface="Arial" charset="0"/>
                          <a:cs typeface="Arial" charset="0"/>
                        </a:defRPr>
                      </a:lvl3pPr>
                      <a:lvl4pPr marL="1600200" indent="-228600" algn="r" rtl="1">
                        <a:lnSpc>
                          <a:spcPct val="111000"/>
                        </a:lnSpc>
                        <a:spcBef>
                          <a:spcPts val="925"/>
                        </a:spcBef>
                        <a:buFont typeface="Corbel" charset="0"/>
                        <a:defRPr sz="1200">
                          <a:solidFill>
                            <a:srgbClr val="474B57"/>
                          </a:solidFill>
                          <a:latin typeface="Calibri" charset="0"/>
                          <a:ea typeface="Arial" charset="0"/>
                          <a:cs typeface="Arial" charset="0"/>
                        </a:defRPr>
                      </a:lvl4pPr>
                      <a:lvl5pPr marL="2057400" indent="-228600" algn="r" rtl="1">
                        <a:lnSpc>
                          <a:spcPct val="111000"/>
                        </a:lnSpc>
                        <a:spcBef>
                          <a:spcPts val="925"/>
                        </a:spcBef>
                        <a:buFont typeface="Corbel" charset="0"/>
                        <a:defRPr sz="1200" i="1">
                          <a:solidFill>
                            <a:srgbClr val="474B57"/>
                          </a:solidFill>
                          <a:latin typeface="Calibri" charset="0"/>
                          <a:ea typeface="Arial" charset="0"/>
                          <a:cs typeface="Arial" charset="0"/>
                        </a:defRPr>
                      </a:lvl5pPr>
                      <a:lvl6pPr marL="25146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6pPr>
                      <a:lvl7pPr marL="29718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7pPr>
                      <a:lvl8pPr marL="34290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8pPr>
                      <a:lvl9pPr marL="38862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9pPr>
                    </a:lstStyle>
                    <a:p>
                      <a:pPr marL="0" marR="0" lvl="0" indent="0" algn="l" defTabSz="914400" rtl="1" eaLnBrk="1" fontAlgn="t"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Lato" charset="0"/>
                          <a:ea typeface="Arial" charset="0"/>
                          <a:cs typeface="Arial" charset="0"/>
                        </a:rPr>
                        <a:t>Percentile Range</a:t>
                      </a:r>
                      <a:endParaRPr kumimoji="0" lang="en-US" altLang="en-US" sz="1800" b="1" i="0" u="none" strike="noStrike" cap="none" normalizeH="0" baseline="0">
                        <a:ln>
                          <a:noFill/>
                        </a:ln>
                        <a:solidFill>
                          <a:srgbClr val="FFFFFF"/>
                        </a:solidFill>
                        <a:effectLst/>
                        <a:latin typeface="Calibri" charset="0"/>
                        <a:ea typeface="Arial" charset="0"/>
                        <a:cs typeface="Arial" charset="0"/>
                      </a:endParaRPr>
                    </a:p>
                  </a:txBody>
                  <a:tcPr marL="60960" marR="6096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30260">
                <a:tc>
                  <a:txBody>
                    <a:bodyPr/>
                    <a:lstStyle>
                      <a:lvl1pPr algn="r" rtl="1">
                        <a:lnSpc>
                          <a:spcPct val="111000"/>
                        </a:lnSpc>
                        <a:spcBef>
                          <a:spcPts val="925"/>
                        </a:spcBef>
                        <a:buFont typeface="Corbel" charset="0"/>
                        <a:defRPr>
                          <a:solidFill>
                            <a:srgbClr val="474B57"/>
                          </a:solidFill>
                          <a:latin typeface="Calibri" charset="0"/>
                          <a:ea typeface="Arial" charset="0"/>
                          <a:cs typeface="Arial" charset="0"/>
                        </a:defRPr>
                      </a:lvl1pPr>
                      <a:lvl2pPr marL="742950" indent="-285750" algn="r" rtl="1">
                        <a:lnSpc>
                          <a:spcPct val="111000"/>
                        </a:lnSpc>
                        <a:spcBef>
                          <a:spcPts val="925"/>
                        </a:spcBef>
                        <a:buFont typeface="Corbel" charset="0"/>
                        <a:defRPr sz="1600">
                          <a:solidFill>
                            <a:srgbClr val="474B57"/>
                          </a:solidFill>
                          <a:latin typeface="Calibri" charset="0"/>
                          <a:ea typeface="Arial" charset="0"/>
                          <a:cs typeface="Arial" charset="0"/>
                        </a:defRPr>
                      </a:lvl2pPr>
                      <a:lvl3pPr marL="1143000" indent="-228600" algn="r" rtl="1">
                        <a:lnSpc>
                          <a:spcPct val="111000"/>
                        </a:lnSpc>
                        <a:spcBef>
                          <a:spcPts val="925"/>
                        </a:spcBef>
                        <a:buFont typeface="Corbel" charset="0"/>
                        <a:defRPr sz="1400" i="1">
                          <a:solidFill>
                            <a:srgbClr val="474B57"/>
                          </a:solidFill>
                          <a:latin typeface="Calibri" charset="0"/>
                          <a:ea typeface="Arial" charset="0"/>
                          <a:cs typeface="Arial" charset="0"/>
                        </a:defRPr>
                      </a:lvl3pPr>
                      <a:lvl4pPr marL="1600200" indent="-228600" algn="r" rtl="1">
                        <a:lnSpc>
                          <a:spcPct val="111000"/>
                        </a:lnSpc>
                        <a:spcBef>
                          <a:spcPts val="925"/>
                        </a:spcBef>
                        <a:buFont typeface="Corbel" charset="0"/>
                        <a:defRPr sz="1200">
                          <a:solidFill>
                            <a:srgbClr val="474B57"/>
                          </a:solidFill>
                          <a:latin typeface="Calibri" charset="0"/>
                          <a:ea typeface="Arial" charset="0"/>
                          <a:cs typeface="Arial" charset="0"/>
                        </a:defRPr>
                      </a:lvl4pPr>
                      <a:lvl5pPr marL="2057400" indent="-228600" algn="r" rtl="1">
                        <a:lnSpc>
                          <a:spcPct val="111000"/>
                        </a:lnSpc>
                        <a:spcBef>
                          <a:spcPts val="925"/>
                        </a:spcBef>
                        <a:buFont typeface="Corbel" charset="0"/>
                        <a:defRPr sz="1200" i="1">
                          <a:solidFill>
                            <a:srgbClr val="474B57"/>
                          </a:solidFill>
                          <a:latin typeface="Calibri" charset="0"/>
                          <a:ea typeface="Arial" charset="0"/>
                          <a:cs typeface="Arial" charset="0"/>
                        </a:defRPr>
                      </a:lvl5pPr>
                      <a:lvl6pPr marL="25146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6pPr>
                      <a:lvl7pPr marL="29718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7pPr>
                      <a:lvl8pPr marL="34290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8pPr>
                      <a:lvl9pPr marL="38862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9pPr>
                    </a:lstStyle>
                    <a:p>
                      <a:pPr marL="0" marR="0" lvl="0" indent="0" algn="l" defTabSz="914400" rtl="1" eaLnBrk="1" fontAlgn="t"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charset="0"/>
                          <a:ea typeface="Arial" charset="0"/>
                          <a:cs typeface="Arial" charset="0"/>
                        </a:rPr>
                        <a:t>Underweight</a:t>
                      </a:r>
                    </a:p>
                  </a:txBody>
                  <a:tcPr marL="60960" marR="6096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3D5"/>
                    </a:solidFill>
                  </a:tcPr>
                </a:tc>
                <a:tc>
                  <a:txBody>
                    <a:bodyPr/>
                    <a:lstStyle>
                      <a:lvl1pPr algn="r" rtl="1">
                        <a:lnSpc>
                          <a:spcPct val="111000"/>
                        </a:lnSpc>
                        <a:spcBef>
                          <a:spcPts val="925"/>
                        </a:spcBef>
                        <a:buFont typeface="Corbel" charset="0"/>
                        <a:defRPr>
                          <a:solidFill>
                            <a:srgbClr val="474B57"/>
                          </a:solidFill>
                          <a:latin typeface="Calibri" charset="0"/>
                          <a:ea typeface="Arial" charset="0"/>
                          <a:cs typeface="Arial" charset="0"/>
                        </a:defRPr>
                      </a:lvl1pPr>
                      <a:lvl2pPr marL="742950" indent="-285750" algn="r" rtl="1">
                        <a:lnSpc>
                          <a:spcPct val="111000"/>
                        </a:lnSpc>
                        <a:spcBef>
                          <a:spcPts val="925"/>
                        </a:spcBef>
                        <a:buFont typeface="Corbel" charset="0"/>
                        <a:defRPr sz="1600">
                          <a:solidFill>
                            <a:srgbClr val="474B57"/>
                          </a:solidFill>
                          <a:latin typeface="Calibri" charset="0"/>
                          <a:ea typeface="Arial" charset="0"/>
                          <a:cs typeface="Arial" charset="0"/>
                        </a:defRPr>
                      </a:lvl2pPr>
                      <a:lvl3pPr marL="1143000" indent="-228600" algn="r" rtl="1">
                        <a:lnSpc>
                          <a:spcPct val="111000"/>
                        </a:lnSpc>
                        <a:spcBef>
                          <a:spcPts val="925"/>
                        </a:spcBef>
                        <a:buFont typeface="Corbel" charset="0"/>
                        <a:defRPr sz="1400" i="1">
                          <a:solidFill>
                            <a:srgbClr val="474B57"/>
                          </a:solidFill>
                          <a:latin typeface="Calibri" charset="0"/>
                          <a:ea typeface="Arial" charset="0"/>
                          <a:cs typeface="Arial" charset="0"/>
                        </a:defRPr>
                      </a:lvl3pPr>
                      <a:lvl4pPr marL="1600200" indent="-228600" algn="r" rtl="1">
                        <a:lnSpc>
                          <a:spcPct val="111000"/>
                        </a:lnSpc>
                        <a:spcBef>
                          <a:spcPts val="925"/>
                        </a:spcBef>
                        <a:buFont typeface="Corbel" charset="0"/>
                        <a:defRPr sz="1200">
                          <a:solidFill>
                            <a:srgbClr val="474B57"/>
                          </a:solidFill>
                          <a:latin typeface="Calibri" charset="0"/>
                          <a:ea typeface="Arial" charset="0"/>
                          <a:cs typeface="Arial" charset="0"/>
                        </a:defRPr>
                      </a:lvl4pPr>
                      <a:lvl5pPr marL="2057400" indent="-228600" algn="r" rtl="1">
                        <a:lnSpc>
                          <a:spcPct val="111000"/>
                        </a:lnSpc>
                        <a:spcBef>
                          <a:spcPts val="925"/>
                        </a:spcBef>
                        <a:buFont typeface="Corbel" charset="0"/>
                        <a:defRPr sz="1200" i="1">
                          <a:solidFill>
                            <a:srgbClr val="474B57"/>
                          </a:solidFill>
                          <a:latin typeface="Calibri" charset="0"/>
                          <a:ea typeface="Arial" charset="0"/>
                          <a:cs typeface="Arial" charset="0"/>
                        </a:defRPr>
                      </a:lvl5pPr>
                      <a:lvl6pPr marL="25146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6pPr>
                      <a:lvl7pPr marL="29718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7pPr>
                      <a:lvl8pPr marL="34290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8pPr>
                      <a:lvl9pPr marL="38862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9pPr>
                    </a:lstStyle>
                    <a:p>
                      <a:pPr marL="0" marR="0" lvl="0" indent="0" algn="l" defTabSz="914400" rtl="1"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ea typeface="Arial" charset="0"/>
                          <a:cs typeface="Arial" charset="0"/>
                        </a:rPr>
                        <a:t>Less than the </a:t>
                      </a:r>
                      <a:r>
                        <a:rPr kumimoji="0" lang="en-US" altLang="en-US" sz="1800" b="1" i="0" u="none" strike="noStrike" cap="none" normalizeH="0" baseline="0">
                          <a:ln>
                            <a:noFill/>
                          </a:ln>
                          <a:solidFill>
                            <a:srgbClr val="000000"/>
                          </a:solidFill>
                          <a:effectLst/>
                          <a:latin typeface="Calibri" charset="0"/>
                          <a:ea typeface="Arial" charset="0"/>
                          <a:cs typeface="Arial" charset="0"/>
                        </a:rPr>
                        <a:t>5th</a:t>
                      </a:r>
                      <a:r>
                        <a:rPr kumimoji="0" lang="en-US" altLang="en-US" sz="1800" b="0" i="0" u="none" strike="noStrike" cap="none" normalizeH="0" baseline="0">
                          <a:ln>
                            <a:noFill/>
                          </a:ln>
                          <a:solidFill>
                            <a:srgbClr val="000000"/>
                          </a:solidFill>
                          <a:effectLst/>
                          <a:latin typeface="Calibri" charset="0"/>
                          <a:ea typeface="Arial" charset="0"/>
                          <a:cs typeface="Arial" charset="0"/>
                        </a:rPr>
                        <a:t> percentile</a:t>
                      </a:r>
                    </a:p>
                  </a:txBody>
                  <a:tcPr marL="60960" marR="6096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3D5"/>
                    </a:solidFill>
                  </a:tcPr>
                </a:tc>
              </a:tr>
              <a:tr h="897362">
                <a:tc>
                  <a:txBody>
                    <a:bodyPr/>
                    <a:lstStyle>
                      <a:lvl1pPr algn="r" rtl="1">
                        <a:lnSpc>
                          <a:spcPct val="111000"/>
                        </a:lnSpc>
                        <a:spcBef>
                          <a:spcPts val="925"/>
                        </a:spcBef>
                        <a:buFont typeface="Corbel" charset="0"/>
                        <a:defRPr>
                          <a:solidFill>
                            <a:srgbClr val="474B57"/>
                          </a:solidFill>
                          <a:latin typeface="Calibri" charset="0"/>
                          <a:ea typeface="Arial" charset="0"/>
                          <a:cs typeface="Arial" charset="0"/>
                        </a:defRPr>
                      </a:lvl1pPr>
                      <a:lvl2pPr marL="742950" indent="-285750" algn="r" rtl="1">
                        <a:lnSpc>
                          <a:spcPct val="111000"/>
                        </a:lnSpc>
                        <a:spcBef>
                          <a:spcPts val="925"/>
                        </a:spcBef>
                        <a:buFont typeface="Corbel" charset="0"/>
                        <a:defRPr sz="1600">
                          <a:solidFill>
                            <a:srgbClr val="474B57"/>
                          </a:solidFill>
                          <a:latin typeface="Calibri" charset="0"/>
                          <a:ea typeface="Arial" charset="0"/>
                          <a:cs typeface="Arial" charset="0"/>
                        </a:defRPr>
                      </a:lvl2pPr>
                      <a:lvl3pPr marL="1143000" indent="-228600" algn="r" rtl="1">
                        <a:lnSpc>
                          <a:spcPct val="111000"/>
                        </a:lnSpc>
                        <a:spcBef>
                          <a:spcPts val="925"/>
                        </a:spcBef>
                        <a:buFont typeface="Corbel" charset="0"/>
                        <a:defRPr sz="1400" i="1">
                          <a:solidFill>
                            <a:srgbClr val="474B57"/>
                          </a:solidFill>
                          <a:latin typeface="Calibri" charset="0"/>
                          <a:ea typeface="Arial" charset="0"/>
                          <a:cs typeface="Arial" charset="0"/>
                        </a:defRPr>
                      </a:lvl3pPr>
                      <a:lvl4pPr marL="1600200" indent="-228600" algn="r" rtl="1">
                        <a:lnSpc>
                          <a:spcPct val="111000"/>
                        </a:lnSpc>
                        <a:spcBef>
                          <a:spcPts val="925"/>
                        </a:spcBef>
                        <a:buFont typeface="Corbel" charset="0"/>
                        <a:defRPr sz="1200">
                          <a:solidFill>
                            <a:srgbClr val="474B57"/>
                          </a:solidFill>
                          <a:latin typeface="Calibri" charset="0"/>
                          <a:ea typeface="Arial" charset="0"/>
                          <a:cs typeface="Arial" charset="0"/>
                        </a:defRPr>
                      </a:lvl4pPr>
                      <a:lvl5pPr marL="2057400" indent="-228600" algn="r" rtl="1">
                        <a:lnSpc>
                          <a:spcPct val="111000"/>
                        </a:lnSpc>
                        <a:spcBef>
                          <a:spcPts val="925"/>
                        </a:spcBef>
                        <a:buFont typeface="Corbel" charset="0"/>
                        <a:defRPr sz="1200" i="1">
                          <a:solidFill>
                            <a:srgbClr val="474B57"/>
                          </a:solidFill>
                          <a:latin typeface="Calibri" charset="0"/>
                          <a:ea typeface="Arial" charset="0"/>
                          <a:cs typeface="Arial" charset="0"/>
                        </a:defRPr>
                      </a:lvl5pPr>
                      <a:lvl6pPr marL="25146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6pPr>
                      <a:lvl7pPr marL="29718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7pPr>
                      <a:lvl8pPr marL="34290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8pPr>
                      <a:lvl9pPr marL="38862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9pPr>
                    </a:lstStyle>
                    <a:p>
                      <a:pPr marL="0" marR="0" lvl="0" indent="0" algn="l" defTabSz="914400" rtl="1" eaLnBrk="1" fontAlgn="t"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charset="0"/>
                          <a:ea typeface="Arial" charset="0"/>
                          <a:cs typeface="Arial" charset="0"/>
                        </a:rPr>
                        <a:t>Normal or Healthy Weight</a:t>
                      </a:r>
                    </a:p>
                  </a:txBody>
                  <a:tcPr marL="60960" marR="6096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B"/>
                    </a:solidFill>
                  </a:tcPr>
                </a:tc>
                <a:tc>
                  <a:txBody>
                    <a:bodyPr/>
                    <a:lstStyle>
                      <a:lvl1pPr algn="r" rtl="1">
                        <a:lnSpc>
                          <a:spcPct val="111000"/>
                        </a:lnSpc>
                        <a:spcBef>
                          <a:spcPts val="925"/>
                        </a:spcBef>
                        <a:buFont typeface="Corbel" charset="0"/>
                        <a:defRPr>
                          <a:solidFill>
                            <a:srgbClr val="474B57"/>
                          </a:solidFill>
                          <a:latin typeface="Calibri" charset="0"/>
                          <a:ea typeface="Arial" charset="0"/>
                          <a:cs typeface="Arial" charset="0"/>
                        </a:defRPr>
                      </a:lvl1pPr>
                      <a:lvl2pPr marL="742950" indent="-285750" algn="r" rtl="1">
                        <a:lnSpc>
                          <a:spcPct val="111000"/>
                        </a:lnSpc>
                        <a:spcBef>
                          <a:spcPts val="925"/>
                        </a:spcBef>
                        <a:buFont typeface="Corbel" charset="0"/>
                        <a:defRPr sz="1600">
                          <a:solidFill>
                            <a:srgbClr val="474B57"/>
                          </a:solidFill>
                          <a:latin typeface="Calibri" charset="0"/>
                          <a:ea typeface="Arial" charset="0"/>
                          <a:cs typeface="Arial" charset="0"/>
                        </a:defRPr>
                      </a:lvl2pPr>
                      <a:lvl3pPr marL="1143000" indent="-228600" algn="r" rtl="1">
                        <a:lnSpc>
                          <a:spcPct val="111000"/>
                        </a:lnSpc>
                        <a:spcBef>
                          <a:spcPts val="925"/>
                        </a:spcBef>
                        <a:buFont typeface="Corbel" charset="0"/>
                        <a:defRPr sz="1400" i="1">
                          <a:solidFill>
                            <a:srgbClr val="474B57"/>
                          </a:solidFill>
                          <a:latin typeface="Calibri" charset="0"/>
                          <a:ea typeface="Arial" charset="0"/>
                          <a:cs typeface="Arial" charset="0"/>
                        </a:defRPr>
                      </a:lvl3pPr>
                      <a:lvl4pPr marL="1600200" indent="-228600" algn="r" rtl="1">
                        <a:lnSpc>
                          <a:spcPct val="111000"/>
                        </a:lnSpc>
                        <a:spcBef>
                          <a:spcPts val="925"/>
                        </a:spcBef>
                        <a:buFont typeface="Corbel" charset="0"/>
                        <a:defRPr sz="1200">
                          <a:solidFill>
                            <a:srgbClr val="474B57"/>
                          </a:solidFill>
                          <a:latin typeface="Calibri" charset="0"/>
                          <a:ea typeface="Arial" charset="0"/>
                          <a:cs typeface="Arial" charset="0"/>
                        </a:defRPr>
                      </a:lvl4pPr>
                      <a:lvl5pPr marL="2057400" indent="-228600" algn="r" rtl="1">
                        <a:lnSpc>
                          <a:spcPct val="111000"/>
                        </a:lnSpc>
                        <a:spcBef>
                          <a:spcPts val="925"/>
                        </a:spcBef>
                        <a:buFont typeface="Corbel" charset="0"/>
                        <a:defRPr sz="1200" i="1">
                          <a:solidFill>
                            <a:srgbClr val="474B57"/>
                          </a:solidFill>
                          <a:latin typeface="Calibri" charset="0"/>
                          <a:ea typeface="Arial" charset="0"/>
                          <a:cs typeface="Arial" charset="0"/>
                        </a:defRPr>
                      </a:lvl5pPr>
                      <a:lvl6pPr marL="25146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6pPr>
                      <a:lvl7pPr marL="29718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7pPr>
                      <a:lvl8pPr marL="34290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8pPr>
                      <a:lvl9pPr marL="38862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9pPr>
                    </a:lstStyle>
                    <a:p>
                      <a:pPr marL="0" marR="0" lvl="0" indent="0" algn="l" defTabSz="914400" rtl="1" eaLnBrk="1" fontAlgn="t"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charset="0"/>
                          <a:ea typeface="Arial" charset="0"/>
                          <a:cs typeface="Arial" charset="0"/>
                        </a:rPr>
                        <a:t>5th</a:t>
                      </a:r>
                      <a:r>
                        <a:rPr kumimoji="0" lang="en-US" altLang="en-US" sz="1800" b="0" i="0" u="none" strike="noStrike" cap="none" normalizeH="0" baseline="0" dirty="0">
                          <a:ln>
                            <a:noFill/>
                          </a:ln>
                          <a:solidFill>
                            <a:srgbClr val="000000"/>
                          </a:solidFill>
                          <a:effectLst/>
                          <a:latin typeface="Calibri" charset="0"/>
                          <a:ea typeface="Arial" charset="0"/>
                          <a:cs typeface="Arial" charset="0"/>
                        </a:rPr>
                        <a:t> percentile to less than the </a:t>
                      </a:r>
                      <a:r>
                        <a:rPr kumimoji="0" lang="en-US" altLang="en-US" sz="1800" b="1" i="0" u="none" strike="noStrike" cap="none" normalizeH="0" baseline="0" dirty="0">
                          <a:ln>
                            <a:noFill/>
                          </a:ln>
                          <a:solidFill>
                            <a:srgbClr val="000000"/>
                          </a:solidFill>
                          <a:effectLst/>
                          <a:latin typeface="Calibri" charset="0"/>
                          <a:ea typeface="Arial" charset="0"/>
                          <a:cs typeface="Arial" charset="0"/>
                        </a:rPr>
                        <a:t>85th</a:t>
                      </a:r>
                      <a:r>
                        <a:rPr kumimoji="0" lang="en-US" altLang="en-US" sz="1800" b="0" i="0" u="none" strike="noStrike" cap="none" normalizeH="0" baseline="0" dirty="0">
                          <a:ln>
                            <a:noFill/>
                          </a:ln>
                          <a:solidFill>
                            <a:srgbClr val="000000"/>
                          </a:solidFill>
                          <a:effectLst/>
                          <a:latin typeface="Calibri" charset="0"/>
                          <a:ea typeface="Arial" charset="0"/>
                          <a:cs typeface="Arial" charset="0"/>
                        </a:rPr>
                        <a:t> percentile</a:t>
                      </a:r>
                    </a:p>
                  </a:txBody>
                  <a:tcPr marL="60960" marR="6096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B"/>
                    </a:solidFill>
                  </a:tcPr>
                </a:tc>
              </a:tr>
              <a:tr h="897362">
                <a:tc>
                  <a:txBody>
                    <a:bodyPr/>
                    <a:lstStyle>
                      <a:lvl1pPr algn="r" rtl="1">
                        <a:lnSpc>
                          <a:spcPct val="111000"/>
                        </a:lnSpc>
                        <a:spcBef>
                          <a:spcPts val="925"/>
                        </a:spcBef>
                        <a:buFont typeface="Corbel" charset="0"/>
                        <a:defRPr>
                          <a:solidFill>
                            <a:srgbClr val="474B57"/>
                          </a:solidFill>
                          <a:latin typeface="Calibri" charset="0"/>
                          <a:ea typeface="Arial" charset="0"/>
                          <a:cs typeface="Arial" charset="0"/>
                        </a:defRPr>
                      </a:lvl1pPr>
                      <a:lvl2pPr marL="742950" indent="-285750" algn="r" rtl="1">
                        <a:lnSpc>
                          <a:spcPct val="111000"/>
                        </a:lnSpc>
                        <a:spcBef>
                          <a:spcPts val="925"/>
                        </a:spcBef>
                        <a:buFont typeface="Corbel" charset="0"/>
                        <a:defRPr sz="1600">
                          <a:solidFill>
                            <a:srgbClr val="474B57"/>
                          </a:solidFill>
                          <a:latin typeface="Calibri" charset="0"/>
                          <a:ea typeface="Arial" charset="0"/>
                          <a:cs typeface="Arial" charset="0"/>
                        </a:defRPr>
                      </a:lvl2pPr>
                      <a:lvl3pPr marL="1143000" indent="-228600" algn="r" rtl="1">
                        <a:lnSpc>
                          <a:spcPct val="111000"/>
                        </a:lnSpc>
                        <a:spcBef>
                          <a:spcPts val="925"/>
                        </a:spcBef>
                        <a:buFont typeface="Corbel" charset="0"/>
                        <a:defRPr sz="1400" i="1">
                          <a:solidFill>
                            <a:srgbClr val="474B57"/>
                          </a:solidFill>
                          <a:latin typeface="Calibri" charset="0"/>
                          <a:ea typeface="Arial" charset="0"/>
                          <a:cs typeface="Arial" charset="0"/>
                        </a:defRPr>
                      </a:lvl3pPr>
                      <a:lvl4pPr marL="1600200" indent="-228600" algn="r" rtl="1">
                        <a:lnSpc>
                          <a:spcPct val="111000"/>
                        </a:lnSpc>
                        <a:spcBef>
                          <a:spcPts val="925"/>
                        </a:spcBef>
                        <a:buFont typeface="Corbel" charset="0"/>
                        <a:defRPr sz="1200">
                          <a:solidFill>
                            <a:srgbClr val="474B57"/>
                          </a:solidFill>
                          <a:latin typeface="Calibri" charset="0"/>
                          <a:ea typeface="Arial" charset="0"/>
                          <a:cs typeface="Arial" charset="0"/>
                        </a:defRPr>
                      </a:lvl4pPr>
                      <a:lvl5pPr marL="2057400" indent="-228600" algn="r" rtl="1">
                        <a:lnSpc>
                          <a:spcPct val="111000"/>
                        </a:lnSpc>
                        <a:spcBef>
                          <a:spcPts val="925"/>
                        </a:spcBef>
                        <a:buFont typeface="Corbel" charset="0"/>
                        <a:defRPr sz="1200" i="1">
                          <a:solidFill>
                            <a:srgbClr val="474B57"/>
                          </a:solidFill>
                          <a:latin typeface="Calibri" charset="0"/>
                          <a:ea typeface="Arial" charset="0"/>
                          <a:cs typeface="Arial" charset="0"/>
                        </a:defRPr>
                      </a:lvl5pPr>
                      <a:lvl6pPr marL="25146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6pPr>
                      <a:lvl7pPr marL="29718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7pPr>
                      <a:lvl8pPr marL="34290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8pPr>
                      <a:lvl9pPr marL="38862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9pPr>
                    </a:lstStyle>
                    <a:p>
                      <a:pPr marL="0" marR="0" lvl="0" indent="0" algn="l" defTabSz="914400" rtl="1" eaLnBrk="1" fontAlgn="t"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charset="0"/>
                          <a:ea typeface="Arial" charset="0"/>
                          <a:cs typeface="Arial" charset="0"/>
                        </a:rPr>
                        <a:t>Overweight</a:t>
                      </a:r>
                    </a:p>
                  </a:txBody>
                  <a:tcPr marL="60960" marR="6096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3D5"/>
                    </a:solidFill>
                  </a:tcPr>
                </a:tc>
                <a:tc>
                  <a:txBody>
                    <a:bodyPr/>
                    <a:lstStyle>
                      <a:lvl1pPr algn="r" rtl="1">
                        <a:lnSpc>
                          <a:spcPct val="111000"/>
                        </a:lnSpc>
                        <a:spcBef>
                          <a:spcPts val="925"/>
                        </a:spcBef>
                        <a:buFont typeface="Corbel" charset="0"/>
                        <a:defRPr>
                          <a:solidFill>
                            <a:srgbClr val="474B57"/>
                          </a:solidFill>
                          <a:latin typeface="Calibri" charset="0"/>
                          <a:ea typeface="Arial" charset="0"/>
                          <a:cs typeface="Arial" charset="0"/>
                        </a:defRPr>
                      </a:lvl1pPr>
                      <a:lvl2pPr marL="742950" indent="-285750" algn="r" rtl="1">
                        <a:lnSpc>
                          <a:spcPct val="111000"/>
                        </a:lnSpc>
                        <a:spcBef>
                          <a:spcPts val="925"/>
                        </a:spcBef>
                        <a:buFont typeface="Corbel" charset="0"/>
                        <a:defRPr sz="1600">
                          <a:solidFill>
                            <a:srgbClr val="474B57"/>
                          </a:solidFill>
                          <a:latin typeface="Calibri" charset="0"/>
                          <a:ea typeface="Arial" charset="0"/>
                          <a:cs typeface="Arial" charset="0"/>
                        </a:defRPr>
                      </a:lvl2pPr>
                      <a:lvl3pPr marL="1143000" indent="-228600" algn="r" rtl="1">
                        <a:lnSpc>
                          <a:spcPct val="111000"/>
                        </a:lnSpc>
                        <a:spcBef>
                          <a:spcPts val="925"/>
                        </a:spcBef>
                        <a:buFont typeface="Corbel" charset="0"/>
                        <a:defRPr sz="1400" i="1">
                          <a:solidFill>
                            <a:srgbClr val="474B57"/>
                          </a:solidFill>
                          <a:latin typeface="Calibri" charset="0"/>
                          <a:ea typeface="Arial" charset="0"/>
                          <a:cs typeface="Arial" charset="0"/>
                        </a:defRPr>
                      </a:lvl3pPr>
                      <a:lvl4pPr marL="1600200" indent="-228600" algn="r" rtl="1">
                        <a:lnSpc>
                          <a:spcPct val="111000"/>
                        </a:lnSpc>
                        <a:spcBef>
                          <a:spcPts val="925"/>
                        </a:spcBef>
                        <a:buFont typeface="Corbel" charset="0"/>
                        <a:defRPr sz="1200">
                          <a:solidFill>
                            <a:srgbClr val="474B57"/>
                          </a:solidFill>
                          <a:latin typeface="Calibri" charset="0"/>
                          <a:ea typeface="Arial" charset="0"/>
                          <a:cs typeface="Arial" charset="0"/>
                        </a:defRPr>
                      </a:lvl4pPr>
                      <a:lvl5pPr marL="2057400" indent="-228600" algn="r" rtl="1">
                        <a:lnSpc>
                          <a:spcPct val="111000"/>
                        </a:lnSpc>
                        <a:spcBef>
                          <a:spcPts val="925"/>
                        </a:spcBef>
                        <a:buFont typeface="Corbel" charset="0"/>
                        <a:defRPr sz="1200" i="1">
                          <a:solidFill>
                            <a:srgbClr val="474B57"/>
                          </a:solidFill>
                          <a:latin typeface="Calibri" charset="0"/>
                          <a:ea typeface="Arial" charset="0"/>
                          <a:cs typeface="Arial" charset="0"/>
                        </a:defRPr>
                      </a:lvl5pPr>
                      <a:lvl6pPr marL="25146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6pPr>
                      <a:lvl7pPr marL="29718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7pPr>
                      <a:lvl8pPr marL="34290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8pPr>
                      <a:lvl9pPr marL="38862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9pPr>
                    </a:lstStyle>
                    <a:p>
                      <a:pPr marL="0" marR="0" lvl="0" indent="0" algn="l" defTabSz="914400" rtl="1" eaLnBrk="1" fontAlgn="t"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charset="0"/>
                          <a:ea typeface="Arial" charset="0"/>
                          <a:cs typeface="Arial" charset="0"/>
                        </a:rPr>
                        <a:t>85th</a:t>
                      </a:r>
                      <a:r>
                        <a:rPr kumimoji="0" lang="en-US" altLang="en-US" sz="1800" b="0" i="0" u="none" strike="noStrike" cap="none" normalizeH="0" baseline="0">
                          <a:ln>
                            <a:noFill/>
                          </a:ln>
                          <a:solidFill>
                            <a:srgbClr val="000000"/>
                          </a:solidFill>
                          <a:effectLst/>
                          <a:latin typeface="Calibri" charset="0"/>
                          <a:ea typeface="Arial" charset="0"/>
                          <a:cs typeface="Arial" charset="0"/>
                        </a:rPr>
                        <a:t> to less than the </a:t>
                      </a:r>
                      <a:r>
                        <a:rPr kumimoji="0" lang="en-US" altLang="en-US" sz="1800" b="1" i="0" u="none" strike="noStrike" cap="none" normalizeH="0" baseline="0">
                          <a:ln>
                            <a:noFill/>
                          </a:ln>
                          <a:solidFill>
                            <a:srgbClr val="000000"/>
                          </a:solidFill>
                          <a:effectLst/>
                          <a:latin typeface="Calibri" charset="0"/>
                          <a:ea typeface="Arial" charset="0"/>
                          <a:cs typeface="Arial" charset="0"/>
                        </a:rPr>
                        <a:t>95th</a:t>
                      </a:r>
                      <a:r>
                        <a:rPr kumimoji="0" lang="en-US" altLang="en-US" sz="1800" b="0" i="0" u="none" strike="noStrike" cap="none" normalizeH="0" baseline="0">
                          <a:ln>
                            <a:noFill/>
                          </a:ln>
                          <a:solidFill>
                            <a:srgbClr val="000000"/>
                          </a:solidFill>
                          <a:effectLst/>
                          <a:latin typeface="Calibri" charset="0"/>
                          <a:ea typeface="Arial" charset="0"/>
                          <a:cs typeface="Arial" charset="0"/>
                        </a:rPr>
                        <a:t> percentile</a:t>
                      </a:r>
                    </a:p>
                  </a:txBody>
                  <a:tcPr marL="60960" marR="6096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3D5"/>
                    </a:solidFill>
                  </a:tcPr>
                </a:tc>
              </a:tr>
              <a:tr h="530260">
                <a:tc>
                  <a:txBody>
                    <a:bodyPr/>
                    <a:lstStyle>
                      <a:lvl1pPr algn="r" rtl="1">
                        <a:lnSpc>
                          <a:spcPct val="111000"/>
                        </a:lnSpc>
                        <a:spcBef>
                          <a:spcPts val="925"/>
                        </a:spcBef>
                        <a:buFont typeface="Corbel" charset="0"/>
                        <a:defRPr>
                          <a:solidFill>
                            <a:srgbClr val="474B57"/>
                          </a:solidFill>
                          <a:latin typeface="Calibri" charset="0"/>
                          <a:ea typeface="Arial" charset="0"/>
                          <a:cs typeface="Arial" charset="0"/>
                        </a:defRPr>
                      </a:lvl1pPr>
                      <a:lvl2pPr marL="742950" indent="-285750" algn="r" rtl="1">
                        <a:lnSpc>
                          <a:spcPct val="111000"/>
                        </a:lnSpc>
                        <a:spcBef>
                          <a:spcPts val="925"/>
                        </a:spcBef>
                        <a:buFont typeface="Corbel" charset="0"/>
                        <a:defRPr sz="1600">
                          <a:solidFill>
                            <a:srgbClr val="474B57"/>
                          </a:solidFill>
                          <a:latin typeface="Calibri" charset="0"/>
                          <a:ea typeface="Arial" charset="0"/>
                          <a:cs typeface="Arial" charset="0"/>
                        </a:defRPr>
                      </a:lvl2pPr>
                      <a:lvl3pPr marL="1143000" indent="-228600" algn="r" rtl="1">
                        <a:lnSpc>
                          <a:spcPct val="111000"/>
                        </a:lnSpc>
                        <a:spcBef>
                          <a:spcPts val="925"/>
                        </a:spcBef>
                        <a:buFont typeface="Corbel" charset="0"/>
                        <a:defRPr sz="1400" i="1">
                          <a:solidFill>
                            <a:srgbClr val="474B57"/>
                          </a:solidFill>
                          <a:latin typeface="Calibri" charset="0"/>
                          <a:ea typeface="Arial" charset="0"/>
                          <a:cs typeface="Arial" charset="0"/>
                        </a:defRPr>
                      </a:lvl3pPr>
                      <a:lvl4pPr marL="1600200" indent="-228600" algn="r" rtl="1">
                        <a:lnSpc>
                          <a:spcPct val="111000"/>
                        </a:lnSpc>
                        <a:spcBef>
                          <a:spcPts val="925"/>
                        </a:spcBef>
                        <a:buFont typeface="Corbel" charset="0"/>
                        <a:defRPr sz="1200">
                          <a:solidFill>
                            <a:srgbClr val="474B57"/>
                          </a:solidFill>
                          <a:latin typeface="Calibri" charset="0"/>
                          <a:ea typeface="Arial" charset="0"/>
                          <a:cs typeface="Arial" charset="0"/>
                        </a:defRPr>
                      </a:lvl4pPr>
                      <a:lvl5pPr marL="2057400" indent="-228600" algn="r" rtl="1">
                        <a:lnSpc>
                          <a:spcPct val="111000"/>
                        </a:lnSpc>
                        <a:spcBef>
                          <a:spcPts val="925"/>
                        </a:spcBef>
                        <a:buFont typeface="Corbel" charset="0"/>
                        <a:defRPr sz="1200" i="1">
                          <a:solidFill>
                            <a:srgbClr val="474B57"/>
                          </a:solidFill>
                          <a:latin typeface="Calibri" charset="0"/>
                          <a:ea typeface="Arial" charset="0"/>
                          <a:cs typeface="Arial" charset="0"/>
                        </a:defRPr>
                      </a:lvl5pPr>
                      <a:lvl6pPr marL="25146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6pPr>
                      <a:lvl7pPr marL="29718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7pPr>
                      <a:lvl8pPr marL="34290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8pPr>
                      <a:lvl9pPr marL="38862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9pPr>
                    </a:lstStyle>
                    <a:p>
                      <a:pPr marL="0" marR="0" lvl="0" indent="0" algn="l" defTabSz="914400" rtl="1" eaLnBrk="1" fontAlgn="t"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charset="0"/>
                          <a:ea typeface="Arial" charset="0"/>
                          <a:cs typeface="Arial" charset="0"/>
                        </a:rPr>
                        <a:t>Obese</a:t>
                      </a:r>
                    </a:p>
                  </a:txBody>
                  <a:tcPr marL="60960" marR="6096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B"/>
                    </a:solidFill>
                  </a:tcPr>
                </a:tc>
                <a:tc>
                  <a:txBody>
                    <a:bodyPr/>
                    <a:lstStyle>
                      <a:lvl1pPr algn="r" rtl="1">
                        <a:lnSpc>
                          <a:spcPct val="111000"/>
                        </a:lnSpc>
                        <a:spcBef>
                          <a:spcPts val="925"/>
                        </a:spcBef>
                        <a:buFont typeface="Corbel" charset="0"/>
                        <a:defRPr>
                          <a:solidFill>
                            <a:srgbClr val="474B57"/>
                          </a:solidFill>
                          <a:latin typeface="Calibri" charset="0"/>
                          <a:ea typeface="Arial" charset="0"/>
                          <a:cs typeface="Arial" charset="0"/>
                        </a:defRPr>
                      </a:lvl1pPr>
                      <a:lvl2pPr marL="742950" indent="-285750" algn="r" rtl="1">
                        <a:lnSpc>
                          <a:spcPct val="111000"/>
                        </a:lnSpc>
                        <a:spcBef>
                          <a:spcPts val="925"/>
                        </a:spcBef>
                        <a:buFont typeface="Corbel" charset="0"/>
                        <a:defRPr sz="1600">
                          <a:solidFill>
                            <a:srgbClr val="474B57"/>
                          </a:solidFill>
                          <a:latin typeface="Calibri" charset="0"/>
                          <a:ea typeface="Arial" charset="0"/>
                          <a:cs typeface="Arial" charset="0"/>
                        </a:defRPr>
                      </a:lvl2pPr>
                      <a:lvl3pPr marL="1143000" indent="-228600" algn="r" rtl="1">
                        <a:lnSpc>
                          <a:spcPct val="111000"/>
                        </a:lnSpc>
                        <a:spcBef>
                          <a:spcPts val="925"/>
                        </a:spcBef>
                        <a:buFont typeface="Corbel" charset="0"/>
                        <a:defRPr sz="1400" i="1">
                          <a:solidFill>
                            <a:srgbClr val="474B57"/>
                          </a:solidFill>
                          <a:latin typeface="Calibri" charset="0"/>
                          <a:ea typeface="Arial" charset="0"/>
                          <a:cs typeface="Arial" charset="0"/>
                        </a:defRPr>
                      </a:lvl3pPr>
                      <a:lvl4pPr marL="1600200" indent="-228600" algn="r" rtl="1">
                        <a:lnSpc>
                          <a:spcPct val="111000"/>
                        </a:lnSpc>
                        <a:spcBef>
                          <a:spcPts val="925"/>
                        </a:spcBef>
                        <a:buFont typeface="Corbel" charset="0"/>
                        <a:defRPr sz="1200">
                          <a:solidFill>
                            <a:srgbClr val="474B57"/>
                          </a:solidFill>
                          <a:latin typeface="Calibri" charset="0"/>
                          <a:ea typeface="Arial" charset="0"/>
                          <a:cs typeface="Arial" charset="0"/>
                        </a:defRPr>
                      </a:lvl4pPr>
                      <a:lvl5pPr marL="2057400" indent="-228600" algn="r" rtl="1">
                        <a:lnSpc>
                          <a:spcPct val="111000"/>
                        </a:lnSpc>
                        <a:spcBef>
                          <a:spcPts val="925"/>
                        </a:spcBef>
                        <a:buFont typeface="Corbel" charset="0"/>
                        <a:defRPr sz="1200" i="1">
                          <a:solidFill>
                            <a:srgbClr val="474B57"/>
                          </a:solidFill>
                          <a:latin typeface="Calibri" charset="0"/>
                          <a:ea typeface="Arial" charset="0"/>
                          <a:cs typeface="Arial" charset="0"/>
                        </a:defRPr>
                      </a:lvl5pPr>
                      <a:lvl6pPr marL="25146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6pPr>
                      <a:lvl7pPr marL="29718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7pPr>
                      <a:lvl8pPr marL="34290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8pPr>
                      <a:lvl9pPr marL="38862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9pPr>
                    </a:lstStyle>
                    <a:p>
                      <a:pPr marL="0" marR="0" lvl="0" indent="0" algn="l" defTabSz="914400" rtl="1" eaLnBrk="1" fontAlgn="t"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charset="0"/>
                          <a:ea typeface="Arial" charset="0"/>
                          <a:cs typeface="Arial" charset="0"/>
                        </a:rPr>
                        <a:t>95th</a:t>
                      </a:r>
                      <a:r>
                        <a:rPr kumimoji="0" lang="en-US" altLang="en-US" sz="1800" b="0" i="0" u="none" strike="noStrike" cap="none" normalizeH="0" baseline="0" dirty="0">
                          <a:ln>
                            <a:noFill/>
                          </a:ln>
                          <a:solidFill>
                            <a:srgbClr val="000000"/>
                          </a:solidFill>
                          <a:effectLst/>
                          <a:latin typeface="Calibri" charset="0"/>
                          <a:ea typeface="Arial" charset="0"/>
                          <a:cs typeface="Arial" charset="0"/>
                        </a:rPr>
                        <a:t> percentile or greater</a:t>
                      </a:r>
                    </a:p>
                  </a:txBody>
                  <a:tcPr marL="60960" marR="6096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B"/>
                    </a:solidFill>
                  </a:tcPr>
                </a:tc>
              </a:tr>
            </a:tbl>
          </a:graphicData>
        </a:graphic>
      </p:graphicFrame>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7088" y="2597150"/>
            <a:ext cx="2849562"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43950" y="2597150"/>
            <a:ext cx="2841625"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476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methods to estimate obesity</a:t>
            </a:r>
            <a:endParaRPr lang="en-US" dirty="0"/>
          </a:p>
        </p:txBody>
      </p:sp>
      <p:sp>
        <p:nvSpPr>
          <p:cNvPr id="3" name="Content Placeholder 2"/>
          <p:cNvSpPr>
            <a:spLocks noGrp="1"/>
          </p:cNvSpPr>
          <p:nvPr>
            <p:ph idx="1"/>
          </p:nvPr>
        </p:nvSpPr>
        <p:spPr/>
        <p:txBody>
          <a:bodyPr/>
          <a:lstStyle/>
          <a:p>
            <a:r>
              <a:rPr lang="en-US" dirty="0" smtClean="0"/>
              <a:t>Skin fold thickness</a:t>
            </a:r>
          </a:p>
          <a:p>
            <a:r>
              <a:rPr lang="en-US" dirty="0" smtClean="0"/>
              <a:t>Waist circumference and waist to hip ratio</a:t>
            </a:r>
          </a:p>
          <a:p>
            <a:r>
              <a:rPr lang="en-US" dirty="0" smtClean="0"/>
              <a:t>Bio-impedance </a:t>
            </a:r>
          </a:p>
          <a:p>
            <a:endParaRPr lang="en-US"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6175" y="3986213"/>
            <a:ext cx="217963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1213" y="4608513"/>
            <a:ext cx="21812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7838" y="3986213"/>
            <a:ext cx="2411412"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66138" y="3744913"/>
            <a:ext cx="1865312"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426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obesity</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059488" y="2086769"/>
            <a:ext cx="3810000" cy="4127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46111" y="1853247"/>
            <a:ext cx="5132389" cy="4524315"/>
          </a:xfrm>
          <a:prstGeom prst="rect">
            <a:avLst/>
          </a:prstGeom>
          <a:noFill/>
        </p:spPr>
        <p:txBody>
          <a:bodyPr wrap="square" rtlCol="0">
            <a:spAutoFit/>
          </a:bodyPr>
          <a:lstStyle/>
          <a:p>
            <a:r>
              <a:rPr lang="en-US" sz="2400" dirty="0" smtClean="0"/>
              <a:t>The fat distribution in the body is identified among the two types of obesity; android(apple obese) in which person stores fat around his or her abdominal region; </a:t>
            </a:r>
            <a:r>
              <a:rPr lang="en-US" sz="2400" dirty="0" err="1" smtClean="0"/>
              <a:t>gynoid</a:t>
            </a:r>
            <a:r>
              <a:rPr lang="en-US" sz="2400" dirty="0" smtClean="0"/>
              <a:t> (pear obese), in which excess fat are being deposited somewhere at the hip and thigh areas. Android obese individuals are more prone to obesity-related diseases compared to the </a:t>
            </a:r>
            <a:r>
              <a:rPr lang="en-US" sz="2400" dirty="0" err="1" smtClean="0"/>
              <a:t>gynoid</a:t>
            </a:r>
            <a:r>
              <a:rPr lang="en-US" sz="2400" dirty="0" smtClean="0"/>
              <a:t> obese.</a:t>
            </a:r>
            <a:endParaRPr lang="en-US" sz="2400" dirty="0"/>
          </a:p>
        </p:txBody>
      </p:sp>
    </p:spTree>
    <p:extLst>
      <p:ext uri="{BB962C8B-B14F-4D97-AF65-F5344CB8AC3E}">
        <p14:creationId xmlns:p14="http://schemas.microsoft.com/office/powerpoint/2010/main" val="1545751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Magnitude of problem</a:t>
            </a:r>
            <a:endParaRPr lang="en-US" dirty="0"/>
          </a:p>
        </p:txBody>
      </p:sp>
      <p:sp>
        <p:nvSpPr>
          <p:cNvPr id="3" name="Content Placeholder 2"/>
          <p:cNvSpPr>
            <a:spLocks noGrp="1"/>
          </p:cNvSpPr>
          <p:nvPr>
            <p:ph idx="1"/>
          </p:nvPr>
        </p:nvSpPr>
        <p:spPr>
          <a:xfrm>
            <a:off x="1103312" y="1485900"/>
            <a:ext cx="8946541" cy="5130800"/>
          </a:xfrm>
        </p:spPr>
        <p:txBody>
          <a:bodyPr>
            <a:normAutofit/>
          </a:bodyPr>
          <a:lstStyle/>
          <a:p>
            <a:r>
              <a:rPr lang="en-US" sz="3600" dirty="0" smtClean="0"/>
              <a:t>Obesity prevalence</a:t>
            </a:r>
          </a:p>
          <a:p>
            <a:r>
              <a:rPr lang="en-US" dirty="0" smtClean="0"/>
              <a:t>The worldwide prevalence of obesity more than doubled between 1980 and 2014.</a:t>
            </a:r>
          </a:p>
          <a:p>
            <a:r>
              <a:rPr lang="en-US" dirty="0"/>
              <a:t>in </a:t>
            </a:r>
            <a:r>
              <a:rPr lang="en-US" dirty="0" smtClean="0"/>
              <a:t>2014, about </a:t>
            </a:r>
            <a:r>
              <a:rPr lang="en-US" b="1" dirty="0" smtClean="0"/>
              <a:t>13% </a:t>
            </a:r>
            <a:r>
              <a:rPr lang="en-US" dirty="0" smtClean="0"/>
              <a:t>of the world’s adult population (11% of men and 15% of women) were </a:t>
            </a:r>
            <a:r>
              <a:rPr lang="en-US" b="1" dirty="0" smtClean="0"/>
              <a:t>obese.</a:t>
            </a:r>
            <a:r>
              <a:rPr lang="en-US" dirty="0" smtClean="0"/>
              <a:t> </a:t>
            </a:r>
          </a:p>
          <a:p>
            <a:r>
              <a:rPr lang="en-US" dirty="0" smtClean="0"/>
              <a:t>And </a:t>
            </a:r>
            <a:r>
              <a:rPr lang="en-US" b="1" dirty="0" smtClean="0"/>
              <a:t>39% </a:t>
            </a:r>
            <a:r>
              <a:rPr lang="en-US" dirty="0" smtClean="0"/>
              <a:t>of adults aged 18 years and over (38% of men and 40% of women) were </a:t>
            </a:r>
            <a:r>
              <a:rPr lang="en-US" b="1" dirty="0" smtClean="0"/>
              <a:t>overweight.</a:t>
            </a:r>
          </a:p>
          <a:p>
            <a:r>
              <a:rPr lang="en-US" dirty="0" smtClean="0"/>
              <a:t>In 2014, an estimated 41 million children under the age of 5 years were overweight or obese. </a:t>
            </a:r>
          </a:p>
          <a:p>
            <a:r>
              <a:rPr lang="en-US" dirty="0" smtClean="0"/>
              <a:t>overweight and obesity are now on the rise in low- and middle-income countries, particularly in urban settings. </a:t>
            </a:r>
          </a:p>
          <a:p>
            <a:endParaRPr lang="en-US" dirty="0" smtClean="0"/>
          </a:p>
        </p:txBody>
      </p:sp>
    </p:spTree>
    <p:extLst>
      <p:ext uri="{BB962C8B-B14F-4D97-AF65-F5344CB8AC3E}">
        <p14:creationId xmlns:p14="http://schemas.microsoft.com/office/powerpoint/2010/main" val="8645292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2612</TotalTime>
  <Words>1498</Words>
  <Application>Microsoft Macintosh PowerPoint</Application>
  <PresentationFormat>Widescreen</PresentationFormat>
  <Paragraphs>186</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Century Gothic</vt:lpstr>
      <vt:lpstr>Wingdings 3</vt:lpstr>
      <vt:lpstr>Arial</vt:lpstr>
      <vt:lpstr>Arial Narrow</vt:lpstr>
      <vt:lpstr>Calibri</vt:lpstr>
      <vt:lpstr>Lato</vt:lpstr>
      <vt:lpstr>Times New Roman</vt:lpstr>
      <vt:lpstr>Wingdings</vt:lpstr>
      <vt:lpstr>Ion</vt:lpstr>
      <vt:lpstr>Obesity</vt:lpstr>
      <vt:lpstr>Objectives </vt:lpstr>
      <vt:lpstr>Obesity definition:</vt:lpstr>
      <vt:lpstr>Body Mass Index (BMI):</vt:lpstr>
      <vt:lpstr>PowerPoint Presentation</vt:lpstr>
      <vt:lpstr>BMI in children</vt:lpstr>
      <vt:lpstr>Other methods to estimate obesity</vt:lpstr>
      <vt:lpstr>Types of obesity</vt:lpstr>
      <vt:lpstr>Magnitude of problem</vt:lpstr>
      <vt:lpstr>Prevalence of obesity in Gulf Countries (WHO estimates 2014) </vt:lpstr>
      <vt:lpstr>Data from KSA National Surveys</vt:lpstr>
      <vt:lpstr>Magnitude of problem cont.</vt:lpstr>
      <vt:lpstr>Magnitude of problem cont.</vt:lpstr>
      <vt:lpstr>Causes of obesity</vt:lpstr>
      <vt:lpstr>Prevention </vt:lpstr>
      <vt:lpstr>Obesity prevention</vt:lpstr>
      <vt:lpstr>Primary prevention cont. </vt:lpstr>
      <vt:lpstr>Primary prevention cont. </vt:lpstr>
      <vt:lpstr>Secondary prevention:</vt:lpstr>
      <vt:lpstr>Secondary prevention cont.</vt:lpstr>
      <vt:lpstr>Secondary prevention cont.</vt:lpstr>
      <vt:lpstr>Tertiary prevention:</vt:lpstr>
      <vt:lpstr>National programs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Microsoft Office User</dc:creator>
  <cp:lastModifiedBy>Microsoft Office User</cp:lastModifiedBy>
  <cp:revision>37</cp:revision>
  <dcterms:created xsi:type="dcterms:W3CDTF">2017-02-12T07:00:11Z</dcterms:created>
  <dcterms:modified xsi:type="dcterms:W3CDTF">2017-02-16T04:55:20Z</dcterms:modified>
</cp:coreProperties>
</file>