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wmf" ContentType="image/x-wmf"/>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63" r:id="rId3"/>
    <p:sldId id="264" r:id="rId4"/>
    <p:sldId id="262" r:id="rId5"/>
    <p:sldId id="313" r:id="rId6"/>
    <p:sldId id="275" r:id="rId7"/>
    <p:sldId id="268" r:id="rId8"/>
    <p:sldId id="257" r:id="rId9"/>
    <p:sldId id="269" r:id="rId10"/>
    <p:sldId id="270" r:id="rId11"/>
    <p:sldId id="272" r:id="rId12"/>
    <p:sldId id="302" r:id="rId13"/>
    <p:sldId id="274" r:id="rId14"/>
    <p:sldId id="276" r:id="rId15"/>
    <p:sldId id="277" r:id="rId16"/>
    <p:sldId id="278" r:id="rId17"/>
    <p:sldId id="279" r:id="rId18"/>
    <p:sldId id="281" r:id="rId19"/>
    <p:sldId id="280" r:id="rId20"/>
    <p:sldId id="282" r:id="rId21"/>
    <p:sldId id="307" r:id="rId22"/>
    <p:sldId id="305" r:id="rId23"/>
    <p:sldId id="306" r:id="rId24"/>
    <p:sldId id="283" r:id="rId25"/>
    <p:sldId id="284" r:id="rId26"/>
    <p:sldId id="267" r:id="rId27"/>
    <p:sldId id="258" r:id="rId28"/>
    <p:sldId id="292" r:id="rId29"/>
    <p:sldId id="293" r:id="rId30"/>
    <p:sldId id="300" r:id="rId31"/>
    <p:sldId id="294" r:id="rId32"/>
    <p:sldId id="295" r:id="rId33"/>
    <p:sldId id="297" r:id="rId34"/>
    <p:sldId id="296" r:id="rId35"/>
    <p:sldId id="299" r:id="rId36"/>
    <p:sldId id="301" r:id="rId37"/>
    <p:sldId id="290" r:id="rId38"/>
    <p:sldId id="285" r:id="rId39"/>
    <p:sldId id="286" r:id="rId40"/>
    <p:sldId id="287" r:id="rId41"/>
    <p:sldId id="288" r:id="rId42"/>
    <p:sldId id="289" r:id="rId43"/>
    <p:sldId id="291" r:id="rId44"/>
    <p:sldId id="261" r:id="rId45"/>
    <p:sldId id="308" r:id="rId46"/>
    <p:sldId id="31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1"/>
    <p:restoredTop sz="81983"/>
  </p:normalViewPr>
  <p:slideViewPr>
    <p:cSldViewPr snapToObjects="1">
      <p:cViewPr>
        <p:scale>
          <a:sx n="86" d="100"/>
          <a:sy n="86" d="100"/>
        </p:scale>
        <p:origin x="-56" y="-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 Id="rId2"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D2366-4340-D442-A2AB-33400498D10E}" type="datetimeFigureOut">
              <a:rPr lang="en-US" smtClean="0"/>
              <a:t>3/6/17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75C8C-7E8F-634E-9EA8-F6123927A4B0}" type="slidenum">
              <a:rPr lang="en-US" smtClean="0"/>
              <a:t>‹#›</a:t>
            </a:fld>
            <a:endParaRPr lang="en-US"/>
          </a:p>
        </p:txBody>
      </p:sp>
    </p:spTree>
    <p:extLst>
      <p:ext uri="{BB962C8B-B14F-4D97-AF65-F5344CB8AC3E}">
        <p14:creationId xmlns:p14="http://schemas.microsoft.com/office/powerpoint/2010/main" val="396736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www.bmj.com/epidem/epid.1.html"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A6A60-6743-8D4F-B682-7E10711B608F}" type="slidenum">
              <a:rPr lang="en-US" altLang="x-none"/>
              <a:pPr/>
              <a:t>4</a:t>
            </a:fld>
            <a:endParaRPr lang="en-US" altLang="x-none"/>
          </a:p>
        </p:txBody>
      </p:sp>
      <p:sp>
        <p:nvSpPr>
          <p:cNvPr id="79874" name="Rectangle 2"/>
          <p:cNvSpPr>
            <a:spLocks noChangeArrowheads="1" noTextEdit="1"/>
          </p:cNvSpPr>
          <p:nvPr>
            <p:ph type="sldImg"/>
          </p:nvPr>
        </p:nvSpPr>
        <p:spPr>
          <a:xfrm>
            <a:off x="1146175" y="687388"/>
            <a:ext cx="4567238" cy="3425825"/>
          </a:xfrm>
          <a:ln w="12700" cap="flat">
            <a:solidFill>
              <a:schemeClr val="tx1"/>
            </a:solidFill>
          </a:ln>
          <a:extLst>
            <a:ext uri="{909E8E84-426E-40DD-AFC4-6F175D3DCCD1}">
              <a14:hiddenFill xmlns:a14="http://schemas.microsoft.com/office/drawing/2010/main">
                <a:noFill/>
              </a14:hiddenFill>
            </a:ex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a:xfrm>
            <a:off x="904875" y="4343400"/>
            <a:ext cx="5046663" cy="4114800"/>
          </a:xfrm>
          <a:noFill/>
          <a:ln/>
        </p:spPr>
        <p:txBody>
          <a:bodyPr lIns="90488" tIns="44450" rIns="90488" bIns="44450"/>
          <a:lstStyle/>
          <a:p>
            <a:r>
              <a:rPr kumimoji="0" lang="en-US" altLang="x-none"/>
              <a:t>In any study, it is vitally important to have a standard definition for the selected endpoints of interest.  In this study, an injury was defined as an event that resulted in bodily damage and required medical treatment by a general physician or a specialist, or treatment at an urgent care facility or emergency department, or required hospitalization.  A severe injury was defined as an injury that required care at an emergency department or by a specialist within 24 hours of symptoms, and resulted in restricted physical activity.</a:t>
            </a:r>
          </a:p>
        </p:txBody>
      </p:sp>
    </p:spTree>
    <p:extLst>
      <p:ext uri="{BB962C8B-B14F-4D97-AF65-F5344CB8AC3E}">
        <p14:creationId xmlns:p14="http://schemas.microsoft.com/office/powerpoint/2010/main" val="7497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Injuries affect all age groups but have a particular impact on young people and people in their prime working years. For people between the ages of 15 and 29 years, three injury-related causes are among the top </a:t>
            </a:r>
            <a:r>
              <a:rPr lang="en-US" sz="1200" b="0" kern="1200" dirty="0" err="1" smtClean="0">
                <a:solidFill>
                  <a:schemeClr val="tx1"/>
                </a:solidFill>
                <a:effectLst/>
                <a:latin typeface="+mn-lt"/>
                <a:ea typeface="+mn-ea"/>
                <a:cs typeface="+mn-cs"/>
              </a:rPr>
              <a:t>ve</a:t>
            </a:r>
            <a:r>
              <a:rPr lang="en-US" sz="1200" b="0" kern="1200" dirty="0" smtClean="0">
                <a:solidFill>
                  <a:schemeClr val="tx1"/>
                </a:solidFill>
                <a:effectLst/>
                <a:latin typeface="+mn-lt"/>
                <a:ea typeface="+mn-ea"/>
                <a:cs typeface="+mn-cs"/>
              </a:rPr>
              <a:t> causes of death. Road </a:t>
            </a:r>
            <a:r>
              <a:rPr lang="en-US" sz="1200" b="0" kern="1200" dirty="0" err="1" smtClean="0">
                <a:solidFill>
                  <a:schemeClr val="tx1"/>
                </a:solidFill>
                <a:effectLst/>
                <a:latin typeface="+mn-lt"/>
                <a:ea typeface="+mn-ea"/>
                <a:cs typeface="+mn-cs"/>
              </a:rPr>
              <a:t>traf</a:t>
            </a:r>
            <a:r>
              <a:rPr lang="en-US" sz="1200" b="0" kern="1200" dirty="0" smtClean="0">
                <a:solidFill>
                  <a:schemeClr val="tx1"/>
                </a:solidFill>
                <a:effectLst/>
                <a:latin typeface="+mn-lt"/>
                <a:ea typeface="+mn-ea"/>
                <a:cs typeface="+mn-cs"/>
              </a:rPr>
              <a:t> c injuries are the leading cause of death in this age group, with suicide and homicide the second and fourth leading causes of death respectively – together accounting for more than one quarter of all deaths in this age group. Among the elderly, falls are the most common cause of injury death. Table 2 presents leading causes of death by age group in 2012.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16</a:t>
            </a:fld>
            <a:endParaRPr lang="en-US"/>
          </a:p>
        </p:txBody>
      </p:sp>
    </p:spTree>
    <p:extLst>
      <p:ext uri="{BB962C8B-B14F-4D97-AF65-F5344CB8AC3E}">
        <p14:creationId xmlns:p14="http://schemas.microsoft.com/office/powerpoint/2010/main" val="1878713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Injuries affect all age groups but have a particular impact on young people and people in their prime working years. For people between the ages of 15 and 29 years, three injury-related causes are among the top </a:t>
            </a:r>
            <a:r>
              <a:rPr lang="en-US" sz="1200" b="0" kern="1200" dirty="0" err="1" smtClean="0">
                <a:solidFill>
                  <a:schemeClr val="tx1"/>
                </a:solidFill>
                <a:effectLst/>
                <a:latin typeface="+mn-lt"/>
                <a:ea typeface="+mn-ea"/>
                <a:cs typeface="+mn-cs"/>
              </a:rPr>
              <a:t>ve</a:t>
            </a:r>
            <a:r>
              <a:rPr lang="en-US" sz="1200" b="0" kern="1200" dirty="0" smtClean="0">
                <a:solidFill>
                  <a:schemeClr val="tx1"/>
                </a:solidFill>
                <a:effectLst/>
                <a:latin typeface="+mn-lt"/>
                <a:ea typeface="+mn-ea"/>
                <a:cs typeface="+mn-cs"/>
              </a:rPr>
              <a:t> causes of death. Road </a:t>
            </a:r>
            <a:r>
              <a:rPr lang="en-US" sz="1200" b="0" kern="1200" dirty="0" err="1" smtClean="0">
                <a:solidFill>
                  <a:schemeClr val="tx1"/>
                </a:solidFill>
                <a:effectLst/>
                <a:latin typeface="+mn-lt"/>
                <a:ea typeface="+mn-ea"/>
                <a:cs typeface="+mn-cs"/>
              </a:rPr>
              <a:t>traf</a:t>
            </a:r>
            <a:r>
              <a:rPr lang="en-US" sz="1200" b="0" kern="1200" dirty="0" smtClean="0">
                <a:solidFill>
                  <a:schemeClr val="tx1"/>
                </a:solidFill>
                <a:effectLst/>
                <a:latin typeface="+mn-lt"/>
                <a:ea typeface="+mn-ea"/>
                <a:cs typeface="+mn-cs"/>
              </a:rPr>
              <a:t> c injuries are the leading cause of death in this age group, with suicide and homicide the second and fourth leading causes of death respectively – together accounting for more than one quarter of all deaths in this age group. Among the elderly, falls are the most common cause of injury death. Table 2 presents leading causes of death by age group in 2012.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17</a:t>
            </a:fld>
            <a:endParaRPr lang="en-US"/>
          </a:p>
        </p:txBody>
      </p:sp>
    </p:spTree>
    <p:extLst>
      <p:ext uri="{BB962C8B-B14F-4D97-AF65-F5344CB8AC3E}">
        <p14:creationId xmlns:p14="http://schemas.microsoft.com/office/powerpoint/2010/main" val="1487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About 90% of injury-related deaths occur in low- and middle-income countries. Across the world injury death rates – a better indicator of risk as they take into consideration the size of the population – are higher in lower-income countries than in higher-income countries (see Figure 6). </a:t>
            </a:r>
            <a:endParaRPr lang="en-US" dirty="0" smtClean="0"/>
          </a:p>
          <a:p>
            <a:r>
              <a:rPr lang="en-US" sz="1200" b="0" kern="1200" dirty="0" smtClean="0">
                <a:solidFill>
                  <a:schemeClr val="tx1"/>
                </a:solidFill>
                <a:effectLst/>
                <a:latin typeface="+mn-lt"/>
                <a:ea typeface="+mn-ea"/>
                <a:cs typeface="+mn-cs"/>
              </a:rPr>
              <a:t>Even within countries, injuries show strong social class gradients. This means that people from poorer economic backgrounds have higher rates of death from injury and non-fatal injuries than wealthier people. A study in Rio de Janeiro, Brazil, found that homicide rates in the poorer areas were three times higher than those in wealthier areas. This relationship is true not just in low- and middle-income countries, but holds true for more </a:t>
            </a:r>
            <a:r>
              <a:rPr lang="en-US" sz="1200" b="0" kern="1200" dirty="0" err="1" smtClean="0">
                <a:solidFill>
                  <a:schemeClr val="tx1"/>
                </a:solidFill>
                <a:effectLst/>
                <a:latin typeface="+mn-lt"/>
                <a:ea typeface="+mn-ea"/>
                <a:cs typeface="+mn-cs"/>
              </a:rPr>
              <a:t>af</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uent</a:t>
            </a:r>
            <a:r>
              <a:rPr lang="en-US" sz="1200" b="0" kern="1200" dirty="0" smtClean="0">
                <a:solidFill>
                  <a:schemeClr val="tx1"/>
                </a:solidFill>
                <a:effectLst/>
                <a:latin typeface="+mn-lt"/>
                <a:ea typeface="+mn-ea"/>
                <a:cs typeface="+mn-cs"/>
              </a:rPr>
              <a:t> countries too. For instance, a child from the lowest social class in the United Kingdom is 16 times more likely to die in a house re than one from a wealthy family. </a:t>
            </a:r>
            <a:endParaRPr lang="en-US" dirty="0" smtClean="0"/>
          </a:p>
          <a:p>
            <a:r>
              <a:rPr lang="en-US" sz="1200" b="0" kern="1200" dirty="0" smtClean="0">
                <a:solidFill>
                  <a:schemeClr val="tx1"/>
                </a:solidFill>
                <a:effectLst/>
                <a:latin typeface="+mn-lt"/>
                <a:ea typeface="+mn-ea"/>
                <a:cs typeface="+mn-cs"/>
              </a:rPr>
              <a:t>This uneven distribution of injuries that makes them more prevalent among the less advantaged is related to a number of factors such as living, working and travelling in less safe conditions, less focus on prevention efforts in poorer areas, and poorer access to quality emergency trauma care and rehabilitation services. As well as being at increased risk, disadvantaged families are hardest hit by the </a:t>
            </a:r>
            <a:r>
              <a:rPr lang="en-US" sz="1200" b="0" kern="1200" dirty="0" err="1" smtClean="0">
                <a:solidFill>
                  <a:schemeClr val="tx1"/>
                </a:solidFill>
                <a:effectLst/>
                <a:latin typeface="+mn-lt"/>
                <a:ea typeface="+mn-ea"/>
                <a:cs typeface="+mn-cs"/>
              </a:rPr>
              <a:t>nancial</a:t>
            </a:r>
            <a:r>
              <a:rPr lang="en-US" sz="1200" b="0" kern="1200" dirty="0" smtClean="0">
                <a:solidFill>
                  <a:schemeClr val="tx1"/>
                </a:solidFill>
                <a:effectLst/>
                <a:latin typeface="+mn-lt"/>
                <a:ea typeface="+mn-ea"/>
                <a:cs typeface="+mn-cs"/>
              </a:rPr>
              <a:t> pressure resulting from injuries. Poor families are less likely to have the </a:t>
            </a:r>
            <a:r>
              <a:rPr lang="en-US" sz="1200" b="0" kern="1200" dirty="0" err="1" smtClean="0">
                <a:solidFill>
                  <a:schemeClr val="tx1"/>
                </a:solidFill>
                <a:effectLst/>
                <a:latin typeface="+mn-lt"/>
                <a:ea typeface="+mn-ea"/>
                <a:cs typeface="+mn-cs"/>
              </a:rPr>
              <a:t>nancial</a:t>
            </a:r>
            <a:r>
              <a:rPr lang="en-US" sz="1200" b="0" kern="1200" dirty="0" smtClean="0">
                <a:solidFill>
                  <a:schemeClr val="tx1"/>
                </a:solidFill>
                <a:effectLst/>
                <a:latin typeface="+mn-lt"/>
                <a:ea typeface="+mn-ea"/>
                <a:cs typeface="+mn-cs"/>
              </a:rPr>
              <a:t> resources to pay the direct costs (e.g. medical bills) as well as the indirect costs (e.g. lost wages) related to injuries.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18</a:t>
            </a:fld>
            <a:endParaRPr lang="en-US"/>
          </a:p>
        </p:txBody>
      </p:sp>
    </p:spTree>
    <p:extLst>
      <p:ext uri="{BB962C8B-B14F-4D97-AF65-F5344CB8AC3E}">
        <p14:creationId xmlns:p14="http://schemas.microsoft.com/office/powerpoint/2010/main" val="358620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More males than females are killed by injuries and violence— almost twice as many each year. Worldwide, about three-quarters of deaths from road </a:t>
            </a:r>
            <a:r>
              <a:rPr lang="en-US" sz="1200" b="0" kern="1200" dirty="0" err="1" smtClean="0">
                <a:solidFill>
                  <a:schemeClr val="tx1"/>
                </a:solidFill>
                <a:effectLst/>
                <a:latin typeface="+mn-lt"/>
                <a:ea typeface="+mn-ea"/>
                <a:cs typeface="+mn-cs"/>
              </a:rPr>
              <a:t>traf</a:t>
            </a:r>
            <a:r>
              <a:rPr lang="en-US" sz="1200" b="0" kern="1200" dirty="0" smtClean="0">
                <a:solidFill>
                  <a:schemeClr val="tx1"/>
                </a:solidFill>
                <a:effectLst/>
                <a:latin typeface="+mn-lt"/>
                <a:ea typeface="+mn-ea"/>
                <a:cs typeface="+mn-cs"/>
              </a:rPr>
              <a:t> c injuries, four </a:t>
            </a:r>
            <a:r>
              <a:rPr lang="en-US" sz="1200" b="0" kern="1200" dirty="0" err="1" smtClean="0">
                <a:solidFill>
                  <a:schemeClr val="tx1"/>
                </a:solidFill>
                <a:effectLst/>
                <a:latin typeface="+mn-lt"/>
                <a:ea typeface="+mn-ea"/>
                <a:cs typeface="+mn-cs"/>
              </a:rPr>
              <a:t>fths</a:t>
            </a:r>
            <a:r>
              <a:rPr lang="en-US" sz="1200" b="0" kern="1200" dirty="0" smtClean="0">
                <a:solidFill>
                  <a:schemeClr val="tx1"/>
                </a:solidFill>
                <a:effectLst/>
                <a:latin typeface="+mn-lt"/>
                <a:ea typeface="+mn-ea"/>
                <a:cs typeface="+mn-cs"/>
              </a:rPr>
              <a:t> of deaths from homicide, and nine tenths of deaths from war are among men (see Figure 7). However, the distribution of some forms of injury and violence varies by age and/or region. In the Eastern Mediterranean Region and South-East Asia Region, for example, the re-related death rates of women aged 15 to 29 years are around 1.5 times and 2 times higher, respectively, as compared to men. Globally, women over the age of 70 years have higher rates of fall deaths than men – possibly related to osteoporosis and other underlying chronic conditions. </a:t>
            </a:r>
            <a:endParaRPr lang="en-US" dirty="0" smtClean="0"/>
          </a:p>
          <a:p>
            <a:r>
              <a:rPr lang="en-US" sz="1200" b="0" kern="1200" dirty="0" smtClean="0">
                <a:solidFill>
                  <a:schemeClr val="tx1"/>
                </a:solidFill>
                <a:effectLst/>
                <a:latin typeface="+mn-lt"/>
                <a:ea typeface="+mn-ea"/>
                <a:cs typeface="+mn-cs"/>
              </a:rPr>
              <a:t>The three leading causes of death from injuries for males are road </a:t>
            </a:r>
            <a:r>
              <a:rPr lang="en-US" sz="1200" b="0" kern="1200" dirty="0" err="1" smtClean="0">
                <a:solidFill>
                  <a:schemeClr val="tx1"/>
                </a:solidFill>
                <a:effectLst/>
                <a:latin typeface="+mn-lt"/>
                <a:ea typeface="+mn-ea"/>
                <a:cs typeface="+mn-cs"/>
              </a:rPr>
              <a:t>traf</a:t>
            </a:r>
            <a:r>
              <a:rPr lang="en-US" sz="1200" b="0" kern="1200" dirty="0" smtClean="0">
                <a:solidFill>
                  <a:schemeClr val="tx1"/>
                </a:solidFill>
                <a:effectLst/>
                <a:latin typeface="+mn-lt"/>
                <a:ea typeface="+mn-ea"/>
                <a:cs typeface="+mn-cs"/>
              </a:rPr>
              <a:t> c injuries, suicide and homicide, while leading causes of injury-related death for females </a:t>
            </a:r>
            <a:endParaRPr lang="en-US" dirty="0" smtClean="0"/>
          </a:p>
          <a:p>
            <a:r>
              <a:rPr lang="en-US" sz="1200" b="0" kern="1200" dirty="0" smtClean="0">
                <a:solidFill>
                  <a:schemeClr val="tx1"/>
                </a:solidFill>
                <a:effectLst/>
                <a:latin typeface="+mn-lt"/>
                <a:ea typeface="+mn-ea"/>
                <a:cs typeface="+mn-cs"/>
              </a:rPr>
              <a:t>are road </a:t>
            </a:r>
            <a:r>
              <a:rPr lang="en-US" sz="1200" b="0" kern="1200" dirty="0" err="1" smtClean="0">
                <a:solidFill>
                  <a:schemeClr val="tx1"/>
                </a:solidFill>
                <a:effectLst/>
                <a:latin typeface="+mn-lt"/>
                <a:ea typeface="+mn-ea"/>
                <a:cs typeface="+mn-cs"/>
              </a:rPr>
              <a:t>traf</a:t>
            </a:r>
            <a:r>
              <a:rPr lang="en-US" sz="1200" b="0" kern="1200" dirty="0" smtClean="0">
                <a:solidFill>
                  <a:schemeClr val="tx1"/>
                </a:solidFill>
                <a:effectLst/>
                <a:latin typeface="+mn-lt"/>
                <a:ea typeface="+mn-ea"/>
                <a:cs typeface="+mn-cs"/>
              </a:rPr>
              <a:t> c injuries, falls and suicide. </a:t>
            </a:r>
            <a:endParaRPr lang="en-US" dirty="0" smtClean="0"/>
          </a:p>
          <a:p>
            <a:r>
              <a:rPr lang="en-US" sz="1200" b="0" kern="1200" dirty="0" smtClean="0">
                <a:solidFill>
                  <a:schemeClr val="tx1"/>
                </a:solidFill>
                <a:effectLst/>
                <a:latin typeface="+mn-lt"/>
                <a:ea typeface="+mn-ea"/>
                <a:cs typeface="+mn-cs"/>
              </a:rPr>
              <a:t>It is important to look beyond the mortality statistics and note that some types of injuries and violence predominantly affect women. More than 1 in 3 women (35%) have experienced physical and/or sexual violence in </a:t>
            </a:r>
            <a:r>
              <a:rPr lang="en-US" sz="1200" b="0" kern="1200" dirty="0" err="1" smtClean="0">
                <a:solidFill>
                  <a:schemeClr val="tx1"/>
                </a:solidFill>
                <a:effectLst/>
                <a:latin typeface="+mn-lt"/>
                <a:ea typeface="+mn-ea"/>
                <a:cs typeface="+mn-cs"/>
              </a:rPr>
              <a:t>icted</a:t>
            </a:r>
            <a:r>
              <a:rPr lang="en-US" sz="1200" b="0" kern="1200" dirty="0" smtClean="0">
                <a:solidFill>
                  <a:schemeClr val="tx1"/>
                </a:solidFill>
                <a:effectLst/>
                <a:latin typeface="+mn-lt"/>
                <a:ea typeface="+mn-ea"/>
                <a:cs typeface="+mn-cs"/>
              </a:rPr>
              <a:t> by an intimate partner, or sexual violence perpetrated by someone who was not an intimate partner. Globally, an estimated average of 20% of girls and 10% of boys are sexually abused at some point in their childhood, although levels vary considerably across regions.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19</a:t>
            </a:fld>
            <a:endParaRPr lang="en-US"/>
          </a:p>
        </p:txBody>
      </p:sp>
    </p:spTree>
    <p:extLst>
      <p:ext uri="{BB962C8B-B14F-4D97-AF65-F5344CB8AC3E}">
        <p14:creationId xmlns:p14="http://schemas.microsoft.com/office/powerpoint/2010/main" val="1037346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As well as the huge emotional toll that injuries and violence exact on those affected, they also cause considerable economic losses to victims, their families, and nations as a whole. These losses arise from the cost of treatment, including rehabilitation, and incident investigation as well as reduced or lost productivity in the form of wages for those killed or disabled by their injuries, and for family </a:t>
            </a:r>
            <a:endParaRPr lang="en-US" dirty="0" smtClean="0"/>
          </a:p>
          <a:p>
            <a:r>
              <a:rPr lang="en-US" sz="1200" b="0" kern="1200" dirty="0" smtClean="0">
                <a:solidFill>
                  <a:schemeClr val="tx1"/>
                </a:solidFill>
                <a:effectLst/>
                <a:latin typeface="+mn-lt"/>
                <a:ea typeface="+mn-ea"/>
                <a:cs typeface="+mn-cs"/>
              </a:rPr>
              <a:t>members who need to take time off work to care for the injured. </a:t>
            </a:r>
            <a:endParaRPr lang="en-US" dirty="0" smtClean="0"/>
          </a:p>
          <a:p>
            <a:r>
              <a:rPr lang="en-US" sz="1200" b="0" kern="1200" dirty="0" smtClean="0">
                <a:solidFill>
                  <a:schemeClr val="tx1"/>
                </a:solidFill>
                <a:effectLst/>
                <a:latin typeface="+mn-lt"/>
                <a:ea typeface="+mn-ea"/>
                <a:cs typeface="+mn-cs"/>
              </a:rPr>
              <a:t>There are few global estimates of the costs of injury, but the following examples illustrate the </a:t>
            </a:r>
            <a:r>
              <a:rPr lang="en-US" sz="1200" b="0" kern="1200" dirty="0" err="1" smtClean="0">
                <a:solidFill>
                  <a:schemeClr val="tx1"/>
                </a:solidFill>
                <a:effectLst/>
                <a:latin typeface="+mn-lt"/>
                <a:ea typeface="+mn-ea"/>
                <a:cs typeface="+mn-cs"/>
              </a:rPr>
              <a:t>nancial</a:t>
            </a:r>
            <a:r>
              <a:rPr lang="en-US" sz="1200" b="0" kern="1200" dirty="0" smtClean="0">
                <a:solidFill>
                  <a:schemeClr val="tx1"/>
                </a:solidFill>
                <a:effectLst/>
                <a:latin typeface="+mn-lt"/>
                <a:ea typeface="+mn-ea"/>
                <a:cs typeface="+mn-cs"/>
              </a:rPr>
              <a:t> impact of injuries on national economies and individual families: Road </a:t>
            </a:r>
            <a:r>
              <a:rPr lang="en-US" sz="1200" b="0" kern="1200" dirty="0" err="1" smtClean="0">
                <a:solidFill>
                  <a:schemeClr val="tx1"/>
                </a:solidFill>
                <a:effectLst/>
                <a:latin typeface="+mn-lt"/>
                <a:ea typeface="+mn-ea"/>
                <a:cs typeface="+mn-cs"/>
              </a:rPr>
              <a:t>traf</a:t>
            </a:r>
            <a:r>
              <a:rPr lang="en-US" sz="1200" b="0" kern="1200" dirty="0" smtClean="0">
                <a:solidFill>
                  <a:schemeClr val="tx1"/>
                </a:solidFill>
                <a:effectLst/>
                <a:latin typeface="+mn-lt"/>
                <a:ea typeface="+mn-ea"/>
                <a:cs typeface="+mn-cs"/>
              </a:rPr>
              <a:t> c deaths and injuries cost approximately 2% of gross domestic product in high-income countries and as much as 5% of gross domestic product in some low- and middle-income countries. These costs include medical bills, vehicle damage, and lost productivity and total around US$ 1.9 trillion a year globally. Estimates on the economic costs of homicide and suicide showed that these were equivalent to 1.2% of gross domestic product in Brazil, 4% of gross domestic product in Jamaica, and 0.4% of gross domestic product in Thailand. </a:t>
            </a:r>
            <a:endParaRPr lang="en-US" dirty="0" smtClean="0"/>
          </a:p>
          <a:p>
            <a:r>
              <a:rPr lang="en-US" sz="1200" b="0" kern="1200" dirty="0" smtClean="0">
                <a:solidFill>
                  <a:schemeClr val="tx1"/>
                </a:solidFill>
                <a:effectLst/>
                <a:latin typeface="+mn-lt"/>
                <a:ea typeface="+mn-ea"/>
                <a:cs typeface="+mn-cs"/>
              </a:rPr>
              <a:t>The extent of the effects of injury-related costs on the </a:t>
            </a:r>
            <a:r>
              <a:rPr lang="en-US" sz="1200" b="0" kern="1200" dirty="0" err="1" smtClean="0">
                <a:solidFill>
                  <a:schemeClr val="tx1"/>
                </a:solidFill>
                <a:effectLst/>
                <a:latin typeface="+mn-lt"/>
                <a:ea typeface="+mn-ea"/>
                <a:cs typeface="+mn-cs"/>
              </a:rPr>
              <a:t>nancial</a:t>
            </a:r>
            <a:r>
              <a:rPr lang="en-US" sz="1200" b="0" kern="1200" dirty="0" smtClean="0">
                <a:solidFill>
                  <a:schemeClr val="tx1"/>
                </a:solidFill>
                <a:effectLst/>
                <a:latin typeface="+mn-lt"/>
                <a:ea typeface="+mn-ea"/>
                <a:cs typeface="+mn-cs"/>
              </a:rPr>
              <a:t> and overall well- being of injury victims and their families has been documented in detail in several countries. One study conducted in Ghana found that over 40% of families of injury victims reported a decline in family income as a result of the injury, with about 20% forced to borrow money and incur debt to pay for medical treatment. A quarter of families reported a decline in their food consumption as a result of the injury.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20</a:t>
            </a:fld>
            <a:endParaRPr lang="en-US"/>
          </a:p>
        </p:txBody>
      </p:sp>
    </p:spTree>
    <p:extLst>
      <p:ext uri="{BB962C8B-B14F-4D97-AF65-F5344CB8AC3E}">
        <p14:creationId xmlns:p14="http://schemas.microsoft.com/office/powerpoint/2010/main" val="268185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Despite growing awareness of the magnitude of the problem, attention to injury and violence prevention and control among policy–makers and those funding global public health programming remains disproportionately low. Deaths from many communicable diseases are declining more rapidly than injury and violence-related deaths. This is particularly alarming given that many injuries and much violence can be prevented: there is a broad range of strategies based on sound </a:t>
            </a:r>
            <a:r>
              <a:rPr lang="en-US" sz="1200" b="0" kern="1200" dirty="0" err="1" smtClean="0">
                <a:solidFill>
                  <a:schemeClr val="tx1"/>
                </a:solidFill>
                <a:effectLst/>
                <a:latin typeface="+mn-lt"/>
                <a:ea typeface="+mn-ea"/>
                <a:cs typeface="+mn-cs"/>
              </a:rPr>
              <a:t>scienti</a:t>
            </a:r>
            <a:r>
              <a:rPr lang="en-US" sz="1200" b="0" kern="1200" dirty="0" smtClean="0">
                <a:solidFill>
                  <a:schemeClr val="tx1"/>
                </a:solidFill>
                <a:effectLst/>
                <a:latin typeface="+mn-lt"/>
                <a:ea typeface="+mn-ea"/>
                <a:cs typeface="+mn-cs"/>
              </a:rPr>
              <a:t> c evidence that have been shown to be effective and cost-effective at reducing injuries and violence, and these strategies need to be more widely implemented. </a:t>
            </a:r>
            <a:endParaRPr lang="en-US" dirty="0" smtClean="0"/>
          </a:p>
          <a:p>
            <a:r>
              <a:rPr lang="en-US" sz="1200" b="0" kern="1200" dirty="0" smtClean="0">
                <a:solidFill>
                  <a:schemeClr val="tx1"/>
                </a:solidFill>
                <a:effectLst/>
                <a:latin typeface="+mn-lt"/>
                <a:ea typeface="+mn-ea"/>
                <a:cs typeface="+mn-cs"/>
              </a:rPr>
              <a:t>In recent decades the most </a:t>
            </a:r>
            <a:r>
              <a:rPr lang="en-US" sz="1200" b="0" kern="1200" dirty="0" err="1" smtClean="0">
                <a:solidFill>
                  <a:schemeClr val="tx1"/>
                </a:solidFill>
                <a:effectLst/>
                <a:latin typeface="+mn-lt"/>
                <a:ea typeface="+mn-ea"/>
                <a:cs typeface="+mn-cs"/>
              </a:rPr>
              <a:t>signi</a:t>
            </a:r>
            <a:r>
              <a:rPr lang="en-US" sz="1200" b="0" kern="1200" dirty="0" smtClean="0">
                <a:solidFill>
                  <a:schemeClr val="tx1"/>
                </a:solidFill>
                <a:effectLst/>
                <a:latin typeface="+mn-lt"/>
                <a:ea typeface="+mn-ea"/>
                <a:cs typeface="+mn-cs"/>
              </a:rPr>
              <a:t> cant declines in injuries have been seen mainly in high-income countries, which have reduced the burden of injury considerably by applying proven prevention and treatment strategies. For example, Sweden has successfully decreased the rate of child injuries over the past few decades by about 80% among boys and about 75% among girls. </a:t>
            </a:r>
            <a:endParaRPr lang="en-US" dirty="0" smtClean="0"/>
          </a:p>
          <a:p>
            <a:r>
              <a:rPr lang="en-US" sz="1200" b="0" kern="1200" dirty="0" smtClean="0">
                <a:solidFill>
                  <a:schemeClr val="tx1"/>
                </a:solidFill>
                <a:effectLst/>
                <a:latin typeface="+mn-lt"/>
                <a:ea typeface="+mn-ea"/>
                <a:cs typeface="+mn-cs"/>
              </a:rPr>
              <a:t>However, despite the fact that progress has been made, all countries must increase their investment in injury prevention. For example, while several countries have reduced their road </a:t>
            </a:r>
            <a:r>
              <a:rPr lang="en-US" sz="1200" b="0" kern="1200" dirty="0" err="1" smtClean="0">
                <a:solidFill>
                  <a:schemeClr val="tx1"/>
                </a:solidFill>
                <a:effectLst/>
                <a:latin typeface="+mn-lt"/>
                <a:ea typeface="+mn-ea"/>
                <a:cs typeface="+mn-cs"/>
              </a:rPr>
              <a:t>traf</a:t>
            </a:r>
            <a:r>
              <a:rPr lang="en-US" sz="1200" b="0" kern="1200" dirty="0" smtClean="0">
                <a:solidFill>
                  <a:schemeClr val="tx1"/>
                </a:solidFill>
                <a:effectLst/>
                <a:latin typeface="+mn-lt"/>
                <a:ea typeface="+mn-ea"/>
                <a:cs typeface="+mn-cs"/>
              </a:rPr>
              <a:t> c fatality rates in recent decades (see Figure 8), in some the downward trend in road </a:t>
            </a:r>
            <a:r>
              <a:rPr lang="en-US" sz="1200" b="0" kern="1200" dirty="0" err="1" smtClean="0">
                <a:solidFill>
                  <a:schemeClr val="tx1"/>
                </a:solidFill>
                <a:effectLst/>
                <a:latin typeface="+mn-lt"/>
                <a:ea typeface="+mn-ea"/>
                <a:cs typeface="+mn-cs"/>
              </a:rPr>
              <a:t>traf</a:t>
            </a:r>
            <a:r>
              <a:rPr lang="en-US" sz="1200" b="0" kern="1200" dirty="0" smtClean="0">
                <a:solidFill>
                  <a:schemeClr val="tx1"/>
                </a:solidFill>
                <a:effectLst/>
                <a:latin typeface="+mn-lt"/>
                <a:ea typeface="+mn-ea"/>
                <a:cs typeface="+mn-cs"/>
              </a:rPr>
              <a:t> c fatalities that began in the 1970s and 1980s has started to plateau, suggesting that extra steps are now needed to reduce these rates further.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24</a:t>
            </a:fld>
            <a:endParaRPr lang="en-US"/>
          </a:p>
        </p:txBody>
      </p:sp>
    </p:spTree>
    <p:extLst>
      <p:ext uri="{BB962C8B-B14F-4D97-AF65-F5344CB8AC3E}">
        <p14:creationId xmlns:p14="http://schemas.microsoft.com/office/powerpoint/2010/main" val="1781504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As more governments around the world come to recognize that injuries and violence can and must be prevented, many are trying to get a better understanding of the problem in their countries as a basis for designing, implementing and monitoring effective prevention strategies (see Figure 10). A number of strategies have helped lower the rates of injuries and their consequences in many settings.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Furthermore, analysis of the costs and bene </a:t>
            </a:r>
            <a:r>
              <a:rPr lang="en-US" sz="1200" b="0" kern="1200" dirty="0" err="1" smtClean="0">
                <a:solidFill>
                  <a:schemeClr val="tx1"/>
                </a:solidFill>
                <a:effectLst/>
                <a:latin typeface="+mn-lt"/>
                <a:ea typeface="+mn-ea"/>
                <a:cs typeface="+mn-cs"/>
              </a:rPr>
              <a:t>ts</a:t>
            </a:r>
            <a:r>
              <a:rPr lang="en-US" sz="1200" b="0" kern="1200" dirty="0" smtClean="0">
                <a:solidFill>
                  <a:schemeClr val="tx1"/>
                </a:solidFill>
                <a:effectLst/>
                <a:latin typeface="+mn-lt"/>
                <a:ea typeface="+mn-ea"/>
                <a:cs typeface="+mn-cs"/>
              </a:rPr>
              <a:t> of a number of selected injury and violence prevention measures show that they give </a:t>
            </a:r>
            <a:r>
              <a:rPr lang="en-US" sz="1200" b="0" kern="1200" dirty="0" err="1" smtClean="0">
                <a:solidFill>
                  <a:schemeClr val="tx1"/>
                </a:solidFill>
                <a:effectLst/>
                <a:latin typeface="+mn-lt"/>
                <a:ea typeface="+mn-ea"/>
                <a:cs typeface="+mn-cs"/>
              </a:rPr>
              <a:t>signi</a:t>
            </a:r>
            <a:r>
              <a:rPr lang="en-US" sz="1200" b="0" kern="1200" dirty="0" smtClean="0">
                <a:solidFill>
                  <a:schemeClr val="tx1"/>
                </a:solidFill>
                <a:effectLst/>
                <a:latin typeface="+mn-lt"/>
                <a:ea typeface="+mn-ea"/>
                <a:cs typeface="+mn-cs"/>
              </a:rPr>
              <a:t> cant value for money, making investment in such measures of great societal bene t. For example, a study in the United States found that every dollar spent on smoke detectors saves US$ 28 in health-related expenditure. However, much of the evidence of effectiveness for these measures comes from high-income countries: there is a need for low- and middle-income countries to adapt and implement these evidence-based strategies to </a:t>
            </a:r>
            <a:r>
              <a:rPr lang="en-US" sz="1200" b="0" kern="1200" dirty="0" err="1" smtClean="0">
                <a:solidFill>
                  <a:schemeClr val="tx1"/>
                </a:solidFill>
                <a:effectLst/>
                <a:latin typeface="+mn-lt"/>
                <a:ea typeface="+mn-ea"/>
                <a:cs typeface="+mn-cs"/>
              </a:rPr>
              <a:t>speci</a:t>
            </a:r>
            <a:r>
              <a:rPr lang="en-US" sz="1200" b="0" kern="1200" dirty="0" smtClean="0">
                <a:solidFill>
                  <a:schemeClr val="tx1"/>
                </a:solidFill>
                <a:effectLst/>
                <a:latin typeface="+mn-lt"/>
                <a:ea typeface="+mn-ea"/>
                <a:cs typeface="+mn-cs"/>
              </a:rPr>
              <a:t> c circumstances within their environments. By doing so–and by rigorously evaluating the outcomes of these efforts–it will be possible to lower the current, unacceptably high burden of injury globally.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25</a:t>
            </a:fld>
            <a:endParaRPr lang="en-US"/>
          </a:p>
        </p:txBody>
      </p:sp>
    </p:spTree>
    <p:extLst>
      <p:ext uri="{BB962C8B-B14F-4D97-AF65-F5344CB8AC3E}">
        <p14:creationId xmlns:p14="http://schemas.microsoft.com/office/powerpoint/2010/main" val="1373897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will utilize epidemiology expertise in the areas of injury surveillance, research, dissemination, evaluation, quality improvement, population health strategies and injury prevention to contribute to our program’s success in reducing injuries, and their consequences, and improving treatment and outcomes of severely injured pediatric patients in our service area.</a:t>
            </a:r>
          </a:p>
          <a:p>
            <a:r>
              <a:rPr lang="en-US" dirty="0" smtClean="0"/>
              <a:t> Furthermore, will identify, develop and implements evidence-based, injury research project in collaboration with the Medical Director (s) including: Epidemiologic profiles, injury biomechanics, randomized control trials, case-control studies, case services, quality of life studies, surveys, evaluations, meta-analysis and economic evaluations.</a:t>
            </a:r>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26</a:t>
            </a:fld>
            <a:endParaRPr lang="en-US"/>
          </a:p>
        </p:txBody>
      </p:sp>
    </p:spTree>
    <p:extLst>
      <p:ext uri="{BB962C8B-B14F-4D97-AF65-F5344CB8AC3E}">
        <p14:creationId xmlns:p14="http://schemas.microsoft.com/office/powerpoint/2010/main" val="1276008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9E614-77A0-6F49-97F6-22980EE88F1A}" type="slidenum">
              <a:rPr lang="en-US" altLang="x-none"/>
              <a:pPr/>
              <a:t>28</a:t>
            </a:fld>
            <a:endParaRPr lang="en-US" altLang="x-none"/>
          </a:p>
        </p:txBody>
      </p:sp>
      <p:sp>
        <p:nvSpPr>
          <p:cNvPr id="121858" name="Rectangle 2"/>
          <p:cNvSpPr>
            <a:spLocks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en-US" altLang="x-none"/>
              <a:t>Epidemiologic studies have two forms; descriptive and analytic.  They serve different purposes as outlined here.  Also, descriptive studies generally precede analytic studies in the logical order of understanding.</a:t>
            </a:r>
          </a:p>
        </p:txBody>
      </p:sp>
    </p:spTree>
    <p:extLst>
      <p:ext uri="{BB962C8B-B14F-4D97-AF65-F5344CB8AC3E}">
        <p14:creationId xmlns:p14="http://schemas.microsoft.com/office/powerpoint/2010/main" val="579626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22AC2-B1D2-8B4B-A860-3CD9EE610117}" type="slidenum">
              <a:rPr lang="en-US" altLang="x-none"/>
              <a:pPr/>
              <a:t>29</a:t>
            </a:fld>
            <a:endParaRPr lang="en-US" altLang="x-none"/>
          </a:p>
        </p:txBody>
      </p:sp>
      <p:sp>
        <p:nvSpPr>
          <p:cNvPr id="122882" name="Rectangle 2"/>
          <p:cNvSpPr>
            <a:spLocks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x-none"/>
              <a:t>Analytic studies test the relationship between exposure and disease, or in this course, between exposure and injury.</a:t>
            </a:r>
          </a:p>
        </p:txBody>
      </p:sp>
    </p:spTree>
    <p:extLst>
      <p:ext uri="{BB962C8B-B14F-4D97-AF65-F5344CB8AC3E}">
        <p14:creationId xmlns:p14="http://schemas.microsoft.com/office/powerpoint/2010/main" val="116989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HelveticaNeue" charset="0"/>
              </a:rPr>
              <a:t>Among the causes of injury are acts of violence against others or oneself, road </a:t>
            </a:r>
            <a:r>
              <a:rPr lang="en-US" sz="1200" dirty="0" err="1" smtClean="0">
                <a:solidFill>
                  <a:schemeClr val="bg1"/>
                </a:solidFill>
                <a:latin typeface="HelveticaNeue" charset="0"/>
              </a:rPr>
              <a:t>trafic</a:t>
            </a:r>
            <a:r>
              <a:rPr lang="en-US" sz="1200" dirty="0" smtClean="0">
                <a:solidFill>
                  <a:schemeClr val="bg1"/>
                </a:solidFill>
                <a:latin typeface="HelveticaNeue" charset="0"/>
              </a:rPr>
              <a:t> crashes, burns, drowning, falls, and poisonings. </a:t>
            </a: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6</a:t>
            </a:fld>
            <a:endParaRPr lang="en-US"/>
          </a:p>
        </p:txBody>
      </p:sp>
    </p:spTree>
    <p:extLst>
      <p:ext uri="{BB962C8B-B14F-4D97-AF65-F5344CB8AC3E}">
        <p14:creationId xmlns:p14="http://schemas.microsoft.com/office/powerpoint/2010/main" val="2104248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954C3C-A13F-AB43-9C8A-734E4D595BD2}" type="slidenum">
              <a:rPr lang="en-US" altLang="x-none"/>
              <a:pPr/>
              <a:t>30</a:t>
            </a:fld>
            <a:endParaRPr lang="en-US" altLang="x-none"/>
          </a:p>
        </p:txBody>
      </p:sp>
      <p:sp>
        <p:nvSpPr>
          <p:cNvPr id="101378" name="Rectangle 2"/>
          <p:cNvSpPr>
            <a:spLocks noChangeArrowheads="1" noTextEdit="1"/>
          </p:cNvSpPr>
          <p:nvPr>
            <p:ph type="sldImg"/>
          </p:nvPr>
        </p:nvSpPr>
        <p:spPr>
          <a:ln/>
        </p:spPr>
      </p:sp>
      <p:sp>
        <p:nvSpPr>
          <p:cNvPr id="101379" name="Rectangle 3"/>
          <p:cNvSpPr>
            <a:spLocks noGrp="1" noChangeArrowheads="1"/>
          </p:cNvSpPr>
          <p:nvPr>
            <p:ph type="body" idx="1"/>
          </p:nvPr>
        </p:nvSpPr>
        <p:spPr/>
        <p:txBody>
          <a:bodyPr/>
          <a:lstStyle/>
          <a:p>
            <a:r>
              <a:rPr lang="en-US" altLang="x-none" dirty="0"/>
              <a:t>A beautiful illustration of the reason for undertaking analytic studies  is available in Chapter 1 of the book, “Epidemiology for the Uninitiated”.  The authors provide the following example, </a:t>
            </a:r>
            <a:r>
              <a:rPr kumimoji="0" lang="en-US" altLang="x-none" dirty="0"/>
              <a:t>“A study, based on a survey of hang gliding accidents, recommended that flying should be banned between 11 am and 3 pm, because this was the time when 73% of the accidents occurred.”</a:t>
            </a:r>
          </a:p>
          <a:p>
            <a:endParaRPr kumimoji="0" lang="en-US" altLang="x-none" dirty="0"/>
          </a:p>
          <a:p>
            <a:r>
              <a:rPr kumimoji="0" lang="en-US" altLang="x-none" dirty="0"/>
              <a:t>Conclusions from studies based upon descriptive data face an common epidemiologic problem.  Namely, they only provide information on the numerator (the number of injuries) and little information on the denominator (the population at risk).  In the example above, it is not correct to assume crashes are a problem from 11am to 3pm without first understanding the times and frequency in which all pilots (including those who do not crash) operate hang gliders.  The number of hang glider accident cases was not related to the appropriate "at risk" population.  Analytic epidemiologic studies focus on identifying causal factors for injuries from the population at risk.  The population at risk includes persons who are injured and persons who are not injured.</a:t>
            </a:r>
          </a:p>
          <a:p>
            <a:endParaRPr kumimoji="0" lang="en-US" altLang="x-none" dirty="0"/>
          </a:p>
          <a:p>
            <a:r>
              <a:rPr lang="en-US" altLang="x-none" u="sng" dirty="0">
                <a:solidFill>
                  <a:srgbClr val="0000FF"/>
                </a:solidFill>
                <a:hlinkClick r:id="rId3"/>
              </a:rPr>
              <a:t>What is Epidemiology?</a:t>
            </a:r>
            <a:endParaRPr kumimoji="0" lang="en-US" altLang="x-none" dirty="0"/>
          </a:p>
          <a:p>
            <a:r>
              <a:rPr kumimoji="0" lang="en-US" altLang="x-none" dirty="0"/>
              <a:t>Epidemiology for the Uninitiated</a:t>
            </a:r>
          </a:p>
          <a:p>
            <a:endParaRPr lang="en-US" altLang="x-none" dirty="0"/>
          </a:p>
          <a:p>
            <a:endParaRPr lang="en-US" altLang="x-none" dirty="0"/>
          </a:p>
        </p:txBody>
      </p:sp>
    </p:spTree>
    <p:extLst>
      <p:ext uri="{BB962C8B-B14F-4D97-AF65-F5344CB8AC3E}">
        <p14:creationId xmlns:p14="http://schemas.microsoft.com/office/powerpoint/2010/main" val="321740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17264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BDDFD3-78A7-E549-8CCE-55192ADA1E22}" type="slidenum">
              <a:rPr lang="en-US" altLang="x-none"/>
              <a:pPr/>
              <a:t>32</a:t>
            </a:fld>
            <a:endParaRPr lang="en-US" altLang="x-none"/>
          </a:p>
        </p:txBody>
      </p:sp>
      <p:sp>
        <p:nvSpPr>
          <p:cNvPr id="123906" name="Rectangle 2"/>
          <p:cNvSpPr>
            <a:spLocks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altLang="x-none"/>
              <a:t>In epidemiology, the coordinated plan is to first identify the frequency of disease and its distribution in the population.  This information comes from descriptive studies.  This information also highlights potential hypotheses to explore in future analytic studies.</a:t>
            </a:r>
          </a:p>
          <a:p>
            <a:endParaRPr lang="en-US" altLang="x-none"/>
          </a:p>
          <a:p>
            <a:r>
              <a:rPr lang="en-US" altLang="x-none"/>
              <a:t>Analytic studies formally test these hypotheses.</a:t>
            </a:r>
          </a:p>
        </p:txBody>
      </p:sp>
    </p:spTree>
    <p:extLst>
      <p:ext uri="{BB962C8B-B14F-4D97-AF65-F5344CB8AC3E}">
        <p14:creationId xmlns:p14="http://schemas.microsoft.com/office/powerpoint/2010/main" val="1545437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C690F-A36F-4D46-875D-37D4CB88E51A}" type="slidenum">
              <a:rPr lang="en-US" altLang="x-none"/>
              <a:pPr/>
              <a:t>33</a:t>
            </a:fld>
            <a:endParaRPr lang="en-US" altLang="x-none"/>
          </a:p>
        </p:txBody>
      </p:sp>
      <p:sp>
        <p:nvSpPr>
          <p:cNvPr id="113666" name="Rectangle 2"/>
          <p:cNvSpPr>
            <a:spLocks noChangeArrowheads="1" noTextEdit="1"/>
          </p:cNvSpPr>
          <p:nvPr>
            <p:ph type="sldImg"/>
          </p:nvPr>
        </p:nvSpPr>
        <p:spPr>
          <a:ln/>
        </p:spPr>
      </p:sp>
      <p:sp>
        <p:nvSpPr>
          <p:cNvPr id="113667" name="Rectangle 3"/>
          <p:cNvSpPr>
            <a:spLocks noGrp="1" noChangeArrowheads="1"/>
          </p:cNvSpPr>
          <p:nvPr>
            <p:ph type="body" idx="1"/>
          </p:nvPr>
        </p:nvSpPr>
        <p:spPr/>
        <p:txBody>
          <a:bodyPr lIns="91435" tIns="45718" rIns="91435" bIns="45718"/>
          <a:lstStyle/>
          <a:p>
            <a:pPr defTabSz="920750"/>
            <a:r>
              <a:rPr lang="en-US" altLang="x-none"/>
              <a:t>To further illustrate, if one seeks to identify the etiologic factors (e.g. causal factors) behind an outcome (e.g. an injury), then each step in the epidemiologic framework provides new and important information.</a:t>
            </a:r>
          </a:p>
          <a:p>
            <a:pPr defTabSz="920750"/>
            <a:endParaRPr lang="en-US" altLang="x-none"/>
          </a:p>
          <a:p>
            <a:pPr defTabSz="920750"/>
            <a:r>
              <a:rPr lang="en-US" altLang="x-none"/>
              <a:t>Descriptive studies are useful for identifying hypotheses to test in analytic studies.  Case-control studies are then usually applied to evaluate if the hypothesized factor is related to the outcome of interest.  Subsequently, cohort or longitudinal studies are applied to further define the importance of exposure to the causal agent for the development of the outcome.</a:t>
            </a:r>
          </a:p>
          <a:p>
            <a:pPr defTabSz="920750"/>
            <a:endParaRPr lang="en-US" altLang="x-none"/>
          </a:p>
        </p:txBody>
      </p:sp>
    </p:spTree>
    <p:extLst>
      <p:ext uri="{BB962C8B-B14F-4D97-AF65-F5344CB8AC3E}">
        <p14:creationId xmlns:p14="http://schemas.microsoft.com/office/powerpoint/2010/main" val="104149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074B5C-3540-3A43-B0FE-FB9E382A5880}" type="slidenum">
              <a:rPr lang="en-US" altLang="x-none"/>
              <a:pPr/>
              <a:t>34</a:t>
            </a:fld>
            <a:endParaRPr lang="en-US" altLang="x-none"/>
          </a:p>
        </p:txBody>
      </p:sp>
      <p:sp>
        <p:nvSpPr>
          <p:cNvPr id="111618" name="Rectangle 2"/>
          <p:cNvSpPr>
            <a:spLocks noChangeArrowheads="1" noTextEdit="1"/>
          </p:cNvSpPr>
          <p:nvPr>
            <p:ph type="sldImg"/>
          </p:nvPr>
        </p:nvSpPr>
        <p:spPr>
          <a:ln/>
        </p:spPr>
      </p:sp>
      <p:sp>
        <p:nvSpPr>
          <p:cNvPr id="111619" name="Rectangle 3"/>
          <p:cNvSpPr>
            <a:spLocks noGrp="1" noChangeArrowheads="1"/>
          </p:cNvSpPr>
          <p:nvPr>
            <p:ph type="body" idx="1"/>
          </p:nvPr>
        </p:nvSpPr>
        <p:spPr/>
        <p:txBody>
          <a:bodyPr lIns="91435" tIns="45718" rIns="91435" bIns="45718"/>
          <a:lstStyle/>
          <a:p>
            <a:pPr defTabSz="920750"/>
            <a:r>
              <a:rPr lang="en-US" altLang="x-none"/>
              <a:t>As Koepsell has illustrated in the book, “Injury Control”, several types of study designs may be applied in injury research.  Injury studies may be descriptive in nature (describing the frequency or characteristics of injury events) or analytic (testing relationships between common traits and injury).  Differing forms of descriptive studies exist.  These designs are outlined in the next slide.</a:t>
            </a:r>
          </a:p>
          <a:p>
            <a:pPr defTabSz="920750"/>
            <a:endParaRPr lang="en-US" altLang="x-none"/>
          </a:p>
          <a:p>
            <a:pPr defTabSz="920750"/>
            <a:r>
              <a:rPr lang="en-US" altLang="x-none"/>
              <a:t>Analytic studies include experimental designs (the randomized controlled trial) and observational designs (case-control studies, cohort studies, etc.).  The case-crossover study design has received a lot of attention in the injury field in the last five years. </a:t>
            </a:r>
          </a:p>
        </p:txBody>
      </p:sp>
    </p:spTree>
    <p:extLst>
      <p:ext uri="{BB962C8B-B14F-4D97-AF65-F5344CB8AC3E}">
        <p14:creationId xmlns:p14="http://schemas.microsoft.com/office/powerpoint/2010/main" val="940463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64FF6B-645A-E048-9A3B-840BE7354317}" type="slidenum">
              <a:rPr lang="en-US" altLang="x-none"/>
              <a:pPr/>
              <a:t>35</a:t>
            </a:fld>
            <a:endParaRPr lang="en-US" altLang="x-none"/>
          </a:p>
        </p:txBody>
      </p:sp>
      <p:sp>
        <p:nvSpPr>
          <p:cNvPr id="53250" name="Rectangle 2"/>
          <p:cNvSpPr>
            <a:spLocks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altLang="x-none"/>
              <a:t>To fully understand the causal factors behind injuries, it is important to move beyond descriptive studies and develop analytic studies.</a:t>
            </a:r>
          </a:p>
          <a:p>
            <a:endParaRPr lang="en-US" altLang="x-none"/>
          </a:p>
        </p:txBody>
      </p:sp>
    </p:spTree>
    <p:extLst>
      <p:ext uri="{BB962C8B-B14F-4D97-AF65-F5344CB8AC3E}">
        <p14:creationId xmlns:p14="http://schemas.microsoft.com/office/powerpoint/2010/main" val="558001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04DEB4-BC37-9F41-958C-864F5644058A}" type="slidenum">
              <a:rPr lang="en-US" altLang="x-none"/>
              <a:pPr/>
              <a:t>36</a:t>
            </a:fld>
            <a:endParaRPr lang="en-US" altLang="x-none"/>
          </a:p>
        </p:txBody>
      </p:sp>
      <p:sp>
        <p:nvSpPr>
          <p:cNvPr id="75778" name="Rectangle 2"/>
          <p:cNvSpPr>
            <a:spLocks noChangeArrowheads="1" noTextEdit="1"/>
          </p:cNvSpPr>
          <p:nvPr>
            <p:ph type="sldImg"/>
          </p:nvPr>
        </p:nvSpPr>
        <p:spPr>
          <a:xfrm>
            <a:off x="1146175" y="687388"/>
            <a:ext cx="4567238" cy="3425825"/>
          </a:xfrm>
          <a:ln w="12700" cap="flat">
            <a:solidFill>
              <a:schemeClr val="tx1"/>
            </a:solidFill>
          </a:ln>
          <a:extLst>
            <a:ext uri="{909E8E84-426E-40DD-AFC4-6F175D3DCCD1}">
              <a14:hiddenFill xmlns:a14="http://schemas.microsoft.com/office/drawing/2010/main">
                <a:noFill/>
              </a14:hiddenFill>
            </a:ex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a:xfrm>
            <a:off x="904875" y="4343400"/>
            <a:ext cx="5046663" cy="4114800"/>
          </a:xfrm>
          <a:noFill/>
          <a:ln/>
        </p:spPr>
        <p:txBody>
          <a:bodyPr lIns="90488" tIns="44450" rIns="90488" bIns="44450"/>
          <a:lstStyle/>
          <a:p>
            <a:r>
              <a:rPr kumimoji="0" lang="en-US" altLang="x-none"/>
              <a:t>   There are relatively few research studies investigating the link between physical activity and injury.  In previous reports, investigators have focused on the incidence of injuries among specific athletes, such as runners or football players.  This approach does not examine the injury risk among non-participants.  Therefore, we know little concerning the relative risk of sports participation.  </a:t>
            </a:r>
          </a:p>
          <a:p>
            <a:r>
              <a:rPr kumimoji="0" lang="en-US" altLang="x-none"/>
              <a:t>   Similarly, very few studies have attempted to quantify the “exposure” or the level of activity that a subject participates in.  Thus, we know little about the injury risk per unit of exposure.  In addition to the issue of “exposure”, other factors have not been addressed in sport injury research, such as How do we define a “serious injury”?  What is the role of recreational sports participation? And what is the best surveillance system for less severe sports injuries? </a:t>
            </a:r>
            <a:endParaRPr kumimoji="0" lang="en-US" altLang="x-none">
              <a:solidFill>
                <a:srgbClr val="FFFFFF"/>
              </a:solidFill>
              <a:latin typeface="Arial" charset="0"/>
            </a:endParaRPr>
          </a:p>
          <a:p>
            <a:endParaRPr lang="en-US" altLang="x-none"/>
          </a:p>
        </p:txBody>
      </p:sp>
    </p:spTree>
    <p:extLst>
      <p:ext uri="{BB962C8B-B14F-4D97-AF65-F5344CB8AC3E}">
        <p14:creationId xmlns:p14="http://schemas.microsoft.com/office/powerpoint/2010/main" val="334509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Summary </a:t>
            </a:r>
            <a:endParaRPr lang="en-US" dirty="0" smtClean="0"/>
          </a:p>
          <a:p>
            <a:r>
              <a:rPr lang="en-US" sz="1200" b="0" kern="1200" dirty="0" smtClean="0">
                <a:solidFill>
                  <a:schemeClr val="tx1"/>
                </a:solidFill>
                <a:effectLst/>
                <a:latin typeface="+mn-lt"/>
                <a:ea typeface="+mn-ea"/>
                <a:cs typeface="+mn-cs"/>
              </a:rPr>
              <a:t>Injuries and violence are among the most prominent public health problems in the world. As well as being a leading cause of mortality – particularly among children and young adults – many of the millions of non-fatal injuries result in life-long disabilities and health consequences. Tens of millions more people suffer long-term psychological health effects as a result of an injury or an act of violence. </a:t>
            </a:r>
            <a:endParaRPr lang="en-US" dirty="0" smtClean="0"/>
          </a:p>
          <a:p>
            <a:r>
              <a:rPr lang="en-US" sz="1200" b="0" kern="1200" dirty="0" smtClean="0">
                <a:solidFill>
                  <a:schemeClr val="tx1"/>
                </a:solidFill>
                <a:effectLst/>
                <a:latin typeface="+mn-lt"/>
                <a:ea typeface="+mn-ea"/>
                <a:cs typeface="+mn-cs"/>
              </a:rPr>
              <a:t>In some countries, increasing awareness over the past decades that injuries and violence are preventable public health problems has led to the development of preventive strategies and, consequently, a decrease in deaths and disability due to injuries. However, in many countries the issue of injuries and violence is not yet recognized or being addressed. This is particularly unfortunate, since much evidence is available on what needs to be done. Action must be taken now to reverse this trend, and the international community, national governments and civil society all have an important role to play in creating societies that are safe from the risk of injuries and violence.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44</a:t>
            </a:fld>
            <a:endParaRPr lang="en-US"/>
          </a:p>
        </p:txBody>
      </p:sp>
    </p:spTree>
    <p:extLst>
      <p:ext uri="{BB962C8B-B14F-4D97-AF65-F5344CB8AC3E}">
        <p14:creationId xmlns:p14="http://schemas.microsoft.com/office/powerpoint/2010/main" val="1511498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Summary </a:t>
            </a:r>
            <a:endParaRPr lang="en-US" dirty="0" smtClean="0"/>
          </a:p>
          <a:p>
            <a:r>
              <a:rPr lang="en-US" sz="1200" b="0" kern="1200" dirty="0" smtClean="0">
                <a:solidFill>
                  <a:schemeClr val="tx1"/>
                </a:solidFill>
                <a:effectLst/>
                <a:latin typeface="+mn-lt"/>
                <a:ea typeface="+mn-ea"/>
                <a:cs typeface="+mn-cs"/>
              </a:rPr>
              <a:t>Injuries and violence are among the most prominent public health problems in the world. As well as being a leading cause of mortality – particularly among children and young adults – many of the millions of non-fatal injuries result in life-long disabilities and health consequences. Tens of millions more people suffer long-term psychological health effects as a result of an injury or an act of violence. </a:t>
            </a:r>
            <a:endParaRPr lang="en-US" dirty="0" smtClean="0"/>
          </a:p>
          <a:p>
            <a:r>
              <a:rPr lang="en-US" sz="1200" b="0" kern="1200" dirty="0" smtClean="0">
                <a:solidFill>
                  <a:schemeClr val="tx1"/>
                </a:solidFill>
                <a:effectLst/>
                <a:latin typeface="+mn-lt"/>
                <a:ea typeface="+mn-ea"/>
                <a:cs typeface="+mn-cs"/>
              </a:rPr>
              <a:t>In some countries, increasing awareness over the past decades that injuries and violence are preventable public health problems has led to the development of preventive strategies and, consequently, a decrease in deaths and disability due to injuries. However, in many countries the issue of injuries and violence is not yet recognized or being addressed. This is particularly unfortunate, since much evidence is available on what needs to be done. Action must be taken now to reverse this trend, and the international community, national governments and civil society all have an important role to play in creating societies that are safe from the risk of injuries and violence.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45</a:t>
            </a:fld>
            <a:endParaRPr lang="en-US"/>
          </a:p>
        </p:txBody>
      </p:sp>
    </p:spTree>
    <p:extLst>
      <p:ext uri="{BB962C8B-B14F-4D97-AF65-F5344CB8AC3E}">
        <p14:creationId xmlns:p14="http://schemas.microsoft.com/office/powerpoint/2010/main" val="1927119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A75C8C-7E8F-634E-9EA8-F6123927A4B0}" type="slidenum">
              <a:rPr lang="en-US" smtClean="0"/>
              <a:t>7</a:t>
            </a:fld>
            <a:endParaRPr lang="en-US"/>
          </a:p>
        </p:txBody>
      </p:sp>
    </p:spTree>
    <p:extLst>
      <p:ext uri="{BB962C8B-B14F-4D97-AF65-F5344CB8AC3E}">
        <p14:creationId xmlns:p14="http://schemas.microsoft.com/office/powerpoint/2010/main" val="1258177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A75C8C-7E8F-634E-9EA8-F6123927A4B0}" type="slidenum">
              <a:rPr lang="en-US" smtClean="0"/>
              <a:t>8</a:t>
            </a:fld>
            <a:endParaRPr lang="en-US"/>
          </a:p>
        </p:txBody>
      </p:sp>
    </p:spTree>
    <p:extLst>
      <p:ext uri="{BB962C8B-B14F-4D97-AF65-F5344CB8AC3E}">
        <p14:creationId xmlns:p14="http://schemas.microsoft.com/office/powerpoint/2010/main" val="88804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More than 5 million people die each year as a result of injuries. This accounts for 9% of the world’s deaths, nearly 1.7 times the number of fatalities that result from HIV/AIDS, tuberculosis and malaria combined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9</a:t>
            </a:fld>
            <a:endParaRPr lang="en-US"/>
          </a:p>
        </p:txBody>
      </p:sp>
    </p:spTree>
    <p:extLst>
      <p:ext uri="{BB962C8B-B14F-4D97-AF65-F5344CB8AC3E}">
        <p14:creationId xmlns:p14="http://schemas.microsoft.com/office/powerpoint/2010/main" val="1500724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Injuries are an important public health concern, and remain a growing problem in some countries. Two of the three leading causes of injury deaths – road </a:t>
            </a:r>
            <a:r>
              <a:rPr lang="en-US" sz="1200" b="0" kern="1200" dirty="0" err="1" smtClean="0">
                <a:solidFill>
                  <a:schemeClr val="tx1"/>
                </a:solidFill>
                <a:effectLst/>
                <a:latin typeface="+mn-lt"/>
                <a:ea typeface="+mn-ea"/>
                <a:cs typeface="+mn-cs"/>
              </a:rPr>
              <a:t>traf</a:t>
            </a:r>
            <a:r>
              <a:rPr lang="en-US" sz="1200" b="0" kern="1200" dirty="0" smtClean="0">
                <a:solidFill>
                  <a:schemeClr val="tx1"/>
                </a:solidFill>
                <a:effectLst/>
                <a:latin typeface="+mn-lt"/>
                <a:ea typeface="+mn-ea"/>
                <a:cs typeface="+mn-cs"/>
              </a:rPr>
              <a:t> c injuries and falls – are predicted to rise in rank compared to other causes of death. </a:t>
            </a:r>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10</a:t>
            </a:fld>
            <a:endParaRPr lang="en-US"/>
          </a:p>
        </p:txBody>
      </p:sp>
    </p:spTree>
    <p:extLst>
      <p:ext uri="{BB962C8B-B14F-4D97-AF65-F5344CB8AC3E}">
        <p14:creationId xmlns:p14="http://schemas.microsoft.com/office/powerpoint/2010/main" val="84261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As can be seen in Table 1, road </a:t>
            </a:r>
            <a:r>
              <a:rPr lang="en-US" sz="1200" b="0" kern="1200" dirty="0" err="1" smtClean="0">
                <a:solidFill>
                  <a:schemeClr val="tx1"/>
                </a:solidFill>
                <a:effectLst/>
                <a:latin typeface="+mn-lt"/>
                <a:ea typeface="+mn-ea"/>
                <a:cs typeface="+mn-cs"/>
              </a:rPr>
              <a:t>traf</a:t>
            </a:r>
            <a:r>
              <a:rPr lang="en-US" sz="1200" b="0" kern="1200" dirty="0" smtClean="0">
                <a:solidFill>
                  <a:schemeClr val="tx1"/>
                </a:solidFill>
                <a:effectLst/>
                <a:latin typeface="+mn-lt"/>
                <a:ea typeface="+mn-ea"/>
                <a:cs typeface="+mn-cs"/>
              </a:rPr>
              <a:t> c injuries are predicted to become the 7th leading cause of death by 2030, with falls rising to become the 17th leading cause of death and suicide remaining in the top 20.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11</a:t>
            </a:fld>
            <a:endParaRPr lang="en-US"/>
          </a:p>
        </p:txBody>
      </p:sp>
    </p:spTree>
    <p:extLst>
      <p:ext uri="{BB962C8B-B14F-4D97-AF65-F5344CB8AC3E}">
        <p14:creationId xmlns:p14="http://schemas.microsoft.com/office/powerpoint/2010/main" val="1048912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The millions of deaths that result from injuries represent only a small fraction of those injured. Tens of millions of people suffer injuries that lead to hospitalization, emergency department or general practitioner treatment, or treatment that does not involve formal medical care. The relative numbers of fatal and non- fatal injuries are often graphically depicted in the form of a pyramid, as shown in Figure 4. In addition to the severity of an injury, there are a number of factors that vary by country and that determine the “shape” of the pyramid, such as access to health care services, or the quality of the data available. </a:t>
            </a:r>
            <a:endParaRPr lang="en-US" dirty="0" smtClean="0"/>
          </a:p>
          <a:p>
            <a:r>
              <a:rPr lang="en-US" sz="1200" b="0" kern="1200" dirty="0" smtClean="0">
                <a:solidFill>
                  <a:schemeClr val="tx1"/>
                </a:solidFill>
                <a:effectLst/>
                <a:latin typeface="+mn-lt"/>
                <a:ea typeface="+mn-ea"/>
                <a:cs typeface="+mn-cs"/>
              </a:rPr>
              <a:t>Many of those who survive acts of violence, road </a:t>
            </a:r>
            <a:r>
              <a:rPr lang="en-US" sz="1200" b="0" kern="1200" dirty="0" err="1" smtClean="0">
                <a:solidFill>
                  <a:schemeClr val="tx1"/>
                </a:solidFill>
                <a:effectLst/>
                <a:latin typeface="+mn-lt"/>
                <a:ea typeface="+mn-ea"/>
                <a:cs typeface="+mn-cs"/>
              </a:rPr>
              <a:t>traf</a:t>
            </a:r>
            <a:r>
              <a:rPr lang="en-US" sz="1200" b="0" kern="1200" dirty="0" smtClean="0">
                <a:solidFill>
                  <a:schemeClr val="tx1"/>
                </a:solidFill>
                <a:effectLst/>
                <a:latin typeface="+mn-lt"/>
                <a:ea typeface="+mn-ea"/>
                <a:cs typeface="+mn-cs"/>
              </a:rPr>
              <a:t> c crashes, suicide attempts or other causes of injury are left with temporary or permanent disabilities – injuries </a:t>
            </a:r>
            <a:endParaRPr lang="en-US" dirty="0" smtClean="0"/>
          </a:p>
          <a:p>
            <a:r>
              <a:rPr lang="en-US" sz="1200" b="0" kern="1200" dirty="0" smtClean="0">
                <a:solidFill>
                  <a:schemeClr val="tx1"/>
                </a:solidFill>
                <a:effectLst/>
                <a:latin typeface="+mn-lt"/>
                <a:ea typeface="+mn-ea"/>
                <a:cs typeface="+mn-cs"/>
              </a:rPr>
              <a:t>are responsible for an estimated 6% of all years lived with disability. </a:t>
            </a: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13</a:t>
            </a:fld>
            <a:endParaRPr lang="en-US"/>
          </a:p>
        </p:txBody>
      </p:sp>
    </p:spTree>
    <p:extLst>
      <p:ext uri="{BB962C8B-B14F-4D97-AF65-F5344CB8AC3E}">
        <p14:creationId xmlns:p14="http://schemas.microsoft.com/office/powerpoint/2010/main" val="128384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All causes of injury have health consequences beyond the physical injury. The many health consequences of injuries and violence are depicted in Figure 5.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particular, child maltreatment, intimate partner violence and sexual violence have been shown to have a broad array of adverse health effects that can persist over a lifetime. These forms of violence contribute </a:t>
            </a:r>
            <a:r>
              <a:rPr lang="en-US" sz="1200" b="0" kern="1200" dirty="0" err="1" smtClean="0">
                <a:solidFill>
                  <a:schemeClr val="tx1"/>
                </a:solidFill>
                <a:effectLst/>
                <a:latin typeface="+mn-lt"/>
                <a:ea typeface="+mn-ea"/>
                <a:cs typeface="+mn-cs"/>
              </a:rPr>
              <a:t>signi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cantly</a:t>
            </a:r>
            <a:r>
              <a:rPr lang="en-US" sz="1200" b="0" kern="1200" dirty="0" smtClean="0">
                <a:solidFill>
                  <a:schemeClr val="tx1"/>
                </a:solidFill>
                <a:effectLst/>
                <a:latin typeface="+mn-lt"/>
                <a:ea typeface="+mn-ea"/>
                <a:cs typeface="+mn-cs"/>
              </a:rPr>
              <a:t> to depression, sexually transmitted diseases and unwanted pregnancies, while also increasing the likelihood of engaging in risky </a:t>
            </a:r>
            <a:r>
              <a:rPr lang="en-US" sz="1200" b="0" kern="1200" dirty="0" err="1" smtClean="0">
                <a:solidFill>
                  <a:schemeClr val="tx1"/>
                </a:solidFill>
                <a:effectLst/>
                <a:latin typeface="+mn-lt"/>
                <a:ea typeface="+mn-ea"/>
                <a:cs typeface="+mn-cs"/>
              </a:rPr>
              <a:t>behaviours</a:t>
            </a:r>
            <a:r>
              <a:rPr lang="en-US" sz="1200" b="0" kern="1200" dirty="0" smtClean="0">
                <a:solidFill>
                  <a:schemeClr val="tx1"/>
                </a:solidFill>
                <a:effectLst/>
                <a:latin typeface="+mn-lt"/>
                <a:ea typeface="+mn-ea"/>
                <a:cs typeface="+mn-cs"/>
              </a:rPr>
              <a:t>, such as smoking and the harmful use of alcohol and drugs. Via these </a:t>
            </a:r>
            <a:r>
              <a:rPr lang="en-US" sz="1200" b="0" kern="1200" dirty="0" err="1" smtClean="0">
                <a:solidFill>
                  <a:schemeClr val="tx1"/>
                </a:solidFill>
                <a:effectLst/>
                <a:latin typeface="+mn-lt"/>
                <a:ea typeface="+mn-ea"/>
                <a:cs typeface="+mn-cs"/>
              </a:rPr>
              <a:t>behaviours</a:t>
            </a:r>
            <a:r>
              <a:rPr lang="en-US" sz="1200" b="0" kern="1200" dirty="0" smtClean="0">
                <a:solidFill>
                  <a:schemeClr val="tx1"/>
                </a:solidFill>
                <a:effectLst/>
                <a:latin typeface="+mn-lt"/>
                <a:ea typeface="+mn-ea"/>
                <a:cs typeface="+mn-cs"/>
              </a:rPr>
              <a:t>, they can lead to cancers, cardiovascular diseases, diabetes, liver disease and other chronic diseases.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2A75C8C-7E8F-634E-9EA8-F6123927A4B0}" type="slidenum">
              <a:rPr lang="en-US" smtClean="0"/>
              <a:t>14</a:t>
            </a:fld>
            <a:endParaRPr lang="en-US"/>
          </a:p>
        </p:txBody>
      </p:sp>
    </p:spTree>
    <p:extLst>
      <p:ext uri="{BB962C8B-B14F-4D97-AF65-F5344CB8AC3E}">
        <p14:creationId xmlns:p14="http://schemas.microsoft.com/office/powerpoint/2010/main" val="1506004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C2268F-B298-CC43-AB70-B768EA426F80}" type="datetimeFigureOut">
              <a:rPr lang="en-US" smtClean="0"/>
              <a:t>3/5/17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369C-C8B7-164B-B61B-2DDB5E54F2F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C2268F-B298-CC43-AB70-B768EA426F80}" type="datetimeFigureOut">
              <a:rPr lang="en-US" smtClean="0"/>
              <a:t>3/5/17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369C-C8B7-164B-B61B-2DDB5E54F2F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C2268F-B298-CC43-AB70-B768EA426F80}" type="datetimeFigureOut">
              <a:rPr lang="en-US" smtClean="0"/>
              <a:t>3/5/17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369C-C8B7-164B-B61B-2DDB5E54F2F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73163" y="1981200"/>
            <a:ext cx="7772400" cy="4114800"/>
          </a:xfrm>
        </p:spPr>
        <p:txBody>
          <a:bodyPr/>
          <a:lstStyle/>
          <a:p>
            <a:endParaRPr lang="en-US"/>
          </a:p>
        </p:txBody>
      </p:sp>
      <p:sp>
        <p:nvSpPr>
          <p:cNvPr id="4" name="Date Placeholder 3"/>
          <p:cNvSpPr>
            <a:spLocks noGrp="1"/>
          </p:cNvSpPr>
          <p:nvPr>
            <p:ph type="dt" sz="half" idx="10"/>
          </p:nvPr>
        </p:nvSpPr>
        <p:spPr>
          <a:xfrm>
            <a:off x="1173163" y="6265863"/>
            <a:ext cx="1905000" cy="457200"/>
          </a:xfrm>
        </p:spPr>
        <p:txBody>
          <a:bodyPr/>
          <a:lstStyle>
            <a:lvl1pPr>
              <a:defRPr/>
            </a:lvl1pPr>
          </a:lstStyle>
          <a:p>
            <a:endParaRPr lang="en-US" altLang="x-none"/>
          </a:p>
        </p:txBody>
      </p:sp>
      <p:sp>
        <p:nvSpPr>
          <p:cNvPr id="5" name="Footer Placeholder 4"/>
          <p:cNvSpPr>
            <a:spLocks noGrp="1"/>
          </p:cNvSpPr>
          <p:nvPr>
            <p:ph type="ftr" sz="quarter" idx="11"/>
          </p:nvPr>
        </p:nvSpPr>
        <p:spPr>
          <a:xfrm>
            <a:off x="3581400" y="6248400"/>
            <a:ext cx="2895600" cy="457200"/>
          </a:xfrm>
        </p:spPr>
        <p:txBody>
          <a:bodyPr/>
          <a:lstStyle>
            <a:lvl1pPr>
              <a:defRPr/>
            </a:lvl1pPr>
          </a:lstStyle>
          <a:p>
            <a:endParaRPr lang="en-US" altLang="x-none"/>
          </a:p>
        </p:txBody>
      </p:sp>
      <p:sp>
        <p:nvSpPr>
          <p:cNvPr id="6" name="Slide Number Placeholder 5"/>
          <p:cNvSpPr>
            <a:spLocks noGrp="1"/>
          </p:cNvSpPr>
          <p:nvPr>
            <p:ph type="sldNum" sz="quarter" idx="12"/>
          </p:nvPr>
        </p:nvSpPr>
        <p:spPr>
          <a:xfrm>
            <a:off x="7010400" y="6248400"/>
            <a:ext cx="1905000" cy="457200"/>
          </a:xfrm>
        </p:spPr>
        <p:txBody>
          <a:bodyPr/>
          <a:lstStyle>
            <a:lvl1pPr>
              <a:defRPr/>
            </a:lvl1pPr>
          </a:lstStyle>
          <a:p>
            <a:fld id="{A4136165-7F74-6C48-831D-F449CB23CFB2}" type="slidenum">
              <a:rPr lang="en-US" altLang="x-none"/>
              <a:pPr/>
              <a:t>‹#›</a:t>
            </a:fld>
            <a:endParaRPr lang="en-US" altLang="x-none"/>
          </a:p>
        </p:txBody>
      </p:sp>
    </p:spTree>
    <p:extLst>
      <p:ext uri="{BB962C8B-B14F-4D97-AF65-F5344CB8AC3E}">
        <p14:creationId xmlns:p14="http://schemas.microsoft.com/office/powerpoint/2010/main" val="96102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C2268F-B298-CC43-AB70-B768EA426F80}" type="datetimeFigureOut">
              <a:rPr lang="en-US" smtClean="0"/>
              <a:t>3/5/17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369C-C8B7-164B-B61B-2DDB5E54F2F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C2268F-B298-CC43-AB70-B768EA426F80}" type="datetimeFigureOut">
              <a:rPr lang="en-US" smtClean="0"/>
              <a:t>3/5/17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369C-C8B7-164B-B61B-2DDB5E54F2F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C2268F-B298-CC43-AB70-B768EA426F80}" type="datetimeFigureOut">
              <a:rPr lang="en-US" smtClean="0"/>
              <a:t>3/5/17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369C-C8B7-164B-B61B-2DDB5E54F2F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C2268F-B298-CC43-AB70-B768EA426F80}" type="datetimeFigureOut">
              <a:rPr lang="en-US" smtClean="0"/>
              <a:t>3/5/17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3369C-C8B7-164B-B61B-2DDB5E54F2F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2C2268F-B298-CC43-AB70-B768EA426F80}" type="datetimeFigureOut">
              <a:rPr lang="en-US" smtClean="0"/>
              <a:t>3/5/17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73369C-C8B7-164B-B61B-2DDB5E54F2F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2268F-B298-CC43-AB70-B768EA426F80}" type="datetimeFigureOut">
              <a:rPr lang="en-US" smtClean="0"/>
              <a:t>3/5/17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3369C-C8B7-164B-B61B-2DDB5E54F2F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2268F-B298-CC43-AB70-B768EA426F80}" type="datetimeFigureOut">
              <a:rPr lang="en-US" smtClean="0"/>
              <a:t>3/5/17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369C-C8B7-164B-B61B-2DDB5E54F2F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2268F-B298-CC43-AB70-B768EA426F80}" type="datetimeFigureOut">
              <a:rPr lang="en-US" smtClean="0"/>
              <a:t>3/5/17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369C-C8B7-164B-B61B-2DDB5E54F2F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2268F-B298-CC43-AB70-B768EA426F80}" type="datetimeFigureOut">
              <a:rPr lang="en-US" smtClean="0"/>
              <a:t>3/5/17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3369C-C8B7-164B-B61B-2DDB5E54F2F0}" type="slidenum">
              <a:rPr lang="en-US" smtClean="0"/>
              <a:t>‹#›</a:t>
            </a:fld>
            <a:endParaRPr lang="en-US"/>
          </a:p>
        </p:txBody>
      </p:sp>
    </p:spTree>
    <p:extLst>
      <p:ext uri="{BB962C8B-B14F-4D97-AF65-F5344CB8AC3E}">
        <p14:creationId xmlns:p14="http://schemas.microsoft.com/office/powerpoint/2010/main" val="1778624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dc.gov/ophss/csels/dsepd/ss1978/index.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2.bin"/><Relationship Id="rId5" Type="http://schemas.openxmlformats.org/officeDocument/2006/relationships/image" Target="../media/image21.wmf"/><Relationship Id="rId6" Type="http://schemas.openxmlformats.org/officeDocument/2006/relationships/oleObject" Target="../embeddings/oleObject3.bin"/><Relationship Id="rId7" Type="http://schemas.openxmlformats.org/officeDocument/2006/relationships/image" Target="../media/image22.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s://www.stats.gov.sa/ar/3465" TargetMode="External"/><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2.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57251"/>
            <a:ext cx="9097845" cy="3301637"/>
          </a:xfrm>
          <a:prstGeom prst="rect">
            <a:avLst/>
          </a:prstGeom>
        </p:spPr>
      </p:pic>
      <p:sp>
        <p:nvSpPr>
          <p:cNvPr id="2" name="Title 1"/>
          <p:cNvSpPr>
            <a:spLocks noGrp="1"/>
          </p:cNvSpPr>
          <p:nvPr>
            <p:ph type="ctrTitle"/>
          </p:nvPr>
        </p:nvSpPr>
        <p:spPr>
          <a:xfrm>
            <a:off x="5110408" y="3179173"/>
            <a:ext cx="3987437" cy="722030"/>
          </a:xfrm>
        </p:spPr>
        <p:txBody>
          <a:bodyPr>
            <a:normAutofit/>
          </a:bodyPr>
          <a:lstStyle/>
          <a:p>
            <a:r>
              <a:rPr lang="en-US" sz="3600" b="1" dirty="0">
                <a:ln/>
                <a:effectLst>
                  <a:glow rad="228600">
                    <a:schemeClr val="accent2">
                      <a:satMod val="175000"/>
                      <a:alpha val="40000"/>
                    </a:schemeClr>
                  </a:glow>
                  <a:outerShdw blurRad="38100" dist="19050" dir="2700000" algn="tl" rotWithShape="0">
                    <a:schemeClr val="dk1">
                      <a:lumMod val="50000"/>
                      <a:alpha val="40000"/>
                    </a:schemeClr>
                  </a:outerShdw>
                </a:effectLst>
              </a:rPr>
              <a:t>Injury </a:t>
            </a:r>
            <a:r>
              <a:rPr lang="en-US" sz="3600" b="1" dirty="0">
                <a:ln/>
                <a:effectLst>
                  <a:glow rad="228600">
                    <a:schemeClr val="accent2">
                      <a:satMod val="175000"/>
                      <a:alpha val="40000"/>
                    </a:schemeClr>
                  </a:glow>
                  <a:outerShdw blurRad="38100" dist="19050" dir="2700000" algn="tl" rotWithShape="0">
                    <a:schemeClr val="dk1">
                      <a:lumMod val="50000"/>
                      <a:alpha val="40000"/>
                    </a:schemeClr>
                  </a:outerShdw>
                </a:effectLst>
              </a:rPr>
              <a:t>Epidemiology</a:t>
            </a:r>
            <a:endParaRPr lang="en-US" sz="3600" b="1" dirty="0">
              <a:ln/>
              <a:effectLst>
                <a:glow rad="228600">
                  <a:schemeClr val="accent2">
                    <a:satMod val="175000"/>
                    <a:alpha val="40000"/>
                  </a:schemeClr>
                </a:glow>
                <a:outerShdw blurRad="38100" dist="19050" dir="2700000" algn="tl" rotWithShape="0">
                  <a:schemeClr val="dk1">
                    <a:lumMod val="50000"/>
                    <a:alpha val="40000"/>
                  </a:schemeClr>
                </a:outerShdw>
              </a:effectLst>
            </a:endParaRPr>
          </a:p>
        </p:txBody>
      </p:sp>
      <p:sp>
        <p:nvSpPr>
          <p:cNvPr id="3" name="Subtitle 2"/>
          <p:cNvSpPr>
            <a:spLocks noGrp="1"/>
          </p:cNvSpPr>
          <p:nvPr>
            <p:ph type="subTitle" idx="1"/>
          </p:nvPr>
        </p:nvSpPr>
        <p:spPr>
          <a:xfrm>
            <a:off x="1139517" y="4815994"/>
            <a:ext cx="6858000" cy="658892"/>
          </a:xfrm>
        </p:spPr>
        <p:txBody>
          <a:bodyPr>
            <a:normAutofit fontScale="85000" lnSpcReduction="20000"/>
          </a:bodyPr>
          <a:lstStyle/>
          <a:p>
            <a:r>
              <a:rPr lang="en-US" b="1" dirty="0" err="1"/>
              <a:t>Khawater</a:t>
            </a:r>
            <a:r>
              <a:rPr lang="en-US" b="1" dirty="0"/>
              <a:t> </a:t>
            </a:r>
            <a:r>
              <a:rPr lang="en-US" b="1" dirty="0" err="1" smtClean="0"/>
              <a:t>Bahkali</a:t>
            </a:r>
            <a:r>
              <a:rPr lang="en-US" b="1" dirty="0"/>
              <a:t>, MD, FED, MSc</a:t>
            </a:r>
            <a:endParaRPr lang="en-US" dirty="0"/>
          </a:p>
          <a:p>
            <a:r>
              <a:rPr lang="en-US" dirty="0" smtClean="0"/>
              <a:t>5</a:t>
            </a:r>
            <a:r>
              <a:rPr lang="en-US" baseline="30000" dirty="0" smtClean="0"/>
              <a:t>th</a:t>
            </a:r>
            <a:r>
              <a:rPr lang="en-US" dirty="0" smtClean="0"/>
              <a:t> March 2017</a:t>
            </a:r>
            <a:endParaRPr lang="en-US" dirty="0"/>
          </a:p>
        </p:txBody>
      </p:sp>
    </p:spTree>
    <p:extLst>
      <p:ext uri="{BB962C8B-B14F-4D97-AF65-F5344CB8AC3E}">
        <p14:creationId xmlns:p14="http://schemas.microsoft.com/office/powerpoint/2010/main" val="349224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r="16130"/>
          <a:stretch/>
        </p:blipFill>
        <p:spPr>
          <a:xfrm>
            <a:off x="280628" y="805219"/>
            <a:ext cx="5227476" cy="5616624"/>
          </a:xfrm>
          <a:prstGeom prst="rect">
            <a:avLst/>
          </a:prstGeom>
        </p:spPr>
      </p:pic>
      <p:sp>
        <p:nvSpPr>
          <p:cNvPr id="4" name="Rectangle 3"/>
          <p:cNvSpPr/>
          <p:nvPr/>
        </p:nvSpPr>
        <p:spPr>
          <a:xfrm>
            <a:off x="6084168" y="1989150"/>
            <a:ext cx="2699792" cy="3539430"/>
          </a:xfrm>
          <a:prstGeom prst="rect">
            <a:avLst/>
          </a:prstGeom>
        </p:spPr>
        <p:txBody>
          <a:bodyPr wrap="square">
            <a:spAutoFit/>
          </a:bodyPr>
          <a:lstStyle/>
          <a:p>
            <a:r>
              <a:rPr lang="en-US" sz="3200" i="1" dirty="0">
                <a:solidFill>
                  <a:srgbClr val="C40C1E"/>
                </a:solidFill>
                <a:latin typeface="TradeGothic" charset="0"/>
              </a:rPr>
              <a:t>Five times as many people die from homicide each year than from war- related injury </a:t>
            </a:r>
            <a:endParaRPr lang="en-US" sz="3200" i="1" dirty="0"/>
          </a:p>
        </p:txBody>
      </p:sp>
      <p:sp>
        <p:nvSpPr>
          <p:cNvPr id="6" name="Title 1"/>
          <p:cNvSpPr txBox="1">
            <a:spLocks/>
          </p:cNvSpPr>
          <p:nvPr/>
        </p:nvSpPr>
        <p:spPr>
          <a:xfrm>
            <a:off x="628650" y="365127"/>
            <a:ext cx="7886700" cy="4400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t>Burden</a:t>
            </a:r>
            <a:endParaRPr lang="en-US" sz="2400" dirty="0"/>
          </a:p>
        </p:txBody>
      </p:sp>
      <p:pic>
        <p:nvPicPr>
          <p:cNvPr id="7" name="Content Placeholder 4"/>
          <p:cNvPicPr>
            <a:picLocks noChangeAspect="1"/>
          </p:cNvPicPr>
          <p:nvPr/>
        </p:nvPicPr>
        <p:blipFill rotWithShape="1">
          <a:blip r:embed="rId3"/>
          <a:srcRect l="89335" t="44150" r="739"/>
          <a:stretch/>
        </p:blipFill>
        <p:spPr>
          <a:xfrm rot="5400000">
            <a:off x="6212437" y="4842464"/>
            <a:ext cx="576064" cy="3136859"/>
          </a:xfrm>
          <a:prstGeom prst="rect">
            <a:avLst/>
          </a:prstGeom>
        </p:spPr>
      </p:pic>
    </p:spTree>
    <p:extLst>
      <p:ext uri="{BB962C8B-B14F-4D97-AF65-F5344CB8AC3E}">
        <p14:creationId xmlns:p14="http://schemas.microsoft.com/office/powerpoint/2010/main" val="48938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30558" y="0"/>
            <a:ext cx="6282883" cy="6858000"/>
          </a:xfrm>
          <a:prstGeom prst="rect">
            <a:avLst/>
          </a:prstGeom>
        </p:spPr>
      </p:pic>
    </p:spTree>
    <p:extLst>
      <p:ext uri="{BB962C8B-B14F-4D97-AF65-F5344CB8AC3E}">
        <p14:creationId xmlns:p14="http://schemas.microsoft.com/office/powerpoint/2010/main" val="516266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6495147"/>
            <a:ext cx="8496944" cy="246221"/>
          </a:xfrm>
          <a:prstGeom prst="rect">
            <a:avLst/>
          </a:prstGeom>
        </p:spPr>
        <p:txBody>
          <a:bodyPr wrap="square">
            <a:spAutoFit/>
          </a:bodyPr>
          <a:lstStyle/>
          <a:p>
            <a:r>
              <a:rPr lang="en-US" sz="1000">
                <a:solidFill>
                  <a:srgbClr val="0C5205"/>
                </a:solidFill>
                <a:latin typeface="Trebuchet MS" charset="0"/>
              </a:rPr>
              <a:t>Burden of Disease, Injuries, and Risk Factors in the Kingdom of Saudi Arabia, 1990–2010</a:t>
            </a:r>
            <a:endParaRPr lang="en-US" sz="1000" b="0" i="0">
              <a:solidFill>
                <a:srgbClr val="0C5205"/>
              </a:solidFill>
              <a:effectLst/>
              <a:latin typeface="Trebuchet MS"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88640"/>
            <a:ext cx="8839200" cy="6159500"/>
          </a:xfrm>
          <a:prstGeom prst="rect">
            <a:avLst/>
          </a:prstGeom>
        </p:spPr>
      </p:pic>
      <p:sp>
        <p:nvSpPr>
          <p:cNvPr id="4" name="Rectangle 3"/>
          <p:cNvSpPr/>
          <p:nvPr/>
        </p:nvSpPr>
        <p:spPr>
          <a:xfrm>
            <a:off x="971600" y="4653136"/>
            <a:ext cx="1800200" cy="50405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40176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448" y="0"/>
            <a:ext cx="7073103" cy="6858000"/>
          </a:xfrm>
          <a:prstGeom prst="rect">
            <a:avLst/>
          </a:prstGeom>
        </p:spPr>
      </p:pic>
    </p:spTree>
    <p:extLst>
      <p:ext uri="{BB962C8B-B14F-4D97-AF65-F5344CB8AC3E}">
        <p14:creationId xmlns:p14="http://schemas.microsoft.com/office/powerpoint/2010/main" val="966948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The non-fatal consequences of injuries and violence </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12776"/>
            <a:ext cx="8964488" cy="3556000"/>
          </a:xfrm>
          <a:prstGeom prst="rect">
            <a:avLst/>
          </a:prstGeom>
        </p:spPr>
      </p:pic>
      <p:sp>
        <p:nvSpPr>
          <p:cNvPr id="4" name="Rectangle 3"/>
          <p:cNvSpPr/>
          <p:nvPr/>
        </p:nvSpPr>
        <p:spPr>
          <a:xfrm>
            <a:off x="628650" y="5373216"/>
            <a:ext cx="7886700" cy="1200329"/>
          </a:xfrm>
          <a:prstGeom prst="rect">
            <a:avLst/>
          </a:prstGeom>
        </p:spPr>
        <p:txBody>
          <a:bodyPr wrap="square">
            <a:spAutoFit/>
          </a:bodyPr>
          <a:lstStyle/>
          <a:p>
            <a:r>
              <a:rPr lang="en-US" sz="2400" i="1" dirty="0">
                <a:solidFill>
                  <a:srgbClr val="C40C1E"/>
                </a:solidFill>
                <a:latin typeface="TradeGothic" charset="0"/>
              </a:rPr>
              <a:t>Women and men who experienced sexual abuse </a:t>
            </a:r>
            <a:r>
              <a:rPr lang="en-US" sz="2400" i="1" dirty="0" smtClean="0">
                <a:solidFill>
                  <a:srgbClr val="C40C1E"/>
                </a:solidFill>
                <a:latin typeface="TradeGothic" charset="0"/>
              </a:rPr>
              <a:t>as </a:t>
            </a:r>
            <a:r>
              <a:rPr lang="en-US" sz="2400" i="1" dirty="0">
                <a:solidFill>
                  <a:srgbClr val="C40C1E"/>
                </a:solidFill>
                <a:latin typeface="TradeGothic" charset="0"/>
              </a:rPr>
              <a:t>children are over twice as likely to attempt suicide than their peers who were not abused </a:t>
            </a:r>
            <a:endParaRPr lang="en-US" sz="2400" i="1" dirty="0"/>
          </a:p>
        </p:txBody>
      </p:sp>
      <p:sp>
        <p:nvSpPr>
          <p:cNvPr id="5" name="Rectangle 4"/>
          <p:cNvSpPr/>
          <p:nvPr/>
        </p:nvSpPr>
        <p:spPr>
          <a:xfrm>
            <a:off x="2699792" y="1988840"/>
            <a:ext cx="2808312" cy="28803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21896" y="2030063"/>
            <a:ext cx="2808312" cy="28803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0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55576" y="2564904"/>
            <a:ext cx="7886700" cy="1325563"/>
          </a:xfrm>
        </p:spPr>
        <p:txBody>
          <a:bodyPr/>
          <a:lstStyle/>
          <a:p>
            <a:pPr algn="ctr"/>
            <a:r>
              <a:rPr lang="en-US" b="1" dirty="0" smtClean="0"/>
              <a:t>Risk factors</a:t>
            </a:r>
            <a:endParaRPr lang="en-US" b="1" dirty="0"/>
          </a:p>
        </p:txBody>
      </p:sp>
    </p:spTree>
    <p:extLst>
      <p:ext uri="{BB962C8B-B14F-4D97-AF65-F5344CB8AC3E}">
        <p14:creationId xmlns:p14="http://schemas.microsoft.com/office/powerpoint/2010/main" val="696312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3568" y="404664"/>
            <a:ext cx="7704856" cy="461665"/>
          </a:xfrm>
          <a:prstGeom prst="rect">
            <a:avLst/>
          </a:prstGeom>
        </p:spPr>
        <p:txBody>
          <a:bodyPr wrap="square">
            <a:spAutoFit/>
          </a:bodyPr>
          <a:lstStyle/>
          <a:p>
            <a:r>
              <a:rPr lang="en-US" sz="2400" b="1" dirty="0">
                <a:solidFill>
                  <a:srgbClr val="565659"/>
                </a:solidFill>
                <a:latin typeface="TradeGothic" charset="0"/>
              </a:rPr>
              <a:t>Injuries are a leading cause of death among young people </a:t>
            </a:r>
            <a:endParaRPr lang="en-US" sz="24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640" b="47589"/>
          <a:stretch/>
        </p:blipFill>
        <p:spPr>
          <a:xfrm>
            <a:off x="971600" y="1268760"/>
            <a:ext cx="7128792" cy="4800908"/>
          </a:xfrm>
          <a:prstGeom prst="rect">
            <a:avLst/>
          </a:prstGeom>
        </p:spPr>
      </p:pic>
    </p:spTree>
    <p:extLst>
      <p:ext uri="{BB962C8B-B14F-4D97-AF65-F5344CB8AC3E}">
        <p14:creationId xmlns:p14="http://schemas.microsoft.com/office/powerpoint/2010/main" val="7037210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3568" y="404664"/>
            <a:ext cx="7704856" cy="461665"/>
          </a:xfrm>
          <a:prstGeom prst="rect">
            <a:avLst/>
          </a:prstGeom>
        </p:spPr>
        <p:txBody>
          <a:bodyPr wrap="square">
            <a:spAutoFit/>
          </a:bodyPr>
          <a:lstStyle/>
          <a:p>
            <a:r>
              <a:rPr lang="en-US" sz="2400" b="1" dirty="0">
                <a:solidFill>
                  <a:srgbClr val="565659"/>
                </a:solidFill>
                <a:latin typeface="TradeGothic" charset="0"/>
              </a:rPr>
              <a:t>Injuries are a leading cause of death among young people </a:t>
            </a:r>
            <a:endParaRPr lang="en-US" sz="24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2411"/>
          <a:stretch/>
        </p:blipFill>
        <p:spPr>
          <a:xfrm>
            <a:off x="895489" y="1608253"/>
            <a:ext cx="7281013" cy="498909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612" b="90179"/>
          <a:stretch/>
        </p:blipFill>
        <p:spPr>
          <a:xfrm>
            <a:off x="899592" y="1268760"/>
            <a:ext cx="7276910" cy="432048"/>
          </a:xfrm>
          <a:prstGeom prst="rect">
            <a:avLst/>
          </a:prstGeom>
        </p:spPr>
      </p:pic>
    </p:spTree>
    <p:extLst>
      <p:ext uri="{BB962C8B-B14F-4D97-AF65-F5344CB8AC3E}">
        <p14:creationId xmlns:p14="http://schemas.microsoft.com/office/powerpoint/2010/main" val="9834709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1238" y="404664"/>
            <a:ext cx="4861524" cy="461665"/>
          </a:xfrm>
          <a:prstGeom prst="rect">
            <a:avLst/>
          </a:prstGeom>
        </p:spPr>
        <p:txBody>
          <a:bodyPr wrap="none">
            <a:spAutoFit/>
          </a:bodyPr>
          <a:lstStyle/>
          <a:p>
            <a:r>
              <a:rPr lang="en-US" sz="2400" b="1" dirty="0">
                <a:solidFill>
                  <a:srgbClr val="C40C1E"/>
                </a:solidFill>
                <a:latin typeface="TradeGothic" charset="0"/>
              </a:rPr>
              <a:t>Poverty increases the risk of injury </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1772816"/>
            <a:ext cx="6192688" cy="4691889"/>
          </a:xfrm>
          <a:prstGeom prst="rect">
            <a:avLst/>
          </a:prstGeom>
        </p:spPr>
      </p:pic>
      <p:sp>
        <p:nvSpPr>
          <p:cNvPr id="4" name="Rectangle 3"/>
          <p:cNvSpPr/>
          <p:nvPr/>
        </p:nvSpPr>
        <p:spPr>
          <a:xfrm>
            <a:off x="251520" y="1628800"/>
            <a:ext cx="2088232" cy="4524315"/>
          </a:xfrm>
          <a:prstGeom prst="rect">
            <a:avLst/>
          </a:prstGeom>
        </p:spPr>
        <p:txBody>
          <a:bodyPr wrap="square">
            <a:spAutoFit/>
          </a:bodyPr>
          <a:lstStyle/>
          <a:p>
            <a:r>
              <a:rPr lang="en-US" sz="2400" dirty="0">
                <a:solidFill>
                  <a:srgbClr val="C40C1E"/>
                </a:solidFill>
                <a:latin typeface="TradeGothic" charset="0"/>
              </a:rPr>
              <a:t>In the Eastern Mediterranean, injury death rates are nearly three times as high in low- and middle- income countries than in high- income countries </a:t>
            </a:r>
            <a:endParaRPr lang="en-US" sz="2400" dirty="0"/>
          </a:p>
        </p:txBody>
      </p:sp>
      <p:sp>
        <p:nvSpPr>
          <p:cNvPr id="5" name="Rectangle 4"/>
          <p:cNvSpPr/>
          <p:nvPr/>
        </p:nvSpPr>
        <p:spPr>
          <a:xfrm>
            <a:off x="2339752" y="2564904"/>
            <a:ext cx="2808312" cy="360040"/>
          </a:xfrm>
          <a:prstGeom prst="rect">
            <a:avLst/>
          </a:prstGeom>
          <a:noFill/>
          <a:ln w="254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484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476672"/>
            <a:ext cx="8064896" cy="830997"/>
          </a:xfrm>
          <a:prstGeom prst="rect">
            <a:avLst/>
          </a:prstGeom>
        </p:spPr>
        <p:txBody>
          <a:bodyPr wrap="square">
            <a:spAutoFit/>
          </a:bodyPr>
          <a:lstStyle/>
          <a:p>
            <a:r>
              <a:rPr lang="en-US" sz="2400" b="1" dirty="0">
                <a:solidFill>
                  <a:srgbClr val="565659"/>
                </a:solidFill>
                <a:latin typeface="TradeGothic" charset="0"/>
              </a:rPr>
              <a:t>Injuries and violence are unevenly distributed between males and females </a:t>
            </a:r>
            <a:endParaRPr lang="en-US" sz="2400" dirty="0"/>
          </a:p>
        </p:txBody>
      </p:sp>
      <p:sp>
        <p:nvSpPr>
          <p:cNvPr id="5" name="Rectangle 4"/>
          <p:cNvSpPr/>
          <p:nvPr/>
        </p:nvSpPr>
        <p:spPr>
          <a:xfrm>
            <a:off x="899592" y="5589240"/>
            <a:ext cx="7416824" cy="830997"/>
          </a:xfrm>
          <a:prstGeom prst="rect">
            <a:avLst/>
          </a:prstGeom>
        </p:spPr>
        <p:txBody>
          <a:bodyPr wrap="square">
            <a:spAutoFit/>
          </a:bodyPr>
          <a:lstStyle/>
          <a:p>
            <a:r>
              <a:rPr lang="en-US" sz="2400" dirty="0">
                <a:solidFill>
                  <a:srgbClr val="C40C1E"/>
                </a:solidFill>
                <a:latin typeface="TradeGothic" charset="0"/>
              </a:rPr>
              <a:t>One in three women have experienced physical and/ or sexual violence </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36" y="1916832"/>
            <a:ext cx="8085220" cy="3672408"/>
          </a:xfrm>
          <a:prstGeom prst="rect">
            <a:avLst/>
          </a:prstGeom>
        </p:spPr>
      </p:pic>
      <p:sp>
        <p:nvSpPr>
          <p:cNvPr id="7" name="Rectangle 6"/>
          <p:cNvSpPr/>
          <p:nvPr/>
        </p:nvSpPr>
        <p:spPr>
          <a:xfrm>
            <a:off x="640160" y="2204864"/>
            <a:ext cx="7172200" cy="360040"/>
          </a:xfrm>
          <a:prstGeom prst="rect">
            <a:avLst/>
          </a:prstGeom>
          <a:noFill/>
          <a:ln w="254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7098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Outlines:</a:t>
            </a:r>
            <a:endParaRPr lang="en-US" dirty="0"/>
          </a:p>
        </p:txBody>
      </p:sp>
      <p:sp>
        <p:nvSpPr>
          <p:cNvPr id="3" name="Content Placeholder 2"/>
          <p:cNvSpPr>
            <a:spLocks noGrp="1"/>
          </p:cNvSpPr>
          <p:nvPr>
            <p:ph idx="1"/>
          </p:nvPr>
        </p:nvSpPr>
        <p:spPr/>
        <p:txBody>
          <a:bodyPr/>
          <a:lstStyle/>
          <a:p>
            <a:r>
              <a:rPr lang="en-US" altLang="x-none" dirty="0" smtClean="0">
                <a:latin typeface="Times New Roman" charset="0"/>
              </a:rPr>
              <a:t>Definitions</a:t>
            </a:r>
          </a:p>
          <a:p>
            <a:pPr lvl="1"/>
            <a:r>
              <a:rPr lang="en-US" altLang="x-none" dirty="0" smtClean="0">
                <a:latin typeface="Times New Roman" charset="0"/>
              </a:rPr>
              <a:t>Epidemiology.</a:t>
            </a:r>
          </a:p>
          <a:p>
            <a:pPr lvl="1"/>
            <a:r>
              <a:rPr lang="en-US" altLang="x-none" dirty="0" smtClean="0">
                <a:latin typeface="Times New Roman" charset="0"/>
              </a:rPr>
              <a:t>What </a:t>
            </a:r>
            <a:r>
              <a:rPr lang="en-US" altLang="x-none" dirty="0">
                <a:latin typeface="Times New Roman" charset="0"/>
              </a:rPr>
              <a:t>are </a:t>
            </a:r>
            <a:r>
              <a:rPr lang="en-US" altLang="x-none" i="1" dirty="0">
                <a:latin typeface="Times New Roman" charset="0"/>
              </a:rPr>
              <a:t>injuries</a:t>
            </a:r>
            <a:r>
              <a:rPr lang="en-US" altLang="x-none" i="1" dirty="0" smtClean="0">
                <a:latin typeface="Times New Roman" charset="0"/>
              </a:rPr>
              <a:t>?</a:t>
            </a:r>
          </a:p>
          <a:p>
            <a:pPr lvl="1"/>
            <a:r>
              <a:rPr lang="en-US" altLang="x-none" dirty="0" smtClean="0">
                <a:latin typeface="Times New Roman" charset="0"/>
              </a:rPr>
              <a:t>Injury epidemiology</a:t>
            </a:r>
            <a:r>
              <a:rPr lang="en-US" altLang="x-none" i="1" dirty="0" smtClean="0">
                <a:latin typeface="Times New Roman" charset="0"/>
              </a:rPr>
              <a:t>.</a:t>
            </a:r>
          </a:p>
          <a:p>
            <a:r>
              <a:rPr lang="en-US" altLang="x-none" dirty="0">
                <a:latin typeface="Times New Roman" charset="0"/>
              </a:rPr>
              <a:t>Burden </a:t>
            </a:r>
            <a:r>
              <a:rPr lang="en-US" altLang="x-none" dirty="0" smtClean="0">
                <a:latin typeface="Times New Roman" charset="0"/>
              </a:rPr>
              <a:t>of Injury</a:t>
            </a:r>
          </a:p>
          <a:p>
            <a:r>
              <a:rPr lang="en-US" altLang="x-none" dirty="0" smtClean="0">
                <a:latin typeface="Times New Roman" charset="0"/>
              </a:rPr>
              <a:t>Injury indicators</a:t>
            </a:r>
          </a:p>
          <a:p>
            <a:r>
              <a:rPr lang="en-US" altLang="x-none" dirty="0">
                <a:latin typeface="Times New Roman" charset="0"/>
              </a:rPr>
              <a:t>Injury Prevention and Control</a:t>
            </a:r>
            <a:endParaRPr lang="en-US" altLang="x-none" i="1" dirty="0">
              <a:latin typeface="Times New Roman" charset="0"/>
            </a:endParaRPr>
          </a:p>
          <a:p>
            <a:endParaRPr lang="en-US" dirty="0"/>
          </a:p>
        </p:txBody>
      </p:sp>
    </p:spTree>
    <p:extLst>
      <p:ext uri="{BB962C8B-B14F-4D97-AF65-F5344CB8AC3E}">
        <p14:creationId xmlns:p14="http://schemas.microsoft.com/office/powerpoint/2010/main" val="15086736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476672"/>
            <a:ext cx="7920880" cy="830997"/>
          </a:xfrm>
          <a:prstGeom prst="rect">
            <a:avLst/>
          </a:prstGeom>
        </p:spPr>
        <p:txBody>
          <a:bodyPr wrap="square">
            <a:spAutoFit/>
          </a:bodyPr>
          <a:lstStyle/>
          <a:p>
            <a:r>
              <a:rPr lang="en-US" sz="2400" b="1" dirty="0">
                <a:solidFill>
                  <a:srgbClr val="C00000"/>
                </a:solidFill>
                <a:latin typeface="TradeGothic" charset="0"/>
              </a:rPr>
              <a:t>Injuries and violence impose heavy costs on individuals and on society </a:t>
            </a:r>
            <a:endParaRPr lang="en-US" sz="2400" dirty="0">
              <a:solidFill>
                <a:srgbClr val="C00000"/>
              </a:solidFill>
            </a:endParaRPr>
          </a:p>
        </p:txBody>
      </p:sp>
      <p:sp>
        <p:nvSpPr>
          <p:cNvPr id="5" name="Rectangle 4"/>
          <p:cNvSpPr/>
          <p:nvPr/>
        </p:nvSpPr>
        <p:spPr>
          <a:xfrm>
            <a:off x="431540" y="2090172"/>
            <a:ext cx="8424936" cy="2677656"/>
          </a:xfrm>
          <a:prstGeom prst="rect">
            <a:avLst/>
          </a:prstGeom>
        </p:spPr>
        <p:txBody>
          <a:bodyPr wrap="square">
            <a:spAutoFit/>
          </a:bodyPr>
          <a:lstStyle/>
          <a:p>
            <a:r>
              <a:rPr lang="en-US" sz="2400" dirty="0">
                <a:solidFill>
                  <a:srgbClr val="C00000"/>
                </a:solidFill>
                <a:latin typeface="Verdana" charset="0"/>
              </a:rPr>
              <a:t>We report the burden of </a:t>
            </a:r>
            <a:r>
              <a:rPr lang="en-US" sz="2400" dirty="0" smtClean="0">
                <a:solidFill>
                  <a:srgbClr val="C00000"/>
                </a:solidFill>
                <a:latin typeface="Verdana" charset="0"/>
              </a:rPr>
              <a:t>disease/injury:</a:t>
            </a:r>
          </a:p>
          <a:p>
            <a:endParaRPr lang="en-US" sz="2800" dirty="0" smtClean="0">
              <a:solidFill>
                <a:srgbClr val="000000"/>
              </a:solidFill>
              <a:latin typeface="Verdana" charset="0"/>
            </a:endParaRPr>
          </a:p>
          <a:p>
            <a:pPr marL="285750" indent="-285750">
              <a:buFont typeface="Arial" charset="0"/>
              <a:buChar char="•"/>
            </a:pPr>
            <a:r>
              <a:rPr lang="en-US" sz="2800" dirty="0" smtClean="0">
                <a:solidFill>
                  <a:srgbClr val="000000"/>
                </a:solidFill>
                <a:latin typeface="Verdana" charset="0"/>
              </a:rPr>
              <a:t>years </a:t>
            </a:r>
            <a:r>
              <a:rPr lang="en-US" sz="2800" dirty="0">
                <a:solidFill>
                  <a:srgbClr val="000000"/>
                </a:solidFill>
                <a:latin typeface="Verdana" charset="0"/>
              </a:rPr>
              <a:t>of life lost attributable to premature mortality (YLLs</a:t>
            </a:r>
            <a:r>
              <a:rPr lang="en-US" sz="2800" dirty="0" smtClean="0">
                <a:solidFill>
                  <a:srgbClr val="000000"/>
                </a:solidFill>
                <a:latin typeface="Verdana" charset="0"/>
              </a:rPr>
              <a:t>) </a:t>
            </a:r>
          </a:p>
          <a:p>
            <a:pPr marL="285750" indent="-285750">
              <a:buFont typeface="Arial" charset="0"/>
              <a:buChar char="•"/>
            </a:pPr>
            <a:r>
              <a:rPr lang="en-US" sz="2800" dirty="0" smtClean="0">
                <a:solidFill>
                  <a:srgbClr val="000000"/>
                </a:solidFill>
                <a:latin typeface="Verdana" charset="0"/>
              </a:rPr>
              <a:t>years </a:t>
            </a:r>
            <a:r>
              <a:rPr lang="en-US" sz="2800" dirty="0">
                <a:solidFill>
                  <a:srgbClr val="000000"/>
                </a:solidFill>
                <a:latin typeface="Verdana" charset="0"/>
              </a:rPr>
              <a:t>of life lived with disability (YLDs</a:t>
            </a:r>
            <a:r>
              <a:rPr lang="en-US" sz="2800" dirty="0" smtClean="0">
                <a:solidFill>
                  <a:srgbClr val="000000"/>
                </a:solidFill>
                <a:latin typeface="Verdana" charset="0"/>
              </a:rPr>
              <a:t>) </a:t>
            </a:r>
          </a:p>
          <a:p>
            <a:pPr marL="285750" indent="-285750">
              <a:buFont typeface="Arial" charset="0"/>
              <a:buChar char="•"/>
            </a:pPr>
            <a:r>
              <a:rPr lang="en-US" sz="2800" dirty="0" smtClean="0">
                <a:solidFill>
                  <a:srgbClr val="000000"/>
                </a:solidFill>
                <a:latin typeface="Verdana" charset="0"/>
              </a:rPr>
              <a:t>disability-adjusted </a:t>
            </a:r>
            <a:r>
              <a:rPr lang="en-US" sz="2800" dirty="0">
                <a:solidFill>
                  <a:srgbClr val="000000"/>
                </a:solidFill>
                <a:latin typeface="Verdana" charset="0"/>
              </a:rPr>
              <a:t>life years (DALYs</a:t>
            </a:r>
            <a:r>
              <a:rPr lang="en-US" sz="2800" dirty="0" smtClean="0">
                <a:solidFill>
                  <a:srgbClr val="000000"/>
                </a:solidFill>
                <a:latin typeface="Verdana" charset="0"/>
              </a:rPr>
              <a:t>)</a:t>
            </a:r>
            <a:endParaRPr lang="en-US" sz="2800" dirty="0"/>
          </a:p>
        </p:txBody>
      </p:sp>
    </p:spTree>
    <p:extLst>
      <p:ext uri="{BB962C8B-B14F-4D97-AF65-F5344CB8AC3E}">
        <p14:creationId xmlns:p14="http://schemas.microsoft.com/office/powerpoint/2010/main" val="14064295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C00000"/>
                </a:solidFill>
                <a:latin typeface="Verdana" charset="0"/>
              </a:rPr>
              <a:t>years of life lived with disability</a:t>
            </a:r>
            <a:endParaRPr lang="en-US" sz="3600" dirty="0">
              <a:solidFill>
                <a:srgbClr val="C00000"/>
              </a:solidFill>
            </a:endParaRPr>
          </a:p>
        </p:txBody>
      </p:sp>
      <p:sp>
        <p:nvSpPr>
          <p:cNvPr id="3" name="Content Placeholder 2"/>
          <p:cNvSpPr>
            <a:spLocks noGrp="1"/>
          </p:cNvSpPr>
          <p:nvPr>
            <p:ph idx="1"/>
          </p:nvPr>
        </p:nvSpPr>
        <p:spPr/>
        <p:txBody>
          <a:bodyPr>
            <a:normAutofit/>
          </a:bodyPr>
          <a:lstStyle/>
          <a:p>
            <a:pPr fontAlgn="base"/>
            <a:r>
              <a:rPr lang="en-US" dirty="0" smtClean="0"/>
              <a:t>To </a:t>
            </a:r>
            <a:r>
              <a:rPr lang="en-US" dirty="0"/>
              <a:t>estimate YLD for a particular cause in a particular time period, the number of incident cases in that period is multiplied by the average duration of the disease and a weight factor that reflects the severity of the disease on a scale from 0 (perfect health) to 1 (dead). The basic formula for YLD is the </a:t>
            </a:r>
            <a:r>
              <a:rPr lang="en-US" dirty="0" smtClean="0"/>
              <a:t>following:</a:t>
            </a:r>
          </a:p>
          <a:p>
            <a:pPr fontAlgn="base"/>
            <a:endParaRPr lang="en-US" dirty="0"/>
          </a:p>
        </p:txBody>
      </p:sp>
      <p:pic>
        <p:nvPicPr>
          <p:cNvPr id="22529" name="Picture 1" descr="LD = I x DW x 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4798327"/>
            <a:ext cx="4165990" cy="6812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755576" y="5339689"/>
            <a:ext cx="5182915" cy="15250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142830" bIns="15393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2800" b="0" i="0" u="none" strike="noStrike" cap="none" normalizeH="0" baseline="0" dirty="0">
                <a:ln>
                  <a:noFill/>
                </a:ln>
                <a:solidFill>
                  <a:schemeClr val="tx1"/>
                </a:solidFill>
                <a:effectLst/>
                <a:latin typeface="Arial" charset="0"/>
              </a:rPr>
              <a:t>where: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x-none" altLang="x-none" sz="1100" b="0" i="0" u="none" strike="noStrike" cap="none" normalizeH="0" baseline="0" dirty="0">
                <a:ln>
                  <a:noFill/>
                </a:ln>
                <a:solidFill>
                  <a:srgbClr val="333333"/>
                </a:solidFill>
                <a:effectLst/>
                <a:latin typeface="Arial" charset="0"/>
                <a:ea typeface="inherit" charset="0"/>
              </a:rPr>
              <a:t>I = number of incident cases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x-none" altLang="x-none" sz="1100" b="0" i="0" u="none" strike="noStrike" cap="none" normalizeH="0" baseline="0" dirty="0">
                <a:ln>
                  <a:noFill/>
                </a:ln>
                <a:solidFill>
                  <a:srgbClr val="333333"/>
                </a:solidFill>
                <a:effectLst/>
                <a:latin typeface="Arial" charset="0"/>
                <a:ea typeface="inherit" charset="0"/>
              </a:rPr>
              <a:t>DW = disability weight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x-none" altLang="x-none" sz="1100" b="0" i="0" u="none" strike="noStrike" cap="none" normalizeH="0" baseline="0" dirty="0">
                <a:ln>
                  <a:noFill/>
                </a:ln>
                <a:solidFill>
                  <a:srgbClr val="333333"/>
                </a:solidFill>
                <a:effectLst/>
                <a:latin typeface="Arial" charset="0"/>
                <a:ea typeface="inherit" charset="0"/>
              </a:rPr>
              <a:t>L = average duration of the case until remission or death (years)</a:t>
            </a:r>
            <a:endParaRPr kumimoji="0" lang="x-none" altLang="x-none" sz="1100" b="0" i="0" u="none" strike="noStrike" cap="none" normalizeH="0" baseline="0" dirty="0">
              <a:ln>
                <a:noFill/>
              </a:ln>
              <a:solidFill>
                <a:srgbClr val="333333"/>
              </a:solidFill>
              <a:effectLst/>
              <a:latin typeface="Arial" charset="0"/>
              <a:ea typeface="Helvetica"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591870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C00000"/>
                </a:solidFill>
                <a:latin typeface="Verdana" charset="0"/>
              </a:rPr>
              <a:t>years of life lost attributable to premature mortality</a:t>
            </a:r>
            <a:endParaRPr lang="en-US" sz="3200" dirty="0">
              <a:solidFill>
                <a:srgbClr val="C00000"/>
              </a:solidFill>
            </a:endParaRPr>
          </a:p>
        </p:txBody>
      </p:sp>
      <p:sp>
        <p:nvSpPr>
          <p:cNvPr id="3" name="Content Placeholder 2"/>
          <p:cNvSpPr>
            <a:spLocks noGrp="1"/>
          </p:cNvSpPr>
          <p:nvPr>
            <p:ph idx="1"/>
          </p:nvPr>
        </p:nvSpPr>
        <p:spPr/>
        <p:txBody>
          <a:bodyPr/>
          <a:lstStyle/>
          <a:p>
            <a:r>
              <a:rPr lang="en-US" dirty="0"/>
              <a:t>The YLL basically correspond to the number of deaths multiplied by the standard life expectancy at the age at which death occurs. </a:t>
            </a:r>
            <a:endParaRPr lang="en-US" dirty="0" smtClean="0"/>
          </a:p>
          <a:p>
            <a:endParaRPr lang="en-US" dirty="0"/>
          </a:p>
        </p:txBody>
      </p:sp>
      <p:sp>
        <p:nvSpPr>
          <p:cNvPr id="7" name="Rectangle 7"/>
          <p:cNvSpPr>
            <a:spLocks noChangeArrowheads="1"/>
          </p:cNvSpPr>
          <p:nvPr/>
        </p:nvSpPr>
        <p:spPr bwMode="auto">
          <a:xfrm>
            <a:off x="1259632" y="4648352"/>
            <a:ext cx="3459235" cy="166354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142830" bIns="15393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2800" b="0" i="0" u="none" strike="noStrike" cap="none" normalizeH="0" baseline="0" dirty="0" smtClean="0">
                <a:ln>
                  <a:noFill/>
                </a:ln>
                <a:solidFill>
                  <a:schemeClr val="tx1"/>
                </a:solidFill>
                <a:effectLst/>
                <a:latin typeface="Arial" charset="0"/>
              </a:rPr>
              <a:t>  </a:t>
            </a:r>
            <a:endParaRPr kumimoji="0" lang="x-none" altLang="x-none" sz="24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2400" b="0" i="0" u="none" strike="noStrike" cap="none" normalizeH="0" baseline="0" dirty="0">
                <a:ln>
                  <a:noFill/>
                </a:ln>
                <a:solidFill>
                  <a:schemeClr val="tx1"/>
                </a:solidFill>
                <a:effectLst/>
                <a:latin typeface="Arial" charset="0"/>
              </a:rPr>
              <a:t>where: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x-none" altLang="x-none" sz="1100" b="0" i="0" u="none" strike="noStrike" cap="none" normalizeH="0" baseline="0" dirty="0">
                <a:ln>
                  <a:noFill/>
                </a:ln>
                <a:solidFill>
                  <a:srgbClr val="333333"/>
                </a:solidFill>
                <a:effectLst/>
                <a:latin typeface="Arial" charset="0"/>
                <a:ea typeface="inherit" charset="0"/>
              </a:rPr>
              <a:t>N = number of deaths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x-none" altLang="x-none" sz="1100" b="0" i="0" u="none" strike="noStrike" cap="none" normalizeH="0" baseline="0" dirty="0">
                <a:ln>
                  <a:noFill/>
                </a:ln>
                <a:solidFill>
                  <a:srgbClr val="333333"/>
                </a:solidFill>
                <a:effectLst/>
                <a:latin typeface="Arial" charset="0"/>
                <a:ea typeface="inherit" charset="0"/>
              </a:rPr>
              <a:t>L = standard life expectancy at age of death in years</a:t>
            </a:r>
            <a:endParaRPr kumimoji="0" lang="x-none" altLang="x-none" sz="1100" b="0" i="0" u="none" strike="noStrike" cap="none" normalizeH="0" baseline="0" dirty="0">
              <a:ln>
                <a:noFill/>
              </a:ln>
              <a:solidFill>
                <a:srgbClr val="333333"/>
              </a:solidFill>
              <a:effectLst/>
              <a:latin typeface="Arial" charset="0"/>
              <a:ea typeface="Helvetica"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2400" b="0" i="0" u="none" strike="noStrike" cap="none" normalizeH="0" baseline="0" dirty="0">
              <a:ln>
                <a:noFill/>
              </a:ln>
              <a:solidFill>
                <a:schemeClr val="tx1"/>
              </a:solidFill>
              <a:effectLst/>
              <a:latin typeface="Arial" charset="0"/>
            </a:endParaRPr>
          </a:p>
        </p:txBody>
      </p:sp>
      <p:pic>
        <p:nvPicPr>
          <p:cNvPr id="21512" name="Picture 8" descr="LL =  N x 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569" y="3692600"/>
            <a:ext cx="3252862" cy="82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5899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C00000"/>
                </a:solidFill>
                <a:latin typeface="Verdana" charset="0"/>
              </a:rPr>
              <a:t>disability-adjusted life years</a:t>
            </a:r>
            <a:endParaRPr lang="en-US" sz="3200" dirty="0">
              <a:solidFill>
                <a:srgbClr val="C00000"/>
              </a:solidFill>
            </a:endParaRPr>
          </a:p>
        </p:txBody>
      </p:sp>
      <p:sp>
        <p:nvSpPr>
          <p:cNvPr id="3" name="Content Placeholder 2"/>
          <p:cNvSpPr>
            <a:spLocks noGrp="1"/>
          </p:cNvSpPr>
          <p:nvPr>
            <p:ph idx="1"/>
          </p:nvPr>
        </p:nvSpPr>
        <p:spPr/>
        <p:txBody>
          <a:bodyPr/>
          <a:lstStyle/>
          <a:p>
            <a:r>
              <a:rPr lang="en-US" dirty="0"/>
              <a:t>DALYs for a disease or health condition are calculated as the sum of the Years of Life Lost (YLL) due to premature mortality in the population and the Years Lost due to Disability (YLD) for people living with the health condition or its consequences:</a:t>
            </a:r>
            <a:endParaRPr lang="en-US" dirty="0"/>
          </a:p>
        </p:txBody>
      </p:sp>
      <p:sp>
        <p:nvSpPr>
          <p:cNvPr id="4" name="Rectangle 1"/>
          <p:cNvSpPr>
            <a:spLocks noChangeArrowheads="1"/>
          </p:cNvSpPr>
          <p:nvPr/>
        </p:nvSpPr>
        <p:spPr bwMode="auto">
          <a:xfrm>
            <a:off x="1043608" y="5159687"/>
            <a:ext cx="208345" cy="7402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142830" bIns="7776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900" b="1" i="0" u="none" strike="noStrike" cap="none" normalizeH="0" baseline="0" dirty="0" smtClean="0">
                <a:ln>
                  <a:noFill/>
                </a:ln>
                <a:effectLst/>
                <a:latin typeface="Arial" charset="0"/>
              </a:rPr>
              <a:t>  </a:t>
            </a:r>
            <a:endParaRPr kumimoji="0" lang="x-none" altLang="x-none" sz="17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700" b="0" i="0" u="none" strike="noStrike" cap="none" normalizeH="0" baseline="0" dirty="0">
                <a:ln>
                  <a:noFill/>
                </a:ln>
                <a:solidFill>
                  <a:schemeClr val="tx1"/>
                </a:solidFill>
                <a:effectLst/>
                <a:latin typeface="Arial" charset="0"/>
              </a:rPr>
              <a:t/>
            </a:r>
            <a:br>
              <a:rPr kumimoji="0" lang="x-none" altLang="x-none" sz="1700" b="0" i="0" u="none" strike="noStrike" cap="none" normalizeH="0" baseline="0" dirty="0">
                <a:ln>
                  <a:noFill/>
                </a:ln>
                <a:solidFill>
                  <a:schemeClr val="tx1"/>
                </a:solidFill>
                <a:effectLst/>
                <a:latin typeface="Arial" charset="0"/>
              </a:rPr>
            </a:br>
            <a:endParaRPr kumimoji="0" lang="x-none" altLang="x-none" sz="1700" b="0" i="0" u="none" strike="noStrike" cap="none" normalizeH="0" baseline="0" dirty="0">
              <a:ln>
                <a:noFill/>
              </a:ln>
              <a:solidFill>
                <a:schemeClr val="tx1"/>
              </a:solidFill>
              <a:effectLst/>
              <a:latin typeface="Arial" charset="0"/>
            </a:endParaRPr>
          </a:p>
        </p:txBody>
      </p:sp>
      <p:pic>
        <p:nvPicPr>
          <p:cNvPr id="23554" name="Picture 2" descr="ALY = YLL + Y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581128"/>
            <a:ext cx="4629629" cy="73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69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2435" y="476672"/>
            <a:ext cx="5719130" cy="461665"/>
          </a:xfrm>
          <a:prstGeom prst="rect">
            <a:avLst/>
          </a:prstGeom>
        </p:spPr>
        <p:txBody>
          <a:bodyPr wrap="none">
            <a:spAutoFit/>
          </a:bodyPr>
          <a:lstStyle/>
          <a:p>
            <a:r>
              <a:rPr lang="en-US" sz="2400" b="1" dirty="0">
                <a:solidFill>
                  <a:srgbClr val="C00000"/>
                </a:solidFill>
                <a:latin typeface="TradeGothic" charset="0"/>
              </a:rPr>
              <a:t>Injury and violence prevention is possible </a:t>
            </a:r>
            <a:endParaRPr lang="en-US" sz="2400" dirty="0">
              <a:solidFill>
                <a:srgbClr val="C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65" y="1412776"/>
            <a:ext cx="7788235" cy="4680520"/>
          </a:xfrm>
          <a:prstGeom prst="rect">
            <a:avLst/>
          </a:prstGeom>
        </p:spPr>
      </p:pic>
    </p:spTree>
    <p:extLst>
      <p:ext uri="{BB962C8B-B14F-4D97-AF65-F5344CB8AC3E}">
        <p14:creationId xmlns:p14="http://schemas.microsoft.com/office/powerpoint/2010/main" val="11693971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1720" y="404664"/>
            <a:ext cx="5728043" cy="461665"/>
          </a:xfrm>
          <a:prstGeom prst="rect">
            <a:avLst/>
          </a:prstGeom>
        </p:spPr>
        <p:txBody>
          <a:bodyPr wrap="none">
            <a:spAutoFit/>
          </a:bodyPr>
          <a:lstStyle/>
          <a:p>
            <a:r>
              <a:rPr lang="en-US" sz="2400" b="1" dirty="0">
                <a:solidFill>
                  <a:srgbClr val="C00000"/>
                </a:solidFill>
                <a:latin typeface="TradeGothic" charset="0"/>
              </a:rPr>
              <a:t>Measures to prevent injuries and violence </a:t>
            </a:r>
            <a:endParaRPr lang="en-US" sz="2400" dirty="0">
              <a:solidFill>
                <a:srgbClr val="C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3" y="1020018"/>
            <a:ext cx="7292048" cy="5289302"/>
          </a:xfrm>
          <a:prstGeom prst="rect">
            <a:avLst/>
          </a:prstGeom>
        </p:spPr>
      </p:pic>
    </p:spTree>
    <p:extLst>
      <p:ext uri="{BB962C8B-B14F-4D97-AF65-F5344CB8AC3E}">
        <p14:creationId xmlns:p14="http://schemas.microsoft.com/office/powerpoint/2010/main" val="1532032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Injury epidemiologist</a:t>
            </a:r>
            <a:endParaRPr lang="en-US" dirty="0"/>
          </a:p>
        </p:txBody>
      </p:sp>
      <p:sp>
        <p:nvSpPr>
          <p:cNvPr id="3" name="Content Placeholder 2"/>
          <p:cNvSpPr>
            <a:spLocks noGrp="1"/>
          </p:cNvSpPr>
          <p:nvPr>
            <p:ph idx="1"/>
          </p:nvPr>
        </p:nvSpPr>
        <p:spPr/>
        <p:txBody>
          <a:bodyPr>
            <a:normAutofit/>
          </a:bodyPr>
          <a:lstStyle/>
          <a:p>
            <a:r>
              <a:rPr lang="en-US" dirty="0" smtClean="0"/>
              <a:t>injury </a:t>
            </a:r>
            <a:r>
              <a:rPr lang="en-US" dirty="0"/>
              <a:t>surveillance, </a:t>
            </a:r>
            <a:endParaRPr lang="en-US" dirty="0" smtClean="0"/>
          </a:p>
          <a:p>
            <a:r>
              <a:rPr lang="en-US" dirty="0" smtClean="0"/>
              <a:t>research</a:t>
            </a:r>
            <a:r>
              <a:rPr lang="en-US" dirty="0"/>
              <a:t>, </a:t>
            </a:r>
            <a:endParaRPr lang="en-US" dirty="0" smtClean="0"/>
          </a:p>
          <a:p>
            <a:r>
              <a:rPr lang="en-US" dirty="0" smtClean="0"/>
              <a:t>dissemination</a:t>
            </a:r>
            <a:r>
              <a:rPr lang="en-US" dirty="0"/>
              <a:t>, </a:t>
            </a:r>
            <a:endParaRPr lang="en-US" dirty="0" smtClean="0"/>
          </a:p>
          <a:p>
            <a:r>
              <a:rPr lang="en-US" dirty="0" smtClean="0"/>
              <a:t>evaluation</a:t>
            </a:r>
            <a:r>
              <a:rPr lang="en-US" dirty="0"/>
              <a:t>, </a:t>
            </a:r>
            <a:endParaRPr lang="en-US" dirty="0" smtClean="0"/>
          </a:p>
          <a:p>
            <a:r>
              <a:rPr lang="en-US" dirty="0" smtClean="0"/>
              <a:t>quality </a:t>
            </a:r>
            <a:r>
              <a:rPr lang="en-US" dirty="0"/>
              <a:t>improvement, </a:t>
            </a:r>
            <a:endParaRPr lang="en-US" dirty="0" smtClean="0"/>
          </a:p>
          <a:p>
            <a:r>
              <a:rPr lang="en-US" dirty="0" smtClean="0"/>
              <a:t>population </a:t>
            </a:r>
            <a:r>
              <a:rPr lang="en-US" dirty="0"/>
              <a:t>health strategies and injury </a:t>
            </a:r>
            <a:r>
              <a:rPr lang="en-US" dirty="0" smtClean="0"/>
              <a:t>prevention</a:t>
            </a:r>
          </a:p>
          <a:p>
            <a:r>
              <a:rPr lang="en-US" dirty="0" smtClean="0"/>
              <a:t>improving </a:t>
            </a:r>
            <a:r>
              <a:rPr lang="en-US" dirty="0"/>
              <a:t>treatment and outcomes of severely injured </a:t>
            </a:r>
            <a:r>
              <a:rPr lang="en-US" dirty="0" smtClean="0"/>
              <a:t>patients</a:t>
            </a:r>
          </a:p>
        </p:txBody>
      </p:sp>
    </p:spTree>
    <p:extLst>
      <p:ext uri="{BB962C8B-B14F-4D97-AF65-F5344CB8AC3E}">
        <p14:creationId xmlns:p14="http://schemas.microsoft.com/office/powerpoint/2010/main" val="1790774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fontAlgn="base"/>
            <a:r>
              <a:rPr lang="en-US" dirty="0" smtClean="0"/>
              <a:t>Occupational/workplace </a:t>
            </a:r>
            <a:r>
              <a:rPr lang="en-US" dirty="0"/>
              <a:t>injury evaluation</a:t>
            </a:r>
          </a:p>
          <a:p>
            <a:pPr fontAlgn="base"/>
            <a:r>
              <a:rPr lang="en-US" dirty="0"/>
              <a:t>Traffic safety research</a:t>
            </a:r>
          </a:p>
          <a:p>
            <a:pPr fontAlgn="base"/>
            <a:r>
              <a:rPr lang="en-US" dirty="0"/>
              <a:t>Sports injury research</a:t>
            </a:r>
          </a:p>
          <a:p>
            <a:pPr fontAlgn="base"/>
            <a:r>
              <a:rPr lang="en-US" dirty="0"/>
              <a:t>Ergonomic evaluations</a:t>
            </a:r>
          </a:p>
          <a:p>
            <a:pPr fontAlgn="base"/>
            <a:r>
              <a:rPr lang="en-US" dirty="0"/>
              <a:t>Occupational health &amp; safety assessment</a:t>
            </a:r>
          </a:p>
          <a:p>
            <a:pPr fontAlgn="base"/>
            <a:r>
              <a:rPr lang="en-US" dirty="0"/>
              <a:t>Product safety evaluation</a:t>
            </a:r>
          </a:p>
          <a:p>
            <a:endParaRPr lang="en-US" dirty="0"/>
          </a:p>
        </p:txBody>
      </p:sp>
    </p:spTree>
    <p:extLst>
      <p:ext uri="{BB962C8B-B14F-4D97-AF65-F5344CB8AC3E}">
        <p14:creationId xmlns:p14="http://schemas.microsoft.com/office/powerpoint/2010/main" val="1442474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528763" y="457200"/>
            <a:ext cx="7416800" cy="1143000"/>
          </a:xfrm>
        </p:spPr>
        <p:txBody>
          <a:bodyPr/>
          <a:lstStyle/>
          <a:p>
            <a:r>
              <a:rPr lang="en-US" altLang="x-none"/>
              <a:t>Types of primary studies</a:t>
            </a:r>
          </a:p>
        </p:txBody>
      </p:sp>
      <p:sp>
        <p:nvSpPr>
          <p:cNvPr id="105475" name="Rectangle 3"/>
          <p:cNvSpPr>
            <a:spLocks noGrp="1" noChangeArrowheads="1"/>
          </p:cNvSpPr>
          <p:nvPr>
            <p:ph type="body" idx="1"/>
          </p:nvPr>
        </p:nvSpPr>
        <p:spPr>
          <a:xfrm>
            <a:off x="404998" y="1988840"/>
            <a:ext cx="8334003" cy="3719512"/>
          </a:xfrm>
        </p:spPr>
        <p:txBody>
          <a:bodyPr/>
          <a:lstStyle/>
          <a:p>
            <a:r>
              <a:rPr lang="en-US" altLang="x-none" sz="3600" dirty="0"/>
              <a:t>Descriptive studies</a:t>
            </a:r>
          </a:p>
          <a:p>
            <a:pPr lvl="1"/>
            <a:r>
              <a:rPr lang="en-US" altLang="x-none" sz="3200" dirty="0"/>
              <a:t>describe occurrence of </a:t>
            </a:r>
            <a:r>
              <a:rPr lang="en-US" altLang="x-none" sz="3200" u="sng" dirty="0"/>
              <a:t>outcome</a:t>
            </a:r>
            <a:br>
              <a:rPr lang="en-US" altLang="x-none" sz="3200" u="sng" dirty="0"/>
            </a:br>
            <a:endParaRPr lang="en-US" altLang="x-none" sz="3200" dirty="0"/>
          </a:p>
          <a:p>
            <a:r>
              <a:rPr lang="en-US" altLang="x-none" sz="3600" dirty="0"/>
              <a:t>Analytic studies</a:t>
            </a:r>
          </a:p>
          <a:p>
            <a:pPr lvl="1"/>
            <a:r>
              <a:rPr lang="en-US" altLang="x-none" sz="3200" dirty="0"/>
              <a:t>describe </a:t>
            </a:r>
            <a:r>
              <a:rPr lang="en-US" altLang="x-none" sz="3200" dirty="0">
                <a:solidFill>
                  <a:schemeClr val="accent1"/>
                </a:solidFill>
                <a:effectLst>
                  <a:outerShdw blurRad="38100" dist="38100" dir="2700000" algn="tl">
                    <a:srgbClr val="000000"/>
                  </a:outerShdw>
                </a:effectLst>
              </a:rPr>
              <a:t>association</a:t>
            </a:r>
            <a:r>
              <a:rPr lang="en-US" altLang="x-none" sz="3200" dirty="0"/>
              <a:t> between </a:t>
            </a:r>
            <a:r>
              <a:rPr lang="en-US" altLang="x-none" sz="3200" u="sng" dirty="0"/>
              <a:t>exposure</a:t>
            </a:r>
            <a:r>
              <a:rPr lang="en-US" altLang="x-none" sz="3200" dirty="0"/>
              <a:t> and </a:t>
            </a:r>
            <a:r>
              <a:rPr lang="en-US" altLang="x-none" sz="3200" u="sng" dirty="0"/>
              <a:t>outcome</a:t>
            </a:r>
            <a:endParaRPr lang="en-US" altLang="x-none" sz="3200" dirty="0"/>
          </a:p>
        </p:txBody>
      </p:sp>
    </p:spTree>
    <p:extLst>
      <p:ext uri="{BB962C8B-B14F-4D97-AF65-F5344CB8AC3E}">
        <p14:creationId xmlns:p14="http://schemas.microsoft.com/office/powerpoint/2010/main" val="1016086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3568" y="381000"/>
            <a:ext cx="8231832" cy="914400"/>
          </a:xfrm>
        </p:spPr>
        <p:txBody>
          <a:bodyPr>
            <a:normAutofit fontScale="90000"/>
          </a:bodyPr>
          <a:lstStyle/>
          <a:p>
            <a:pPr algn="ctr"/>
            <a:r>
              <a:rPr lang="en-US" altLang="x-none" sz="4000"/>
              <a:t>Basic Question in Analytic Epidemiology</a:t>
            </a:r>
            <a:endParaRPr lang="en-US" altLang="x-none"/>
          </a:p>
        </p:txBody>
      </p:sp>
      <p:sp>
        <p:nvSpPr>
          <p:cNvPr id="106499" name="Rectangle 3"/>
          <p:cNvSpPr>
            <a:spLocks noGrp="1" noChangeArrowheads="1"/>
          </p:cNvSpPr>
          <p:nvPr>
            <p:ph type="body" idx="1"/>
          </p:nvPr>
        </p:nvSpPr>
        <p:spPr>
          <a:xfrm>
            <a:off x="1143000" y="1676400"/>
            <a:ext cx="7848600" cy="990600"/>
          </a:xfrm>
        </p:spPr>
        <p:txBody>
          <a:bodyPr/>
          <a:lstStyle/>
          <a:p>
            <a:pPr>
              <a:buFont typeface="Monotype Sorts" charset="2"/>
              <a:buNone/>
            </a:pPr>
            <a:r>
              <a:rPr lang="en-US" altLang="x-none" sz="4000"/>
              <a:t>Are exposure and disease linked?</a:t>
            </a:r>
          </a:p>
        </p:txBody>
      </p:sp>
      <p:sp>
        <p:nvSpPr>
          <p:cNvPr id="106500" name="WordArt 4"/>
          <p:cNvSpPr>
            <a:spLocks noChangeArrowheads="1" noChangeShapeType="1" noTextEdit="1"/>
          </p:cNvSpPr>
          <p:nvPr/>
        </p:nvSpPr>
        <p:spPr bwMode="auto">
          <a:xfrm>
            <a:off x="2584450" y="3352800"/>
            <a:ext cx="990600" cy="1371600"/>
          </a:xfrm>
          <a:prstGeom prst="rect">
            <a:avLst/>
          </a:prstGeom>
          <a:extLst>
            <a:ext uri="{91240B29-F687-4F45-9708-019B960494DF}">
              <a14:hiddenLine xmlns:a14="http://schemas.microsoft.com/office/drawing/2010/main" w="9525">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rgbClr val="C0C0C0">
                      <a:alpha val="74998"/>
                    </a:srgbClr>
                  </a:outerShdw>
                </a:effectLst>
                <a:latin typeface="Impact" charset="0"/>
                <a:ea typeface="Impact" charset="0"/>
                <a:cs typeface="Impact" charset="0"/>
              </a:rPr>
              <a:t>E</a:t>
            </a:r>
          </a:p>
        </p:txBody>
      </p:sp>
      <p:sp>
        <p:nvSpPr>
          <p:cNvPr id="106501" name="WordArt 5"/>
          <p:cNvSpPr>
            <a:spLocks noChangeArrowheads="1" noChangeShapeType="1" noTextEdit="1"/>
          </p:cNvSpPr>
          <p:nvPr/>
        </p:nvSpPr>
        <p:spPr bwMode="auto">
          <a:xfrm>
            <a:off x="6546850" y="3352800"/>
            <a:ext cx="990600" cy="1371600"/>
          </a:xfrm>
          <a:prstGeom prst="rect">
            <a:avLst/>
          </a:prstGeom>
          <a:extLst>
            <a:ext uri="{91240B29-F687-4F45-9708-019B960494DF}">
              <a14:hiddenLine xmlns:a14="http://schemas.microsoft.com/office/drawing/2010/main" w="9525">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rgbClr val="C0C0C0">
                      <a:alpha val="74998"/>
                    </a:srgbClr>
                  </a:outerShdw>
                </a:effectLst>
                <a:latin typeface="Impact" charset="0"/>
                <a:ea typeface="Impact" charset="0"/>
                <a:cs typeface="Impact" charset="0"/>
              </a:rPr>
              <a:t>D</a:t>
            </a:r>
          </a:p>
        </p:txBody>
      </p:sp>
      <p:sp>
        <p:nvSpPr>
          <p:cNvPr id="106502" name="Text Box 6"/>
          <p:cNvSpPr txBox="1">
            <a:spLocks noChangeArrowheads="1"/>
          </p:cNvSpPr>
          <p:nvPr/>
        </p:nvSpPr>
        <p:spPr bwMode="auto">
          <a:xfrm>
            <a:off x="2187575" y="4997450"/>
            <a:ext cx="191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3600"/>
              <a:t>Exposure</a:t>
            </a:r>
          </a:p>
        </p:txBody>
      </p:sp>
      <p:sp>
        <p:nvSpPr>
          <p:cNvPr id="106503" name="Text Box 7"/>
          <p:cNvSpPr txBox="1">
            <a:spLocks noChangeArrowheads="1"/>
          </p:cNvSpPr>
          <p:nvPr/>
        </p:nvSpPr>
        <p:spPr bwMode="auto">
          <a:xfrm>
            <a:off x="6242050" y="4997450"/>
            <a:ext cx="160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3600"/>
              <a:t>Disease</a:t>
            </a:r>
          </a:p>
        </p:txBody>
      </p:sp>
      <p:sp>
        <p:nvSpPr>
          <p:cNvPr id="106504" name="AutoShape 8"/>
          <p:cNvSpPr>
            <a:spLocks noChangeArrowheads="1"/>
          </p:cNvSpPr>
          <p:nvPr/>
        </p:nvSpPr>
        <p:spPr bwMode="auto">
          <a:xfrm>
            <a:off x="4260850" y="3886200"/>
            <a:ext cx="1600200" cy="457200"/>
          </a:xfrm>
          <a:prstGeom prst="rightArrow">
            <a:avLst>
              <a:gd name="adj1" fmla="val 50000"/>
              <a:gd name="adj2" fmla="val 87500"/>
            </a:avLst>
          </a:prstGeom>
          <a:solidFill>
            <a:schemeClr val="accent1"/>
          </a:solidFill>
          <a:ln w="12699">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965140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440092"/>
          </a:xfrm>
        </p:spPr>
        <p:txBody>
          <a:bodyPr>
            <a:noAutofit/>
          </a:bodyPr>
          <a:lstStyle/>
          <a:p>
            <a:pPr algn="r"/>
            <a:r>
              <a:rPr lang="en-US" altLang="x-none" sz="2000" b="1" i="1" dirty="0"/>
              <a:t>Definitions</a:t>
            </a:r>
            <a:endParaRPr lang="en-US" sz="2400" b="1" i="1" dirty="0"/>
          </a:p>
        </p:txBody>
      </p:sp>
      <p:sp>
        <p:nvSpPr>
          <p:cNvPr id="3" name="Content Placeholder 2"/>
          <p:cNvSpPr>
            <a:spLocks noGrp="1"/>
          </p:cNvSpPr>
          <p:nvPr>
            <p:ph idx="1"/>
          </p:nvPr>
        </p:nvSpPr>
        <p:spPr>
          <a:xfrm>
            <a:off x="628650" y="1009934"/>
            <a:ext cx="7886700" cy="5194325"/>
          </a:xfrm>
        </p:spPr>
        <p:txBody>
          <a:bodyPr>
            <a:normAutofit lnSpcReduction="10000"/>
          </a:bodyPr>
          <a:lstStyle/>
          <a:p>
            <a:pPr>
              <a:lnSpc>
                <a:spcPct val="100000"/>
              </a:lnSpc>
            </a:pPr>
            <a:r>
              <a:rPr lang="en-US" sz="2900" dirty="0">
                <a:solidFill>
                  <a:schemeClr val="accent2"/>
                </a:solidFill>
              </a:rPr>
              <a:t>Epidemiology</a:t>
            </a:r>
          </a:p>
          <a:p>
            <a:r>
              <a:rPr lang="en-US" dirty="0" smtClean="0"/>
              <a:t>is </a:t>
            </a:r>
            <a:r>
              <a:rPr lang="en-US" dirty="0"/>
              <a:t>the study (scientific, systematic, and data-driven) of </a:t>
            </a:r>
            <a:endParaRPr lang="en-US" dirty="0" smtClean="0"/>
          </a:p>
          <a:p>
            <a:r>
              <a:rPr lang="en-US" dirty="0" smtClean="0"/>
              <a:t>the </a:t>
            </a:r>
            <a:r>
              <a:rPr lang="en-US" dirty="0"/>
              <a:t>distribution (frequency, pattern) and </a:t>
            </a:r>
            <a:endParaRPr lang="en-US" dirty="0" smtClean="0"/>
          </a:p>
          <a:p>
            <a:r>
              <a:rPr lang="en-US" dirty="0" smtClean="0"/>
              <a:t>determinants </a:t>
            </a:r>
            <a:r>
              <a:rPr lang="en-US" dirty="0"/>
              <a:t>(causes, risk factors) of </a:t>
            </a:r>
            <a:endParaRPr lang="en-US" dirty="0" smtClean="0"/>
          </a:p>
          <a:p>
            <a:r>
              <a:rPr lang="en-US" dirty="0" smtClean="0"/>
              <a:t>health-related </a:t>
            </a:r>
            <a:r>
              <a:rPr lang="en-US" dirty="0"/>
              <a:t>states and events (not just diseases) </a:t>
            </a:r>
            <a:endParaRPr lang="en-US" dirty="0" smtClean="0"/>
          </a:p>
          <a:p>
            <a:r>
              <a:rPr lang="en-US" dirty="0" smtClean="0"/>
              <a:t>in </a:t>
            </a:r>
            <a:r>
              <a:rPr lang="en-US" dirty="0"/>
              <a:t>specified populations (neighborhood, school, city, state, country, global). </a:t>
            </a:r>
            <a:endParaRPr lang="en-US" dirty="0" smtClean="0"/>
          </a:p>
          <a:p>
            <a:r>
              <a:rPr lang="en-US" dirty="0" smtClean="0"/>
              <a:t>and the </a:t>
            </a:r>
            <a:r>
              <a:rPr lang="en-US" dirty="0"/>
              <a:t>application of this study to the control of health </a:t>
            </a:r>
            <a:r>
              <a:rPr lang="en-US" dirty="0" smtClean="0"/>
              <a:t>problems.</a:t>
            </a:r>
          </a:p>
          <a:p>
            <a:pPr marL="0" indent="0" algn="r">
              <a:buNone/>
            </a:pPr>
            <a:r>
              <a:rPr lang="en-US" dirty="0" smtClean="0"/>
              <a:t> </a:t>
            </a:r>
            <a:r>
              <a:rPr lang="en-US" sz="1200" dirty="0"/>
              <a:t>(Source: </a:t>
            </a:r>
            <a:r>
              <a:rPr lang="en-US" sz="1200" i="1" u="sng" dirty="0">
                <a:hlinkClick r:id="rId2"/>
              </a:rPr>
              <a:t>Principles of Epidemiology, 3rd Edition</a:t>
            </a:r>
            <a:r>
              <a:rPr lang="en-US" sz="1200" dirty="0"/>
              <a:t>).</a:t>
            </a:r>
            <a:endParaRPr lang="en-US" sz="1200" dirty="0"/>
          </a:p>
        </p:txBody>
      </p:sp>
    </p:spTree>
    <p:extLst>
      <p:ext uri="{BB962C8B-B14F-4D97-AF65-F5344CB8AC3E}">
        <p14:creationId xmlns:p14="http://schemas.microsoft.com/office/powerpoint/2010/main" val="2957006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6" name="Object 4"/>
          <p:cNvGraphicFramePr>
            <a:graphicFrameLocks noChangeAspect="1"/>
          </p:cNvGraphicFramePr>
          <p:nvPr/>
        </p:nvGraphicFramePr>
        <p:xfrm>
          <a:off x="1905000" y="457200"/>
          <a:ext cx="2125663" cy="2184400"/>
        </p:xfrm>
        <a:graphic>
          <a:graphicData uri="http://schemas.openxmlformats.org/presentationml/2006/ole">
            <mc:AlternateContent xmlns:mc="http://schemas.openxmlformats.org/markup-compatibility/2006">
              <mc:Choice xmlns:v="urn:schemas-microsoft-com:vml" Requires="v">
                <p:oleObj spid="_x0000_s17439" name="ClipArt" r:id="rId4" imgW="3063600" imgH="3147480" progId="MS_ClipArt_Gallery.2">
                  <p:embed/>
                </p:oleObj>
              </mc:Choice>
              <mc:Fallback>
                <p:oleObj name="ClipArt" r:id="rId4" imgW="3063600" imgH="314748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57200"/>
                        <a:ext cx="2125663" cy="218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0358" name="Object 6"/>
          <p:cNvGraphicFramePr>
            <a:graphicFrameLocks noChangeAspect="1"/>
          </p:cNvGraphicFramePr>
          <p:nvPr/>
        </p:nvGraphicFramePr>
        <p:xfrm>
          <a:off x="3200400" y="2286000"/>
          <a:ext cx="5410200" cy="4175125"/>
        </p:xfrm>
        <a:graphic>
          <a:graphicData uri="http://schemas.openxmlformats.org/presentationml/2006/ole">
            <mc:AlternateContent xmlns:mc="http://schemas.openxmlformats.org/markup-compatibility/2006">
              <mc:Choice xmlns:v="urn:schemas-microsoft-com:vml" Requires="v">
                <p:oleObj spid="_x0000_s17440" name="ClipArt" r:id="rId6" imgW="1738080" imgH="1341360" progId="MS_ClipArt_Gallery.2">
                  <p:embed/>
                </p:oleObj>
              </mc:Choice>
              <mc:Fallback>
                <p:oleObj name="ClipArt" r:id="rId6" imgW="1738080" imgH="134136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286000"/>
                        <a:ext cx="5410200"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 name="TextBox 2"/>
          <p:cNvSpPr txBox="1"/>
          <p:nvPr/>
        </p:nvSpPr>
        <p:spPr>
          <a:xfrm>
            <a:off x="513699" y="3925669"/>
            <a:ext cx="2474125" cy="2585323"/>
          </a:xfrm>
          <a:prstGeom prst="rect">
            <a:avLst/>
          </a:prstGeom>
          <a:noFill/>
        </p:spPr>
        <p:txBody>
          <a:bodyPr wrap="square" rtlCol="0">
            <a:spAutoFit/>
          </a:bodyPr>
          <a:lstStyle/>
          <a:p>
            <a:r>
              <a:rPr lang="en-US" altLang="x-none" dirty="0"/>
              <a:t>“A study, based on a survey of hang gliding accidents, recommended that flying should be banned between 11 am and 3 pm, because this was the time when 73% of the accidents occurred</a:t>
            </a:r>
            <a:r>
              <a:rPr lang="en-US" altLang="x-none" dirty="0" smtClean="0"/>
              <a:t>.”</a:t>
            </a:r>
            <a:endParaRPr lang="en-US" altLang="x-none" dirty="0"/>
          </a:p>
        </p:txBody>
      </p:sp>
    </p:spTree>
    <p:extLst>
      <p:ext uri="{BB962C8B-B14F-4D97-AF65-F5344CB8AC3E}">
        <p14:creationId xmlns:p14="http://schemas.microsoft.com/office/powerpoint/2010/main" val="20201129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Shape 100"/>
          <p:cNvPicPr preferRelativeResize="0"/>
          <p:nvPr/>
        </p:nvPicPr>
        <p:blipFill rotWithShape="1">
          <a:blip r:embed="rId3">
            <a:alphaModFix/>
          </a:blip>
          <a:srcRect r="14617"/>
          <a:stretch/>
        </p:blipFill>
        <p:spPr>
          <a:xfrm>
            <a:off x="611559" y="769450"/>
            <a:ext cx="7992889" cy="5467862"/>
          </a:xfrm>
          <a:prstGeom prst="rect">
            <a:avLst/>
          </a:prstGeom>
          <a:noFill/>
          <a:ln>
            <a:noFill/>
          </a:ln>
        </p:spPr>
      </p:pic>
      <p:sp>
        <p:nvSpPr>
          <p:cNvPr id="101" name="Shape 101"/>
          <p:cNvSpPr txBox="1"/>
          <p:nvPr/>
        </p:nvSpPr>
        <p:spPr>
          <a:xfrm>
            <a:off x="165919" y="6381328"/>
            <a:ext cx="3245700" cy="301200"/>
          </a:xfrm>
          <a:prstGeom prst="rect">
            <a:avLst/>
          </a:prstGeom>
          <a:noFill/>
          <a:ln>
            <a:noFill/>
          </a:ln>
        </p:spPr>
        <p:txBody>
          <a:bodyPr lIns="91425" tIns="91425" rIns="91425" bIns="91425" anchor="t" anchorCtr="0">
            <a:noAutofit/>
          </a:bodyPr>
          <a:lstStyle/>
          <a:p>
            <a:r>
              <a:rPr lang="ar" sz="1000" u="sng">
                <a:solidFill>
                  <a:schemeClr val="hlink"/>
                </a:solidFill>
                <a:hlinkClick r:id="rId4"/>
              </a:rPr>
              <a:t>https://www.stats.gov.sa/ar/3465</a:t>
            </a:r>
          </a:p>
        </p:txBody>
      </p:sp>
      <p:sp>
        <p:nvSpPr>
          <p:cNvPr id="102" name="Shape 102"/>
          <p:cNvSpPr txBox="1"/>
          <p:nvPr/>
        </p:nvSpPr>
        <p:spPr>
          <a:xfrm>
            <a:off x="1979712" y="260648"/>
            <a:ext cx="5764200" cy="496500"/>
          </a:xfrm>
          <a:prstGeom prst="rect">
            <a:avLst/>
          </a:prstGeom>
          <a:solidFill>
            <a:srgbClr val="C9DAF8"/>
          </a:solidFill>
          <a:ln>
            <a:noFill/>
          </a:ln>
        </p:spPr>
        <p:txBody>
          <a:bodyPr lIns="91425" tIns="91425" rIns="91425" bIns="91425" anchor="t" anchorCtr="0">
            <a:noAutofit/>
          </a:bodyPr>
          <a:lstStyle/>
          <a:p>
            <a:pPr algn="ctr"/>
            <a:r>
              <a:rPr lang="ar" sz="2400">
                <a:latin typeface="Trebuchet MS"/>
                <a:ea typeface="Trebuchet MS"/>
                <a:cs typeface="Trebuchet MS"/>
                <a:sym typeface="Trebuchet MS"/>
              </a:rPr>
              <a:t>RTAs Current Situation in KSA in 2015</a:t>
            </a:r>
          </a:p>
        </p:txBody>
      </p:sp>
      <p:pic>
        <p:nvPicPr>
          <p:cNvPr id="103" name="Shape 103" descr="road-background-clip-art-roadway-20clipart-vDJr7e-clipart.png"/>
          <p:cNvPicPr preferRelativeResize="0"/>
          <p:nvPr/>
        </p:nvPicPr>
        <p:blipFill>
          <a:blip r:embed="rId5">
            <a:alphaModFix/>
          </a:blip>
          <a:stretch>
            <a:fillRect/>
          </a:stretch>
        </p:blipFill>
        <p:spPr>
          <a:xfrm>
            <a:off x="1475656" y="248347"/>
            <a:ext cx="626226" cy="508801"/>
          </a:xfrm>
          <a:prstGeom prst="rect">
            <a:avLst/>
          </a:prstGeom>
          <a:noFill/>
          <a:ln>
            <a:noFill/>
          </a:ln>
        </p:spPr>
      </p:pic>
    </p:spTree>
    <p:extLst>
      <p:ext uri="{BB962C8B-B14F-4D97-AF65-F5344CB8AC3E}">
        <p14:creationId xmlns:p14="http://schemas.microsoft.com/office/powerpoint/2010/main" val="4550667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371600" y="304800"/>
            <a:ext cx="5410200" cy="762000"/>
          </a:xfrm>
        </p:spPr>
        <p:txBody>
          <a:bodyPr/>
          <a:lstStyle/>
          <a:p>
            <a:r>
              <a:rPr lang="en-US" altLang="x-none"/>
              <a:t>Big Picture</a:t>
            </a:r>
          </a:p>
        </p:txBody>
      </p:sp>
      <p:sp>
        <p:nvSpPr>
          <p:cNvPr id="107523" name="Rectangle 3"/>
          <p:cNvSpPr>
            <a:spLocks noGrp="1" noChangeArrowheads="1"/>
          </p:cNvSpPr>
          <p:nvPr>
            <p:ph type="body" idx="1"/>
          </p:nvPr>
        </p:nvSpPr>
        <p:spPr>
          <a:xfrm>
            <a:off x="1066800" y="1447800"/>
            <a:ext cx="7696200" cy="4114800"/>
          </a:xfrm>
        </p:spPr>
        <p:txBody>
          <a:bodyPr>
            <a:normAutofit fontScale="92500"/>
          </a:bodyPr>
          <a:lstStyle/>
          <a:p>
            <a:r>
              <a:rPr lang="en-US" altLang="x-none" sz="4000"/>
              <a:t>To prevent and control disease</a:t>
            </a:r>
          </a:p>
          <a:p>
            <a:r>
              <a:rPr lang="en-US" altLang="x-none" sz="4000"/>
              <a:t>In a coordinated plan, look to</a:t>
            </a:r>
          </a:p>
          <a:p>
            <a:pPr lvl="1"/>
            <a:r>
              <a:rPr lang="en-US" altLang="x-none" sz="3600"/>
              <a:t>identify hypotheses on what is related to disease and may be causing it</a:t>
            </a:r>
          </a:p>
          <a:p>
            <a:pPr lvl="1"/>
            <a:r>
              <a:rPr lang="en-US" altLang="x-none" sz="3600"/>
              <a:t>formally test these hypotheses</a:t>
            </a:r>
            <a:endParaRPr lang="en-US" altLang="x-none" sz="3200"/>
          </a:p>
          <a:p>
            <a:pPr lvl="1">
              <a:buFontTx/>
              <a:buChar char="•"/>
            </a:pPr>
            <a:r>
              <a:rPr lang="en-US" altLang="x-none" sz="4000">
                <a:solidFill>
                  <a:srgbClr val="00FFFF"/>
                </a:solidFill>
              </a:rPr>
              <a:t>Study designs direct how the investigation is conducted</a:t>
            </a:r>
            <a:r>
              <a:rPr lang="en-US" altLang="x-none" sz="4000"/>
              <a:t> </a:t>
            </a:r>
          </a:p>
        </p:txBody>
      </p:sp>
      <p:sp>
        <p:nvSpPr>
          <p:cNvPr id="107524" name="AutoShape 4"/>
          <p:cNvSpPr>
            <a:spLocks noChangeArrowheads="1"/>
          </p:cNvSpPr>
          <p:nvPr/>
        </p:nvSpPr>
        <p:spPr bwMode="auto">
          <a:xfrm>
            <a:off x="762000" y="1295400"/>
            <a:ext cx="7620000" cy="76200"/>
          </a:xfrm>
          <a:prstGeom prst="roundRect">
            <a:avLst>
              <a:gd name="adj" fmla="val 16667"/>
            </a:avLst>
          </a:prstGeom>
          <a:solidFill>
            <a:schemeClr val="accent1"/>
          </a:solidFill>
          <a:ln>
            <a:noFill/>
          </a:ln>
          <a:effectLst/>
          <a:extLst>
            <a:ext uri="{91240B29-F687-4F45-9708-019B960494DF}">
              <a14:hiddenLine xmlns:a14="http://schemas.microsoft.com/office/drawing/2010/main" w="12699">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5854208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581150" y="609600"/>
            <a:ext cx="37496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x-none" sz="3600"/>
              <a:t>Descriptive Studies</a:t>
            </a:r>
          </a:p>
        </p:txBody>
      </p:sp>
      <p:sp>
        <p:nvSpPr>
          <p:cNvPr id="112643" name="Rectangle 3"/>
          <p:cNvSpPr>
            <a:spLocks noChangeArrowheads="1"/>
          </p:cNvSpPr>
          <p:nvPr/>
        </p:nvSpPr>
        <p:spPr bwMode="auto">
          <a:xfrm>
            <a:off x="1466850" y="2438400"/>
            <a:ext cx="39782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x-none" sz="3600"/>
              <a:t>Case-control Studies</a:t>
            </a:r>
          </a:p>
        </p:txBody>
      </p:sp>
      <p:sp>
        <p:nvSpPr>
          <p:cNvPr id="112644" name="Rectangle 4"/>
          <p:cNvSpPr>
            <a:spLocks noChangeArrowheads="1"/>
          </p:cNvSpPr>
          <p:nvPr/>
        </p:nvSpPr>
        <p:spPr bwMode="auto">
          <a:xfrm>
            <a:off x="2000250" y="4419600"/>
            <a:ext cx="29114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x-none" sz="3600"/>
              <a:t>Cohort Studies</a:t>
            </a:r>
          </a:p>
        </p:txBody>
      </p:sp>
      <p:sp>
        <p:nvSpPr>
          <p:cNvPr id="112645" name="AutoShape 5"/>
          <p:cNvSpPr>
            <a:spLocks noChangeArrowheads="1"/>
          </p:cNvSpPr>
          <p:nvPr/>
        </p:nvSpPr>
        <p:spPr bwMode="auto">
          <a:xfrm rot="16200000" flipH="1">
            <a:off x="3043238" y="1714500"/>
            <a:ext cx="901700" cy="520700"/>
          </a:xfrm>
          <a:prstGeom prst="rightArrow">
            <a:avLst>
              <a:gd name="adj1" fmla="val 50000"/>
              <a:gd name="adj2" fmla="val 8659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646" name="AutoShape 6"/>
          <p:cNvSpPr>
            <a:spLocks noChangeArrowheads="1"/>
          </p:cNvSpPr>
          <p:nvPr/>
        </p:nvSpPr>
        <p:spPr bwMode="auto">
          <a:xfrm rot="16200000" flipH="1">
            <a:off x="3043238" y="3543300"/>
            <a:ext cx="901700" cy="520700"/>
          </a:xfrm>
          <a:prstGeom prst="rightArrow">
            <a:avLst>
              <a:gd name="adj1" fmla="val 50000"/>
              <a:gd name="adj2" fmla="val 8659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647" name="Rectangle 7"/>
          <p:cNvSpPr>
            <a:spLocks noChangeArrowheads="1"/>
          </p:cNvSpPr>
          <p:nvPr/>
        </p:nvSpPr>
        <p:spPr bwMode="auto">
          <a:xfrm>
            <a:off x="6402388" y="457200"/>
            <a:ext cx="1920875"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x-none" sz="3200">
                <a:solidFill>
                  <a:schemeClr val="tx2"/>
                </a:solidFill>
              </a:rPr>
              <a:t>  Develop </a:t>
            </a:r>
          </a:p>
          <a:p>
            <a:r>
              <a:rPr lang="en-US" altLang="x-none" sz="3200">
                <a:solidFill>
                  <a:schemeClr val="tx2"/>
                </a:solidFill>
              </a:rPr>
              <a:t>hypothesis</a:t>
            </a:r>
          </a:p>
        </p:txBody>
      </p:sp>
      <p:sp>
        <p:nvSpPr>
          <p:cNvPr id="112648" name="Rectangle 8"/>
          <p:cNvSpPr>
            <a:spLocks noChangeArrowheads="1"/>
          </p:cNvSpPr>
          <p:nvPr/>
        </p:nvSpPr>
        <p:spPr bwMode="auto">
          <a:xfrm>
            <a:off x="6070600" y="2057400"/>
            <a:ext cx="2586038" cy="155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x-none" sz="3200">
                <a:solidFill>
                  <a:schemeClr val="tx2"/>
                </a:solidFill>
              </a:rPr>
              <a:t>Investigate it’s</a:t>
            </a:r>
          </a:p>
          <a:p>
            <a:pPr algn="ctr"/>
            <a:r>
              <a:rPr lang="en-US" altLang="x-none" sz="3200">
                <a:solidFill>
                  <a:schemeClr val="tx2"/>
                </a:solidFill>
              </a:rPr>
              <a:t>relationship to</a:t>
            </a:r>
          </a:p>
          <a:p>
            <a:pPr algn="ctr"/>
            <a:r>
              <a:rPr lang="en-US" altLang="x-none" sz="3200">
                <a:solidFill>
                  <a:schemeClr val="tx2"/>
                </a:solidFill>
              </a:rPr>
              <a:t> outcomes</a:t>
            </a:r>
          </a:p>
        </p:txBody>
      </p:sp>
      <p:sp>
        <p:nvSpPr>
          <p:cNvPr id="112649" name="Rectangle 9"/>
          <p:cNvSpPr>
            <a:spLocks noChangeArrowheads="1"/>
          </p:cNvSpPr>
          <p:nvPr/>
        </p:nvSpPr>
        <p:spPr bwMode="auto">
          <a:xfrm>
            <a:off x="5657850" y="4191000"/>
            <a:ext cx="3409950"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x-none" sz="3200">
                <a:solidFill>
                  <a:schemeClr val="tx2"/>
                </a:solidFill>
              </a:rPr>
              <a:t>Define it’s meaning</a:t>
            </a:r>
          </a:p>
          <a:p>
            <a:r>
              <a:rPr lang="en-US" altLang="x-none" sz="3200">
                <a:solidFill>
                  <a:schemeClr val="tx2"/>
                </a:solidFill>
              </a:rPr>
              <a:t>  with exposures</a:t>
            </a:r>
          </a:p>
        </p:txBody>
      </p:sp>
      <p:sp>
        <p:nvSpPr>
          <p:cNvPr id="112650" name="Text Box 10"/>
          <p:cNvSpPr txBox="1">
            <a:spLocks noChangeArrowheads="1"/>
          </p:cNvSpPr>
          <p:nvPr/>
        </p:nvSpPr>
        <p:spPr bwMode="auto">
          <a:xfrm>
            <a:off x="1924050" y="5988050"/>
            <a:ext cx="2660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3600"/>
              <a:t>Clinical trials</a:t>
            </a:r>
          </a:p>
        </p:txBody>
      </p:sp>
      <p:sp>
        <p:nvSpPr>
          <p:cNvPr id="112651" name="AutoShape 11"/>
          <p:cNvSpPr>
            <a:spLocks noChangeArrowheads="1"/>
          </p:cNvSpPr>
          <p:nvPr/>
        </p:nvSpPr>
        <p:spPr bwMode="auto">
          <a:xfrm rot="16200000" flipH="1">
            <a:off x="3028950" y="5308600"/>
            <a:ext cx="901700" cy="520700"/>
          </a:xfrm>
          <a:prstGeom prst="rightArrow">
            <a:avLst>
              <a:gd name="adj1" fmla="val 50000"/>
              <a:gd name="adj2" fmla="val 8659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652" name="Rectangle 12"/>
          <p:cNvSpPr>
            <a:spLocks noChangeArrowheads="1"/>
          </p:cNvSpPr>
          <p:nvPr/>
        </p:nvSpPr>
        <p:spPr bwMode="auto">
          <a:xfrm>
            <a:off x="6010275" y="5638800"/>
            <a:ext cx="2619375"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x-none" sz="3200">
                <a:solidFill>
                  <a:schemeClr val="tx2"/>
                </a:solidFill>
              </a:rPr>
              <a:t>Test link </a:t>
            </a:r>
          </a:p>
          <a:p>
            <a:pPr algn="ctr"/>
            <a:r>
              <a:rPr lang="en-US" altLang="x-none" sz="3200">
                <a:solidFill>
                  <a:schemeClr val="tx2"/>
                </a:solidFill>
              </a:rPr>
              <a:t>experimentally</a:t>
            </a:r>
          </a:p>
        </p:txBody>
      </p:sp>
      <p:sp>
        <p:nvSpPr>
          <p:cNvPr id="112653" name="Text Box 13"/>
          <p:cNvSpPr txBox="1">
            <a:spLocks noChangeArrowheads="1"/>
          </p:cNvSpPr>
          <p:nvPr/>
        </p:nvSpPr>
        <p:spPr bwMode="auto">
          <a:xfrm rot="-5400000">
            <a:off x="-1613694" y="3132932"/>
            <a:ext cx="45989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x-none" sz="3200" b="1"/>
              <a:t>Increasing Knowledge of </a:t>
            </a:r>
          </a:p>
          <a:p>
            <a:pPr algn="ctr"/>
            <a:r>
              <a:rPr lang="en-US" altLang="x-none" sz="3200" b="1"/>
              <a:t>Disease/Exposure</a:t>
            </a:r>
          </a:p>
        </p:txBody>
      </p:sp>
      <p:sp>
        <p:nvSpPr>
          <p:cNvPr id="112654" name="Line 14"/>
          <p:cNvSpPr>
            <a:spLocks noChangeShapeType="1"/>
          </p:cNvSpPr>
          <p:nvPr/>
        </p:nvSpPr>
        <p:spPr bwMode="auto">
          <a:xfrm>
            <a:off x="1371600" y="2057400"/>
            <a:ext cx="0" cy="342900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1138940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rot="-5399041">
            <a:off x="-355600" y="2944813"/>
            <a:ext cx="368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4500">
                <a:latin typeface="Arial" charset="0"/>
              </a:rPr>
              <a:t>Study Designs</a:t>
            </a:r>
            <a:endParaRPr lang="en-US" altLang="x-none" sz="3600"/>
          </a:p>
        </p:txBody>
      </p:sp>
      <p:sp>
        <p:nvSpPr>
          <p:cNvPr id="110595" name="Line 3"/>
          <p:cNvSpPr>
            <a:spLocks noChangeShapeType="1"/>
          </p:cNvSpPr>
          <p:nvPr/>
        </p:nvSpPr>
        <p:spPr bwMode="auto">
          <a:xfrm>
            <a:off x="6297613" y="457200"/>
            <a:ext cx="1587" cy="17780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96" name="Line 4"/>
          <p:cNvSpPr>
            <a:spLocks noChangeShapeType="1"/>
          </p:cNvSpPr>
          <p:nvPr/>
        </p:nvSpPr>
        <p:spPr bwMode="auto">
          <a:xfrm>
            <a:off x="2973388" y="457200"/>
            <a:ext cx="1662112" cy="1588"/>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97" name="Line 5"/>
          <p:cNvSpPr>
            <a:spLocks noChangeShapeType="1"/>
          </p:cNvSpPr>
          <p:nvPr/>
        </p:nvSpPr>
        <p:spPr bwMode="auto">
          <a:xfrm>
            <a:off x="4635500" y="457200"/>
            <a:ext cx="1662113" cy="1588"/>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98" name="Line 6"/>
          <p:cNvSpPr>
            <a:spLocks noChangeShapeType="1"/>
          </p:cNvSpPr>
          <p:nvPr/>
        </p:nvSpPr>
        <p:spPr bwMode="auto">
          <a:xfrm>
            <a:off x="2347913" y="1036638"/>
            <a:ext cx="1587" cy="68580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99" name="Line 7"/>
          <p:cNvSpPr>
            <a:spLocks noChangeShapeType="1"/>
          </p:cNvSpPr>
          <p:nvPr/>
        </p:nvSpPr>
        <p:spPr bwMode="auto">
          <a:xfrm>
            <a:off x="2347913" y="1722438"/>
            <a:ext cx="177800" cy="1587"/>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0" name="Line 8"/>
          <p:cNvSpPr>
            <a:spLocks noChangeShapeType="1"/>
          </p:cNvSpPr>
          <p:nvPr/>
        </p:nvSpPr>
        <p:spPr bwMode="auto">
          <a:xfrm>
            <a:off x="2347913" y="2509838"/>
            <a:ext cx="177800" cy="1587"/>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1" name="Line 9"/>
          <p:cNvSpPr>
            <a:spLocks noChangeShapeType="1"/>
          </p:cNvSpPr>
          <p:nvPr/>
        </p:nvSpPr>
        <p:spPr bwMode="auto">
          <a:xfrm>
            <a:off x="2347913" y="3298825"/>
            <a:ext cx="177800" cy="1588"/>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2" name="Line 10"/>
          <p:cNvSpPr>
            <a:spLocks noChangeShapeType="1"/>
          </p:cNvSpPr>
          <p:nvPr/>
        </p:nvSpPr>
        <p:spPr bwMode="auto">
          <a:xfrm>
            <a:off x="2347913" y="1722438"/>
            <a:ext cx="1587" cy="78740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3" name="Line 11"/>
          <p:cNvSpPr>
            <a:spLocks noChangeShapeType="1"/>
          </p:cNvSpPr>
          <p:nvPr/>
        </p:nvSpPr>
        <p:spPr bwMode="auto">
          <a:xfrm>
            <a:off x="2347913" y="2509838"/>
            <a:ext cx="1587" cy="788987"/>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4" name="Rectangle 12"/>
          <p:cNvSpPr>
            <a:spLocks noChangeArrowheads="1"/>
          </p:cNvSpPr>
          <p:nvPr/>
        </p:nvSpPr>
        <p:spPr bwMode="auto">
          <a:xfrm>
            <a:off x="2525713" y="1390650"/>
            <a:ext cx="1662112" cy="665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05" name="Rectangle 13"/>
          <p:cNvSpPr>
            <a:spLocks noChangeArrowheads="1"/>
          </p:cNvSpPr>
          <p:nvPr/>
        </p:nvSpPr>
        <p:spPr bwMode="auto">
          <a:xfrm>
            <a:off x="2743200" y="1600200"/>
            <a:ext cx="12652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Case report</a:t>
            </a:r>
            <a:endParaRPr lang="en-US" altLang="x-none" sz="2800"/>
          </a:p>
        </p:txBody>
      </p:sp>
      <p:sp>
        <p:nvSpPr>
          <p:cNvPr id="110606" name="Rectangle 14"/>
          <p:cNvSpPr>
            <a:spLocks noChangeArrowheads="1"/>
          </p:cNvSpPr>
          <p:nvPr/>
        </p:nvSpPr>
        <p:spPr bwMode="auto">
          <a:xfrm>
            <a:off x="2525713" y="2178050"/>
            <a:ext cx="1662112" cy="665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07" name="Rectangle 15"/>
          <p:cNvSpPr>
            <a:spLocks noChangeArrowheads="1"/>
          </p:cNvSpPr>
          <p:nvPr/>
        </p:nvSpPr>
        <p:spPr bwMode="auto">
          <a:xfrm>
            <a:off x="2743200" y="2389188"/>
            <a:ext cx="12779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Case series</a:t>
            </a:r>
            <a:endParaRPr lang="en-US" altLang="x-none" sz="2800"/>
          </a:p>
        </p:txBody>
      </p:sp>
      <p:sp>
        <p:nvSpPr>
          <p:cNvPr id="110608" name="Rectangle 16"/>
          <p:cNvSpPr>
            <a:spLocks noChangeArrowheads="1"/>
          </p:cNvSpPr>
          <p:nvPr/>
        </p:nvSpPr>
        <p:spPr bwMode="auto">
          <a:xfrm>
            <a:off x="2525713" y="2965450"/>
            <a:ext cx="1662112" cy="665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09" name="Rectangle 17"/>
          <p:cNvSpPr>
            <a:spLocks noChangeArrowheads="1"/>
          </p:cNvSpPr>
          <p:nvPr/>
        </p:nvSpPr>
        <p:spPr bwMode="auto">
          <a:xfrm>
            <a:off x="2776538" y="3036888"/>
            <a:ext cx="11969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Descriptive</a:t>
            </a:r>
            <a:endParaRPr lang="en-US" altLang="x-none" sz="2800"/>
          </a:p>
        </p:txBody>
      </p:sp>
      <p:sp>
        <p:nvSpPr>
          <p:cNvPr id="110610" name="Rectangle 18"/>
          <p:cNvSpPr>
            <a:spLocks noChangeArrowheads="1"/>
          </p:cNvSpPr>
          <p:nvPr/>
        </p:nvSpPr>
        <p:spPr bwMode="auto">
          <a:xfrm>
            <a:off x="2660650" y="3298825"/>
            <a:ext cx="14541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Epidemiology</a:t>
            </a:r>
            <a:endParaRPr lang="en-US" altLang="x-none" sz="2800"/>
          </a:p>
        </p:txBody>
      </p:sp>
      <p:sp>
        <p:nvSpPr>
          <p:cNvPr id="110611" name="Rectangle 19"/>
          <p:cNvSpPr>
            <a:spLocks noChangeArrowheads="1"/>
          </p:cNvSpPr>
          <p:nvPr/>
        </p:nvSpPr>
        <p:spPr bwMode="auto">
          <a:xfrm>
            <a:off x="2057400" y="549275"/>
            <a:ext cx="18224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2900">
                <a:latin typeface="Arial" charset="0"/>
              </a:rPr>
              <a:t>Descriptive</a:t>
            </a:r>
            <a:endParaRPr lang="en-US" altLang="x-none" sz="4000"/>
          </a:p>
        </p:txBody>
      </p:sp>
      <p:sp>
        <p:nvSpPr>
          <p:cNvPr id="110612" name="Line 20"/>
          <p:cNvSpPr>
            <a:spLocks noChangeShapeType="1"/>
          </p:cNvSpPr>
          <p:nvPr/>
        </p:nvSpPr>
        <p:spPr bwMode="auto">
          <a:xfrm>
            <a:off x="6297613" y="1036638"/>
            <a:ext cx="1587" cy="176212"/>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3" name="Rectangle 21"/>
          <p:cNvSpPr>
            <a:spLocks noChangeArrowheads="1"/>
          </p:cNvSpPr>
          <p:nvPr/>
        </p:nvSpPr>
        <p:spPr bwMode="auto">
          <a:xfrm>
            <a:off x="4549775" y="1560513"/>
            <a:ext cx="1662113" cy="665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4" name="Rectangle 22"/>
          <p:cNvSpPr>
            <a:spLocks noChangeArrowheads="1"/>
          </p:cNvSpPr>
          <p:nvPr/>
        </p:nvSpPr>
        <p:spPr bwMode="auto">
          <a:xfrm>
            <a:off x="5105400" y="1768475"/>
            <a:ext cx="4968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RCT</a:t>
            </a:r>
            <a:endParaRPr lang="en-US" altLang="x-none" sz="2800"/>
          </a:p>
        </p:txBody>
      </p:sp>
      <p:sp>
        <p:nvSpPr>
          <p:cNvPr id="110615" name="Line 23"/>
          <p:cNvSpPr>
            <a:spLocks noChangeShapeType="1"/>
          </p:cNvSpPr>
          <p:nvPr/>
        </p:nvSpPr>
        <p:spPr bwMode="auto">
          <a:xfrm>
            <a:off x="7394575" y="1981200"/>
            <a:ext cx="1588" cy="354013"/>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6" name="Line 24"/>
          <p:cNvSpPr>
            <a:spLocks noChangeShapeType="1"/>
          </p:cNvSpPr>
          <p:nvPr/>
        </p:nvSpPr>
        <p:spPr bwMode="auto">
          <a:xfrm>
            <a:off x="7394575" y="2951163"/>
            <a:ext cx="1588" cy="354012"/>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7" name="Line 25"/>
          <p:cNvSpPr>
            <a:spLocks noChangeShapeType="1"/>
          </p:cNvSpPr>
          <p:nvPr/>
        </p:nvSpPr>
        <p:spPr bwMode="auto">
          <a:xfrm>
            <a:off x="7394575" y="3941763"/>
            <a:ext cx="1588" cy="354012"/>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8" name="Line 26"/>
          <p:cNvSpPr>
            <a:spLocks noChangeShapeType="1"/>
          </p:cNvSpPr>
          <p:nvPr/>
        </p:nvSpPr>
        <p:spPr bwMode="auto">
          <a:xfrm>
            <a:off x="7394575" y="4932363"/>
            <a:ext cx="1588" cy="354012"/>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9" name="Rectangle 27"/>
          <p:cNvSpPr>
            <a:spLocks noChangeArrowheads="1"/>
          </p:cNvSpPr>
          <p:nvPr/>
        </p:nvSpPr>
        <p:spPr bwMode="auto">
          <a:xfrm>
            <a:off x="6629400" y="5286375"/>
            <a:ext cx="1828800" cy="665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0" name="Rectangle 28"/>
          <p:cNvSpPr>
            <a:spLocks noChangeArrowheads="1"/>
          </p:cNvSpPr>
          <p:nvPr/>
        </p:nvSpPr>
        <p:spPr bwMode="auto">
          <a:xfrm>
            <a:off x="6829425" y="5356225"/>
            <a:ext cx="13033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Before-After</a:t>
            </a:r>
            <a:endParaRPr lang="en-US" altLang="x-none" sz="2800"/>
          </a:p>
        </p:txBody>
      </p:sp>
      <p:sp>
        <p:nvSpPr>
          <p:cNvPr id="110621" name="Rectangle 29"/>
          <p:cNvSpPr>
            <a:spLocks noChangeArrowheads="1"/>
          </p:cNvSpPr>
          <p:nvPr/>
        </p:nvSpPr>
        <p:spPr bwMode="auto">
          <a:xfrm>
            <a:off x="7138988" y="5619750"/>
            <a:ext cx="577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study</a:t>
            </a:r>
            <a:endParaRPr lang="en-US" altLang="x-none" sz="2800"/>
          </a:p>
        </p:txBody>
      </p:sp>
      <p:sp>
        <p:nvSpPr>
          <p:cNvPr id="110622" name="Rectangle 30"/>
          <p:cNvSpPr>
            <a:spLocks noChangeArrowheads="1"/>
          </p:cNvSpPr>
          <p:nvPr/>
        </p:nvSpPr>
        <p:spPr bwMode="auto">
          <a:xfrm>
            <a:off x="6591300" y="4267200"/>
            <a:ext cx="1866900" cy="665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3" name="Rectangle 31"/>
          <p:cNvSpPr>
            <a:spLocks noChangeArrowheads="1"/>
          </p:cNvSpPr>
          <p:nvPr/>
        </p:nvSpPr>
        <p:spPr bwMode="auto">
          <a:xfrm>
            <a:off x="6659563" y="4337050"/>
            <a:ext cx="16684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Cross-sectional</a:t>
            </a:r>
            <a:endParaRPr lang="en-US" altLang="x-none" sz="2800"/>
          </a:p>
        </p:txBody>
      </p:sp>
      <p:sp>
        <p:nvSpPr>
          <p:cNvPr id="110624" name="Rectangle 32"/>
          <p:cNvSpPr>
            <a:spLocks noChangeArrowheads="1"/>
          </p:cNvSpPr>
          <p:nvPr/>
        </p:nvSpPr>
        <p:spPr bwMode="auto">
          <a:xfrm>
            <a:off x="7131050" y="4600575"/>
            <a:ext cx="577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study</a:t>
            </a:r>
            <a:endParaRPr lang="en-US" altLang="x-none" sz="2800"/>
          </a:p>
        </p:txBody>
      </p:sp>
      <p:sp>
        <p:nvSpPr>
          <p:cNvPr id="110625" name="Rectangle 33"/>
          <p:cNvSpPr>
            <a:spLocks noChangeArrowheads="1"/>
          </p:cNvSpPr>
          <p:nvPr/>
        </p:nvSpPr>
        <p:spPr bwMode="auto">
          <a:xfrm>
            <a:off x="6567488" y="3276600"/>
            <a:ext cx="1890712" cy="665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6" name="Rectangle 34"/>
          <p:cNvSpPr>
            <a:spLocks noChangeArrowheads="1"/>
          </p:cNvSpPr>
          <p:nvPr/>
        </p:nvSpPr>
        <p:spPr bwMode="auto">
          <a:xfrm>
            <a:off x="6637338" y="3346450"/>
            <a:ext cx="17494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Case-Crossover</a:t>
            </a:r>
            <a:endParaRPr lang="en-US" altLang="x-none" sz="2800"/>
          </a:p>
        </p:txBody>
      </p:sp>
      <p:sp>
        <p:nvSpPr>
          <p:cNvPr id="110627" name="Rectangle 35"/>
          <p:cNvSpPr>
            <a:spLocks noChangeArrowheads="1"/>
          </p:cNvSpPr>
          <p:nvPr/>
        </p:nvSpPr>
        <p:spPr bwMode="auto">
          <a:xfrm>
            <a:off x="7138988" y="3609975"/>
            <a:ext cx="577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study</a:t>
            </a:r>
            <a:endParaRPr lang="en-US" altLang="x-none" sz="2800"/>
          </a:p>
        </p:txBody>
      </p:sp>
      <p:sp>
        <p:nvSpPr>
          <p:cNvPr id="110628" name="Rectangle 36"/>
          <p:cNvSpPr>
            <a:spLocks noChangeArrowheads="1"/>
          </p:cNvSpPr>
          <p:nvPr/>
        </p:nvSpPr>
        <p:spPr bwMode="auto">
          <a:xfrm>
            <a:off x="6567488" y="2286000"/>
            <a:ext cx="1890712" cy="665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9" name="Rectangle 37"/>
          <p:cNvSpPr>
            <a:spLocks noChangeArrowheads="1"/>
          </p:cNvSpPr>
          <p:nvPr/>
        </p:nvSpPr>
        <p:spPr bwMode="auto">
          <a:xfrm>
            <a:off x="6767513" y="2355850"/>
            <a:ext cx="1427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Case-Control</a:t>
            </a:r>
            <a:endParaRPr lang="en-US" altLang="x-none" sz="2800"/>
          </a:p>
        </p:txBody>
      </p:sp>
      <p:sp>
        <p:nvSpPr>
          <p:cNvPr id="110630" name="Rectangle 38"/>
          <p:cNvSpPr>
            <a:spLocks noChangeArrowheads="1"/>
          </p:cNvSpPr>
          <p:nvPr/>
        </p:nvSpPr>
        <p:spPr bwMode="auto">
          <a:xfrm>
            <a:off x="7138988" y="2619375"/>
            <a:ext cx="577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study</a:t>
            </a:r>
            <a:endParaRPr lang="en-US" altLang="x-none" sz="2800"/>
          </a:p>
        </p:txBody>
      </p:sp>
      <p:sp>
        <p:nvSpPr>
          <p:cNvPr id="110631" name="Rectangle 39"/>
          <p:cNvSpPr>
            <a:spLocks noChangeArrowheads="1"/>
          </p:cNvSpPr>
          <p:nvPr/>
        </p:nvSpPr>
        <p:spPr bwMode="auto">
          <a:xfrm>
            <a:off x="6567488" y="1560513"/>
            <a:ext cx="1814512" cy="4206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32" name="Rectangle 40"/>
          <p:cNvSpPr>
            <a:spLocks noChangeArrowheads="1"/>
          </p:cNvSpPr>
          <p:nvPr/>
        </p:nvSpPr>
        <p:spPr bwMode="auto">
          <a:xfrm>
            <a:off x="6727825" y="1600200"/>
            <a:ext cx="1371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Cohort study</a:t>
            </a:r>
            <a:endParaRPr lang="en-US" altLang="x-none" sz="2800"/>
          </a:p>
        </p:txBody>
      </p:sp>
      <p:sp>
        <p:nvSpPr>
          <p:cNvPr id="110633" name="Rectangle 41"/>
          <p:cNvSpPr>
            <a:spLocks noChangeArrowheads="1"/>
          </p:cNvSpPr>
          <p:nvPr/>
        </p:nvSpPr>
        <p:spPr bwMode="auto">
          <a:xfrm>
            <a:off x="5611813" y="609600"/>
            <a:ext cx="129063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2900">
                <a:latin typeface="Arial" charset="0"/>
              </a:rPr>
              <a:t>Analytic</a:t>
            </a:r>
            <a:endParaRPr lang="en-US" altLang="x-none" sz="4000"/>
          </a:p>
        </p:txBody>
      </p:sp>
      <p:sp>
        <p:nvSpPr>
          <p:cNvPr id="110634" name="Line 42"/>
          <p:cNvSpPr>
            <a:spLocks noChangeShapeType="1"/>
          </p:cNvSpPr>
          <p:nvPr/>
        </p:nvSpPr>
        <p:spPr bwMode="auto">
          <a:xfrm>
            <a:off x="2940050" y="465138"/>
            <a:ext cx="1588" cy="17780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35" name="Line 43"/>
          <p:cNvSpPr>
            <a:spLocks noChangeShapeType="1"/>
          </p:cNvSpPr>
          <p:nvPr/>
        </p:nvSpPr>
        <p:spPr bwMode="auto">
          <a:xfrm>
            <a:off x="4572000" y="228600"/>
            <a:ext cx="1588" cy="17780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36" name="Line 44"/>
          <p:cNvSpPr>
            <a:spLocks noChangeShapeType="1"/>
          </p:cNvSpPr>
          <p:nvPr/>
        </p:nvSpPr>
        <p:spPr bwMode="auto">
          <a:xfrm>
            <a:off x="7391400" y="1219200"/>
            <a:ext cx="1588" cy="354013"/>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37" name="Line 45"/>
          <p:cNvSpPr>
            <a:spLocks noChangeShapeType="1"/>
          </p:cNvSpPr>
          <p:nvPr/>
        </p:nvSpPr>
        <p:spPr bwMode="auto">
          <a:xfrm>
            <a:off x="5332413" y="1246188"/>
            <a:ext cx="1587" cy="354012"/>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38" name="Line 46"/>
          <p:cNvSpPr>
            <a:spLocks noChangeShapeType="1"/>
          </p:cNvSpPr>
          <p:nvPr/>
        </p:nvSpPr>
        <p:spPr bwMode="auto">
          <a:xfrm>
            <a:off x="5334000" y="1219200"/>
            <a:ext cx="2057400" cy="0"/>
          </a:xfrm>
          <a:prstGeom prst="line">
            <a:avLst/>
          </a:prstGeom>
          <a:noFill/>
          <a:ln w="12699">
            <a:solidFill>
              <a:srgbClr val="00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639" name="Rectangle 47"/>
          <p:cNvSpPr>
            <a:spLocks noChangeArrowheads="1"/>
          </p:cNvSpPr>
          <p:nvPr/>
        </p:nvSpPr>
        <p:spPr bwMode="auto">
          <a:xfrm>
            <a:off x="6643688" y="6284913"/>
            <a:ext cx="1814512" cy="4206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40" name="Rectangle 48"/>
          <p:cNvSpPr>
            <a:spLocks noChangeArrowheads="1"/>
          </p:cNvSpPr>
          <p:nvPr/>
        </p:nvSpPr>
        <p:spPr bwMode="auto">
          <a:xfrm>
            <a:off x="6804025" y="6324600"/>
            <a:ext cx="155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1900">
                <a:solidFill>
                  <a:srgbClr val="000000"/>
                </a:solidFill>
                <a:latin typeface="Arial" charset="0"/>
              </a:rPr>
              <a:t>Ecologic study</a:t>
            </a:r>
            <a:endParaRPr lang="en-US" altLang="x-none" sz="2800"/>
          </a:p>
        </p:txBody>
      </p:sp>
      <p:sp>
        <p:nvSpPr>
          <p:cNvPr id="110641" name="Line 49"/>
          <p:cNvSpPr>
            <a:spLocks noChangeShapeType="1"/>
          </p:cNvSpPr>
          <p:nvPr/>
        </p:nvSpPr>
        <p:spPr bwMode="auto">
          <a:xfrm>
            <a:off x="7467600" y="5943600"/>
            <a:ext cx="1588" cy="354013"/>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7620951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752600" y="1387475"/>
            <a:ext cx="3429000" cy="1143000"/>
          </a:xfrm>
        </p:spPr>
        <p:txBody>
          <a:bodyPr>
            <a:normAutofit fontScale="90000"/>
          </a:bodyPr>
          <a:lstStyle/>
          <a:p>
            <a:pPr algn="ctr"/>
            <a:r>
              <a:rPr lang="en-US" altLang="x-none" sz="5400"/>
              <a:t>Descriptive Studies</a:t>
            </a:r>
          </a:p>
        </p:txBody>
      </p:sp>
      <p:sp>
        <p:nvSpPr>
          <p:cNvPr id="52227" name="Text Box 3"/>
          <p:cNvSpPr txBox="1">
            <a:spLocks noChangeArrowheads="1"/>
          </p:cNvSpPr>
          <p:nvPr/>
        </p:nvSpPr>
        <p:spPr bwMode="auto">
          <a:xfrm>
            <a:off x="2214563" y="3703638"/>
            <a:ext cx="254635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x-none" sz="5400">
                <a:solidFill>
                  <a:schemeClr val="tx2"/>
                </a:solidFill>
              </a:rPr>
              <a:t>Analytic</a:t>
            </a:r>
          </a:p>
          <a:p>
            <a:pPr algn="ctr"/>
            <a:r>
              <a:rPr lang="en-US" altLang="x-none" sz="5400">
                <a:solidFill>
                  <a:schemeClr val="tx2"/>
                </a:solidFill>
              </a:rPr>
              <a:t>Studies</a:t>
            </a:r>
          </a:p>
        </p:txBody>
      </p:sp>
      <p:sp>
        <p:nvSpPr>
          <p:cNvPr id="52228" name="AutoShape 4"/>
          <p:cNvSpPr>
            <a:spLocks noChangeArrowheads="1"/>
          </p:cNvSpPr>
          <p:nvPr/>
        </p:nvSpPr>
        <p:spPr bwMode="auto">
          <a:xfrm rot="-16198011">
            <a:off x="4533107" y="1272381"/>
            <a:ext cx="2971800" cy="3963987"/>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9953861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066800" y="457200"/>
            <a:ext cx="7848600" cy="8382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8" tIns="44450" rIns="90488" bIns="44450" anchor="b"/>
          <a:lstStyle/>
          <a:p>
            <a:r>
              <a:rPr lang="en-US" altLang="x-none" sz="4800"/>
              <a:t>Limitations of Existing Studies</a:t>
            </a:r>
            <a:endParaRPr lang="en-US" altLang="x-none" sz="6000"/>
          </a:p>
        </p:txBody>
      </p:sp>
      <p:sp>
        <p:nvSpPr>
          <p:cNvPr id="74755" name="Rectangle 3"/>
          <p:cNvSpPr>
            <a:spLocks noGrp="1" noChangeArrowheads="1"/>
          </p:cNvSpPr>
          <p:nvPr>
            <p:ph type="body" idx="1"/>
          </p:nvPr>
        </p:nvSpPr>
        <p:spPr>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8" tIns="44450" rIns="90488" bIns="44450"/>
          <a:lstStyle/>
          <a:p>
            <a:r>
              <a:rPr lang="en-US" altLang="x-none" sz="3600"/>
              <a:t>Do not take into account the injury risk among non-participants, cannot determine the relative risk of sports participation</a:t>
            </a:r>
          </a:p>
          <a:p>
            <a:r>
              <a:rPr lang="en-US" altLang="x-none" sz="3600"/>
              <a:t>Do not quantify the “exposure” or the “dose” of activity, do not know the risk of injury per “activity hour”</a:t>
            </a:r>
          </a:p>
        </p:txBody>
      </p:sp>
    </p:spTree>
    <p:extLst>
      <p:ext uri="{BB962C8B-B14F-4D97-AF65-F5344CB8AC3E}">
        <p14:creationId xmlns:p14="http://schemas.microsoft.com/office/powerpoint/2010/main" val="199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wipe(left)">
                                      <p:cBhvr>
                                        <p:cTn id="7" dur="500"/>
                                        <p:tgtEl>
                                          <p:spTgt spid="74755">
                                            <p:txEl>
                                              <p:pRg st="0" end="0"/>
                                            </p:txEl>
                                          </p:spTgt>
                                        </p:tgtEl>
                                      </p:cBhvr>
                                    </p:animEffect>
                                  </p:childTnLst>
                                  <p:subTnLst>
                                    <p:animClr clrSpc="rgb" dir="cw">
                                      <p:cBhvr override="childStyle">
                                        <p:cTn dur="1" fill="hold" display="0" masterRel="nextClick" afterEffect="1"/>
                                        <p:tgtEl>
                                          <p:spTgt spid="74755">
                                            <p:txEl>
                                              <p:pRg st="0" end="0"/>
                                            </p:txEl>
                                          </p:spTgt>
                                        </p:tgtEl>
                                        <p:attrNameLst>
                                          <p:attrName>ppt_c</p:attrName>
                                        </p:attrNameLst>
                                      </p:cBhvr>
                                      <p:to>
                                        <a:schemeClr val="fo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Effect transition="in" filter="wipe(left)">
                                      <p:cBhvr>
                                        <p:cTn id="12" dur="500"/>
                                        <p:tgtEl>
                                          <p:spTgt spid="74755">
                                            <p:txEl>
                                              <p:pRg st="1" end="1"/>
                                            </p:txEl>
                                          </p:spTgt>
                                        </p:tgtEl>
                                      </p:cBhvr>
                                    </p:animEffect>
                                  </p:childTnLst>
                                  <p:subTnLst>
                                    <p:animClr clrSpc="rgb" dir="cw">
                                      <p:cBhvr override="childStyle">
                                        <p:cTn dur="1" fill="hold" display="0" masterRel="nextClick" afterEffect="1"/>
                                        <p:tgtEl>
                                          <p:spTgt spid="74755">
                                            <p:txEl>
                                              <p:pRg st="1" end="1"/>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332656"/>
            <a:ext cx="7848872" cy="830997"/>
          </a:xfrm>
          <a:prstGeom prst="rect">
            <a:avLst/>
          </a:prstGeom>
        </p:spPr>
        <p:txBody>
          <a:bodyPr wrap="square">
            <a:spAutoFit/>
          </a:bodyPr>
          <a:lstStyle/>
          <a:p>
            <a:r>
              <a:rPr lang="en-US" sz="2400" b="1" dirty="0">
                <a:solidFill>
                  <a:srgbClr val="C00000"/>
                </a:solidFill>
                <a:latin typeface="TradeGothic" charset="0"/>
              </a:rPr>
              <a:t>Evidence-based measures to reduce key causes of injury-related deaths include the following: </a:t>
            </a:r>
            <a:endParaRPr lang="en-US" sz="2400" dirty="0">
              <a:solidFill>
                <a:srgbClr val="C00000"/>
              </a:solidFill>
            </a:endParaRPr>
          </a:p>
        </p:txBody>
      </p:sp>
      <p:sp>
        <p:nvSpPr>
          <p:cNvPr id="2" name="Rectangle 1"/>
          <p:cNvSpPr/>
          <p:nvPr/>
        </p:nvSpPr>
        <p:spPr>
          <a:xfrm>
            <a:off x="323528" y="1556792"/>
            <a:ext cx="8496944" cy="3785652"/>
          </a:xfrm>
          <a:prstGeom prst="rect">
            <a:avLst/>
          </a:prstGeom>
        </p:spPr>
        <p:txBody>
          <a:bodyPr wrap="square">
            <a:spAutoFit/>
          </a:bodyPr>
          <a:lstStyle/>
          <a:p>
            <a:r>
              <a:rPr lang="en-US" sz="2400" b="1" dirty="0">
                <a:latin typeface="TradeGothic" charset="0"/>
              </a:rPr>
              <a:t>Road </a:t>
            </a:r>
            <a:r>
              <a:rPr lang="en-US" sz="2400" b="1" dirty="0" smtClean="0">
                <a:latin typeface="TradeGothic" charset="0"/>
              </a:rPr>
              <a:t>traffic </a:t>
            </a:r>
            <a:r>
              <a:rPr lang="en-US" sz="2400" b="1" dirty="0">
                <a:latin typeface="TradeGothic" charset="0"/>
              </a:rPr>
              <a:t>crashes </a:t>
            </a:r>
            <a:endParaRPr lang="en-US" dirty="0"/>
          </a:p>
          <a:p>
            <a:r>
              <a:rPr lang="en-US" sz="1400" dirty="0">
                <a:solidFill>
                  <a:srgbClr val="C40C1E"/>
                </a:solidFill>
                <a:latin typeface="HelveticaNeue" charset="0"/>
              </a:rPr>
              <a:t>• </a:t>
            </a:r>
            <a:r>
              <a:rPr lang="en-US" sz="2400" dirty="0">
                <a:latin typeface="HelveticaNeue" charset="0"/>
              </a:rPr>
              <a:t>Setting and enforcing laws on </a:t>
            </a:r>
            <a:r>
              <a:rPr lang="en-US" sz="2400" dirty="0" smtClean="0">
                <a:latin typeface="HelveticaNeue" charset="0"/>
              </a:rPr>
              <a:t>speeding, drinking </a:t>
            </a:r>
            <a:r>
              <a:rPr lang="en-US" sz="2400" dirty="0">
                <a:latin typeface="HelveticaNeue" charset="0"/>
              </a:rPr>
              <a:t>and </a:t>
            </a:r>
            <a:r>
              <a:rPr lang="en-US" sz="2400" dirty="0" smtClean="0">
                <a:latin typeface="HelveticaNeue" charset="0"/>
              </a:rPr>
              <a:t>driving, motorcycle helmets, seat-belts, child restraints and </a:t>
            </a:r>
            <a:r>
              <a:rPr lang="en-US" sz="2400" dirty="0">
                <a:latin typeface="HelveticaNeue" charset="0"/>
              </a:rPr>
              <a:t>daytime running lights for </a:t>
            </a:r>
            <a:r>
              <a:rPr lang="en-US" sz="2400" dirty="0" smtClean="0">
                <a:latin typeface="HelveticaNeue" charset="0"/>
              </a:rPr>
              <a:t>motorcycles. </a:t>
            </a:r>
            <a:endParaRPr lang="en-US" sz="2400" dirty="0"/>
          </a:p>
          <a:p>
            <a:r>
              <a:rPr lang="en-US" dirty="0">
                <a:solidFill>
                  <a:srgbClr val="C40C1E"/>
                </a:solidFill>
                <a:latin typeface="HelveticaNeue" charset="0"/>
              </a:rPr>
              <a:t>• </a:t>
            </a:r>
            <a:r>
              <a:rPr lang="en-US" sz="2400" dirty="0">
                <a:latin typeface="HelveticaNeue" charset="0"/>
              </a:rPr>
              <a:t>Developing safer roadway infrastructure, including engineering measures to reduce speeds in urban areas and separate different types of road users </a:t>
            </a:r>
            <a:endParaRPr lang="en-US" sz="2400" dirty="0"/>
          </a:p>
          <a:p>
            <a:r>
              <a:rPr lang="en-US" dirty="0">
                <a:solidFill>
                  <a:srgbClr val="C40C1E"/>
                </a:solidFill>
                <a:latin typeface="HelveticaNeue" charset="0"/>
              </a:rPr>
              <a:t>• </a:t>
            </a:r>
            <a:r>
              <a:rPr lang="en-US" sz="2400" dirty="0">
                <a:latin typeface="HelveticaNeue" charset="0"/>
              </a:rPr>
              <a:t>Implementing vehicle and safety equipment standards</a:t>
            </a:r>
            <a:br>
              <a:rPr lang="en-US" sz="2400" dirty="0">
                <a:latin typeface="HelveticaNeue" charset="0"/>
              </a:rPr>
            </a:br>
            <a:r>
              <a:rPr lang="en-US" dirty="0" smtClean="0">
                <a:solidFill>
                  <a:srgbClr val="C40C1E"/>
                </a:solidFill>
                <a:latin typeface="HelveticaNeue" charset="0"/>
              </a:rPr>
              <a:t>• </a:t>
            </a:r>
            <a:r>
              <a:rPr lang="en-US" sz="2400" dirty="0">
                <a:latin typeface="HelveticaNeue" charset="0"/>
              </a:rPr>
              <a:t>Introducing a graduated driver licensing system for novice drivers </a:t>
            </a:r>
            <a:endParaRPr lang="en-US" sz="2400" dirty="0"/>
          </a:p>
        </p:txBody>
      </p:sp>
    </p:spTree>
    <p:extLst>
      <p:ext uri="{BB962C8B-B14F-4D97-AF65-F5344CB8AC3E}">
        <p14:creationId xmlns:p14="http://schemas.microsoft.com/office/powerpoint/2010/main" val="15221005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332656"/>
            <a:ext cx="7848872" cy="830997"/>
          </a:xfrm>
          <a:prstGeom prst="rect">
            <a:avLst/>
          </a:prstGeom>
        </p:spPr>
        <p:txBody>
          <a:bodyPr wrap="square">
            <a:spAutoFit/>
          </a:bodyPr>
          <a:lstStyle/>
          <a:p>
            <a:r>
              <a:rPr lang="en-US" sz="2400" b="1" dirty="0">
                <a:solidFill>
                  <a:srgbClr val="C00000"/>
                </a:solidFill>
                <a:latin typeface="TradeGothic" charset="0"/>
              </a:rPr>
              <a:t>Evidence-based measures to reduce key causes of injury-related deaths include the following: </a:t>
            </a:r>
            <a:endParaRPr lang="en-US" sz="2400" dirty="0">
              <a:solidFill>
                <a:srgbClr val="C00000"/>
              </a:solidFill>
            </a:endParaRPr>
          </a:p>
        </p:txBody>
      </p:sp>
      <p:sp>
        <p:nvSpPr>
          <p:cNvPr id="5" name="Rectangle 4"/>
          <p:cNvSpPr/>
          <p:nvPr/>
        </p:nvSpPr>
        <p:spPr>
          <a:xfrm>
            <a:off x="539552" y="2228672"/>
            <a:ext cx="7848872" cy="3046988"/>
          </a:xfrm>
          <a:prstGeom prst="rect">
            <a:avLst/>
          </a:prstGeom>
        </p:spPr>
        <p:txBody>
          <a:bodyPr wrap="square">
            <a:spAutoFit/>
          </a:bodyPr>
          <a:lstStyle/>
          <a:p>
            <a:r>
              <a:rPr lang="en-US" sz="2400" b="1" dirty="0">
                <a:latin typeface="TradeGothic" charset="0"/>
              </a:rPr>
              <a:t>Burns </a:t>
            </a:r>
            <a:endParaRPr lang="en-US" dirty="0"/>
          </a:p>
          <a:p>
            <a:r>
              <a:rPr lang="en-US" sz="2000" dirty="0">
                <a:solidFill>
                  <a:srgbClr val="C40C1E"/>
                </a:solidFill>
                <a:latin typeface="HelveticaNeue" charset="0"/>
              </a:rPr>
              <a:t>• </a:t>
            </a:r>
            <a:r>
              <a:rPr lang="en-US" sz="2800" dirty="0">
                <a:latin typeface="HelveticaNeue" charset="0"/>
              </a:rPr>
              <a:t>Setting and enforcing laws on smoke detectors</a:t>
            </a:r>
            <a:br>
              <a:rPr lang="en-US" sz="2800" dirty="0">
                <a:latin typeface="HelveticaNeue" charset="0"/>
              </a:rPr>
            </a:br>
            <a:r>
              <a:rPr lang="en-US" sz="2000" dirty="0">
                <a:solidFill>
                  <a:srgbClr val="C40C1E"/>
                </a:solidFill>
                <a:latin typeface="HelveticaNeue" charset="0"/>
              </a:rPr>
              <a:t>• </a:t>
            </a:r>
            <a:r>
              <a:rPr lang="en-US" sz="2800" dirty="0">
                <a:latin typeface="HelveticaNeue" charset="0"/>
              </a:rPr>
              <a:t>Setting and enforcing laws on hot tap water temperatures</a:t>
            </a:r>
            <a:br>
              <a:rPr lang="en-US" sz="2800" dirty="0">
                <a:latin typeface="HelveticaNeue" charset="0"/>
              </a:rPr>
            </a:br>
            <a:r>
              <a:rPr lang="en-US" sz="2000" dirty="0">
                <a:solidFill>
                  <a:srgbClr val="C40C1E"/>
                </a:solidFill>
                <a:latin typeface="HelveticaNeue" charset="0"/>
              </a:rPr>
              <a:t>• </a:t>
            </a:r>
            <a:r>
              <a:rPr lang="en-US" sz="2800" dirty="0">
                <a:latin typeface="HelveticaNeue" charset="0"/>
              </a:rPr>
              <a:t>Developing and implementing a standard for child-resistant lighters </a:t>
            </a:r>
            <a:r>
              <a:rPr lang="en-US" sz="2000" dirty="0">
                <a:solidFill>
                  <a:srgbClr val="C40C1E"/>
                </a:solidFill>
                <a:latin typeface="HelveticaNeue" charset="0"/>
              </a:rPr>
              <a:t>• </a:t>
            </a:r>
            <a:r>
              <a:rPr lang="en-US" sz="2800" dirty="0">
                <a:latin typeface="HelveticaNeue" charset="0"/>
              </a:rPr>
              <a:t>Treating burns patients in a dedicated burns </a:t>
            </a:r>
            <a:r>
              <a:rPr lang="en-US" sz="2800" dirty="0" err="1">
                <a:latin typeface="HelveticaNeue" charset="0"/>
              </a:rPr>
              <a:t>centre</a:t>
            </a:r>
            <a:r>
              <a:rPr lang="en-US" sz="2800" dirty="0">
                <a:latin typeface="HelveticaNeue" charset="0"/>
              </a:rPr>
              <a:t> </a:t>
            </a:r>
            <a:endParaRPr lang="en-US" sz="2800" dirty="0"/>
          </a:p>
        </p:txBody>
      </p:sp>
    </p:spTree>
    <p:extLst>
      <p:ext uri="{BB962C8B-B14F-4D97-AF65-F5344CB8AC3E}">
        <p14:creationId xmlns:p14="http://schemas.microsoft.com/office/powerpoint/2010/main" val="1343462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332656"/>
            <a:ext cx="7848872" cy="830997"/>
          </a:xfrm>
          <a:prstGeom prst="rect">
            <a:avLst/>
          </a:prstGeom>
        </p:spPr>
        <p:txBody>
          <a:bodyPr wrap="square">
            <a:spAutoFit/>
          </a:bodyPr>
          <a:lstStyle/>
          <a:p>
            <a:r>
              <a:rPr lang="en-US" sz="2400" b="1" dirty="0">
                <a:solidFill>
                  <a:srgbClr val="C00000"/>
                </a:solidFill>
                <a:latin typeface="TradeGothic" charset="0"/>
              </a:rPr>
              <a:t>Evidence-based measures to reduce key causes of injury-related deaths include the following: </a:t>
            </a:r>
            <a:endParaRPr lang="en-US" sz="2400" dirty="0">
              <a:solidFill>
                <a:srgbClr val="C00000"/>
              </a:solidFill>
            </a:endParaRPr>
          </a:p>
        </p:txBody>
      </p:sp>
      <p:sp>
        <p:nvSpPr>
          <p:cNvPr id="2" name="Rectangle 1"/>
          <p:cNvSpPr/>
          <p:nvPr/>
        </p:nvSpPr>
        <p:spPr>
          <a:xfrm>
            <a:off x="395536" y="1813173"/>
            <a:ext cx="8208912" cy="3908762"/>
          </a:xfrm>
          <a:prstGeom prst="rect">
            <a:avLst/>
          </a:prstGeom>
        </p:spPr>
        <p:txBody>
          <a:bodyPr wrap="square">
            <a:spAutoFit/>
          </a:bodyPr>
          <a:lstStyle/>
          <a:p>
            <a:r>
              <a:rPr lang="en-US" sz="2400" b="1" dirty="0">
                <a:latin typeface="TradeGothic" charset="0"/>
              </a:rPr>
              <a:t>Drowning </a:t>
            </a:r>
            <a:endParaRPr lang="en-US" dirty="0"/>
          </a:p>
          <a:p>
            <a:r>
              <a:rPr lang="en-US" sz="2000" dirty="0">
                <a:solidFill>
                  <a:srgbClr val="C40C1E"/>
                </a:solidFill>
                <a:latin typeface="HelveticaNeue" charset="0"/>
              </a:rPr>
              <a:t>• </a:t>
            </a:r>
            <a:r>
              <a:rPr lang="en-US" sz="2800" dirty="0">
                <a:latin typeface="HelveticaNeue" charset="0"/>
              </a:rPr>
              <a:t>Installing barriers controlling access to water</a:t>
            </a:r>
            <a:br>
              <a:rPr lang="en-US" sz="2800" dirty="0">
                <a:latin typeface="HelveticaNeue" charset="0"/>
              </a:rPr>
            </a:br>
            <a:r>
              <a:rPr lang="en-US" sz="2000" dirty="0">
                <a:solidFill>
                  <a:srgbClr val="C40C1E"/>
                </a:solidFill>
                <a:latin typeface="HelveticaNeue" charset="0"/>
              </a:rPr>
              <a:t>• </a:t>
            </a:r>
            <a:r>
              <a:rPr lang="en-US" sz="2800" dirty="0">
                <a:latin typeface="HelveticaNeue" charset="0"/>
              </a:rPr>
              <a:t>Providing capable child care for pre-school children in safe places away </a:t>
            </a:r>
            <a:endParaRPr lang="en-US" sz="2800" dirty="0"/>
          </a:p>
          <a:p>
            <a:r>
              <a:rPr lang="en-US" sz="2800" dirty="0">
                <a:latin typeface="HelveticaNeue" charset="0"/>
              </a:rPr>
              <a:t>from water</a:t>
            </a:r>
            <a:br>
              <a:rPr lang="en-US" sz="2800" dirty="0">
                <a:latin typeface="HelveticaNeue" charset="0"/>
              </a:rPr>
            </a:br>
            <a:r>
              <a:rPr lang="en-US" sz="2000" dirty="0">
                <a:solidFill>
                  <a:srgbClr val="C40C1E"/>
                </a:solidFill>
                <a:latin typeface="HelveticaNeue" charset="0"/>
              </a:rPr>
              <a:t>• </a:t>
            </a:r>
            <a:r>
              <a:rPr lang="en-US" sz="2800" dirty="0">
                <a:latin typeface="HelveticaNeue" charset="0"/>
              </a:rPr>
              <a:t>Teaching school-age children basic swimming, water safety and safe rescue skills </a:t>
            </a:r>
            <a:r>
              <a:rPr lang="en-US" sz="2000" dirty="0">
                <a:solidFill>
                  <a:srgbClr val="C40C1E"/>
                </a:solidFill>
                <a:latin typeface="HelveticaNeue" charset="0"/>
              </a:rPr>
              <a:t>• </a:t>
            </a:r>
            <a:r>
              <a:rPr lang="en-US" sz="2800" dirty="0">
                <a:latin typeface="HelveticaNeue" charset="0"/>
              </a:rPr>
              <a:t>Training bystanders in safe rescue and resuscitation</a:t>
            </a:r>
            <a:br>
              <a:rPr lang="en-US" sz="2800" dirty="0">
                <a:latin typeface="HelveticaNeue" charset="0"/>
              </a:rPr>
            </a:br>
            <a:r>
              <a:rPr lang="en-US" sz="2000" dirty="0">
                <a:solidFill>
                  <a:srgbClr val="C40C1E"/>
                </a:solidFill>
                <a:latin typeface="HelveticaNeue" charset="0"/>
              </a:rPr>
              <a:t>• </a:t>
            </a:r>
            <a:r>
              <a:rPr lang="en-US" sz="2800" dirty="0">
                <a:latin typeface="HelveticaNeue" charset="0"/>
              </a:rPr>
              <a:t>Wearing of personal </a:t>
            </a:r>
            <a:r>
              <a:rPr lang="en-US" sz="2800" dirty="0" err="1">
                <a:latin typeface="HelveticaNeue" charset="0"/>
              </a:rPr>
              <a:t>otation</a:t>
            </a:r>
            <a:r>
              <a:rPr lang="en-US" sz="2800" dirty="0">
                <a:latin typeface="HelveticaNeue" charset="0"/>
              </a:rPr>
              <a:t> devices </a:t>
            </a:r>
            <a:endParaRPr lang="en-US" sz="2800" dirty="0"/>
          </a:p>
        </p:txBody>
      </p:sp>
    </p:spTree>
    <p:extLst>
      <p:ext uri="{BB962C8B-B14F-4D97-AF65-F5344CB8AC3E}">
        <p14:creationId xmlns:p14="http://schemas.microsoft.com/office/powerpoint/2010/main" val="988153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a:xfrm>
            <a:off x="654239" y="1196752"/>
            <a:ext cx="7861111" cy="4804012"/>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lIns="67866" tIns="33338" rIns="67866" bIns="33338" rtlCol="0">
            <a:normAutofit/>
          </a:bodyPr>
          <a:lstStyle/>
          <a:p>
            <a:r>
              <a:rPr lang="en-US" altLang="x-none" dirty="0">
                <a:solidFill>
                  <a:schemeClr val="accent2"/>
                </a:solidFill>
              </a:rPr>
              <a:t>Injury </a:t>
            </a:r>
            <a:endParaRPr lang="en-US" altLang="x-none" dirty="0"/>
          </a:p>
          <a:p>
            <a:pPr lvl="1"/>
            <a:r>
              <a:rPr lang="en-US" altLang="x-none" sz="2800" dirty="0"/>
              <a:t>Any event that produced bodily damage and required treatment by medical personnel (MD, ED, Specialist, Hospitalization)</a:t>
            </a:r>
          </a:p>
          <a:p>
            <a:r>
              <a:rPr lang="en-US" altLang="x-none" dirty="0">
                <a:solidFill>
                  <a:schemeClr val="accent2"/>
                </a:solidFill>
              </a:rPr>
              <a:t>Severe Injury</a:t>
            </a:r>
          </a:p>
          <a:p>
            <a:pPr lvl="1"/>
            <a:r>
              <a:rPr lang="en-US" altLang="x-none" sz="2800" dirty="0"/>
              <a:t>any injury treated within 24 hours of onset of symptoms, seen at an ED, by a specialist, or hospitalized, and results in &gt; 7 day activity restriction.</a:t>
            </a:r>
          </a:p>
        </p:txBody>
      </p:sp>
      <p:graphicFrame>
        <p:nvGraphicFramePr>
          <p:cNvPr id="78852" name="Object 4"/>
          <p:cNvGraphicFramePr>
            <a:graphicFrameLocks noChangeAspect="1"/>
          </p:cNvGraphicFramePr>
          <p:nvPr>
            <p:extLst>
              <p:ext uri="{D42A27DB-BD31-4B8C-83A1-F6EECF244321}">
                <p14:modId xmlns:p14="http://schemas.microsoft.com/office/powerpoint/2010/main" val="206776060"/>
              </p:ext>
            </p:extLst>
          </p:nvPr>
        </p:nvGraphicFramePr>
        <p:xfrm>
          <a:off x="7030304" y="5013847"/>
          <a:ext cx="1022747" cy="1226344"/>
        </p:xfrm>
        <a:graphic>
          <a:graphicData uri="http://schemas.openxmlformats.org/presentationml/2006/ole">
            <mc:AlternateContent xmlns:mc="http://schemas.openxmlformats.org/markup-compatibility/2006">
              <mc:Choice xmlns:v="urn:schemas-microsoft-com:vml" Requires="v">
                <p:oleObj spid="_x0000_s1067" name="ClipArt" r:id="rId4" imgW="1363680" imgH="1635480" progId="MS_ClipArt_Gallery.2">
                  <p:embed/>
                </p:oleObj>
              </mc:Choice>
              <mc:Fallback>
                <p:oleObj name="ClipArt" r:id="rId4" imgW="1363680" imgH="163548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0304" y="5013847"/>
                        <a:ext cx="1022747" cy="1226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Title 1"/>
          <p:cNvSpPr>
            <a:spLocks noGrp="1"/>
          </p:cNvSpPr>
          <p:nvPr>
            <p:ph type="title"/>
          </p:nvPr>
        </p:nvSpPr>
        <p:spPr>
          <a:xfrm>
            <a:off x="628650" y="365127"/>
            <a:ext cx="7886700" cy="440092"/>
          </a:xfrm>
        </p:spPr>
        <p:txBody>
          <a:bodyPr>
            <a:noAutofit/>
          </a:bodyPr>
          <a:lstStyle/>
          <a:p>
            <a:pPr algn="r"/>
            <a:r>
              <a:rPr lang="en-US" altLang="x-none" sz="2000" b="1" i="1" dirty="0"/>
              <a:t>Definitions</a:t>
            </a:r>
            <a:endParaRPr lang="en-US" sz="2000" dirty="0"/>
          </a:p>
        </p:txBody>
      </p:sp>
    </p:spTree>
    <p:extLst>
      <p:ext uri="{BB962C8B-B14F-4D97-AF65-F5344CB8AC3E}">
        <p14:creationId xmlns:p14="http://schemas.microsoft.com/office/powerpoint/2010/main" val="2050271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8851">
                                            <p:txEl>
                                              <p:pRg st="0" end="0"/>
                                            </p:txEl>
                                          </p:spTgt>
                                        </p:tgtEl>
                                        <p:attrNameLst>
                                          <p:attrName>ppt_c</p:attrName>
                                        </p:attrNameLst>
                                      </p:cBhvr>
                                      <p:to>
                                        <a:schemeClr val="folHlink"/>
                                      </p:to>
                                    </p:animClr>
                                  </p:subTnLst>
                                </p:cTn>
                              </p:par>
                              <p:par>
                                <p:cTn id="7" presetID="1" presetClass="entr" presetSubtype="0" fill="hold" grpId="0" nodeType="withEffect">
                                  <p:stCondLst>
                                    <p:cond delay="0"/>
                                  </p:stCondLst>
                                  <p:childTnLst>
                                    <p:set>
                                      <p:cBhvr>
                                        <p:cTn id="8" dur="1" fill="hold">
                                          <p:stCondLst>
                                            <p:cond delay="499"/>
                                          </p:stCondLst>
                                        </p:cTn>
                                        <p:tgtEl>
                                          <p:spTgt spid="7885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8851">
                                            <p:txEl>
                                              <p:pRg st="1" end="1"/>
                                            </p:txEl>
                                          </p:spTgt>
                                        </p:tgtEl>
                                        <p:attrNameLst>
                                          <p:attrName>ppt_c</p:attrName>
                                        </p:attrNameLst>
                                      </p:cBhvr>
                                      <p:to>
                                        <a:schemeClr val="folHlink"/>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885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8851">
                                            <p:txEl>
                                              <p:pRg st="2" end="2"/>
                                            </p:txEl>
                                          </p:spTgt>
                                        </p:tgtEl>
                                        <p:attrNameLst>
                                          <p:attrName>ppt_c</p:attrName>
                                        </p:attrNameLst>
                                      </p:cBhvr>
                                      <p:to>
                                        <a:schemeClr val="folHlink"/>
                                      </p:to>
                                    </p:animClr>
                                  </p:subTnLst>
                                </p:cTn>
                              </p:par>
                              <p:par>
                                <p:cTn id="13" presetID="1" presetClass="entr" presetSubtype="0" fill="hold" grpId="0" nodeType="withEffect">
                                  <p:stCondLst>
                                    <p:cond delay="0"/>
                                  </p:stCondLst>
                                  <p:childTnLst>
                                    <p:set>
                                      <p:cBhvr>
                                        <p:cTn id="14" dur="1" fill="hold">
                                          <p:stCondLst>
                                            <p:cond delay="499"/>
                                          </p:stCondLst>
                                        </p:cTn>
                                        <p:tgtEl>
                                          <p:spTgt spid="7885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8851">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332656"/>
            <a:ext cx="7848872" cy="830997"/>
          </a:xfrm>
          <a:prstGeom prst="rect">
            <a:avLst/>
          </a:prstGeom>
        </p:spPr>
        <p:txBody>
          <a:bodyPr wrap="square">
            <a:spAutoFit/>
          </a:bodyPr>
          <a:lstStyle/>
          <a:p>
            <a:r>
              <a:rPr lang="en-US" sz="2400" b="1" dirty="0">
                <a:solidFill>
                  <a:srgbClr val="C00000"/>
                </a:solidFill>
                <a:latin typeface="TradeGothic" charset="0"/>
              </a:rPr>
              <a:t>Evidence-based measures to reduce key causes of injury-related deaths include the following: </a:t>
            </a:r>
            <a:endParaRPr lang="en-US" sz="2400" dirty="0">
              <a:solidFill>
                <a:srgbClr val="C00000"/>
              </a:solidFill>
            </a:endParaRPr>
          </a:p>
        </p:txBody>
      </p:sp>
      <p:sp>
        <p:nvSpPr>
          <p:cNvPr id="2" name="Rectangle 1"/>
          <p:cNvSpPr/>
          <p:nvPr/>
        </p:nvSpPr>
        <p:spPr>
          <a:xfrm>
            <a:off x="755576" y="2505671"/>
            <a:ext cx="7848872" cy="2616101"/>
          </a:xfrm>
          <a:prstGeom prst="rect">
            <a:avLst/>
          </a:prstGeom>
        </p:spPr>
        <p:txBody>
          <a:bodyPr wrap="square">
            <a:spAutoFit/>
          </a:bodyPr>
          <a:lstStyle/>
          <a:p>
            <a:r>
              <a:rPr lang="en-US" sz="2400" b="1" dirty="0">
                <a:latin typeface="TradeGothic" charset="0"/>
              </a:rPr>
              <a:t>Falls </a:t>
            </a:r>
            <a:endParaRPr lang="en-US" dirty="0"/>
          </a:p>
          <a:p>
            <a:r>
              <a:rPr lang="en-US" sz="2000" dirty="0">
                <a:solidFill>
                  <a:srgbClr val="C40C1E"/>
                </a:solidFill>
                <a:latin typeface="HelveticaNeue" charset="0"/>
              </a:rPr>
              <a:t>• </a:t>
            </a:r>
            <a:r>
              <a:rPr lang="en-US" sz="2800" dirty="0">
                <a:latin typeface="HelveticaNeue" charset="0"/>
              </a:rPr>
              <a:t>Setting and enforcing laws requiring window guards for tall buildings </a:t>
            </a:r>
            <a:r>
              <a:rPr lang="en-US" sz="2000" dirty="0">
                <a:solidFill>
                  <a:srgbClr val="C40C1E"/>
                </a:solidFill>
                <a:latin typeface="HelveticaNeue" charset="0"/>
              </a:rPr>
              <a:t>• </a:t>
            </a:r>
            <a:r>
              <a:rPr lang="en-US" sz="2800" dirty="0">
                <a:latin typeface="HelveticaNeue" charset="0"/>
              </a:rPr>
              <a:t>Redesigning furniture and other products</a:t>
            </a:r>
            <a:br>
              <a:rPr lang="en-US" sz="2800" dirty="0">
                <a:latin typeface="HelveticaNeue" charset="0"/>
              </a:rPr>
            </a:br>
            <a:r>
              <a:rPr lang="en-US" sz="2000" dirty="0">
                <a:solidFill>
                  <a:srgbClr val="C40C1E"/>
                </a:solidFill>
                <a:latin typeface="HelveticaNeue" charset="0"/>
              </a:rPr>
              <a:t>• </a:t>
            </a:r>
            <a:r>
              <a:rPr lang="en-US" sz="2800" dirty="0">
                <a:latin typeface="HelveticaNeue" charset="0"/>
              </a:rPr>
              <a:t>Establishing standards for playground equipment </a:t>
            </a:r>
            <a:endParaRPr lang="en-US" sz="2800" dirty="0"/>
          </a:p>
        </p:txBody>
      </p:sp>
    </p:spTree>
    <p:extLst>
      <p:ext uri="{BB962C8B-B14F-4D97-AF65-F5344CB8AC3E}">
        <p14:creationId xmlns:p14="http://schemas.microsoft.com/office/powerpoint/2010/main" val="1413134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332656"/>
            <a:ext cx="7848872" cy="830997"/>
          </a:xfrm>
          <a:prstGeom prst="rect">
            <a:avLst/>
          </a:prstGeom>
        </p:spPr>
        <p:txBody>
          <a:bodyPr wrap="square">
            <a:spAutoFit/>
          </a:bodyPr>
          <a:lstStyle/>
          <a:p>
            <a:r>
              <a:rPr lang="en-US" sz="2400" b="1" dirty="0">
                <a:solidFill>
                  <a:srgbClr val="C00000"/>
                </a:solidFill>
                <a:latin typeface="TradeGothic" charset="0"/>
              </a:rPr>
              <a:t>Evidence-based measures to reduce key causes of injury-related deaths include the following: </a:t>
            </a:r>
            <a:endParaRPr lang="en-US" sz="2400" dirty="0">
              <a:solidFill>
                <a:srgbClr val="C00000"/>
              </a:solidFill>
            </a:endParaRPr>
          </a:p>
        </p:txBody>
      </p:sp>
      <p:sp>
        <p:nvSpPr>
          <p:cNvPr id="2" name="Rectangle 1"/>
          <p:cNvSpPr/>
          <p:nvPr/>
        </p:nvSpPr>
        <p:spPr>
          <a:xfrm>
            <a:off x="683568" y="2505671"/>
            <a:ext cx="7704856" cy="2677656"/>
          </a:xfrm>
          <a:prstGeom prst="rect">
            <a:avLst/>
          </a:prstGeom>
        </p:spPr>
        <p:txBody>
          <a:bodyPr wrap="square">
            <a:spAutoFit/>
          </a:bodyPr>
          <a:lstStyle/>
          <a:p>
            <a:r>
              <a:rPr lang="en-US" sz="2400" b="1" dirty="0">
                <a:latin typeface="TradeGothic" charset="0"/>
              </a:rPr>
              <a:t>Poisoning </a:t>
            </a:r>
            <a:endParaRPr lang="en-US" dirty="0"/>
          </a:p>
          <a:p>
            <a:r>
              <a:rPr lang="en-US" sz="2000" dirty="0">
                <a:solidFill>
                  <a:srgbClr val="C40C1E"/>
                </a:solidFill>
                <a:latin typeface="HelveticaNeue" charset="0"/>
              </a:rPr>
              <a:t>• </a:t>
            </a:r>
            <a:r>
              <a:rPr lang="en-US" sz="2800" dirty="0">
                <a:latin typeface="HelveticaNeue" charset="0"/>
              </a:rPr>
              <a:t>Setting and enforcing laws for child resistant packaging of medicines and poisons </a:t>
            </a:r>
            <a:endParaRPr lang="en-US" sz="2800" dirty="0" smtClean="0">
              <a:latin typeface="HelveticaNeue" charset="0"/>
            </a:endParaRPr>
          </a:p>
          <a:p>
            <a:r>
              <a:rPr lang="en-US" sz="2000" dirty="0" smtClean="0">
                <a:solidFill>
                  <a:srgbClr val="C40C1E"/>
                </a:solidFill>
                <a:latin typeface="HelveticaNeue" charset="0"/>
              </a:rPr>
              <a:t>• </a:t>
            </a:r>
            <a:r>
              <a:rPr lang="en-US" sz="2800" dirty="0">
                <a:latin typeface="HelveticaNeue" charset="0"/>
              </a:rPr>
              <a:t>Removing toxic products</a:t>
            </a:r>
            <a:br>
              <a:rPr lang="en-US" sz="2800" dirty="0">
                <a:latin typeface="HelveticaNeue" charset="0"/>
              </a:rPr>
            </a:br>
            <a:r>
              <a:rPr lang="en-US" sz="2000" dirty="0">
                <a:solidFill>
                  <a:srgbClr val="C40C1E"/>
                </a:solidFill>
                <a:latin typeface="HelveticaNeue" charset="0"/>
              </a:rPr>
              <a:t>• </a:t>
            </a:r>
            <a:r>
              <a:rPr lang="en-US" sz="2800" dirty="0">
                <a:latin typeface="HelveticaNeue" charset="0"/>
              </a:rPr>
              <a:t>Packaging drugs in non-lethal quantities</a:t>
            </a:r>
            <a:br>
              <a:rPr lang="en-US" sz="2800" dirty="0">
                <a:latin typeface="HelveticaNeue" charset="0"/>
              </a:rPr>
            </a:br>
            <a:r>
              <a:rPr lang="en-US" sz="2000" dirty="0">
                <a:solidFill>
                  <a:srgbClr val="C40C1E"/>
                </a:solidFill>
                <a:latin typeface="HelveticaNeue" charset="0"/>
              </a:rPr>
              <a:t>• </a:t>
            </a:r>
            <a:r>
              <a:rPr lang="en-US" sz="2800" dirty="0">
                <a:latin typeface="HelveticaNeue" charset="0"/>
              </a:rPr>
              <a:t>Establishing poison-control </a:t>
            </a:r>
            <a:r>
              <a:rPr lang="en-US" sz="2800" dirty="0" err="1">
                <a:latin typeface="HelveticaNeue" charset="0"/>
              </a:rPr>
              <a:t>centres</a:t>
            </a:r>
            <a:r>
              <a:rPr lang="en-US" sz="2800" dirty="0">
                <a:latin typeface="HelveticaNeue" charset="0"/>
              </a:rPr>
              <a:t> </a:t>
            </a:r>
            <a:endParaRPr lang="en-US" sz="2800" dirty="0"/>
          </a:p>
        </p:txBody>
      </p:sp>
    </p:spTree>
    <p:extLst>
      <p:ext uri="{BB962C8B-B14F-4D97-AF65-F5344CB8AC3E}">
        <p14:creationId xmlns:p14="http://schemas.microsoft.com/office/powerpoint/2010/main" val="1536729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332656"/>
            <a:ext cx="7848872" cy="830997"/>
          </a:xfrm>
          <a:prstGeom prst="rect">
            <a:avLst/>
          </a:prstGeom>
        </p:spPr>
        <p:txBody>
          <a:bodyPr wrap="square">
            <a:spAutoFit/>
          </a:bodyPr>
          <a:lstStyle/>
          <a:p>
            <a:r>
              <a:rPr lang="en-US" sz="2400" b="1" dirty="0">
                <a:solidFill>
                  <a:srgbClr val="C00000"/>
                </a:solidFill>
                <a:latin typeface="TradeGothic" charset="0"/>
              </a:rPr>
              <a:t>Evidence-based measures to reduce key causes of injury-related deaths include the following: </a:t>
            </a:r>
            <a:endParaRPr lang="en-US" sz="2400" dirty="0">
              <a:solidFill>
                <a:srgbClr val="C00000"/>
              </a:solidFill>
            </a:endParaRPr>
          </a:p>
        </p:txBody>
      </p:sp>
      <p:sp>
        <p:nvSpPr>
          <p:cNvPr id="2" name="Rectangle 1"/>
          <p:cNvSpPr/>
          <p:nvPr/>
        </p:nvSpPr>
        <p:spPr>
          <a:xfrm>
            <a:off x="647564" y="1844824"/>
            <a:ext cx="7848872" cy="4524315"/>
          </a:xfrm>
          <a:prstGeom prst="rect">
            <a:avLst/>
          </a:prstGeom>
        </p:spPr>
        <p:txBody>
          <a:bodyPr wrap="square">
            <a:spAutoFit/>
          </a:bodyPr>
          <a:lstStyle/>
          <a:p>
            <a:r>
              <a:rPr lang="en-US" sz="2400" b="1" dirty="0">
                <a:latin typeface="TradeGothic" charset="0"/>
              </a:rPr>
              <a:t>Interpersonal violence </a:t>
            </a:r>
            <a:endParaRPr lang="en-US" dirty="0"/>
          </a:p>
          <a:p>
            <a:r>
              <a:rPr lang="en-US" dirty="0">
                <a:solidFill>
                  <a:srgbClr val="C40C1E"/>
                </a:solidFill>
                <a:latin typeface="HelveticaNeue" charset="0"/>
              </a:rPr>
              <a:t>• </a:t>
            </a:r>
            <a:r>
              <a:rPr lang="en-US" sz="2400" dirty="0">
                <a:latin typeface="HelveticaNeue" charset="0"/>
              </a:rPr>
              <a:t>Developing safe, stable and nurturing relationships between children and their parents or caregivers </a:t>
            </a:r>
            <a:endParaRPr lang="en-US" sz="2400" dirty="0"/>
          </a:p>
          <a:p>
            <a:r>
              <a:rPr lang="en-US" dirty="0">
                <a:solidFill>
                  <a:srgbClr val="C40C1E"/>
                </a:solidFill>
                <a:latin typeface="HelveticaNeue" charset="0"/>
              </a:rPr>
              <a:t>• </a:t>
            </a:r>
            <a:r>
              <a:rPr lang="en-US" sz="2400" dirty="0">
                <a:latin typeface="HelveticaNeue" charset="0"/>
              </a:rPr>
              <a:t>Developing life skills in children and adolescents</a:t>
            </a:r>
            <a:br>
              <a:rPr lang="en-US" sz="2400" dirty="0">
                <a:latin typeface="HelveticaNeue" charset="0"/>
              </a:rPr>
            </a:br>
            <a:r>
              <a:rPr lang="en-US" dirty="0">
                <a:solidFill>
                  <a:srgbClr val="C40C1E"/>
                </a:solidFill>
                <a:latin typeface="HelveticaNeue" charset="0"/>
              </a:rPr>
              <a:t>• </a:t>
            </a:r>
            <a:r>
              <a:rPr lang="en-US" sz="2400" dirty="0">
                <a:latin typeface="HelveticaNeue" charset="0"/>
              </a:rPr>
              <a:t>Reducing the availability and harmful use of alcohol</a:t>
            </a:r>
            <a:br>
              <a:rPr lang="en-US" sz="2400" dirty="0">
                <a:latin typeface="HelveticaNeue" charset="0"/>
              </a:rPr>
            </a:br>
            <a:r>
              <a:rPr lang="en-US" dirty="0">
                <a:solidFill>
                  <a:srgbClr val="C40C1E"/>
                </a:solidFill>
                <a:latin typeface="HelveticaNeue" charset="0"/>
              </a:rPr>
              <a:t>• </a:t>
            </a:r>
            <a:r>
              <a:rPr lang="en-US" sz="2400" dirty="0">
                <a:latin typeface="HelveticaNeue" charset="0"/>
              </a:rPr>
              <a:t>Reducing access to guns and knives</a:t>
            </a:r>
            <a:br>
              <a:rPr lang="en-US" sz="2400" dirty="0">
                <a:latin typeface="HelveticaNeue" charset="0"/>
              </a:rPr>
            </a:br>
            <a:r>
              <a:rPr lang="en-US" dirty="0">
                <a:solidFill>
                  <a:srgbClr val="C40C1E"/>
                </a:solidFill>
                <a:latin typeface="HelveticaNeue" charset="0"/>
              </a:rPr>
              <a:t>• </a:t>
            </a:r>
            <a:r>
              <a:rPr lang="en-US" sz="2400" dirty="0">
                <a:latin typeface="HelveticaNeue" charset="0"/>
              </a:rPr>
              <a:t>Promoting gender equality to prevent violence against women</a:t>
            </a:r>
            <a:br>
              <a:rPr lang="en-US" sz="2400" dirty="0">
                <a:latin typeface="HelveticaNeue" charset="0"/>
              </a:rPr>
            </a:br>
            <a:r>
              <a:rPr lang="en-US" dirty="0">
                <a:solidFill>
                  <a:srgbClr val="C40C1E"/>
                </a:solidFill>
                <a:latin typeface="HelveticaNeue" charset="0"/>
              </a:rPr>
              <a:t>• </a:t>
            </a:r>
            <a:r>
              <a:rPr lang="en-US" sz="2400" dirty="0">
                <a:latin typeface="HelveticaNeue" charset="0"/>
              </a:rPr>
              <a:t>Changing cultural and social norms that support violence</a:t>
            </a:r>
            <a:br>
              <a:rPr lang="en-US" sz="2400" dirty="0">
                <a:latin typeface="HelveticaNeue" charset="0"/>
              </a:rPr>
            </a:br>
            <a:r>
              <a:rPr lang="en-US" dirty="0">
                <a:solidFill>
                  <a:srgbClr val="C40C1E"/>
                </a:solidFill>
                <a:latin typeface="HelveticaNeue" charset="0"/>
              </a:rPr>
              <a:t>• </a:t>
            </a:r>
            <a:r>
              <a:rPr lang="en-US" sz="2400" dirty="0">
                <a:latin typeface="HelveticaNeue" charset="0"/>
              </a:rPr>
              <a:t>Reducing violence through victim </a:t>
            </a:r>
            <a:r>
              <a:rPr lang="en-US" sz="2400" dirty="0" smtClean="0">
                <a:latin typeface="HelveticaNeue" charset="0"/>
              </a:rPr>
              <a:t>identification</a:t>
            </a:r>
            <a:r>
              <a:rPr lang="en-US" sz="2400" dirty="0">
                <a:latin typeface="HelveticaNeue" charset="0"/>
              </a:rPr>
              <a:t>, care and support </a:t>
            </a:r>
            <a:r>
              <a:rPr lang="en-US" sz="2400" dirty="0" err="1">
                <a:latin typeface="HelveticaNeue" charset="0"/>
              </a:rPr>
              <a:t>programmes</a:t>
            </a:r>
            <a:r>
              <a:rPr lang="en-US" sz="2400" dirty="0">
                <a:latin typeface="HelveticaNeue" charset="0"/>
              </a:rPr>
              <a:t> </a:t>
            </a:r>
            <a:endParaRPr lang="en-US" sz="2400" dirty="0"/>
          </a:p>
        </p:txBody>
      </p:sp>
    </p:spTree>
    <p:extLst>
      <p:ext uri="{BB962C8B-B14F-4D97-AF65-F5344CB8AC3E}">
        <p14:creationId xmlns:p14="http://schemas.microsoft.com/office/powerpoint/2010/main" val="31522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332656"/>
            <a:ext cx="7848872" cy="830997"/>
          </a:xfrm>
          <a:prstGeom prst="rect">
            <a:avLst/>
          </a:prstGeom>
        </p:spPr>
        <p:txBody>
          <a:bodyPr wrap="square">
            <a:spAutoFit/>
          </a:bodyPr>
          <a:lstStyle/>
          <a:p>
            <a:r>
              <a:rPr lang="en-US" sz="2400" b="1" dirty="0">
                <a:solidFill>
                  <a:srgbClr val="C00000"/>
                </a:solidFill>
                <a:latin typeface="TradeGothic" charset="0"/>
              </a:rPr>
              <a:t>Evidence-based measures to reduce key causes of injury-related deaths include the following: </a:t>
            </a:r>
            <a:endParaRPr lang="en-US" sz="2400" dirty="0">
              <a:solidFill>
                <a:srgbClr val="C00000"/>
              </a:solidFill>
            </a:endParaRPr>
          </a:p>
        </p:txBody>
      </p:sp>
      <p:sp>
        <p:nvSpPr>
          <p:cNvPr id="3" name="Rectangle 2"/>
          <p:cNvSpPr/>
          <p:nvPr/>
        </p:nvSpPr>
        <p:spPr>
          <a:xfrm>
            <a:off x="719572" y="1674673"/>
            <a:ext cx="7704856" cy="4154984"/>
          </a:xfrm>
          <a:prstGeom prst="rect">
            <a:avLst/>
          </a:prstGeom>
        </p:spPr>
        <p:txBody>
          <a:bodyPr wrap="square">
            <a:spAutoFit/>
          </a:bodyPr>
          <a:lstStyle/>
          <a:p>
            <a:r>
              <a:rPr lang="en-US" sz="2400" b="1" dirty="0">
                <a:latin typeface="TradeGothic" charset="0"/>
              </a:rPr>
              <a:t>Suicide </a:t>
            </a:r>
            <a:endParaRPr lang="en-US" dirty="0"/>
          </a:p>
          <a:p>
            <a:pPr>
              <a:buFont typeface="Arial" charset="0"/>
              <a:buChar char="•"/>
            </a:pPr>
            <a:r>
              <a:rPr lang="en-US" dirty="0">
                <a:latin typeface="HelveticaNeue" charset="0"/>
              </a:rPr>
              <a:t>R</a:t>
            </a:r>
            <a:r>
              <a:rPr lang="en-US" sz="2000" dirty="0">
                <a:latin typeface="HelveticaNeue" charset="0"/>
              </a:rPr>
              <a:t>educing access to common means, such as rearms, pesticides and certain medications </a:t>
            </a:r>
            <a:endParaRPr lang="en-US" sz="1600" dirty="0">
              <a:latin typeface="HelveticaNeue" charset="0"/>
            </a:endParaRPr>
          </a:p>
          <a:p>
            <a:pPr>
              <a:buFont typeface="Arial" charset="0"/>
              <a:buChar char="•"/>
            </a:pPr>
            <a:r>
              <a:rPr lang="en-US" sz="2000" dirty="0">
                <a:latin typeface="HelveticaNeue" charset="0"/>
              </a:rPr>
              <a:t>Implementing policies and interventions to reduce the harmful use of alcohol </a:t>
            </a:r>
            <a:endParaRPr lang="en-US" sz="1600" dirty="0">
              <a:latin typeface="HelveticaNeue" charset="0"/>
            </a:endParaRPr>
          </a:p>
          <a:p>
            <a:pPr>
              <a:buFont typeface="Arial" charset="0"/>
              <a:buChar char="•"/>
            </a:pPr>
            <a:r>
              <a:rPr lang="en-US" sz="2000" dirty="0">
                <a:latin typeface="HelveticaNeue" charset="0"/>
              </a:rPr>
              <a:t>Ensuring early detection and effective treatment of mental disorders, </a:t>
            </a:r>
            <a:endParaRPr lang="en-US" sz="1600" dirty="0">
              <a:latin typeface="HelveticaNeue" charset="0"/>
            </a:endParaRPr>
          </a:p>
          <a:p>
            <a:pPr>
              <a:buFont typeface="Arial" charset="0"/>
              <a:buChar char="•"/>
            </a:pPr>
            <a:r>
              <a:rPr lang="en-US" sz="2000" dirty="0">
                <a:latin typeface="HelveticaNeue" charset="0"/>
              </a:rPr>
              <a:t>particularly depression and alcohol use disorders </a:t>
            </a:r>
            <a:endParaRPr lang="en-US" sz="1600" dirty="0">
              <a:latin typeface="HelveticaNeue" charset="0"/>
            </a:endParaRPr>
          </a:p>
          <a:p>
            <a:pPr>
              <a:buFont typeface="Arial" charset="0"/>
              <a:buChar char="•"/>
            </a:pPr>
            <a:r>
              <a:rPr lang="en-US" sz="2000" dirty="0">
                <a:latin typeface="HelveticaNeue" charset="0"/>
              </a:rPr>
              <a:t>Ensuring management of people who have attempted suicide or are at risk, including assessment and appropriate follow-up </a:t>
            </a:r>
            <a:endParaRPr lang="en-US" sz="1600" dirty="0">
              <a:latin typeface="HelveticaNeue" charset="0"/>
            </a:endParaRPr>
          </a:p>
          <a:p>
            <a:pPr>
              <a:buFont typeface="Arial" charset="0"/>
              <a:buChar char="•"/>
            </a:pPr>
            <a:r>
              <a:rPr lang="en-US" sz="2000" dirty="0">
                <a:latin typeface="HelveticaNeue" charset="0"/>
              </a:rPr>
              <a:t>Training primary health care workers and other ‘gatekeepers’ who are likely to interact with people at risk of suicide </a:t>
            </a:r>
            <a:endParaRPr lang="en-US" sz="1600" dirty="0">
              <a:latin typeface="HelveticaNeue" charset="0"/>
            </a:endParaRPr>
          </a:p>
          <a:p>
            <a:pPr>
              <a:buFont typeface="Arial" charset="0"/>
              <a:buChar char="•"/>
            </a:pPr>
            <a:r>
              <a:rPr lang="en-US" sz="2000" dirty="0">
                <a:latin typeface="HelveticaNeue" charset="0"/>
              </a:rPr>
              <a:t>Adoption of responsible reporting of suicide by the media </a:t>
            </a:r>
            <a:endParaRPr lang="en-US" sz="1600" b="0" dirty="0">
              <a:effectLst/>
              <a:latin typeface="HelveticaNeue" charset="0"/>
            </a:endParaRPr>
          </a:p>
        </p:txBody>
      </p:sp>
    </p:spTree>
    <p:extLst>
      <p:ext uri="{BB962C8B-B14F-4D97-AF65-F5344CB8AC3E}">
        <p14:creationId xmlns:p14="http://schemas.microsoft.com/office/powerpoint/2010/main" val="771179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332656"/>
            <a:ext cx="8352928" cy="3200876"/>
          </a:xfrm>
          <a:prstGeom prst="rect">
            <a:avLst/>
          </a:prstGeom>
        </p:spPr>
        <p:txBody>
          <a:bodyPr wrap="square">
            <a:spAutoFit/>
          </a:bodyPr>
          <a:lstStyle/>
          <a:p>
            <a:r>
              <a:rPr lang="en-US" sz="4000" b="1" dirty="0">
                <a:solidFill>
                  <a:srgbClr val="C40C1E"/>
                </a:solidFill>
                <a:latin typeface="TradeGothic" charset="0"/>
              </a:rPr>
              <a:t>Summary </a:t>
            </a:r>
            <a:endParaRPr lang="en-US" sz="4000" b="1" dirty="0" smtClean="0">
              <a:solidFill>
                <a:srgbClr val="C40C1E"/>
              </a:solidFill>
              <a:latin typeface="TradeGothic" charset="0"/>
            </a:endParaRPr>
          </a:p>
          <a:p>
            <a:endParaRPr lang="en-US" dirty="0"/>
          </a:p>
          <a:p>
            <a:pPr marL="285750" indent="-285750">
              <a:buFont typeface="Arial" charset="0"/>
              <a:buChar char="•"/>
            </a:pPr>
            <a:r>
              <a:rPr lang="en-US" sz="2400" dirty="0">
                <a:latin typeface="HelveticaNeue" charset="0"/>
              </a:rPr>
              <a:t>Injuries and violence are among the most prominent public health problems in the world. </a:t>
            </a:r>
            <a:endParaRPr lang="en-US" sz="2400" dirty="0" smtClean="0">
              <a:latin typeface="HelveticaNeue" charset="0"/>
            </a:endParaRPr>
          </a:p>
          <a:p>
            <a:pPr marL="285750" indent="-285750">
              <a:buFont typeface="Arial" charset="0"/>
              <a:buChar char="•"/>
            </a:pPr>
            <a:endParaRPr lang="en-US" sz="2400" dirty="0" smtClean="0">
              <a:latin typeface="HelveticaNeue" charset="0"/>
            </a:endParaRPr>
          </a:p>
          <a:p>
            <a:pPr marL="285750" indent="-285750">
              <a:buFont typeface="Arial" charset="0"/>
              <a:buChar char="•"/>
            </a:pPr>
            <a:r>
              <a:rPr lang="en-US" sz="2400" dirty="0" smtClean="0">
                <a:latin typeface="HelveticaNeue" charset="0"/>
              </a:rPr>
              <a:t>Tens </a:t>
            </a:r>
            <a:r>
              <a:rPr lang="en-US" sz="2400" dirty="0">
                <a:latin typeface="HelveticaNeue" charset="0"/>
              </a:rPr>
              <a:t>of millions more people suffer long-term psychological health effects as a result of an injury or an act of violence. </a:t>
            </a:r>
            <a:endParaRPr lang="en-US" sz="2400" dirty="0"/>
          </a:p>
        </p:txBody>
      </p:sp>
    </p:spTree>
    <p:extLst>
      <p:ext uri="{BB962C8B-B14F-4D97-AF65-F5344CB8AC3E}">
        <p14:creationId xmlns:p14="http://schemas.microsoft.com/office/powerpoint/2010/main" val="678469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332656"/>
            <a:ext cx="8352928" cy="5386090"/>
          </a:xfrm>
          <a:prstGeom prst="rect">
            <a:avLst/>
          </a:prstGeom>
        </p:spPr>
        <p:txBody>
          <a:bodyPr wrap="square">
            <a:spAutoFit/>
          </a:bodyPr>
          <a:lstStyle/>
          <a:p>
            <a:r>
              <a:rPr lang="en-US" sz="4000" b="1" dirty="0" smtClean="0">
                <a:solidFill>
                  <a:srgbClr val="C40C1E"/>
                </a:solidFill>
                <a:latin typeface="TradeGothic" charset="0"/>
              </a:rPr>
              <a:t>Summary</a:t>
            </a:r>
          </a:p>
          <a:p>
            <a:r>
              <a:rPr lang="en-US" sz="4000" b="1" dirty="0" smtClean="0">
                <a:solidFill>
                  <a:srgbClr val="C40C1E"/>
                </a:solidFill>
                <a:latin typeface="TradeGothic" charset="0"/>
              </a:rPr>
              <a:t> </a:t>
            </a:r>
            <a:endParaRPr lang="en-US" dirty="0"/>
          </a:p>
          <a:p>
            <a:pPr marL="285750" indent="-285750">
              <a:buFont typeface="Arial" charset="0"/>
              <a:buChar char="•"/>
            </a:pPr>
            <a:r>
              <a:rPr lang="en-US" sz="2400" dirty="0" smtClean="0">
                <a:latin typeface="HelveticaNeue" charset="0"/>
              </a:rPr>
              <a:t>In </a:t>
            </a:r>
            <a:r>
              <a:rPr lang="en-US" sz="2400" dirty="0">
                <a:latin typeface="HelveticaNeue" charset="0"/>
              </a:rPr>
              <a:t>some countries, increasing awareness </a:t>
            </a:r>
            <a:r>
              <a:rPr lang="en-US" sz="2400" dirty="0" smtClean="0">
                <a:latin typeface="HelveticaNeue" charset="0"/>
              </a:rPr>
              <a:t>has </a:t>
            </a:r>
            <a:r>
              <a:rPr lang="en-US" sz="2400" dirty="0">
                <a:latin typeface="HelveticaNeue" charset="0"/>
              </a:rPr>
              <a:t>led to the development of preventive strategies and, consequently, a decrease in deaths and disability due to injuries. </a:t>
            </a:r>
            <a:endParaRPr lang="en-US" sz="2400" dirty="0" smtClean="0">
              <a:latin typeface="HelveticaNeue" charset="0"/>
            </a:endParaRPr>
          </a:p>
          <a:p>
            <a:pPr marL="285750" indent="-285750">
              <a:buFont typeface="Arial" charset="0"/>
              <a:buChar char="•"/>
            </a:pPr>
            <a:endParaRPr lang="en-US" sz="2400" dirty="0" smtClean="0">
              <a:latin typeface="HelveticaNeue" charset="0"/>
            </a:endParaRPr>
          </a:p>
          <a:p>
            <a:pPr marL="285750" indent="-285750">
              <a:buFont typeface="Arial" charset="0"/>
              <a:buChar char="•"/>
            </a:pPr>
            <a:r>
              <a:rPr lang="en-US" sz="2400" dirty="0" smtClean="0">
                <a:latin typeface="HelveticaNeue" charset="0"/>
              </a:rPr>
              <a:t>However</a:t>
            </a:r>
            <a:r>
              <a:rPr lang="en-US" sz="2400" dirty="0">
                <a:latin typeface="HelveticaNeue" charset="0"/>
              </a:rPr>
              <a:t>, in many countries the issue of injuries and violence is not yet recognized or being addressed. </a:t>
            </a:r>
            <a:endParaRPr lang="en-US" sz="2400" dirty="0" smtClean="0">
              <a:latin typeface="HelveticaNeue" charset="0"/>
            </a:endParaRPr>
          </a:p>
          <a:p>
            <a:pPr marL="285750" indent="-285750">
              <a:buFont typeface="Arial" charset="0"/>
              <a:buChar char="•"/>
            </a:pPr>
            <a:endParaRPr lang="en-US" sz="2400" dirty="0" smtClean="0">
              <a:latin typeface="HelveticaNeue" charset="0"/>
            </a:endParaRPr>
          </a:p>
          <a:p>
            <a:pPr marL="285750" indent="-285750">
              <a:buFont typeface="Arial" charset="0"/>
              <a:buChar char="•"/>
            </a:pPr>
            <a:r>
              <a:rPr lang="en-US" sz="2400" dirty="0">
                <a:latin typeface="HelveticaNeue" charset="0"/>
              </a:rPr>
              <a:t>T</a:t>
            </a:r>
            <a:r>
              <a:rPr lang="en-US" sz="2400" dirty="0" smtClean="0">
                <a:latin typeface="HelveticaNeue" charset="0"/>
              </a:rPr>
              <a:t>he </a:t>
            </a:r>
            <a:r>
              <a:rPr lang="en-US" sz="2400" dirty="0">
                <a:latin typeface="HelveticaNeue" charset="0"/>
              </a:rPr>
              <a:t>international community, national governments and civil society all have an important role to play in creating societies that are safe from the risk of injuries and violence. </a:t>
            </a:r>
            <a:endParaRPr lang="en-US" sz="2400" dirty="0"/>
          </a:p>
        </p:txBody>
      </p:sp>
    </p:spTree>
    <p:extLst>
      <p:ext uri="{BB962C8B-B14F-4D97-AF65-F5344CB8AC3E}">
        <p14:creationId xmlns:p14="http://schemas.microsoft.com/office/powerpoint/2010/main" val="1868413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92080" y="1041400"/>
            <a:ext cx="3588125" cy="2387600"/>
          </a:xfrm>
        </p:spPr>
        <p:txBody>
          <a:bodyPr/>
          <a:lstStyle/>
          <a:p>
            <a:r>
              <a:rPr lang="en-US" b="1" dirty="0" smtClean="0">
                <a:ln w="6600">
                  <a:solidFill>
                    <a:schemeClr val="accent2"/>
                  </a:solidFill>
                  <a:prstDash val="solid"/>
                </a:ln>
                <a:solidFill>
                  <a:srgbClr val="FFFFFF"/>
                </a:solidFill>
                <a:effectLst>
                  <a:outerShdw dist="38100" dir="2700000" algn="tl" rotWithShape="0">
                    <a:schemeClr val="accent2"/>
                  </a:outerShdw>
                </a:effectLst>
              </a:rPr>
              <a:t>Thank you</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066"/>
          <a:stretch/>
        </p:blipFill>
        <p:spPr>
          <a:xfrm>
            <a:off x="899593" y="618597"/>
            <a:ext cx="3888432" cy="5620806"/>
          </a:xfrm>
          <a:prstGeom prst="rect">
            <a:avLst/>
          </a:prstGeom>
        </p:spPr>
      </p:pic>
    </p:spTree>
    <p:extLst>
      <p:ext uri="{BB962C8B-B14F-4D97-AF65-F5344CB8AC3E}">
        <p14:creationId xmlns:p14="http://schemas.microsoft.com/office/powerpoint/2010/main" val="1116519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764704"/>
            <a:ext cx="7886700" cy="5412259"/>
          </a:xfrm>
        </p:spPr>
        <p:txBody>
          <a:bodyPr>
            <a:normAutofit/>
          </a:bodyPr>
          <a:lstStyle/>
          <a:p>
            <a:r>
              <a:rPr lang="en-US" altLang="x-none" i="1" dirty="0" smtClean="0">
                <a:latin typeface="Times New Roman" charset="0"/>
              </a:rPr>
              <a:t>unintentional injuries</a:t>
            </a:r>
          </a:p>
          <a:p>
            <a:pPr lvl="1"/>
            <a:r>
              <a:rPr lang="en-US" altLang="x-none" sz="2800" dirty="0">
                <a:latin typeface="Times New Roman" charset="0"/>
              </a:rPr>
              <a:t>Injuries judged to have occurred without anyone intending that harm be </a:t>
            </a:r>
            <a:r>
              <a:rPr lang="en-US" altLang="x-none" sz="2800" dirty="0" smtClean="0">
                <a:latin typeface="Times New Roman" charset="0"/>
              </a:rPr>
              <a:t>done</a:t>
            </a:r>
            <a:endParaRPr lang="en-US" altLang="x-none" sz="2800" dirty="0">
              <a:latin typeface="Times New Roman" charset="0"/>
            </a:endParaRPr>
          </a:p>
          <a:p>
            <a:pPr lvl="1"/>
            <a:r>
              <a:rPr lang="en-US" altLang="x-none" sz="2800" dirty="0">
                <a:latin typeface="Times New Roman" charset="0"/>
              </a:rPr>
              <a:t>E.g., injuries resulting from car crashes, falls, drownings and fires</a:t>
            </a:r>
            <a:endParaRPr lang="en-US" altLang="x-none" sz="2800" dirty="0">
              <a:latin typeface="Abadi MT Condensed Extra Bold" charset="0"/>
            </a:endParaRPr>
          </a:p>
          <a:p>
            <a:endParaRPr lang="en-US" altLang="x-none" dirty="0">
              <a:latin typeface="Times New Roman" charset="0"/>
            </a:endParaRPr>
          </a:p>
          <a:p>
            <a:r>
              <a:rPr lang="en-US" altLang="x-none" i="1" dirty="0" smtClean="0">
                <a:latin typeface="Times New Roman" charset="0"/>
              </a:rPr>
              <a:t>intentional injuries</a:t>
            </a:r>
          </a:p>
          <a:p>
            <a:pPr lvl="1"/>
            <a:r>
              <a:rPr lang="en-US" altLang="x-none" sz="2800" dirty="0">
                <a:latin typeface="Times New Roman" charset="0"/>
              </a:rPr>
              <a:t>Injuries judged to have been purposely inflicted, either by the self or another </a:t>
            </a:r>
            <a:r>
              <a:rPr lang="en-US" altLang="x-none" sz="2800" dirty="0" smtClean="0">
                <a:latin typeface="Times New Roman" charset="0"/>
              </a:rPr>
              <a:t>person</a:t>
            </a:r>
            <a:endParaRPr lang="en-US" altLang="x-none" sz="2800" dirty="0">
              <a:latin typeface="Times New Roman" charset="0"/>
            </a:endParaRPr>
          </a:p>
          <a:p>
            <a:pPr lvl="1"/>
            <a:r>
              <a:rPr lang="en-US" altLang="x-none" sz="2800" dirty="0">
                <a:latin typeface="Times New Roman" charset="0"/>
              </a:rPr>
              <a:t>E.g., assaults, intentional shootings and stabbings, homicides, and suicides</a:t>
            </a:r>
            <a:endParaRPr lang="en-US" altLang="x-none" sz="2800" dirty="0">
              <a:latin typeface="Abadi MT Condensed Extra Bold" charset="0"/>
            </a:endParaRPr>
          </a:p>
          <a:p>
            <a:endParaRPr lang="en-US" altLang="x-none" sz="3600" dirty="0">
              <a:latin typeface="Abadi MT Condensed Extra Bold" charset="0"/>
            </a:endParaRPr>
          </a:p>
          <a:p>
            <a:endParaRPr lang="en-US" dirty="0"/>
          </a:p>
        </p:txBody>
      </p:sp>
    </p:spTree>
    <p:extLst>
      <p:ext uri="{BB962C8B-B14F-4D97-AF65-F5344CB8AC3E}">
        <p14:creationId xmlns:p14="http://schemas.microsoft.com/office/powerpoint/2010/main" val="411938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 y="0"/>
            <a:ext cx="9144000" cy="6858000"/>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068" y="1586220"/>
            <a:ext cx="9078932" cy="1417142"/>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6256" y="5733256"/>
            <a:ext cx="1873227" cy="820936"/>
          </a:xfrm>
          <a:prstGeom prst="rect">
            <a:avLst/>
          </a:prstGeom>
        </p:spPr>
      </p:pic>
      <p:sp>
        <p:nvSpPr>
          <p:cNvPr id="7" name="Rectangle 6"/>
          <p:cNvSpPr/>
          <p:nvPr/>
        </p:nvSpPr>
        <p:spPr>
          <a:xfrm>
            <a:off x="1328378" y="3888336"/>
            <a:ext cx="6480720" cy="954107"/>
          </a:xfrm>
          <a:prstGeom prst="rect">
            <a:avLst/>
          </a:prstGeom>
        </p:spPr>
        <p:txBody>
          <a:bodyPr wrap="square">
            <a:spAutoFit/>
          </a:bodyPr>
          <a:lstStyle/>
          <a:p>
            <a:r>
              <a:rPr lang="en-US" sz="2800" b="1" dirty="0">
                <a:ln w="6600">
                  <a:solidFill>
                    <a:schemeClr val="accent2"/>
                  </a:solidFill>
                  <a:prstDash val="solid"/>
                </a:ln>
                <a:solidFill>
                  <a:srgbClr val="FFFFFF"/>
                </a:solidFill>
                <a:effectLst>
                  <a:outerShdw dist="38100" dir="2700000" algn="tl" rotWithShape="0">
                    <a:schemeClr val="accent2"/>
                  </a:outerShdw>
                </a:effectLst>
                <a:latin typeface="HelveticaNeue" charset="0"/>
              </a:rPr>
              <a:t>Among the causes of injury are acts of violence against others or </a:t>
            </a:r>
            <a:r>
              <a:rPr lang="en-US" sz="2800" b="1" dirty="0" smtClean="0">
                <a:ln w="6600">
                  <a:solidFill>
                    <a:schemeClr val="accent2"/>
                  </a:solidFill>
                  <a:prstDash val="solid"/>
                </a:ln>
                <a:solidFill>
                  <a:srgbClr val="FFFFFF"/>
                </a:solidFill>
                <a:effectLst>
                  <a:outerShdw dist="38100" dir="2700000" algn="tl" rotWithShape="0">
                    <a:schemeClr val="accent2"/>
                  </a:outerShdw>
                </a:effectLst>
                <a:latin typeface="HelveticaNeue" charset="0"/>
              </a:rPr>
              <a:t>oneself</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HelveticaNeue" charset="0"/>
              </a:rPr>
              <a:t>.</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829468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82890"/>
            <a:ext cx="7886700" cy="4894073"/>
          </a:xfrm>
        </p:spPr>
        <p:txBody>
          <a:bodyPr>
            <a:normAutofit/>
          </a:bodyPr>
          <a:lstStyle/>
          <a:p>
            <a:r>
              <a:rPr lang="en-US" sz="2700" dirty="0">
                <a:solidFill>
                  <a:schemeClr val="accent2"/>
                </a:solidFill>
              </a:rPr>
              <a:t>Injury epidemiology </a:t>
            </a:r>
          </a:p>
          <a:p>
            <a:r>
              <a:rPr lang="en-US" dirty="0" smtClean="0"/>
              <a:t>is </a:t>
            </a:r>
            <a:r>
              <a:rPr lang="en-US" dirty="0"/>
              <a:t>the characterization of injury occurrence, </a:t>
            </a:r>
            <a:endParaRPr lang="en-US" dirty="0" smtClean="0"/>
          </a:p>
          <a:p>
            <a:r>
              <a:rPr lang="en-US" dirty="0" smtClean="0"/>
              <a:t>the </a:t>
            </a:r>
            <a:r>
              <a:rPr lang="en-US" dirty="0"/>
              <a:t>identification of risk factors and the strength of effect of those factors, </a:t>
            </a:r>
            <a:endParaRPr lang="en-US" dirty="0" smtClean="0"/>
          </a:p>
          <a:p>
            <a:r>
              <a:rPr lang="en-US" dirty="0" smtClean="0"/>
              <a:t>as </a:t>
            </a:r>
            <a:r>
              <a:rPr lang="en-US" dirty="0"/>
              <a:t>well as potentially protective factors related to the development and evaluation of injury prevention strategies and programs. </a:t>
            </a:r>
            <a:endParaRPr lang="en-US" dirty="0" smtClean="0"/>
          </a:p>
        </p:txBody>
      </p:sp>
      <p:sp>
        <p:nvSpPr>
          <p:cNvPr id="4" name="Title 1"/>
          <p:cNvSpPr>
            <a:spLocks noGrp="1"/>
          </p:cNvSpPr>
          <p:nvPr>
            <p:ph type="title"/>
          </p:nvPr>
        </p:nvSpPr>
        <p:spPr>
          <a:xfrm>
            <a:off x="628650" y="365127"/>
            <a:ext cx="7886700" cy="440092"/>
          </a:xfrm>
        </p:spPr>
        <p:txBody>
          <a:bodyPr>
            <a:noAutofit/>
          </a:bodyPr>
          <a:lstStyle/>
          <a:p>
            <a:pPr algn="r"/>
            <a:r>
              <a:rPr lang="en-US" altLang="x-none" sz="2400" dirty="0"/>
              <a:t>Definitions</a:t>
            </a:r>
            <a:endParaRPr lang="en-US" sz="2400" dirty="0"/>
          </a:p>
        </p:txBody>
      </p:sp>
    </p:spTree>
    <p:extLst>
      <p:ext uri="{BB962C8B-B14F-4D97-AF65-F5344CB8AC3E}">
        <p14:creationId xmlns:p14="http://schemas.microsoft.com/office/powerpoint/2010/main" val="142717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82890"/>
            <a:ext cx="7886700" cy="4894073"/>
          </a:xfrm>
        </p:spPr>
        <p:txBody>
          <a:bodyPr>
            <a:normAutofit/>
          </a:bodyPr>
          <a:lstStyle/>
          <a:p>
            <a:r>
              <a:rPr lang="en-US" sz="2700" dirty="0">
                <a:solidFill>
                  <a:schemeClr val="accent2"/>
                </a:solidFill>
              </a:rPr>
              <a:t>Injury epidemiology </a:t>
            </a:r>
            <a:r>
              <a:rPr lang="en-US" sz="2700" dirty="0" err="1" smtClean="0">
                <a:solidFill>
                  <a:schemeClr val="accent2"/>
                </a:solidFill>
              </a:rPr>
              <a:t>Cont</a:t>
            </a:r>
            <a:r>
              <a:rPr lang="en-US" sz="2700" dirty="0" smtClean="0">
                <a:solidFill>
                  <a:schemeClr val="accent2"/>
                </a:solidFill>
              </a:rPr>
              <a:t>’</a:t>
            </a:r>
            <a:endParaRPr lang="en-US" sz="2700" dirty="0">
              <a:solidFill>
                <a:schemeClr val="accent2"/>
              </a:solidFill>
            </a:endParaRPr>
          </a:p>
          <a:p>
            <a:r>
              <a:rPr lang="en-US" dirty="0" smtClean="0"/>
              <a:t>in </a:t>
            </a:r>
            <a:r>
              <a:rPr lang="en-US" dirty="0"/>
              <a:t>every environment </a:t>
            </a:r>
            <a:r>
              <a:rPr lang="en-US" dirty="0" smtClean="0"/>
              <a:t>from </a:t>
            </a:r>
            <a:r>
              <a:rPr lang="en-US" dirty="0"/>
              <a:t>homes to the workplace, </a:t>
            </a:r>
            <a:r>
              <a:rPr lang="en-US" dirty="0" smtClean="0"/>
              <a:t>recreational </a:t>
            </a:r>
            <a:r>
              <a:rPr lang="en-US" dirty="0"/>
              <a:t>settings including sports settings, and </a:t>
            </a:r>
            <a:r>
              <a:rPr lang="en-US" dirty="0" smtClean="0"/>
              <a:t>to </a:t>
            </a:r>
            <a:r>
              <a:rPr lang="en-US" dirty="0"/>
              <a:t>transportation settings between these environments</a:t>
            </a:r>
            <a:r>
              <a:rPr lang="en-US" dirty="0" smtClean="0"/>
              <a:t>.</a:t>
            </a:r>
            <a:endParaRPr lang="en-US" dirty="0"/>
          </a:p>
        </p:txBody>
      </p:sp>
      <p:sp>
        <p:nvSpPr>
          <p:cNvPr id="4" name="Title 1"/>
          <p:cNvSpPr>
            <a:spLocks noGrp="1"/>
          </p:cNvSpPr>
          <p:nvPr>
            <p:ph type="title"/>
          </p:nvPr>
        </p:nvSpPr>
        <p:spPr>
          <a:xfrm>
            <a:off x="628650" y="365127"/>
            <a:ext cx="7886700" cy="440092"/>
          </a:xfrm>
        </p:spPr>
        <p:txBody>
          <a:bodyPr>
            <a:noAutofit/>
          </a:bodyPr>
          <a:lstStyle/>
          <a:p>
            <a:pPr algn="r"/>
            <a:r>
              <a:rPr lang="en-US" altLang="x-none" sz="2400" dirty="0"/>
              <a:t>Definitions</a:t>
            </a:r>
            <a:endParaRPr lang="en-US" sz="2400" dirty="0"/>
          </a:p>
        </p:txBody>
      </p:sp>
    </p:spTree>
    <p:extLst>
      <p:ext uri="{BB962C8B-B14F-4D97-AF65-F5344CB8AC3E}">
        <p14:creationId xmlns:p14="http://schemas.microsoft.com/office/powerpoint/2010/main" val="3510954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915816" y="1026315"/>
            <a:ext cx="5599534" cy="4591825"/>
          </a:xfrm>
          <a:prstGeom prst="rect">
            <a:avLst/>
          </a:prstGeom>
        </p:spPr>
      </p:pic>
      <p:sp>
        <p:nvSpPr>
          <p:cNvPr id="4" name="Title 1"/>
          <p:cNvSpPr txBox="1">
            <a:spLocks/>
          </p:cNvSpPr>
          <p:nvPr/>
        </p:nvSpPr>
        <p:spPr>
          <a:xfrm>
            <a:off x="628650" y="365127"/>
            <a:ext cx="7886700" cy="4400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smtClean="0"/>
              <a:t>Burden</a:t>
            </a:r>
            <a:endParaRPr lang="en-US" sz="2400" dirty="0"/>
          </a:p>
        </p:txBody>
      </p:sp>
      <p:sp>
        <p:nvSpPr>
          <p:cNvPr id="5" name="Rectangle 4"/>
          <p:cNvSpPr/>
          <p:nvPr/>
        </p:nvSpPr>
        <p:spPr>
          <a:xfrm>
            <a:off x="467544" y="1826351"/>
            <a:ext cx="2448272" cy="3539430"/>
          </a:xfrm>
          <a:prstGeom prst="rect">
            <a:avLst/>
          </a:prstGeom>
        </p:spPr>
        <p:txBody>
          <a:bodyPr wrap="square">
            <a:spAutoFit/>
          </a:bodyPr>
          <a:lstStyle/>
          <a:p>
            <a:r>
              <a:rPr lang="en-US" sz="3200" i="1" dirty="0">
                <a:solidFill>
                  <a:srgbClr val="C40C1E"/>
                </a:solidFill>
                <a:latin typeface="TradeGothic" charset="0"/>
              </a:rPr>
              <a:t>Every six seconds someone in the world dies as a result of an injury </a:t>
            </a:r>
            <a:endParaRPr lang="en-US" sz="3200" i="1" dirty="0"/>
          </a:p>
        </p:txBody>
      </p:sp>
    </p:spTree>
    <p:extLst>
      <p:ext uri="{BB962C8B-B14F-4D97-AF65-F5344CB8AC3E}">
        <p14:creationId xmlns:p14="http://schemas.microsoft.com/office/powerpoint/2010/main" val="1314057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1175</TotalTime>
  <Words>4683</Words>
  <Application>Microsoft Macintosh PowerPoint</Application>
  <PresentationFormat>On-screen Show (4:3)</PresentationFormat>
  <Paragraphs>280</Paragraphs>
  <Slides>46</Slides>
  <Notes>28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1" baseType="lpstr">
      <vt:lpstr>Calibri</vt:lpstr>
      <vt:lpstr>Calibri Light</vt:lpstr>
      <vt:lpstr>Helvetica</vt:lpstr>
      <vt:lpstr>HelveticaNeue</vt:lpstr>
      <vt:lpstr>Impact</vt:lpstr>
      <vt:lpstr>inherit</vt:lpstr>
      <vt:lpstr>TradeGothic</vt:lpstr>
      <vt:lpstr>Trebuchet MS</vt:lpstr>
      <vt:lpstr>Verdana</vt:lpstr>
      <vt:lpstr>Abadi MT Condensed Extra Bold</vt:lpstr>
      <vt:lpstr>Arial</vt:lpstr>
      <vt:lpstr>Monotype Sorts</vt:lpstr>
      <vt:lpstr>Times New Roman</vt:lpstr>
      <vt:lpstr>Office Theme</vt:lpstr>
      <vt:lpstr>Microsoft ClipArt Gallery</vt:lpstr>
      <vt:lpstr>Injury Epidemiology</vt:lpstr>
      <vt:lpstr>Outlines:</vt:lpstr>
      <vt:lpstr>Definitions</vt:lpstr>
      <vt:lpstr>Definitions</vt:lpstr>
      <vt:lpstr>PowerPoint Presentation</vt:lpstr>
      <vt:lpstr>PowerPoint Presentation</vt:lpstr>
      <vt:lpstr>Definitions</vt:lpstr>
      <vt:lpstr>Definitions</vt:lpstr>
      <vt:lpstr>PowerPoint Presentation</vt:lpstr>
      <vt:lpstr>PowerPoint Presentation</vt:lpstr>
      <vt:lpstr>PowerPoint Presentation</vt:lpstr>
      <vt:lpstr>PowerPoint Presentation</vt:lpstr>
      <vt:lpstr>PowerPoint Presentation</vt:lpstr>
      <vt:lpstr>PowerPoint Presentation</vt:lpstr>
      <vt:lpstr>Risk factors</vt:lpstr>
      <vt:lpstr>PowerPoint Presentation</vt:lpstr>
      <vt:lpstr>PowerPoint Presentation</vt:lpstr>
      <vt:lpstr>PowerPoint Presentation</vt:lpstr>
      <vt:lpstr>PowerPoint Presentation</vt:lpstr>
      <vt:lpstr>PowerPoint Presentation</vt:lpstr>
      <vt:lpstr>years of life lived with disability</vt:lpstr>
      <vt:lpstr>years of life lost attributable to premature mortality</vt:lpstr>
      <vt:lpstr>disability-adjusted life years</vt:lpstr>
      <vt:lpstr>PowerPoint Presentation</vt:lpstr>
      <vt:lpstr>PowerPoint Presentation</vt:lpstr>
      <vt:lpstr>Injury epidemiologist</vt:lpstr>
      <vt:lpstr>PowerPoint Presentation</vt:lpstr>
      <vt:lpstr>Types of primary studies</vt:lpstr>
      <vt:lpstr>Basic Question in Analytic Epidemiology</vt:lpstr>
      <vt:lpstr>PowerPoint Presentation</vt:lpstr>
      <vt:lpstr>PowerPoint Presentation</vt:lpstr>
      <vt:lpstr>Big Picture</vt:lpstr>
      <vt:lpstr>PowerPoint Presentation</vt:lpstr>
      <vt:lpstr>PowerPoint Presentation</vt:lpstr>
      <vt:lpstr>Descriptive Studies</vt:lpstr>
      <vt:lpstr>Limitations of Existing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Injury Epidemiology</dc:title>
  <dc:creator>Microsoft Office User</dc:creator>
  <cp:lastModifiedBy>Microsoft Office User</cp:lastModifiedBy>
  <cp:revision>49</cp:revision>
  <dcterms:created xsi:type="dcterms:W3CDTF">2017-03-05T07:52:14Z</dcterms:created>
  <dcterms:modified xsi:type="dcterms:W3CDTF">2017-03-06T08:04:17Z</dcterms:modified>
</cp:coreProperties>
</file>